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handoutMasterIdLst>
    <p:handoutMasterId r:id="rId14"/>
  </p:handoutMasterIdLst>
  <p:sldIdLst>
    <p:sldId id="267" r:id="rId2"/>
    <p:sldId id="268" r:id="rId3"/>
    <p:sldId id="257" r:id="rId4"/>
    <p:sldId id="258" r:id="rId5"/>
    <p:sldId id="259" r:id="rId6"/>
    <p:sldId id="260" r:id="rId7"/>
    <p:sldId id="261" r:id="rId8"/>
    <p:sldId id="262" r:id="rId9"/>
    <p:sldId id="263" r:id="rId10"/>
    <p:sldId id="264" r:id="rId11"/>
    <p:sldId id="256" r:id="rId12"/>
  </p:sldIdLst>
  <p:sldSz cx="9144000" cy="6858000" type="screen4x3"/>
  <p:notesSz cx="6858000" cy="9144000"/>
  <p:embeddedFontLst>
    <p:embeddedFont>
      <p:font typeface="ＭＳ Ｐゴシック" pitchFamily="34" charset="-128"/>
      <p:regular r:id="rId15"/>
    </p:embeddedFont>
    <p:embeddedFont>
      <p:font typeface="Calibri" pitchFamily="34" charset="0"/>
      <p:regular r:id="rId16"/>
      <p:bold r:id="rId17"/>
      <p:italic r:id="rId18"/>
      <p:boldItalic r:id="rId19"/>
    </p:embeddedFont>
    <p:embeddedFont>
      <p:font typeface="Bailey Sans ITC TT" pitchFamily="2" charset="0"/>
      <p:regular r:id="rId20"/>
      <p:bold r:id="rId21"/>
      <p:italic r:id="rId22"/>
      <p:boldItalic r:id="rId23"/>
    </p:embeddedFont>
    <p:embeddedFont>
      <p:font typeface="Arial Bold" pitchFamily="34" charset="0"/>
      <p:bold r:id="rId24"/>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93" autoAdjust="0"/>
  </p:normalViewPr>
  <p:slideViewPr>
    <p:cSldViewPr snapToGrid="0" snapToObjects="1">
      <p:cViewPr>
        <p:scale>
          <a:sx n="80" d="100"/>
          <a:sy n="80" d="100"/>
        </p:scale>
        <p:origin x="-1512" y="-77"/>
      </p:cViewPr>
      <p:guideLst>
        <p:guide orient="horz" pos="2160"/>
        <p:guide pos="2880"/>
      </p:guideLst>
    </p:cSldViewPr>
  </p:slideViewPr>
  <p:notesTextViewPr>
    <p:cViewPr>
      <p:scale>
        <a:sx n="100" d="100"/>
        <a:sy n="100" d="100"/>
      </p:scale>
      <p:origin x="0" y="2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15DEE417-3102-4778-9C74-FAE1E1CD0C85}" type="datetime1">
              <a:rPr lang="en-US"/>
              <a:pPr>
                <a:defRPr/>
              </a:pPr>
              <a:t>9/12/2011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589E228-707A-4F29-8411-FF5B0484AE8F}" type="slidenum">
              <a:rPr lang="en-US"/>
              <a:pPr>
                <a:defRPr/>
              </a:pPr>
              <a:t>‹#›</a:t>
            </a:fld>
            <a:endParaRPr lang="en-US"/>
          </a:p>
        </p:txBody>
      </p:sp>
    </p:spTree>
    <p:extLst>
      <p:ext uri="{BB962C8B-B14F-4D97-AF65-F5344CB8AC3E}">
        <p14:creationId xmlns:p14="http://schemas.microsoft.com/office/powerpoint/2010/main" val="2295228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2AD6548E-4BCF-45B5-B27A-07E1458A1D71}" type="datetime1">
              <a:rPr lang="en-US"/>
              <a:pPr>
                <a:defRPr/>
              </a:pPr>
              <a:t>9/12/2011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15257000-3B3E-4003-9EDD-1C6CB2E4A96F}" type="slidenum">
              <a:rPr lang="en-US"/>
              <a:pPr>
                <a:defRPr/>
              </a:pPr>
              <a:t>‹#›</a:t>
            </a:fld>
            <a:endParaRPr lang="en-US"/>
          </a:p>
        </p:txBody>
      </p:sp>
    </p:spTree>
    <p:extLst>
      <p:ext uri="{BB962C8B-B14F-4D97-AF65-F5344CB8AC3E}">
        <p14:creationId xmlns:p14="http://schemas.microsoft.com/office/powerpoint/2010/main" val="324094175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thing I want to stress with data visualization, is that you’re transforming the invisible, the intangible, and sometimes the unimaginable into the sphere of recognition.</a:t>
            </a:r>
          </a:p>
          <a:p>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B155A10-7817-4151-B2C5-022239B0D957}" type="slidenum">
              <a:rPr lang="en-US" smtClean="0">
                <a:latin typeface="Calibri" pitchFamily="34" charset="0"/>
              </a:rPr>
              <a:pPr eaLnBrk="1" hangingPunct="1"/>
              <a:t>1</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Client desire </a:t>
            </a:r>
            <a:r>
              <a:rPr lang="en-US" dirty="0" smtClean="0"/>
              <a:t>to tell a story, but don’t know the </a:t>
            </a:r>
            <a:r>
              <a:rPr lang="en-US" dirty="0" smtClean="0"/>
              <a:t>data. Always start with the data. Knowing something anecdotally</a:t>
            </a:r>
            <a:r>
              <a:rPr lang="en-US" baseline="0" dirty="0" smtClean="0"/>
              <a:t> is not the same as having the data to support your claims.</a:t>
            </a:r>
            <a:endParaRPr lang="en-US" dirty="0" smtClean="0"/>
          </a:p>
          <a:p>
            <a:endParaRPr 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AE5B23A-CD4C-425B-BE87-16AC194614D3}" type="slidenum">
              <a:rPr lang="en-US" smtClean="0">
                <a:latin typeface="Calibri" pitchFamily="34" charset="0"/>
              </a:rPr>
              <a:pPr eaLnBrk="1" hangingPunct="1"/>
              <a:t>3</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dirty="0" smtClean="0"/>
              <a:t>Yahoo! keywords aren’t always “nice” and neither are posts about breast cancer (crude humor</a:t>
            </a:r>
            <a:r>
              <a:rPr lang="en-US" dirty="0" smtClean="0"/>
              <a:t>). However, filtering “bad” words</a:t>
            </a:r>
            <a:r>
              <a:rPr lang="en-US" baseline="0" dirty="0" smtClean="0"/>
              <a:t> can be a slippery slope and can also inadvertently water down an experience. Embracing reality can sometimes reveal interesting results.</a:t>
            </a:r>
            <a:endParaRPr lang="en-US" dirty="0" smtClean="0"/>
          </a:p>
          <a:p>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5C3591F-956B-4224-AAA3-4A867DAFF6A6}" type="slidenum">
              <a:rPr lang="en-US" smtClean="0">
                <a:latin typeface="Calibri" pitchFamily="34" charset="0"/>
              </a:rPr>
              <a:pPr eaLnBrk="1" hangingPunct="1"/>
              <a:t>4</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dirty="0" smtClean="0"/>
              <a:t>Big</a:t>
            </a:r>
            <a:r>
              <a:rPr lang="en-US" baseline="0" dirty="0" smtClean="0"/>
              <a:t> data presents a problem to visualization. It’s hard to represent that much data. However, there are some techniques that can help solve this problem.</a:t>
            </a:r>
          </a:p>
          <a:p>
            <a:pPr marL="0" lvl="1"/>
            <a:r>
              <a:rPr lang="en-US" dirty="0" smtClean="0"/>
              <a:t>Sampling </a:t>
            </a:r>
            <a:r>
              <a:rPr lang="en-US" dirty="0" smtClean="0"/>
              <a:t>= include only a certain number of cases.</a:t>
            </a:r>
          </a:p>
          <a:p>
            <a:pPr marL="0" lvl="1"/>
            <a:r>
              <a:rPr lang="en-US" dirty="0" smtClean="0"/>
              <a:t>Clustering = grouping similar data cases together</a:t>
            </a:r>
          </a:p>
          <a:p>
            <a:pPr marL="0" lvl="1"/>
            <a:r>
              <a:rPr lang="en-US" dirty="0" smtClean="0"/>
              <a:t>Aggregating = combining data </a:t>
            </a:r>
            <a:r>
              <a:rPr lang="en-US" dirty="0" smtClean="0"/>
              <a:t>together</a:t>
            </a:r>
            <a:endParaRPr lang="en-US" dirty="0" smtClean="0"/>
          </a:p>
          <a:p>
            <a:pPr marL="0" lvl="1"/>
            <a:r>
              <a:rPr lang="en-US" dirty="0" smtClean="0"/>
              <a:t>Pixels: 1920 x 1080 display gives just over 2 million </a:t>
            </a:r>
            <a:r>
              <a:rPr lang="en-US" dirty="0" smtClean="0"/>
              <a:t>pixels, but beware</a:t>
            </a:r>
            <a:r>
              <a:rPr lang="en-US" baseline="0" dirty="0" smtClean="0"/>
              <a:t> of performance issues if you plan to animate them.</a:t>
            </a:r>
            <a:endParaRPr lang="en-US" dirty="0" smtClean="0"/>
          </a:p>
          <a:p>
            <a:endParaRPr 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30949E1-84F8-465B-8CA2-3BE72DFBDB91}" type="slidenum">
              <a:rPr lang="en-US" smtClean="0">
                <a:latin typeface="Calibri" pitchFamily="34" charset="0"/>
              </a:rPr>
              <a:pPr eaLnBrk="1" hangingPunct="1"/>
              <a:t>5</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dirty="0" smtClean="0"/>
              <a:t>Seriously, is this the 1800s where ladies wore full gowns to go swimming at the beach? It’s like that with some organizations and their data. It’s almost like it feels too intimate. Some people need convincing about data transparency. </a:t>
            </a:r>
          </a:p>
          <a:p>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8F0D222-B4CA-4944-8B4C-7C7DD52CBA36}" type="slidenum">
              <a:rPr lang="en-US" smtClean="0">
                <a:latin typeface="Calibri" pitchFamily="34" charset="0"/>
              </a:rPr>
              <a:pPr eaLnBrk="1" hangingPunct="1"/>
              <a:t>6</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recently started work on a project concerning an index that had adjustable weighted scores. However, the countries were scored so similarly, that changing the weights doesn’t impact their rank</a:t>
            </a:r>
            <a:r>
              <a:rPr lang="en-US" dirty="0" smtClean="0"/>
              <a:t>. Analysis should be done prior to </a:t>
            </a:r>
            <a:r>
              <a:rPr lang="en-US" dirty="0" err="1" smtClean="0"/>
              <a:t>concepting</a:t>
            </a:r>
            <a:r>
              <a:rPr lang="en-US" dirty="0" smtClean="0"/>
              <a:t> the visualization.</a:t>
            </a:r>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BCA92A6-22FE-4B9B-AEA0-BA03E4BFEC83}" type="slidenum">
              <a:rPr lang="en-US" smtClean="0">
                <a:latin typeface="Calibri" pitchFamily="34" charset="0"/>
              </a:rPr>
              <a:pPr eaLnBrk="1" hangingPunct="1"/>
              <a:t>7</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screenshot is from our voter tool: http://voteeasy.org</a:t>
            </a:r>
          </a:p>
          <a:p>
            <a:endParaRPr lang="en-US" dirty="0"/>
          </a:p>
        </p:txBody>
      </p:sp>
      <p:sp>
        <p:nvSpPr>
          <p:cNvPr id="4" name="Slide Number Placeholder 3"/>
          <p:cNvSpPr>
            <a:spLocks noGrp="1"/>
          </p:cNvSpPr>
          <p:nvPr>
            <p:ph type="sldNum" sz="quarter" idx="10"/>
          </p:nvPr>
        </p:nvSpPr>
        <p:spPr/>
        <p:txBody>
          <a:bodyPr/>
          <a:lstStyle/>
          <a:p>
            <a:pPr>
              <a:defRPr/>
            </a:pPr>
            <a:fld id="{15257000-3B3E-4003-9EDD-1C6CB2E4A96F}" type="slidenum">
              <a:rPr lang="en-US" smtClean="0"/>
              <a:pPr>
                <a:defRPr/>
              </a:pPr>
              <a:t>8</a:t>
            </a:fld>
            <a:endParaRPr lang="en-US"/>
          </a:p>
        </p:txBody>
      </p:sp>
    </p:spTree>
    <p:extLst>
      <p:ext uri="{BB962C8B-B14F-4D97-AF65-F5344CB8AC3E}">
        <p14:creationId xmlns:p14="http://schemas.microsoft.com/office/powerpoint/2010/main" val="329212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images are from one person at our company for one project over a two week period. There were four people brainstorming the concept of this project and many more ideas and sketches. The strategic phase includes information gathering, research, perhaps analysis, brainstorming, </a:t>
            </a:r>
            <a:r>
              <a:rPr lang="en-US" baseline="0" dirty="0" err="1" smtClean="0"/>
              <a:t>concepting</a:t>
            </a:r>
            <a:r>
              <a:rPr lang="en-US" baseline="0" dirty="0" smtClean="0"/>
              <a:t>, and </a:t>
            </a:r>
            <a:r>
              <a:rPr lang="en-US" baseline="0" dirty="0" err="1" smtClean="0"/>
              <a:t>wireframing</a:t>
            </a:r>
            <a:r>
              <a:rPr lang="en-US" baseline="0" dirty="0" smtClean="0"/>
              <a:t>. It’s an uncomfortable phase with a lot of unknowns. If you give this phase room to breathe, you will be rewarded with a rich and useful visualization.</a:t>
            </a:r>
            <a:endParaRPr lang="en-US" dirty="0"/>
          </a:p>
        </p:txBody>
      </p:sp>
      <p:sp>
        <p:nvSpPr>
          <p:cNvPr id="4" name="Slide Number Placeholder 3"/>
          <p:cNvSpPr>
            <a:spLocks noGrp="1"/>
          </p:cNvSpPr>
          <p:nvPr>
            <p:ph type="sldNum" sz="quarter" idx="10"/>
          </p:nvPr>
        </p:nvSpPr>
        <p:spPr/>
        <p:txBody>
          <a:bodyPr/>
          <a:lstStyle/>
          <a:p>
            <a:pPr>
              <a:defRPr/>
            </a:pPr>
            <a:fld id="{15257000-3B3E-4003-9EDD-1C6CB2E4A96F}" type="slidenum">
              <a:rPr lang="en-US" smtClean="0"/>
              <a:pPr>
                <a:defRPr/>
              </a:pPr>
              <a:t>10</a:t>
            </a:fld>
            <a:endParaRPr lang="en-US"/>
          </a:p>
        </p:txBody>
      </p:sp>
    </p:spTree>
    <p:extLst>
      <p:ext uri="{BB962C8B-B14F-4D97-AF65-F5344CB8AC3E}">
        <p14:creationId xmlns:p14="http://schemas.microsoft.com/office/powerpoint/2010/main" val="1058209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http://periscopic.com</a:t>
            </a:r>
          </a:p>
          <a:p>
            <a:r>
              <a:rPr lang="en-US" dirty="0" smtClean="0"/>
              <a:t>http://now.periscopic.com</a:t>
            </a: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7C2BDC1-37B6-412E-8130-B88D57DED847}" type="slidenum">
              <a:rPr lang="en-US" smtClean="0">
                <a:latin typeface="Calibri" pitchFamily="34" charset="0"/>
              </a:rPr>
              <a:pPr eaLnBrk="1" hangingPunct="1"/>
              <a:t>11</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72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92138" y="1273175"/>
            <a:ext cx="7916862" cy="1588"/>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60320"/>
            <a:ext cx="8229600" cy="510438"/>
          </a:xfrm>
          <a:prstGeom prst="rect">
            <a:avLst/>
          </a:prstGeom>
        </p:spPr>
        <p:txBody>
          <a:bodyPr/>
          <a:lstStyle>
            <a:lvl1pPr algn="l">
              <a:defRPr sz="2800" b="1">
                <a:solidFill>
                  <a:schemeClr val="accent6">
                    <a:lumMod val="75000"/>
                  </a:schemeClr>
                </a:solidFill>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FontTx/>
              <a:buNone/>
              <a:defRPr sz="2000">
                <a:solidFill>
                  <a:schemeClr val="tx1">
                    <a:lumMod val="50000"/>
                    <a:lumOff val="50000"/>
                  </a:schemeClr>
                </a:solidFill>
                <a:latin typeface="Arial"/>
              </a:defRPr>
            </a:lvl1pPr>
            <a:lvl2pPr>
              <a:buFontTx/>
              <a:buNone/>
              <a:defRPr sz="1600">
                <a:solidFill>
                  <a:schemeClr val="tx1">
                    <a:lumMod val="50000"/>
                    <a:lumOff val="50000"/>
                  </a:schemeClr>
                </a:solidFill>
                <a:latin typeface="Arial"/>
              </a:defRPr>
            </a:lvl2pPr>
            <a:lvl3pPr>
              <a:buFontTx/>
              <a:buNone/>
              <a:defRPr sz="1200">
                <a:latin typeface="Arial"/>
              </a:defRPr>
            </a:lvl3pPr>
            <a:lvl4pPr>
              <a:buFontTx/>
              <a:buNone/>
              <a:defRPr>
                <a:latin typeface="Arial"/>
              </a:defRPr>
            </a:lvl4pPr>
            <a:lvl5pPr>
              <a:buFontTx/>
              <a:buNone/>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23669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visualization.geblogs.com/visualization/cancerconversation/" TargetMode="External"/><Relationship Id="rId2" Type="http://schemas.openxmlformats.org/officeDocument/2006/relationships/hyperlink" Target="http://visualize.yahoo.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919163" y="1295400"/>
            <a:ext cx="7399337" cy="4914900"/>
          </a:xfrm>
          <a:prstGeom prst="rect">
            <a:avLst/>
          </a:prstGeom>
        </p:spPr>
        <p:txBody>
          <a:bodyPr>
            <a:normAutofit/>
          </a:bodyPr>
          <a:lstStyle/>
          <a:p>
            <a:pPr marL="342900" indent="-342900" defTabSz="914400" fontAlgn="auto">
              <a:spcBef>
                <a:spcPts val="0"/>
              </a:spcBef>
              <a:spcAft>
                <a:spcPts val="0"/>
              </a:spcAft>
              <a:buFont typeface="Arial"/>
              <a:buNone/>
              <a:defRPr/>
            </a:pPr>
            <a:r>
              <a:rPr lang="en-US" sz="4800" b="1" kern="0" cap="small" dirty="0">
                <a:solidFill>
                  <a:srgbClr val="F26C00"/>
                </a:solidFill>
                <a:latin typeface="Bailey Sans ITC TT" pitchFamily="2" charset="0"/>
                <a:ea typeface="+mn-ea"/>
                <a:cs typeface="Arial Bold"/>
              </a:rPr>
              <a:t>Data Visualization</a:t>
            </a:r>
          </a:p>
          <a:p>
            <a:pPr marL="342900" indent="-342900" defTabSz="914400" fontAlgn="auto">
              <a:spcBef>
                <a:spcPts val="0"/>
              </a:spcBef>
              <a:spcAft>
                <a:spcPts val="0"/>
              </a:spcAft>
              <a:buFont typeface="Arial"/>
              <a:buNone/>
              <a:defRPr/>
            </a:pPr>
            <a:r>
              <a:rPr lang="en-US" sz="2800" i="1" dirty="0">
                <a:solidFill>
                  <a:schemeClr val="accent6">
                    <a:lumMod val="75000"/>
                  </a:schemeClr>
                </a:solidFill>
                <a:latin typeface="Bailey Sans ITC TT" pitchFamily="2" charset="0"/>
              </a:rPr>
              <a:t>transforming the invisible into rich intelligence</a:t>
            </a:r>
            <a:endParaRPr lang="en-US" sz="2800" b="1" dirty="0">
              <a:solidFill>
                <a:schemeClr val="accent6">
                  <a:lumMod val="75000"/>
                </a:schemeClr>
              </a:solidFill>
              <a:latin typeface="Bailey Sans ITC TT" pitchFamily="2" charset="0"/>
              <a:ea typeface="+mn-ea"/>
              <a:cs typeface="Arial Bold"/>
            </a:endParaRPr>
          </a:p>
          <a:p>
            <a:pPr marL="342900" indent="-342900" fontAlgn="auto">
              <a:spcBef>
                <a:spcPct val="20000"/>
              </a:spcBef>
              <a:spcAft>
                <a:spcPts val="0"/>
              </a:spcAft>
              <a:buFont typeface="Arial"/>
              <a:buNone/>
              <a:defRPr/>
            </a:pPr>
            <a:endParaRPr lang="en-US" sz="2400" dirty="0">
              <a:solidFill>
                <a:schemeClr val="tx1">
                  <a:lumMod val="50000"/>
                  <a:lumOff val="50000"/>
                </a:schemeClr>
              </a:solidFill>
              <a:latin typeface="Bailey Sans ITC TT" pitchFamily="2" charset="0"/>
              <a:ea typeface="+mn-ea"/>
              <a:cs typeface="Arial"/>
            </a:endParaRPr>
          </a:p>
          <a:p>
            <a:pPr marL="342900" indent="-342900" fontAlgn="auto">
              <a:spcBef>
                <a:spcPct val="20000"/>
              </a:spcBef>
              <a:spcAft>
                <a:spcPts val="0"/>
              </a:spcAft>
              <a:buFont typeface="Arial"/>
              <a:buNone/>
              <a:defRPr/>
            </a:pPr>
            <a:r>
              <a:rPr lang="en-US" sz="3200" dirty="0">
                <a:solidFill>
                  <a:schemeClr val="tx1">
                    <a:lumMod val="50000"/>
                    <a:lumOff val="50000"/>
                  </a:schemeClr>
                </a:solidFill>
                <a:latin typeface="Bailey Sans ITC TT" pitchFamily="2" charset="0"/>
                <a:ea typeface="+mn-ea"/>
                <a:cs typeface="Arial"/>
              </a:rPr>
              <a:t>Kim Rees</a:t>
            </a:r>
          </a:p>
          <a:p>
            <a:pPr marL="342900" indent="-342900" fontAlgn="auto">
              <a:spcBef>
                <a:spcPts val="0"/>
              </a:spcBef>
              <a:spcAft>
                <a:spcPts val="0"/>
              </a:spcAft>
              <a:buFont typeface="Arial"/>
              <a:buNone/>
              <a:defRPr/>
            </a:pPr>
            <a:r>
              <a:rPr lang="en-US" sz="2200" dirty="0">
                <a:solidFill>
                  <a:schemeClr val="tx1">
                    <a:lumMod val="50000"/>
                    <a:lumOff val="50000"/>
                  </a:schemeClr>
                </a:solidFill>
                <a:latin typeface="Bailey Sans ITC TT" pitchFamily="2" charset="0"/>
                <a:ea typeface="+mn-ea"/>
                <a:cs typeface="Arial"/>
              </a:rPr>
              <a:t>@</a:t>
            </a:r>
            <a:r>
              <a:rPr lang="en-US" sz="2200" dirty="0" err="1">
                <a:solidFill>
                  <a:schemeClr val="tx1">
                    <a:lumMod val="50000"/>
                    <a:lumOff val="50000"/>
                  </a:schemeClr>
                </a:solidFill>
                <a:latin typeface="Bailey Sans ITC TT" pitchFamily="2" charset="0"/>
                <a:ea typeface="+mn-ea"/>
                <a:cs typeface="Arial"/>
              </a:rPr>
              <a:t>krees</a:t>
            </a:r>
            <a:r>
              <a:rPr lang="en-US" sz="2200" dirty="0">
                <a:solidFill>
                  <a:schemeClr val="tx1">
                    <a:lumMod val="50000"/>
                    <a:lumOff val="50000"/>
                  </a:schemeClr>
                </a:solidFill>
                <a:latin typeface="Bailey Sans ITC TT" pitchFamily="2" charset="0"/>
                <a:ea typeface="+mn-ea"/>
                <a:cs typeface="Arial"/>
              </a:rPr>
              <a:t>, @periscopic</a:t>
            </a:r>
          </a:p>
          <a:p>
            <a:pPr marL="342900" indent="-342900" fontAlgn="auto">
              <a:spcBef>
                <a:spcPts val="0"/>
              </a:spcBef>
              <a:spcAft>
                <a:spcPts val="0"/>
              </a:spcAft>
              <a:buFont typeface="Arial"/>
              <a:buNone/>
              <a:defRPr/>
            </a:pPr>
            <a:r>
              <a:rPr lang="en-US" sz="2200" dirty="0">
                <a:solidFill>
                  <a:schemeClr val="tx1">
                    <a:lumMod val="50000"/>
                    <a:lumOff val="50000"/>
                  </a:schemeClr>
                </a:solidFill>
                <a:latin typeface="Bailey Sans ITC TT" pitchFamily="2" charset="0"/>
                <a:ea typeface="+mn-ea"/>
                <a:cs typeface="Arial"/>
              </a:rPr>
              <a:t>kim@periscopic.com</a:t>
            </a:r>
          </a:p>
        </p:txBody>
      </p:sp>
      <p:pic>
        <p:nvPicPr>
          <p:cNvPr id="2051" name="Picture 4" descr="C:\work\docs\periscopic.com\Periscopic Brand Toolkit 081904\Logo\MS Word\p_1000perc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5470525"/>
            <a:ext cx="353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2047875"/>
            <a:ext cx="614362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0413"/>
            <a:ext cx="8229600" cy="509587"/>
          </a:xfrm>
        </p:spPr>
        <p:txBody>
          <a:bodyPr/>
          <a:lstStyle/>
          <a:p>
            <a:pPr eaLnBrk="1" fontAlgn="auto" hangingPunct="1">
              <a:spcAft>
                <a:spcPts val="0"/>
              </a:spcAft>
              <a:defRPr/>
            </a:pPr>
            <a:r>
              <a:rPr lang="en-US" sz="3200" dirty="0" smtClean="0">
                <a:latin typeface="Bailey Sans ITC TT" pitchFamily="2" charset="0"/>
                <a:ea typeface="+mj-ea"/>
              </a:rPr>
              <a:t>“Please include the concept in your proposal.”</a:t>
            </a:r>
          </a:p>
        </p:txBody>
      </p:sp>
      <p:sp>
        <p:nvSpPr>
          <p:cNvPr id="3" name="Content Placeholder 2"/>
          <p:cNvSpPr>
            <a:spLocks noGrp="1"/>
          </p:cNvSpPr>
          <p:nvPr>
            <p:ph idx="1"/>
          </p:nvPr>
        </p:nvSpPr>
        <p:spPr>
          <a:xfrm>
            <a:off x="457200" y="1600200"/>
            <a:ext cx="4229100" cy="4525963"/>
          </a:xfrm>
        </p:spPr>
        <p:txBody>
          <a:bodyPr/>
          <a:lstStyle/>
          <a:p>
            <a:pPr lvl="1" eaLnBrk="1" fontAlgn="auto" hangingPunct="1">
              <a:spcAft>
                <a:spcPts val="0"/>
              </a:spcAft>
              <a:buFont typeface="Arial" pitchFamily="34" charset="0"/>
              <a:buChar char="•"/>
              <a:defRPr/>
            </a:pPr>
            <a:r>
              <a:rPr lang="en-US" sz="2000" dirty="0" smtClean="0">
                <a:latin typeface="Bailey Sans ITC TT" pitchFamily="2" charset="0"/>
              </a:rPr>
              <a:t>A </a:t>
            </a:r>
            <a:r>
              <a:rPr lang="en-US" sz="2000" dirty="0">
                <a:latin typeface="Bailey Sans ITC TT" pitchFamily="2" charset="0"/>
              </a:rPr>
              <a:t>good idea always takes longer to arise than </a:t>
            </a:r>
            <a:r>
              <a:rPr lang="en-US" sz="2000" dirty="0" smtClean="0">
                <a:latin typeface="Bailey Sans ITC TT" pitchFamily="2" charset="0"/>
              </a:rPr>
              <a:t>expected. Adequate time must be budgeted.</a:t>
            </a:r>
          </a:p>
          <a:p>
            <a:pPr lvl="1" eaLnBrk="1" fontAlgn="auto" hangingPunct="1">
              <a:spcAft>
                <a:spcPts val="0"/>
              </a:spcAft>
              <a:buFont typeface="Arial" pitchFamily="34" charset="0"/>
              <a:buChar char="•"/>
              <a:defRPr/>
            </a:pPr>
            <a:endParaRPr lang="en-US" sz="2000" dirty="0">
              <a:latin typeface="Bailey Sans ITC TT" pitchFamily="2" charset="0"/>
            </a:endParaRPr>
          </a:p>
          <a:p>
            <a:pPr lvl="1" eaLnBrk="1" fontAlgn="auto" hangingPunct="1">
              <a:spcAft>
                <a:spcPts val="0"/>
              </a:spcAft>
              <a:buFont typeface="Arial" pitchFamily="34" charset="0"/>
              <a:buChar char="•"/>
              <a:defRPr/>
            </a:pPr>
            <a:r>
              <a:rPr lang="en-US" sz="2000" dirty="0" smtClean="0">
                <a:latin typeface="Bailey Sans ITC TT" pitchFamily="2" charset="0"/>
              </a:rPr>
              <a:t>This </a:t>
            </a:r>
            <a:r>
              <a:rPr lang="en-US" sz="2000" dirty="0">
                <a:latin typeface="Bailey Sans ITC TT" pitchFamily="2" charset="0"/>
              </a:rPr>
              <a:t>strategic phase encompasses many </a:t>
            </a:r>
            <a:r>
              <a:rPr lang="en-US" sz="2000" dirty="0" smtClean="0">
                <a:latin typeface="Bailey Sans ITC TT" pitchFamily="2" charset="0"/>
              </a:rPr>
              <a:t>tasks.</a:t>
            </a:r>
          </a:p>
          <a:p>
            <a:pPr lvl="1" eaLnBrk="1" fontAlgn="auto" hangingPunct="1">
              <a:spcAft>
                <a:spcPts val="0"/>
              </a:spcAft>
              <a:buFont typeface="Arial" pitchFamily="34" charset="0"/>
              <a:buChar char="•"/>
              <a:defRPr/>
            </a:pPr>
            <a:endParaRPr lang="en-US" sz="2000" dirty="0">
              <a:latin typeface="Bailey Sans ITC TT" pitchFamily="2" charset="0"/>
            </a:endParaRPr>
          </a:p>
          <a:p>
            <a:pPr lvl="1" eaLnBrk="1" fontAlgn="auto" hangingPunct="1">
              <a:spcAft>
                <a:spcPts val="0"/>
              </a:spcAft>
              <a:buFont typeface="Arial" pitchFamily="34" charset="0"/>
              <a:buChar char="•"/>
              <a:defRPr/>
            </a:pPr>
            <a:r>
              <a:rPr lang="en-US" sz="2000" dirty="0" smtClean="0">
                <a:latin typeface="Bailey Sans ITC TT" pitchFamily="2" charset="0"/>
              </a:rPr>
              <a:t>Don’t </a:t>
            </a:r>
            <a:r>
              <a:rPr lang="en-US" sz="2000" dirty="0">
                <a:latin typeface="Bailey Sans ITC TT" pitchFamily="2" charset="0"/>
              </a:rPr>
              <a:t>underestimate it</a:t>
            </a:r>
            <a:r>
              <a:rPr lang="en-US" sz="2000" dirty="0" smtClean="0">
                <a:latin typeface="Bailey Sans ITC TT" pitchFamily="2" charset="0"/>
              </a:rPr>
              <a:t>.</a:t>
            </a:r>
            <a:endParaRPr lang="en-US" sz="2000" dirty="0">
              <a:latin typeface="Bailey Sans ITC TT"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919163" y="1295400"/>
            <a:ext cx="7399337" cy="4914900"/>
          </a:xfrm>
          <a:prstGeom prst="rect">
            <a:avLst/>
          </a:prstGeom>
        </p:spPr>
        <p:txBody>
          <a:bodyPr>
            <a:normAutofit/>
          </a:bodyPr>
          <a:lstStyle/>
          <a:p>
            <a:pPr marL="342900" indent="-342900" defTabSz="914400" fontAlgn="auto">
              <a:spcBef>
                <a:spcPts val="0"/>
              </a:spcBef>
              <a:spcAft>
                <a:spcPts val="0"/>
              </a:spcAft>
              <a:buFont typeface="Arial"/>
              <a:buNone/>
              <a:defRPr/>
            </a:pPr>
            <a:r>
              <a:rPr lang="en-US" sz="4800" b="1" kern="0" cap="small" dirty="0">
                <a:solidFill>
                  <a:srgbClr val="F26C00"/>
                </a:solidFill>
                <a:latin typeface="Bailey Sans ITC TT" pitchFamily="2" charset="0"/>
                <a:ea typeface="+mn-ea"/>
                <a:cs typeface="Arial Bold"/>
              </a:rPr>
              <a:t>Data Visualization</a:t>
            </a:r>
          </a:p>
          <a:p>
            <a:pPr marL="342900" indent="-342900" defTabSz="914400" fontAlgn="auto">
              <a:spcBef>
                <a:spcPts val="0"/>
              </a:spcBef>
              <a:spcAft>
                <a:spcPts val="0"/>
              </a:spcAft>
              <a:buFont typeface="Arial"/>
              <a:buNone/>
              <a:defRPr/>
            </a:pPr>
            <a:r>
              <a:rPr lang="en-US" sz="2800" i="1" dirty="0">
                <a:solidFill>
                  <a:schemeClr val="accent6">
                    <a:lumMod val="75000"/>
                  </a:schemeClr>
                </a:solidFill>
                <a:latin typeface="Bailey Sans ITC TT" pitchFamily="2" charset="0"/>
              </a:rPr>
              <a:t>transforming the invisible into rich intelligence</a:t>
            </a:r>
            <a:endParaRPr lang="en-US" sz="2800" b="1" dirty="0">
              <a:solidFill>
                <a:schemeClr val="accent6">
                  <a:lumMod val="75000"/>
                </a:schemeClr>
              </a:solidFill>
              <a:latin typeface="Bailey Sans ITC TT" pitchFamily="2" charset="0"/>
              <a:ea typeface="+mn-ea"/>
              <a:cs typeface="Arial Bold"/>
            </a:endParaRPr>
          </a:p>
          <a:p>
            <a:pPr marL="342900" indent="-342900" fontAlgn="auto">
              <a:spcBef>
                <a:spcPct val="20000"/>
              </a:spcBef>
              <a:spcAft>
                <a:spcPts val="0"/>
              </a:spcAft>
              <a:buFont typeface="Arial"/>
              <a:buNone/>
              <a:defRPr/>
            </a:pPr>
            <a:endParaRPr lang="en-US" sz="2400" dirty="0">
              <a:solidFill>
                <a:schemeClr val="tx1">
                  <a:lumMod val="50000"/>
                  <a:lumOff val="50000"/>
                </a:schemeClr>
              </a:solidFill>
              <a:latin typeface="Bailey Sans ITC TT" pitchFamily="2" charset="0"/>
              <a:ea typeface="+mn-ea"/>
              <a:cs typeface="Arial"/>
            </a:endParaRPr>
          </a:p>
          <a:p>
            <a:pPr marL="342900" indent="-342900" fontAlgn="auto">
              <a:spcBef>
                <a:spcPct val="20000"/>
              </a:spcBef>
              <a:spcAft>
                <a:spcPts val="0"/>
              </a:spcAft>
              <a:buFont typeface="Arial"/>
              <a:buNone/>
              <a:defRPr/>
            </a:pPr>
            <a:r>
              <a:rPr lang="en-US" sz="3200" dirty="0">
                <a:solidFill>
                  <a:schemeClr val="tx1">
                    <a:lumMod val="50000"/>
                    <a:lumOff val="50000"/>
                  </a:schemeClr>
                </a:solidFill>
                <a:latin typeface="Bailey Sans ITC TT" pitchFamily="2" charset="0"/>
                <a:ea typeface="+mn-ea"/>
                <a:cs typeface="Arial"/>
              </a:rPr>
              <a:t>Kim Rees</a:t>
            </a:r>
          </a:p>
          <a:p>
            <a:pPr marL="342900" indent="-342900" fontAlgn="auto">
              <a:spcBef>
                <a:spcPts val="0"/>
              </a:spcBef>
              <a:spcAft>
                <a:spcPts val="0"/>
              </a:spcAft>
              <a:buFont typeface="Arial"/>
              <a:buNone/>
              <a:defRPr/>
            </a:pPr>
            <a:r>
              <a:rPr lang="en-US" sz="2200" dirty="0">
                <a:solidFill>
                  <a:schemeClr val="tx1">
                    <a:lumMod val="50000"/>
                    <a:lumOff val="50000"/>
                  </a:schemeClr>
                </a:solidFill>
                <a:latin typeface="Bailey Sans ITC TT" pitchFamily="2" charset="0"/>
                <a:ea typeface="+mn-ea"/>
                <a:cs typeface="Arial"/>
              </a:rPr>
              <a:t>@</a:t>
            </a:r>
            <a:r>
              <a:rPr lang="en-US" sz="2200" dirty="0" err="1">
                <a:solidFill>
                  <a:schemeClr val="tx1">
                    <a:lumMod val="50000"/>
                    <a:lumOff val="50000"/>
                  </a:schemeClr>
                </a:solidFill>
                <a:latin typeface="Bailey Sans ITC TT" pitchFamily="2" charset="0"/>
                <a:ea typeface="+mn-ea"/>
                <a:cs typeface="Arial"/>
              </a:rPr>
              <a:t>krees</a:t>
            </a:r>
            <a:r>
              <a:rPr lang="en-US" sz="2200" dirty="0">
                <a:solidFill>
                  <a:schemeClr val="tx1">
                    <a:lumMod val="50000"/>
                    <a:lumOff val="50000"/>
                  </a:schemeClr>
                </a:solidFill>
                <a:latin typeface="Bailey Sans ITC TT" pitchFamily="2" charset="0"/>
                <a:ea typeface="+mn-ea"/>
                <a:cs typeface="Arial"/>
              </a:rPr>
              <a:t>, @periscopic</a:t>
            </a:r>
          </a:p>
          <a:p>
            <a:pPr marL="342900" indent="-342900" fontAlgn="auto">
              <a:spcBef>
                <a:spcPts val="0"/>
              </a:spcBef>
              <a:spcAft>
                <a:spcPts val="0"/>
              </a:spcAft>
              <a:buFont typeface="Arial"/>
              <a:buNone/>
              <a:defRPr/>
            </a:pPr>
            <a:r>
              <a:rPr lang="en-US" sz="2200" dirty="0">
                <a:solidFill>
                  <a:schemeClr val="tx1">
                    <a:lumMod val="50000"/>
                    <a:lumOff val="50000"/>
                  </a:schemeClr>
                </a:solidFill>
                <a:latin typeface="Bailey Sans ITC TT" pitchFamily="2" charset="0"/>
                <a:ea typeface="+mn-ea"/>
                <a:cs typeface="Arial"/>
              </a:rPr>
              <a:t>kim@periscopic.com</a:t>
            </a:r>
          </a:p>
        </p:txBody>
      </p:sp>
      <p:pic>
        <p:nvPicPr>
          <p:cNvPr id="11267" name="Picture 4" descr="C:\work\docs\periscopic.com\Periscopic Brand Toolkit 081904\Logo\MS Word\p_1000perc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5470525"/>
            <a:ext cx="353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Bailey Sans ITC TT" pitchFamily="2" charset="0"/>
              </a:rPr>
              <a:t>Demos</a:t>
            </a:r>
            <a:endParaRPr lang="en-US" sz="3600" dirty="0">
              <a:latin typeface="Bailey Sans ITC TT" pitchFamily="2" charset="0"/>
            </a:endParaRPr>
          </a:p>
        </p:txBody>
      </p:sp>
      <p:sp>
        <p:nvSpPr>
          <p:cNvPr id="3" name="Content Placeholder 2"/>
          <p:cNvSpPr>
            <a:spLocks noGrp="1"/>
          </p:cNvSpPr>
          <p:nvPr>
            <p:ph idx="1"/>
          </p:nvPr>
        </p:nvSpPr>
        <p:spPr/>
        <p:txBody>
          <a:bodyPr/>
          <a:lstStyle/>
          <a:p>
            <a:r>
              <a:rPr lang="en-US" dirty="0" smtClean="0">
                <a:latin typeface="Bailey Sans ITC TT" pitchFamily="2" charset="0"/>
              </a:rPr>
              <a:t>Yahoo! Mail Visualization</a:t>
            </a:r>
            <a:endParaRPr lang="en-US" dirty="0" smtClean="0">
              <a:latin typeface="Bailey Sans ITC TT" pitchFamily="2" charset="0"/>
              <a:hlinkClick r:id="rId2"/>
            </a:endParaRPr>
          </a:p>
          <a:p>
            <a:r>
              <a:rPr lang="en-US" dirty="0" smtClean="0">
                <a:latin typeface="Bailey Sans ITC TT" pitchFamily="2" charset="0"/>
                <a:hlinkClick r:id="rId2"/>
              </a:rPr>
              <a:t>http://visualize.yahoo.com</a:t>
            </a:r>
            <a:endParaRPr lang="en-US" dirty="0" smtClean="0">
              <a:latin typeface="Bailey Sans ITC TT" pitchFamily="2" charset="0"/>
            </a:endParaRPr>
          </a:p>
          <a:p>
            <a:r>
              <a:rPr lang="en-US" dirty="0">
                <a:latin typeface="Bailey Sans ITC TT" pitchFamily="2" charset="0"/>
              </a:rPr>
              <a:t> </a:t>
            </a:r>
            <a:r>
              <a:rPr lang="en-US" dirty="0" smtClean="0">
                <a:latin typeface="Bailey Sans ITC TT" pitchFamily="2" charset="0"/>
              </a:rPr>
              <a:t> - launching at the end of September</a:t>
            </a:r>
          </a:p>
          <a:p>
            <a:endParaRPr lang="en-US" dirty="0" smtClean="0">
              <a:latin typeface="Bailey Sans ITC TT" pitchFamily="2" charset="0"/>
            </a:endParaRPr>
          </a:p>
          <a:p>
            <a:r>
              <a:rPr lang="en-US" dirty="0" smtClean="0">
                <a:latin typeface="Bailey Sans ITC TT" pitchFamily="2" charset="0"/>
              </a:rPr>
              <a:t>GE </a:t>
            </a:r>
            <a:r>
              <a:rPr lang="en-US" dirty="0" err="1" smtClean="0">
                <a:latin typeface="Bailey Sans ITC TT" pitchFamily="2" charset="0"/>
              </a:rPr>
              <a:t>Healthymagination</a:t>
            </a:r>
            <a:r>
              <a:rPr lang="en-US" dirty="0" smtClean="0">
                <a:latin typeface="Bailey Sans ITC TT" pitchFamily="2" charset="0"/>
              </a:rPr>
              <a:t> Twitter Visualization</a:t>
            </a:r>
            <a:endParaRPr lang="en-US" dirty="0">
              <a:latin typeface="Bailey Sans ITC TT" pitchFamily="2" charset="0"/>
            </a:endParaRPr>
          </a:p>
          <a:p>
            <a:r>
              <a:rPr lang="en-US" u="sng" dirty="0">
                <a:latin typeface="Bailey Sans ITC TT" pitchFamily="2" charset="0"/>
                <a:hlinkClick r:id="rId3"/>
              </a:rPr>
              <a:t>http://visualization.geblogs.com/visualization/cancerconversation</a:t>
            </a:r>
            <a:r>
              <a:rPr lang="en-US" u="sng" dirty="0" smtClean="0">
                <a:latin typeface="Bailey Sans ITC TT" pitchFamily="2" charset="0"/>
                <a:hlinkClick r:id="rId3"/>
              </a:rPr>
              <a:t>/</a:t>
            </a:r>
            <a:endParaRPr lang="en-US" u="sng" dirty="0" smtClean="0">
              <a:latin typeface="Bailey Sans ITC TT" pitchFamily="2" charset="0"/>
            </a:endParaRPr>
          </a:p>
          <a:p>
            <a:endParaRPr lang="en-US" dirty="0">
              <a:latin typeface="Bailey Sans ITC TT" pitchFamily="2" charset="0"/>
            </a:endParaRPr>
          </a:p>
        </p:txBody>
      </p:sp>
    </p:spTree>
    <p:extLst>
      <p:ext uri="{BB962C8B-B14F-4D97-AF65-F5344CB8AC3E}">
        <p14:creationId xmlns:p14="http://schemas.microsoft.com/office/powerpoint/2010/main" val="420434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l="2605" t="18056" r="2499" b="5035"/>
          <a:stretch>
            <a:fillRect/>
          </a:stretch>
        </p:blipFill>
        <p:spPr bwMode="auto">
          <a:xfrm>
            <a:off x="-76200" y="3744913"/>
            <a:ext cx="9280525"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0413"/>
            <a:ext cx="8229600" cy="509587"/>
          </a:xfrm>
        </p:spPr>
        <p:txBody>
          <a:bodyPr/>
          <a:lstStyle/>
          <a:p>
            <a:pPr eaLnBrk="1" fontAlgn="auto" hangingPunct="1">
              <a:spcAft>
                <a:spcPts val="0"/>
              </a:spcAft>
              <a:defRPr/>
            </a:pPr>
            <a:r>
              <a:rPr lang="en-US" sz="3600" dirty="0" smtClean="0">
                <a:latin typeface="Bailey Sans ITC TT" pitchFamily="2" charset="0"/>
                <a:ea typeface="+mj-ea"/>
              </a:rPr>
              <a:t>“We want to tell a story”</a:t>
            </a:r>
          </a:p>
        </p:txBody>
      </p:sp>
      <p:sp>
        <p:nvSpPr>
          <p:cNvPr id="3" name="Content Placeholder 2"/>
          <p:cNvSpPr>
            <a:spLocks noGrp="1"/>
          </p:cNvSpPr>
          <p:nvPr>
            <p:ph idx="1"/>
          </p:nvPr>
        </p:nvSpPr>
        <p:spPr/>
        <p:txBody>
          <a:bodyPr/>
          <a:lstStyle/>
          <a:p>
            <a:pPr lvl="1" eaLnBrk="1" fontAlgn="auto" hangingPunct="1">
              <a:spcAft>
                <a:spcPts val="0"/>
              </a:spcAft>
              <a:buFont typeface="Arial" pitchFamily="34" charset="0"/>
              <a:buChar char="•"/>
              <a:defRPr/>
            </a:pPr>
            <a:r>
              <a:rPr lang="en-US" sz="2000" dirty="0" smtClean="0">
                <a:latin typeface="Bailey Sans ITC TT" pitchFamily="2" charset="0"/>
                <a:ea typeface="+mn-ea"/>
              </a:rPr>
              <a:t>Know </a:t>
            </a:r>
            <a:r>
              <a:rPr lang="en-US" sz="2000" dirty="0">
                <a:latin typeface="Bailey Sans ITC TT" pitchFamily="2" charset="0"/>
                <a:ea typeface="+mn-ea"/>
              </a:rPr>
              <a:t>your data at the outset. </a:t>
            </a:r>
            <a:endParaRPr lang="en-US" sz="2000" dirty="0" smtClean="0">
              <a:latin typeface="Bailey Sans ITC TT" pitchFamily="2" charset="0"/>
              <a:ea typeface="+mn-ea"/>
            </a:endParaRPr>
          </a:p>
          <a:p>
            <a:pPr lvl="1" eaLnBrk="1" fontAlgn="auto" hangingPunct="1">
              <a:spcAft>
                <a:spcPts val="0"/>
              </a:spcAft>
              <a:buFont typeface="Arial" pitchFamily="34" charset="0"/>
              <a:buChar char="•"/>
              <a:defRPr/>
            </a:pPr>
            <a:endParaRPr lang="en-US" sz="2000" dirty="0" smtClean="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Don’t </a:t>
            </a:r>
            <a:r>
              <a:rPr lang="en-US" sz="2000" dirty="0">
                <a:latin typeface="Bailey Sans ITC TT" pitchFamily="2" charset="0"/>
                <a:ea typeface="+mn-ea"/>
              </a:rPr>
              <a:t>put </a:t>
            </a:r>
            <a:r>
              <a:rPr lang="en-US" sz="2000" dirty="0" smtClean="0">
                <a:latin typeface="Bailey Sans ITC TT" pitchFamily="2" charset="0"/>
                <a:ea typeface="+mn-ea"/>
              </a:rPr>
              <a:t>visualization before data. </a:t>
            </a:r>
          </a:p>
          <a:p>
            <a:pPr lvl="1" eaLnBrk="1" fontAlgn="auto" hangingPunct="1">
              <a:spcAft>
                <a:spcPts val="0"/>
              </a:spcAft>
              <a:buFont typeface="Arial" pitchFamily="34" charset="0"/>
              <a:buChar char="•"/>
              <a:defRPr/>
            </a:pPr>
            <a:endParaRPr lang="en-US" sz="2000" dirty="0" smtClean="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Sometimes </a:t>
            </a:r>
            <a:r>
              <a:rPr lang="en-US" sz="2000" dirty="0">
                <a:latin typeface="Bailey Sans ITC TT" pitchFamily="2" charset="0"/>
                <a:ea typeface="+mn-ea"/>
              </a:rPr>
              <a:t>the right data isn’t being </a:t>
            </a:r>
            <a:r>
              <a:rPr lang="en-US" sz="2000" dirty="0" smtClean="0">
                <a:latin typeface="Bailey Sans ITC TT" pitchFamily="2" charset="0"/>
                <a:ea typeface="+mn-ea"/>
              </a:rPr>
              <a:t>captured. Or perhaps, </a:t>
            </a:r>
            <a:r>
              <a:rPr lang="en-US" sz="2000" dirty="0">
                <a:latin typeface="Bailey Sans ITC TT" pitchFamily="2" charset="0"/>
                <a:ea typeface="+mn-ea"/>
              </a:rPr>
              <a:t>under analysis, </a:t>
            </a:r>
            <a:r>
              <a:rPr lang="en-US" sz="2000" dirty="0" smtClean="0">
                <a:latin typeface="Bailey Sans ITC TT" pitchFamily="2" charset="0"/>
                <a:ea typeface="+mn-ea"/>
              </a:rPr>
              <a:t>it doesn’t </a:t>
            </a:r>
            <a:r>
              <a:rPr lang="en-US" sz="2000" dirty="0">
                <a:latin typeface="Bailey Sans ITC TT" pitchFamily="2" charset="0"/>
                <a:ea typeface="+mn-ea"/>
              </a:rPr>
              <a:t>support the assumptions</a:t>
            </a:r>
            <a:r>
              <a:rPr lang="en-US" sz="2000" dirty="0" smtClean="0">
                <a:latin typeface="Bailey Sans ITC TT" pitchFamily="2" charset="0"/>
                <a:ea typeface="+mn-ea"/>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84475"/>
            <a:ext cx="91440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52475"/>
            <a:ext cx="8229600" cy="509588"/>
          </a:xfrm>
        </p:spPr>
        <p:txBody>
          <a:bodyPr/>
          <a:lstStyle/>
          <a:p>
            <a:pPr eaLnBrk="1" fontAlgn="auto" hangingPunct="1">
              <a:spcAft>
                <a:spcPts val="0"/>
              </a:spcAft>
              <a:defRPr/>
            </a:pPr>
            <a:r>
              <a:rPr lang="en-US" sz="3600" dirty="0" smtClean="0">
                <a:latin typeface="Bailey Sans ITC TT" pitchFamily="2" charset="0"/>
                <a:ea typeface="+mj-ea"/>
              </a:rPr>
              <a:t>“We have real-time data, but…”</a:t>
            </a:r>
          </a:p>
        </p:txBody>
      </p:sp>
      <p:sp>
        <p:nvSpPr>
          <p:cNvPr id="3" name="Content Placeholder 2"/>
          <p:cNvSpPr>
            <a:spLocks noGrp="1"/>
          </p:cNvSpPr>
          <p:nvPr>
            <p:ph idx="1"/>
          </p:nvPr>
        </p:nvSpPr>
        <p:spPr>
          <a:xfrm>
            <a:off x="457200" y="1606550"/>
            <a:ext cx="4191000" cy="4525963"/>
          </a:xfrm>
        </p:spPr>
        <p:txBody>
          <a:bodyPr/>
          <a:lstStyle/>
          <a:p>
            <a:pPr lvl="1" eaLnBrk="1" fontAlgn="auto" hangingPunct="1">
              <a:spcAft>
                <a:spcPts val="0"/>
              </a:spcAft>
              <a:buFont typeface="Arial" pitchFamily="34" charset="0"/>
              <a:buChar char="•"/>
              <a:defRPr/>
            </a:pPr>
            <a:r>
              <a:rPr lang="en-US" sz="2000" dirty="0" smtClean="0">
                <a:latin typeface="Bailey Sans ITC TT" pitchFamily="2" charset="0"/>
                <a:ea typeface="+mn-ea"/>
              </a:rPr>
              <a:t>Expect unpredictability</a:t>
            </a:r>
          </a:p>
          <a:p>
            <a:pPr lvl="1" eaLnBrk="1" fontAlgn="auto" hangingPunct="1">
              <a:spcAft>
                <a:spcPts val="0"/>
              </a:spcAft>
              <a:buFont typeface="Arial" pitchFamily="34" charset="0"/>
              <a:buChar char="•"/>
              <a:defRPr/>
            </a:pPr>
            <a:endParaRPr lang="en-US" sz="2000" dirty="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To filter or not to filter</a:t>
            </a:r>
          </a:p>
          <a:p>
            <a:pPr lvl="1" eaLnBrk="1" fontAlgn="auto" hangingPunct="1">
              <a:spcAft>
                <a:spcPts val="0"/>
              </a:spcAft>
              <a:buFont typeface="Arial" pitchFamily="34" charset="0"/>
              <a:buChar char="•"/>
              <a:defRPr/>
            </a:pPr>
            <a:endParaRPr lang="en-US" sz="2000" dirty="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Embrace the unknown</a:t>
            </a:r>
          </a:p>
          <a:p>
            <a:pPr lvl="1" eaLnBrk="1" fontAlgn="auto" hangingPunct="1">
              <a:spcAft>
                <a:spcPts val="0"/>
              </a:spcAft>
              <a:defRPr/>
            </a:pPr>
            <a:endParaRPr lang="en-US" dirty="0">
              <a:latin typeface="Bailey Sans ITC TT" pitchFamily="2" charset="0"/>
              <a:ea typeface="+mn-ea"/>
            </a:endParaRPr>
          </a:p>
          <a:p>
            <a:pPr lvl="1" eaLnBrk="1" fontAlgn="auto" hangingPunct="1">
              <a:spcAft>
                <a:spcPts val="0"/>
              </a:spcAft>
              <a:defRPr/>
            </a:pPr>
            <a:endParaRPr lang="en-US" dirty="0" smtClean="0">
              <a:latin typeface="Bailey Sans ITC TT" pitchFamily="2" charset="0"/>
              <a:ea typeface="+mn-ea"/>
            </a:endParaRPr>
          </a:p>
          <a:p>
            <a:pPr lvl="1" eaLnBrk="1" fontAlgn="auto" hangingPunct="1">
              <a:spcAft>
                <a:spcPts val="0"/>
              </a:spcAft>
              <a:defRPr/>
            </a:pPr>
            <a:endParaRPr lang="en-US" dirty="0">
              <a:latin typeface="Bailey Sans ITC TT" pitchFamily="2" charset="0"/>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0413"/>
            <a:ext cx="8229600" cy="509587"/>
          </a:xfrm>
        </p:spPr>
        <p:txBody>
          <a:bodyPr/>
          <a:lstStyle/>
          <a:p>
            <a:pPr eaLnBrk="1" fontAlgn="auto" hangingPunct="1">
              <a:spcAft>
                <a:spcPts val="0"/>
              </a:spcAft>
              <a:defRPr/>
            </a:pPr>
            <a:r>
              <a:rPr lang="en-US" sz="3600" dirty="0" smtClean="0">
                <a:latin typeface="Bailey Sans ITC TT" pitchFamily="2" charset="0"/>
                <a:ea typeface="+mj-ea"/>
              </a:rPr>
              <a:t>“Can we visualize 280 TB of data?”</a:t>
            </a:r>
          </a:p>
        </p:txBody>
      </p:sp>
      <p:sp>
        <p:nvSpPr>
          <p:cNvPr id="3" name="Content Placeholder 2"/>
          <p:cNvSpPr>
            <a:spLocks noGrp="1"/>
          </p:cNvSpPr>
          <p:nvPr>
            <p:ph idx="1"/>
          </p:nvPr>
        </p:nvSpPr>
        <p:spPr>
          <a:xfrm>
            <a:off x="457200" y="1600200"/>
            <a:ext cx="8229600" cy="2085975"/>
          </a:xfrm>
        </p:spPr>
        <p:txBody>
          <a:bodyPr numCol="2"/>
          <a:lstStyle/>
          <a:p>
            <a:pPr lvl="1" eaLnBrk="1" fontAlgn="auto" hangingPunct="1">
              <a:spcAft>
                <a:spcPts val="0"/>
              </a:spcAft>
              <a:buFont typeface="Arial" pitchFamily="34" charset="0"/>
              <a:buChar char="•"/>
              <a:defRPr/>
            </a:pPr>
            <a:r>
              <a:rPr lang="en-US" sz="2000" dirty="0" smtClean="0">
                <a:latin typeface="Bailey Sans ITC TT" pitchFamily="2" charset="0"/>
                <a:ea typeface="+mn-ea"/>
              </a:rPr>
              <a:t>Performance issues</a:t>
            </a:r>
          </a:p>
          <a:p>
            <a:pPr lvl="1" eaLnBrk="1" fontAlgn="auto" hangingPunct="1">
              <a:spcAft>
                <a:spcPts val="0"/>
              </a:spcAft>
              <a:buFont typeface="Arial" pitchFamily="34" charset="0"/>
              <a:buChar char="•"/>
              <a:defRPr/>
            </a:pPr>
            <a:endParaRPr lang="en-US" sz="2000" dirty="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Sampling</a:t>
            </a:r>
          </a:p>
          <a:p>
            <a:pPr lvl="1" eaLnBrk="1" fontAlgn="auto" hangingPunct="1">
              <a:spcAft>
                <a:spcPts val="0"/>
              </a:spcAft>
              <a:buFont typeface="Arial" pitchFamily="34" charset="0"/>
              <a:buChar char="•"/>
              <a:defRPr/>
            </a:pPr>
            <a:endParaRPr lang="en-US" sz="2000" dirty="0">
              <a:latin typeface="Bailey Sans ITC TT" pitchFamily="2" charset="0"/>
              <a:ea typeface="+mn-ea"/>
            </a:endParaRPr>
          </a:p>
          <a:p>
            <a:pPr lvl="1" eaLnBrk="1" fontAlgn="auto" hangingPunct="1">
              <a:spcAft>
                <a:spcPts val="0"/>
              </a:spcAft>
              <a:buFont typeface="Arial" pitchFamily="34" charset="0"/>
              <a:buChar char="•"/>
              <a:defRPr/>
            </a:pPr>
            <a:r>
              <a:rPr lang="en-US" sz="2000" dirty="0">
                <a:latin typeface="Bailey Sans ITC TT" pitchFamily="2" charset="0"/>
              </a:rPr>
              <a:t>Clustering</a:t>
            </a:r>
            <a:endParaRPr lang="en-US" sz="2000" dirty="0" smtClean="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Aggregating</a:t>
            </a:r>
          </a:p>
          <a:p>
            <a:pPr lvl="1" eaLnBrk="1" fontAlgn="auto" hangingPunct="1">
              <a:spcAft>
                <a:spcPts val="0"/>
              </a:spcAft>
              <a:buFont typeface="Arial" pitchFamily="34" charset="0"/>
              <a:buChar char="•"/>
              <a:defRPr/>
            </a:pPr>
            <a:endParaRPr lang="en-US" sz="2000" dirty="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Use pixels</a:t>
            </a:r>
          </a:p>
          <a:p>
            <a:pPr lvl="1" eaLnBrk="1" fontAlgn="auto" hangingPunct="1">
              <a:spcAft>
                <a:spcPts val="0"/>
              </a:spcAft>
              <a:buFontTx/>
              <a:buChar char="-"/>
              <a:defRPr/>
            </a:pPr>
            <a:endParaRPr lang="en-US" dirty="0">
              <a:latin typeface="Bailey Sans ITC TT" pitchFamily="2" charset="0"/>
              <a:ea typeface="+mn-ea"/>
            </a:endParaRPr>
          </a:p>
        </p:txBody>
      </p:sp>
      <p:pic>
        <p:nvPicPr>
          <p:cNvPr id="5124" name="Picture 4" descr="Visualizing Yahoo! Mail - Mozilla Firefox"/>
          <p:cNvPicPr>
            <a:picLocks noChangeAspect="1"/>
          </p:cNvPicPr>
          <p:nvPr/>
        </p:nvPicPr>
        <p:blipFill>
          <a:blip r:embed="rId3">
            <a:extLst>
              <a:ext uri="{28A0092B-C50C-407E-A947-70E740481C1C}">
                <a14:useLocalDpi xmlns:a14="http://schemas.microsoft.com/office/drawing/2010/main" val="0"/>
              </a:ext>
            </a:extLst>
          </a:blip>
          <a:srcRect l="24271" t="23276" r="23958" b="43463"/>
          <a:stretch>
            <a:fillRect/>
          </a:stretch>
        </p:blipFill>
        <p:spPr bwMode="auto">
          <a:xfrm>
            <a:off x="809625" y="4029075"/>
            <a:ext cx="76454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572500" cy="509587"/>
          </a:xfrm>
        </p:spPr>
        <p:txBody>
          <a:bodyPr/>
          <a:lstStyle/>
          <a:p>
            <a:pPr eaLnBrk="1" fontAlgn="auto" hangingPunct="1">
              <a:spcAft>
                <a:spcPts val="0"/>
              </a:spcAft>
              <a:defRPr/>
            </a:pPr>
            <a:r>
              <a:rPr lang="en-US" dirty="0" smtClean="0">
                <a:latin typeface="Bailey Sans ITC TT" pitchFamily="2" charset="0"/>
                <a:ea typeface="+mj-ea"/>
              </a:rPr>
              <a:t>“We want a visualization, but don’t want to show our data.”</a:t>
            </a:r>
          </a:p>
        </p:txBody>
      </p:sp>
      <p:sp>
        <p:nvSpPr>
          <p:cNvPr id="3" name="Content Placeholder 2"/>
          <p:cNvSpPr>
            <a:spLocks noGrp="1"/>
          </p:cNvSpPr>
          <p:nvPr>
            <p:ph idx="1"/>
          </p:nvPr>
        </p:nvSpPr>
        <p:spPr/>
        <p:txBody>
          <a:bodyPr/>
          <a:lstStyle/>
          <a:p>
            <a:pPr lvl="1" eaLnBrk="1" fontAlgn="auto" hangingPunct="1">
              <a:spcAft>
                <a:spcPts val="0"/>
              </a:spcAft>
              <a:buFont typeface="Arial" pitchFamily="34" charset="0"/>
              <a:buChar char="•"/>
              <a:defRPr/>
            </a:pPr>
            <a:endParaRPr lang="en-US" sz="2000" dirty="0" smtClean="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Solicit </a:t>
            </a:r>
            <a:r>
              <a:rPr lang="en-US" sz="2000" dirty="0">
                <a:latin typeface="Bailey Sans ITC TT" pitchFamily="2" charset="0"/>
                <a:ea typeface="+mn-ea"/>
              </a:rPr>
              <a:t>champions of the cause </a:t>
            </a:r>
            <a:r>
              <a:rPr lang="en-US" sz="2000" dirty="0" smtClean="0">
                <a:latin typeface="Bailey Sans ITC TT" pitchFamily="2" charset="0"/>
                <a:ea typeface="+mn-ea"/>
              </a:rPr>
              <a:t>internally to get data release buy-in.</a:t>
            </a:r>
          </a:p>
          <a:p>
            <a:pPr lvl="1" eaLnBrk="1" fontAlgn="auto" hangingPunct="1">
              <a:spcAft>
                <a:spcPts val="0"/>
              </a:spcAft>
              <a:buFont typeface="Arial" pitchFamily="34" charset="0"/>
              <a:buChar char="•"/>
              <a:defRPr/>
            </a:pPr>
            <a:endParaRPr lang="en-US" sz="2000" dirty="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Provide </a:t>
            </a:r>
            <a:r>
              <a:rPr lang="en-US" sz="2000" dirty="0">
                <a:latin typeface="Bailey Sans ITC TT" pitchFamily="2" charset="0"/>
                <a:ea typeface="+mn-ea"/>
              </a:rPr>
              <a:t>industry and high-level (government) examples to convince</a:t>
            </a:r>
            <a:r>
              <a:rPr lang="en-US" sz="2000" dirty="0" smtClean="0">
                <a:latin typeface="Bailey Sans ITC TT" pitchFamily="2" charset="0"/>
                <a:ea typeface="+mn-ea"/>
              </a:rPr>
              <a:t>.</a:t>
            </a:r>
          </a:p>
          <a:p>
            <a:pPr lvl="1" eaLnBrk="1" fontAlgn="auto" hangingPunct="1">
              <a:spcAft>
                <a:spcPts val="0"/>
              </a:spcAft>
              <a:buFont typeface="Arial" pitchFamily="34" charset="0"/>
              <a:buChar char="•"/>
              <a:defRPr/>
            </a:pPr>
            <a:endParaRPr lang="en-US" sz="2000" dirty="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Be sure to run things past the legal department.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Tableau - goodwords"/>
          <p:cNvPicPr>
            <a:picLocks noChangeAspect="1"/>
          </p:cNvPicPr>
          <p:nvPr/>
        </p:nvPicPr>
        <p:blipFill>
          <a:blip r:embed="rId3">
            <a:extLst>
              <a:ext uri="{28A0092B-C50C-407E-A947-70E740481C1C}">
                <a14:useLocalDpi xmlns:a14="http://schemas.microsoft.com/office/drawing/2010/main" val="0"/>
              </a:ext>
            </a:extLst>
          </a:blip>
          <a:srcRect l="19270" t="18854" r="5000" b="6165"/>
          <a:stretch>
            <a:fillRect/>
          </a:stretch>
        </p:blipFill>
        <p:spPr bwMode="auto">
          <a:xfrm>
            <a:off x="0" y="3651250"/>
            <a:ext cx="984250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0413"/>
            <a:ext cx="8229600" cy="509587"/>
          </a:xfrm>
        </p:spPr>
        <p:txBody>
          <a:bodyPr/>
          <a:lstStyle/>
          <a:p>
            <a:pPr eaLnBrk="1" fontAlgn="auto" hangingPunct="1">
              <a:spcAft>
                <a:spcPts val="0"/>
              </a:spcAft>
              <a:defRPr/>
            </a:pPr>
            <a:r>
              <a:rPr lang="en-US" sz="3600" dirty="0" smtClean="0">
                <a:latin typeface="Bailey Sans ITC TT" pitchFamily="2" charset="0"/>
                <a:ea typeface="+mj-ea"/>
              </a:rPr>
              <a:t>“What should we show?”</a:t>
            </a:r>
          </a:p>
        </p:txBody>
      </p:sp>
      <p:sp>
        <p:nvSpPr>
          <p:cNvPr id="3" name="Content Placeholder 2"/>
          <p:cNvSpPr>
            <a:spLocks noGrp="1"/>
          </p:cNvSpPr>
          <p:nvPr>
            <p:ph idx="1"/>
          </p:nvPr>
        </p:nvSpPr>
        <p:spPr>
          <a:xfrm>
            <a:off x="123825" y="1493838"/>
            <a:ext cx="8715375" cy="4525962"/>
          </a:xfrm>
        </p:spPr>
        <p:txBody>
          <a:bodyPr/>
          <a:lstStyle/>
          <a:p>
            <a:pPr lvl="1" eaLnBrk="1" fontAlgn="auto" hangingPunct="1">
              <a:spcAft>
                <a:spcPts val="0"/>
              </a:spcAft>
              <a:buFont typeface="Arial" pitchFamily="34" charset="0"/>
              <a:buChar char="•"/>
              <a:defRPr/>
            </a:pPr>
            <a:r>
              <a:rPr lang="en-US" sz="2000" dirty="0" smtClean="0">
                <a:latin typeface="Bailey Sans ITC TT" pitchFamily="2" charset="0"/>
                <a:ea typeface="+mn-ea"/>
              </a:rPr>
              <a:t>If </a:t>
            </a:r>
            <a:r>
              <a:rPr lang="en-US" sz="2000" dirty="0">
                <a:latin typeface="Bailey Sans ITC TT" pitchFamily="2" charset="0"/>
                <a:ea typeface="+mn-ea"/>
              </a:rPr>
              <a:t>you haven’t “seen” your data, look at </a:t>
            </a:r>
            <a:r>
              <a:rPr lang="en-US" sz="2000" dirty="0" smtClean="0">
                <a:latin typeface="Bailey Sans ITC TT" pitchFamily="2" charset="0"/>
                <a:ea typeface="+mn-ea"/>
              </a:rPr>
              <a:t>it.</a:t>
            </a:r>
          </a:p>
          <a:p>
            <a:pPr lvl="1" eaLnBrk="1" fontAlgn="auto" hangingPunct="1">
              <a:spcAft>
                <a:spcPts val="0"/>
              </a:spcAft>
              <a:buFont typeface="Arial" pitchFamily="34" charset="0"/>
              <a:buChar char="•"/>
              <a:defRPr/>
            </a:pPr>
            <a:endParaRPr lang="en-US" dirty="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Unless </a:t>
            </a:r>
            <a:r>
              <a:rPr lang="en-US" sz="2000" dirty="0">
                <a:latin typeface="Bailey Sans ITC TT" pitchFamily="2" charset="0"/>
                <a:ea typeface="+mn-ea"/>
              </a:rPr>
              <a:t>the visualization is completely exploratory in nature, do the analysis up-front. </a:t>
            </a:r>
            <a:endParaRPr lang="en-US" sz="2000" dirty="0" smtClean="0">
              <a:latin typeface="Bailey Sans ITC TT" pitchFamily="2" charset="0"/>
              <a:ea typeface="+mn-ea"/>
            </a:endParaRPr>
          </a:p>
          <a:p>
            <a:pPr lvl="1" eaLnBrk="1" fontAlgn="auto" hangingPunct="1">
              <a:spcAft>
                <a:spcPts val="0"/>
              </a:spcAft>
              <a:buFont typeface="Arial" pitchFamily="34" charset="0"/>
              <a:buChar char="•"/>
              <a:defRPr/>
            </a:pPr>
            <a:endParaRPr lang="en-US" dirty="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Visualization is not </a:t>
            </a:r>
            <a:r>
              <a:rPr lang="en-US" sz="2000" dirty="0">
                <a:latin typeface="Bailey Sans ITC TT" pitchFamily="2" charset="0"/>
                <a:ea typeface="+mn-ea"/>
              </a:rPr>
              <a:t>analysis</a:t>
            </a:r>
            <a:r>
              <a:rPr lang="en-US" sz="2000" dirty="0" smtClean="0">
                <a:latin typeface="Bailey Sans ITC TT" pitchFamily="2" charset="0"/>
                <a:ea typeface="+mn-ea"/>
              </a:rPr>
              <a:t>. Don’t mistake visual analysis for data visualization.</a:t>
            </a:r>
          </a:p>
          <a:p>
            <a:pPr lvl="1" eaLnBrk="1" fontAlgn="auto" hangingPunct="1">
              <a:spcAft>
                <a:spcPts val="0"/>
              </a:spcAft>
              <a:buFontTx/>
              <a:buChar char="-"/>
              <a:defRPr/>
            </a:pPr>
            <a:endParaRPr lang="en-US" dirty="0" smtClean="0">
              <a:latin typeface="Bailey Sans ITC TT" pitchFamily="2" charset="0"/>
              <a:ea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p:cNvPicPr>
          <p:nvPr/>
        </p:nvPicPr>
        <p:blipFill>
          <a:blip r:embed="rId3">
            <a:extLst>
              <a:ext uri="{28A0092B-C50C-407E-A947-70E740481C1C}">
                <a14:useLocalDpi xmlns:a14="http://schemas.microsoft.com/office/drawing/2010/main" val="0"/>
              </a:ext>
            </a:extLst>
          </a:blip>
          <a:srcRect t="6281"/>
          <a:stretch>
            <a:fillRect/>
          </a:stretch>
        </p:blipFill>
        <p:spPr bwMode="auto">
          <a:xfrm>
            <a:off x="0" y="3638550"/>
            <a:ext cx="91725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0413"/>
            <a:ext cx="8229600" cy="509587"/>
          </a:xfrm>
        </p:spPr>
        <p:txBody>
          <a:bodyPr/>
          <a:lstStyle/>
          <a:p>
            <a:pPr eaLnBrk="1" fontAlgn="auto" hangingPunct="1">
              <a:spcAft>
                <a:spcPts val="0"/>
              </a:spcAft>
              <a:defRPr/>
            </a:pPr>
            <a:r>
              <a:rPr lang="en-US" sz="3600" dirty="0" smtClean="0">
                <a:latin typeface="Bailey Sans ITC TT" pitchFamily="2" charset="0"/>
                <a:ea typeface="+mj-ea"/>
              </a:rPr>
              <a:t>“Can we show waves of cash?”</a:t>
            </a:r>
          </a:p>
        </p:txBody>
      </p:sp>
      <p:sp>
        <p:nvSpPr>
          <p:cNvPr id="3" name="Content Placeholder 2"/>
          <p:cNvSpPr>
            <a:spLocks noGrp="1"/>
          </p:cNvSpPr>
          <p:nvPr>
            <p:ph idx="1"/>
          </p:nvPr>
        </p:nvSpPr>
        <p:spPr>
          <a:xfrm>
            <a:off x="457200" y="1438275"/>
            <a:ext cx="8229600" cy="4525963"/>
          </a:xfrm>
        </p:spPr>
        <p:txBody>
          <a:bodyPr/>
          <a:lstStyle/>
          <a:p>
            <a:pPr lvl="1" eaLnBrk="1" fontAlgn="auto" hangingPunct="1">
              <a:spcAft>
                <a:spcPts val="0"/>
              </a:spcAft>
              <a:buFont typeface="Arial" pitchFamily="34" charset="0"/>
              <a:buChar char="•"/>
              <a:defRPr/>
            </a:pPr>
            <a:r>
              <a:rPr lang="en-US" sz="2000" dirty="0">
                <a:latin typeface="Bailey Sans ITC TT" pitchFamily="2" charset="0"/>
              </a:rPr>
              <a:t>Deciding whether to use metaphor or </a:t>
            </a:r>
            <a:r>
              <a:rPr lang="en-US" sz="2000" dirty="0" smtClean="0">
                <a:latin typeface="Bailey Sans ITC TT" pitchFamily="2" charset="0"/>
              </a:rPr>
              <a:t>not. </a:t>
            </a:r>
            <a:r>
              <a:rPr lang="en-US" sz="2000" dirty="0" smtClean="0">
                <a:latin typeface="Bailey Sans ITC TT" pitchFamily="2" charset="0"/>
                <a:ea typeface="+mn-ea"/>
              </a:rPr>
              <a:t>Don’t </a:t>
            </a:r>
            <a:r>
              <a:rPr lang="en-US" sz="2000" dirty="0">
                <a:latin typeface="Bailey Sans ITC TT" pitchFamily="2" charset="0"/>
                <a:ea typeface="+mn-ea"/>
              </a:rPr>
              <a:t>abstract when the data is already telling a good story. </a:t>
            </a:r>
            <a:endParaRPr lang="en-US" sz="2000" dirty="0" smtClean="0">
              <a:latin typeface="Bailey Sans ITC TT" pitchFamily="2" charset="0"/>
              <a:ea typeface="+mn-ea"/>
            </a:endParaRPr>
          </a:p>
          <a:p>
            <a:pPr lvl="1" eaLnBrk="1" fontAlgn="auto" hangingPunct="1">
              <a:spcAft>
                <a:spcPts val="0"/>
              </a:spcAft>
              <a:buFont typeface="Arial" pitchFamily="34" charset="0"/>
              <a:buChar char="•"/>
              <a:defRPr/>
            </a:pPr>
            <a:endParaRPr lang="en-US" sz="1400" dirty="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Don’t </a:t>
            </a:r>
            <a:r>
              <a:rPr lang="en-US" sz="2000" dirty="0">
                <a:latin typeface="Bailey Sans ITC TT" pitchFamily="2" charset="0"/>
                <a:ea typeface="+mn-ea"/>
              </a:rPr>
              <a:t>overcomplicate or shoehorn something in. </a:t>
            </a:r>
            <a:endParaRPr lang="en-US" sz="2000" dirty="0" smtClean="0">
              <a:latin typeface="Bailey Sans ITC TT" pitchFamily="2" charset="0"/>
              <a:ea typeface="+mn-ea"/>
            </a:endParaRPr>
          </a:p>
          <a:p>
            <a:pPr lvl="1" eaLnBrk="1" fontAlgn="auto" hangingPunct="1">
              <a:spcAft>
                <a:spcPts val="0"/>
              </a:spcAft>
              <a:buFont typeface="Arial" pitchFamily="34" charset="0"/>
              <a:buChar char="•"/>
              <a:defRPr/>
            </a:pPr>
            <a:endParaRPr lang="en-US" sz="1400" dirty="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Do </a:t>
            </a:r>
            <a:r>
              <a:rPr lang="en-US" sz="2000" dirty="0">
                <a:latin typeface="Bailey Sans ITC TT" pitchFamily="2" charset="0"/>
                <a:ea typeface="+mn-ea"/>
              </a:rPr>
              <a:t>use metaphor when there are socially accepted visual cues or language about the data… it will welcome the user to the visualization</a:t>
            </a:r>
            <a:r>
              <a:rPr lang="en-US" sz="2000" dirty="0" smtClean="0">
                <a:latin typeface="Bailey Sans ITC TT" pitchFamily="2" charset="0"/>
                <a:ea typeface="+mn-ea"/>
              </a:rPr>
              <a:t>.</a:t>
            </a:r>
          </a:p>
          <a:p>
            <a:pPr lvl="1" eaLnBrk="1" fontAlgn="auto" hangingPunct="1">
              <a:spcAft>
                <a:spcPts val="0"/>
              </a:spcAft>
              <a:buFontTx/>
              <a:buChar char="-"/>
              <a:defRPr/>
            </a:pPr>
            <a:endParaRPr lang="en-US" dirty="0" smtClean="0">
              <a:latin typeface="Bailey Sans ITC TT" pitchFamily="2" charset="0"/>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0413"/>
            <a:ext cx="8229600" cy="509587"/>
          </a:xfrm>
        </p:spPr>
        <p:txBody>
          <a:bodyPr/>
          <a:lstStyle/>
          <a:p>
            <a:pPr eaLnBrk="1" fontAlgn="auto" hangingPunct="1">
              <a:spcAft>
                <a:spcPts val="0"/>
              </a:spcAft>
              <a:defRPr/>
            </a:pPr>
            <a:r>
              <a:rPr lang="en-US" sz="3600" dirty="0" smtClean="0">
                <a:latin typeface="Bailey Sans ITC TT" pitchFamily="2" charset="0"/>
                <a:ea typeface="+mj-ea"/>
              </a:rPr>
              <a:t>“We want to show everything about water.”</a:t>
            </a:r>
          </a:p>
        </p:txBody>
      </p:sp>
      <p:sp>
        <p:nvSpPr>
          <p:cNvPr id="3" name="Content Placeholder 2"/>
          <p:cNvSpPr>
            <a:spLocks noGrp="1"/>
          </p:cNvSpPr>
          <p:nvPr>
            <p:ph idx="1"/>
          </p:nvPr>
        </p:nvSpPr>
        <p:spPr>
          <a:xfrm>
            <a:off x="457200" y="1600200"/>
            <a:ext cx="4429125" cy="4525963"/>
          </a:xfrm>
        </p:spPr>
        <p:txBody>
          <a:bodyPr/>
          <a:lstStyle/>
          <a:p>
            <a:pPr lvl="1" eaLnBrk="1" fontAlgn="auto" hangingPunct="1">
              <a:spcAft>
                <a:spcPts val="0"/>
              </a:spcAft>
              <a:defRPr/>
            </a:pPr>
            <a:endParaRPr lang="en-US" sz="2000" dirty="0" smtClean="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You </a:t>
            </a:r>
            <a:r>
              <a:rPr lang="en-US" sz="2000" dirty="0">
                <a:latin typeface="Bailey Sans ITC TT" pitchFamily="2" charset="0"/>
                <a:ea typeface="+mn-ea"/>
              </a:rPr>
              <a:t>can never tell the whole </a:t>
            </a:r>
            <a:r>
              <a:rPr lang="en-US" sz="2000" dirty="0" smtClean="0">
                <a:latin typeface="Bailey Sans ITC TT" pitchFamily="2" charset="0"/>
                <a:ea typeface="+mn-ea"/>
              </a:rPr>
              <a:t>story. There </a:t>
            </a:r>
            <a:r>
              <a:rPr lang="en-US" sz="2000" dirty="0">
                <a:latin typeface="Bailey Sans ITC TT" pitchFamily="2" charset="0"/>
                <a:ea typeface="+mn-ea"/>
              </a:rPr>
              <a:t>will always be other data and ancillary stories to </a:t>
            </a:r>
            <a:r>
              <a:rPr lang="en-US" sz="2000" dirty="0" smtClean="0">
                <a:latin typeface="Bailey Sans ITC TT" pitchFamily="2" charset="0"/>
                <a:ea typeface="+mn-ea"/>
              </a:rPr>
              <a:t>tell.</a:t>
            </a:r>
          </a:p>
          <a:p>
            <a:pPr lvl="1" eaLnBrk="1" fontAlgn="auto" hangingPunct="1">
              <a:spcAft>
                <a:spcPts val="0"/>
              </a:spcAft>
              <a:buFont typeface="Arial" pitchFamily="34" charset="0"/>
              <a:buChar char="•"/>
              <a:defRPr/>
            </a:pPr>
            <a:endParaRPr lang="en-US" sz="2000" dirty="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Need </a:t>
            </a:r>
            <a:r>
              <a:rPr lang="en-US" sz="2000" dirty="0">
                <a:latin typeface="Bailey Sans ITC TT" pitchFamily="2" charset="0"/>
                <a:ea typeface="+mn-ea"/>
              </a:rPr>
              <a:t>to focus on </a:t>
            </a:r>
            <a:r>
              <a:rPr lang="en-US" sz="2000" dirty="0" smtClean="0">
                <a:latin typeface="Bailey Sans ITC TT" pitchFamily="2" charset="0"/>
                <a:ea typeface="+mn-ea"/>
              </a:rPr>
              <a:t>essential</a:t>
            </a:r>
            <a:r>
              <a:rPr lang="en-US" sz="2000" dirty="0">
                <a:latin typeface="Bailey Sans ITC TT" pitchFamily="2" charset="0"/>
                <a:ea typeface="+mn-ea"/>
              </a:rPr>
              <a:t> </a:t>
            </a:r>
            <a:r>
              <a:rPr lang="en-US" sz="2000" dirty="0" smtClean="0">
                <a:latin typeface="Bailey Sans ITC TT" pitchFamily="2" charset="0"/>
                <a:ea typeface="+mn-ea"/>
              </a:rPr>
              <a:t>and narrow scope of the visualization.</a:t>
            </a:r>
          </a:p>
          <a:p>
            <a:pPr lvl="1" eaLnBrk="1" fontAlgn="auto" hangingPunct="1">
              <a:spcAft>
                <a:spcPts val="0"/>
              </a:spcAft>
              <a:buFont typeface="Arial" pitchFamily="34" charset="0"/>
              <a:buChar char="•"/>
              <a:defRPr/>
            </a:pPr>
            <a:endParaRPr lang="en-US" sz="2000" dirty="0">
              <a:latin typeface="Bailey Sans ITC TT" pitchFamily="2" charset="0"/>
              <a:ea typeface="+mn-ea"/>
            </a:endParaRPr>
          </a:p>
          <a:p>
            <a:pPr lvl="1" eaLnBrk="1" fontAlgn="auto" hangingPunct="1">
              <a:spcAft>
                <a:spcPts val="0"/>
              </a:spcAft>
              <a:buFont typeface="Arial" pitchFamily="34" charset="0"/>
              <a:buChar char="•"/>
              <a:defRPr/>
            </a:pPr>
            <a:r>
              <a:rPr lang="en-US" sz="2000" dirty="0" smtClean="0">
                <a:latin typeface="Bailey Sans ITC TT" pitchFamily="2" charset="0"/>
                <a:ea typeface="+mn-ea"/>
              </a:rPr>
              <a:t>Don’t show lots of things at once. Allow the visitor to drill into the pieces of interest.</a:t>
            </a:r>
          </a:p>
        </p:txBody>
      </p:sp>
      <p:pic>
        <p:nvPicPr>
          <p:cNvPr id="9220" name="Picture 3"/>
          <p:cNvPicPr>
            <a:picLocks noChangeAspect="1"/>
          </p:cNvPicPr>
          <p:nvPr/>
        </p:nvPicPr>
        <p:blipFill>
          <a:blip r:embed="rId2">
            <a:extLst>
              <a:ext uri="{28A0092B-C50C-407E-A947-70E740481C1C}">
                <a14:useLocalDpi xmlns:a14="http://schemas.microsoft.com/office/drawing/2010/main" val="0"/>
              </a:ext>
            </a:extLst>
          </a:blip>
          <a:srcRect l="27188" r="31042" b="6000"/>
          <a:stretch>
            <a:fillRect/>
          </a:stretch>
        </p:blipFill>
        <p:spPr bwMode="auto">
          <a:xfrm>
            <a:off x="5214938" y="1873250"/>
            <a:ext cx="381952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8109</TotalTime>
  <Words>769</Words>
  <Application>Microsoft Office PowerPoint</Application>
  <PresentationFormat>On-screen Show (4:3)</PresentationFormat>
  <Paragraphs>96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ＭＳ Ｐゴシック</vt:lpstr>
      <vt:lpstr>Calibri</vt:lpstr>
      <vt:lpstr>Bailey Sans ITC TT</vt:lpstr>
      <vt:lpstr>Arial Bold</vt:lpstr>
      <vt:lpstr>Office Theme</vt:lpstr>
      <vt:lpstr>PowerPoint Presentation</vt:lpstr>
      <vt:lpstr>Demos</vt:lpstr>
      <vt:lpstr>“We want to tell a story”</vt:lpstr>
      <vt:lpstr>“We have real-time data, but…”</vt:lpstr>
      <vt:lpstr>“Can we visualize 280 TB of data?”</vt:lpstr>
      <vt:lpstr>“We want a visualization, but don’t want to show our data.”</vt:lpstr>
      <vt:lpstr>“What should we show?”</vt:lpstr>
      <vt:lpstr>“Can we show waves of cash?”</vt:lpstr>
      <vt:lpstr>“We want to show everything about water.”</vt:lpstr>
      <vt:lpstr>“Please include the concept in your proposal.”</vt:lpstr>
      <vt:lpstr>PowerPoint Presentation</vt:lpstr>
    </vt:vector>
  </TitlesOfParts>
  <Company>Wolfram Research,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Perardi</dc:creator>
  <cp:lastModifiedBy>Kim</cp:lastModifiedBy>
  <cp:revision>92</cp:revision>
  <dcterms:created xsi:type="dcterms:W3CDTF">2011-07-14T19:59:58Z</dcterms:created>
  <dcterms:modified xsi:type="dcterms:W3CDTF">2011-09-12T19:43:35Z</dcterms:modified>
</cp:coreProperties>
</file>