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70"/>
  </p:notesMasterIdLst>
  <p:handoutMasterIdLst>
    <p:handoutMasterId r:id="rId71"/>
  </p:handoutMasterIdLst>
  <p:sldIdLst>
    <p:sldId id="256" r:id="rId2"/>
    <p:sldId id="266" r:id="rId3"/>
    <p:sldId id="270" r:id="rId4"/>
    <p:sldId id="296" r:id="rId5"/>
    <p:sldId id="344" r:id="rId6"/>
    <p:sldId id="308" r:id="rId7"/>
    <p:sldId id="309" r:id="rId8"/>
    <p:sldId id="310" r:id="rId9"/>
    <p:sldId id="311" r:id="rId10"/>
    <p:sldId id="312" r:id="rId11"/>
    <p:sldId id="313" r:id="rId12"/>
    <p:sldId id="314" r:id="rId13"/>
    <p:sldId id="315" r:id="rId14"/>
    <p:sldId id="316" r:id="rId15"/>
    <p:sldId id="317" r:id="rId16"/>
    <p:sldId id="318" r:id="rId17"/>
    <p:sldId id="319" r:id="rId18"/>
    <p:sldId id="291" r:id="rId19"/>
    <p:sldId id="322" r:id="rId20"/>
    <p:sldId id="323" r:id="rId21"/>
    <p:sldId id="324" r:id="rId22"/>
    <p:sldId id="345" r:id="rId23"/>
    <p:sldId id="325" r:id="rId24"/>
    <p:sldId id="328" r:id="rId25"/>
    <p:sldId id="327" r:id="rId26"/>
    <p:sldId id="326" r:id="rId27"/>
    <p:sldId id="264" r:id="rId28"/>
    <p:sldId id="258" r:id="rId29"/>
    <p:sldId id="288" r:id="rId30"/>
    <p:sldId id="289" r:id="rId31"/>
    <p:sldId id="290" r:id="rId32"/>
    <p:sldId id="346" r:id="rId33"/>
    <p:sldId id="259" r:id="rId34"/>
    <p:sldId id="261" r:id="rId35"/>
    <p:sldId id="269" r:id="rId36"/>
    <p:sldId id="292" r:id="rId37"/>
    <p:sldId id="329" r:id="rId38"/>
    <p:sldId id="343" r:id="rId39"/>
    <p:sldId id="341" r:id="rId40"/>
    <p:sldId id="342" r:id="rId41"/>
    <p:sldId id="331" r:id="rId42"/>
    <p:sldId id="282" r:id="rId43"/>
    <p:sldId id="281" r:id="rId44"/>
    <p:sldId id="279" r:id="rId45"/>
    <p:sldId id="286" r:id="rId46"/>
    <p:sldId id="285" r:id="rId47"/>
    <p:sldId id="284" r:id="rId48"/>
    <p:sldId id="280" r:id="rId49"/>
    <p:sldId id="330" r:id="rId50"/>
    <p:sldId id="307" r:id="rId51"/>
    <p:sldId id="272" r:id="rId52"/>
    <p:sldId id="352" r:id="rId53"/>
    <p:sldId id="353" r:id="rId54"/>
    <p:sldId id="265" r:id="rId55"/>
    <p:sldId id="354" r:id="rId56"/>
    <p:sldId id="355" r:id="rId57"/>
    <p:sldId id="356" r:id="rId58"/>
    <p:sldId id="275" r:id="rId59"/>
    <p:sldId id="347" r:id="rId60"/>
    <p:sldId id="348" r:id="rId61"/>
    <p:sldId id="350" r:id="rId62"/>
    <p:sldId id="351" r:id="rId63"/>
    <p:sldId id="349" r:id="rId64"/>
    <p:sldId id="268" r:id="rId65"/>
    <p:sldId id="274" r:id="rId66"/>
    <p:sldId id="277" r:id="rId67"/>
    <p:sldId id="276" r:id="rId68"/>
    <p:sldId id="321" r:id="rId69"/>
  </p:sldIdLst>
  <p:sldSz cx="9144000" cy="6858000" type="screen4x3"/>
  <p:notesSz cx="6858000" cy="9144000"/>
  <p:embeddedFontLst>
    <p:embeddedFont>
      <p:font typeface="Arial Bold" pitchFamily="34" charset="0"/>
      <p:bold r:id="rId72"/>
    </p:embeddedFont>
    <p:embeddedFont>
      <p:font typeface="ＭＳ Ｐゴシック" pitchFamily="34" charset="-128"/>
      <p:regular r:id="rId73"/>
    </p:embeddedFont>
    <p:embeddedFont>
      <p:font typeface="Script MT Bold" pitchFamily="66" charset="0"/>
      <p:bold r:id="rId74"/>
    </p:embeddedFont>
    <p:embeddedFont>
      <p:font typeface="Calibri" pitchFamily="34" charset="0"/>
      <p:regular r:id="rId75"/>
      <p:bold r:id="rId76"/>
      <p:italic r:id="rId77"/>
      <p:boldItalic r:id="rId78"/>
    </p:embeddedFont>
  </p:embeddedFontLst>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D9D9"/>
    <a:srgbClr val="FFC9C5"/>
    <a:srgbClr val="FFA7A7"/>
    <a:srgbClr val="FF8585"/>
    <a:srgbClr val="FF5B5B"/>
    <a:srgbClr val="FD6E5F"/>
    <a:srgbClr val="FE4234"/>
    <a:srgbClr val="FB9D93"/>
    <a:srgbClr val="FAC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2" autoAdjust="0"/>
    <p:restoredTop sz="65371" autoAdjust="0"/>
  </p:normalViewPr>
  <p:slideViewPr>
    <p:cSldViewPr snapToGrid="0" snapToObjects="1">
      <p:cViewPr varScale="1">
        <p:scale>
          <a:sx n="75" d="100"/>
          <a:sy n="75" d="100"/>
        </p:scale>
        <p:origin x="-292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27"/>
    </p:cViewPr>
  </p:sorterViewPr>
  <p:notesViewPr>
    <p:cSldViewPr snapToGrid="0" snapToObjects="1">
      <p:cViewPr varScale="1">
        <p:scale>
          <a:sx n="114" d="100"/>
          <a:sy n="114" d="100"/>
        </p:scale>
        <p:origin x="-341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C65F63FB-4099-421E-94A0-BD405FFC2E65}" type="datetime1">
              <a:rPr lang="en-US"/>
              <a:pPr/>
              <a:t>9/7/2012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B88B99DE-968E-4A09-8184-0D0261AF807B}" type="slidenum">
              <a:rPr lang="en-US"/>
              <a:pPr/>
              <a:t>‹#›</a:t>
            </a:fld>
            <a:endParaRPr lang="en-US"/>
          </a:p>
        </p:txBody>
      </p:sp>
    </p:spTree>
    <p:extLst>
      <p:ext uri="{BB962C8B-B14F-4D97-AF65-F5344CB8AC3E}">
        <p14:creationId xmlns:p14="http://schemas.microsoft.com/office/powerpoint/2010/main" val="2687407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6D3AAFFD-E7D4-4A04-8A9D-944B58DB90C2}" type="datetime1">
              <a:rPr lang="en-US"/>
              <a:pPr/>
              <a:t>9/7/2012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AA623416-7238-472B-AB5D-CEA3E2DCC959}" type="slidenum">
              <a:rPr lang="en-US"/>
              <a:pPr/>
              <a:t>‹#›</a:t>
            </a:fld>
            <a:endParaRPr lang="en-US"/>
          </a:p>
        </p:txBody>
      </p:sp>
    </p:spTree>
    <p:extLst>
      <p:ext uri="{BB962C8B-B14F-4D97-AF65-F5344CB8AC3E}">
        <p14:creationId xmlns:p14="http://schemas.microsoft.com/office/powerpoint/2010/main" val="335242731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smtClean="0">
                <a:solidFill>
                  <a:schemeClr val="tx1"/>
                </a:solidFill>
                <a:latin typeface="+mn-lt"/>
                <a:ea typeface="ＭＳ Ｐゴシック" charset="0"/>
                <a:cs typeface="ＭＳ Ｐゴシック" charset="0"/>
              </a:rPr>
              <a:t>Abstract:</a:t>
            </a:r>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 </a:t>
            </a:r>
          </a:p>
          <a:p>
            <a:r>
              <a:rPr lang="en-US" sz="1200" kern="1200" dirty="0" smtClean="0">
                <a:solidFill>
                  <a:schemeClr val="tx1"/>
                </a:solidFill>
                <a:latin typeface="+mn-lt"/>
                <a:ea typeface="ＭＳ Ｐゴシック" charset="0"/>
                <a:cs typeface="ＭＳ Ｐゴシック" charset="0"/>
              </a:rPr>
              <a:t>Automated health monitoring and diagnostics rely on combining local measurements with information from large clinical datasets.  The validity of such inputs and stochastic analyses of existing data drive recommendations whose integrity can be a matter of life and death.  At Scanadu we are developing, building, and applying hand-held diagnostic systems whose data must be good enough to assure both accuracy and comprehensive capability.  This talk discusses six of many ways that information and process can become untrustworthy and introduces some preliminary ways to enhance confidence – reducing the ‘garbage in - garbage out’ effect.  (1) Correlation does not guarantee causal relationship, nor even a common source – results of clinical testing are usually reported only in statistical terms, often without fully developed explanatory mechanisms.  (2) Self-</a:t>
            </a:r>
            <a:r>
              <a:rPr lang="en-US" sz="1200" kern="1200" dirty="0" err="1" smtClean="0">
                <a:solidFill>
                  <a:schemeClr val="tx1"/>
                </a:solidFill>
                <a:latin typeface="+mn-lt"/>
                <a:ea typeface="ＭＳ Ｐゴシック" charset="0"/>
                <a:cs typeface="ＭＳ Ｐゴシック" charset="0"/>
              </a:rPr>
              <a:t>referentiality</a:t>
            </a:r>
            <a:r>
              <a:rPr lang="en-US" sz="1200" kern="1200" dirty="0" smtClean="0">
                <a:solidFill>
                  <a:schemeClr val="tx1"/>
                </a:solidFill>
                <a:latin typeface="+mn-lt"/>
                <a:ea typeface="ＭＳ Ｐゴシック" charset="0"/>
                <a:cs typeface="ＭＳ Ｐゴシック" charset="0"/>
              </a:rPr>
              <a:t> and non-independence, where allegedly unique data are untraceably derived from the same source – Internet searches particularly propagate such potentially uncorrectable errors.  (3) Machine derived conclusions may be mathematically and logically sound but still ridiculous, requiring some common sense oversight that is difficult to quantify.  (4) Heuristic algorithms, especially based on neural nets, may produce output whose derivation is not necessarily well understood, and may therefore be suspect.  (5) In medical diagnosis, an experienced practitioner may take into account subconscious observations that are neither numerical nor available to the machine.  (6) A system as complex as a human may not actually yield unambiguously computable diagnostics on the basis of the available information.  While many such potential data limitations exist, the accuracy of medical diagnoses is particularly sensitive to those outlined above.  Noting that ‘all significant choices are made with insufficient information’, we still want the input parameters and their values to be as complete and correct as possible to provide general usability and acceptance of any automatic or even semi-automatic diagnostic system.</a:t>
            </a:r>
          </a:p>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10</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11</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12</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13</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14</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15</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16</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All are well known and understood; many are trivial, but the inadvertent neglect of any one can lead to serious degradations of health care.</a:t>
            </a:r>
            <a:endParaRPr lang="en-US" dirty="0" smtClean="0"/>
          </a:p>
        </p:txBody>
      </p:sp>
      <p:sp>
        <p:nvSpPr>
          <p:cNvPr id="4" name="Slide Number Placeholder 3"/>
          <p:cNvSpPr>
            <a:spLocks noGrp="1"/>
          </p:cNvSpPr>
          <p:nvPr>
            <p:ph type="sldNum" sz="quarter" idx="10"/>
          </p:nvPr>
        </p:nvSpPr>
        <p:spPr/>
        <p:txBody>
          <a:bodyPr/>
          <a:lstStyle/>
          <a:p>
            <a:fld id="{AA623416-7238-472B-AB5D-CEA3E2DCC959}" type="slidenum">
              <a:rPr lang="en-US" smtClean="0"/>
              <a:pPr/>
              <a:t>17</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Correlation</a:t>
            </a:r>
            <a:r>
              <a:rPr lang="en-US" sz="1200" kern="1200" baseline="0" dirty="0" smtClean="0">
                <a:solidFill>
                  <a:schemeClr val="tx1"/>
                </a:solidFill>
                <a:latin typeface="+mn-lt"/>
                <a:ea typeface="ＭＳ Ｐゴシック" charset="0"/>
                <a:cs typeface="ＭＳ Ｐゴシック" charset="0"/>
              </a:rPr>
              <a:t> does not imply Causation.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In a single </a:t>
            </a:r>
            <a:r>
              <a:rPr lang="en-US" dirty="0" smtClean="0"/>
              <a:t>French battle </a:t>
            </a:r>
            <a:r>
              <a:rPr lang="en-US" sz="1200" kern="1200" dirty="0" smtClean="0">
                <a:solidFill>
                  <a:schemeClr val="tx1"/>
                </a:solidFill>
                <a:latin typeface="+mn-lt"/>
                <a:ea typeface="ＭＳ Ｐゴシック" charset="0"/>
                <a:cs typeface="ＭＳ Ｐゴシック" charset="0"/>
              </a:rPr>
              <a:t>in 1303 at the beginning of the ‘Hundred Years War’, many young men conscripted from Devonshire villages were killed, but from one village almost all died.  In 1348 the ‘Black Plague, killed one third of the general population, but no one in this village died.  </a:t>
            </a:r>
            <a:endParaRPr lang="en-US" sz="1200" dirty="0" smtClean="0">
              <a:solidFill>
                <a:schemeClr val="tx1"/>
              </a:solidFil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Correlation does not guarantee causal relationship, nor even a common source – results of clinical testing are usually reported only in statistical terms, often without fully developed explanatory mechanisms.</a:t>
            </a:r>
            <a:endParaRPr lang="en-US" sz="1200" dirty="0" smtClean="0">
              <a:solidFill>
                <a:schemeClr val="tx1"/>
              </a:solidFil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200" kern="1200" dirty="0" smtClean="0">
                <a:solidFill>
                  <a:schemeClr val="tx1"/>
                </a:solidFill>
                <a:latin typeface="+mn-lt"/>
                <a:ea typeface="ＭＳ Ｐゴシック" charset="0"/>
                <a:cs typeface="ＭＳ Ｐゴシック" charset="0"/>
              </a:rPr>
              <a:t>A correct causal</a:t>
            </a:r>
            <a:r>
              <a:rPr lang="en-US" sz="1200" kern="1200" baseline="0" dirty="0" smtClean="0">
                <a:solidFill>
                  <a:schemeClr val="tx1"/>
                </a:solidFill>
                <a:latin typeface="+mn-lt"/>
                <a:ea typeface="ＭＳ Ｐゴシック" charset="0"/>
                <a:cs typeface="ＭＳ Ｐゴシック" charset="0"/>
              </a:rPr>
              <a:t> correlation.</a:t>
            </a:r>
            <a:endParaRPr lang="en-US" sz="1200" kern="1200" dirty="0" smtClean="0">
              <a:solidFill>
                <a:schemeClr val="tx1"/>
              </a:solidFill>
              <a:latin typeface="+mn-lt"/>
              <a:ea typeface="ＭＳ Ｐゴシック" charset="0"/>
              <a:cs typeface="ＭＳ Ｐゴシック" charset="0"/>
            </a:endParaRPr>
          </a:p>
          <a:p>
            <a:pPr lvl="0">
              <a:defRPr/>
            </a:pPr>
            <a:endParaRPr lang="en-US" sz="1200" kern="1200" dirty="0" smtClean="0">
              <a:solidFill>
                <a:schemeClr val="tx1"/>
              </a:solidFill>
              <a:latin typeface="+mn-lt"/>
              <a:ea typeface="ＭＳ Ｐゴシック" charset="0"/>
              <a:cs typeface="ＭＳ Ｐゴシック" charset="0"/>
            </a:endParaRPr>
          </a:p>
          <a:p>
            <a:pPr lvl="0">
              <a:defRPr/>
            </a:pPr>
            <a:endParaRPr lang="en-US" sz="1200" kern="1200" dirty="0" smtClean="0">
              <a:solidFill>
                <a:schemeClr val="tx1"/>
              </a:solidFill>
              <a:latin typeface="+mn-lt"/>
              <a:ea typeface="ＭＳ Ｐゴシック" charset="0"/>
              <a:cs typeface="ＭＳ Ｐゴシック" charset="0"/>
            </a:endParaRPr>
          </a:p>
          <a:p>
            <a:pPr lvl="0">
              <a:defRPr/>
            </a:pPr>
            <a:r>
              <a:rPr lang="en-US" sz="1200" kern="1200" dirty="0" smtClean="0">
                <a:solidFill>
                  <a:schemeClr val="tx1"/>
                </a:solidFill>
                <a:latin typeface="+mn-lt"/>
                <a:ea typeface="ＭＳ Ｐゴシック" charset="0"/>
                <a:cs typeface="ＭＳ Ｐゴシック" charset="0"/>
              </a:rPr>
              <a:t>The causal explanation is that widows and spinsters kept cats for companionship.  Few rats lived in that village and the absence of a rats and their fleas as plague vector meant that none died. </a:t>
            </a:r>
          </a:p>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Scanadu has been established to develop and build</a:t>
            </a:r>
            <a:r>
              <a:rPr lang="en-US" baseline="0" dirty="0" smtClean="0"/>
              <a:t> a hand held device capable of measuring vital signal and possibly a wide range of other exhibited properties.  It will integrate current measurements with existing records and access greater knowledge and computing power than is available locally.  More than being a new and clever widget it can ultimately introduce a paradigm shift in health care.</a:t>
            </a:r>
          </a:p>
          <a:p>
            <a:endParaRPr lang="en-US" baseline="0" dirty="0" smtClean="0"/>
          </a:p>
        </p:txBody>
      </p:sp>
      <p:sp>
        <p:nvSpPr>
          <p:cNvPr id="4" name="Slide Number Placeholder 3"/>
          <p:cNvSpPr>
            <a:spLocks noGrp="1"/>
          </p:cNvSpPr>
          <p:nvPr>
            <p:ph type="sldNum" sz="quarter" idx="10"/>
          </p:nvPr>
        </p:nvSpPr>
        <p:spPr/>
        <p:txBody>
          <a:bodyPr/>
          <a:lstStyle/>
          <a:p>
            <a:fld id="{AA623416-7238-472B-AB5D-CEA3E2DCC95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200" kern="1200" dirty="0" smtClean="0">
                <a:solidFill>
                  <a:schemeClr val="tx1"/>
                </a:solidFill>
                <a:latin typeface="+mn-lt"/>
                <a:ea typeface="ＭＳ Ｐゴシック" charset="0"/>
              </a:rPr>
              <a:t>My father spotted a perfect but most unlikely correlation between measurements from unrelated chemical analyses.</a:t>
            </a:r>
            <a:endParaRPr lang="en-US" sz="1200" dirty="0" smtClean="0">
              <a:solidFill>
                <a:schemeClr val="tx1"/>
              </a:solidFill>
            </a:endParaRPr>
          </a:p>
        </p:txBody>
      </p:sp>
      <p:sp>
        <p:nvSpPr>
          <p:cNvPr id="4" name="Slide Number Placeholder 3"/>
          <p:cNvSpPr>
            <a:spLocks noGrp="1"/>
          </p:cNvSpPr>
          <p:nvPr>
            <p:ph type="sldNum" sz="quarter" idx="10"/>
          </p:nvPr>
        </p:nvSpPr>
        <p:spPr/>
        <p:txBody>
          <a:bodyPr/>
          <a:lstStyle/>
          <a:p>
            <a:fld id="{AA623416-7238-472B-AB5D-CEA3E2DCC95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An incorrect causal</a:t>
            </a:r>
            <a:r>
              <a:rPr lang="en-US" sz="1200" kern="1200" baseline="0" dirty="0" smtClean="0">
                <a:solidFill>
                  <a:schemeClr val="tx1"/>
                </a:solidFill>
                <a:latin typeface="+mn-lt"/>
                <a:ea typeface="ＭＳ Ｐゴシック" charset="0"/>
                <a:cs typeface="ＭＳ Ｐゴシック" charset="0"/>
              </a:rPr>
              <a:t> correlation.</a:t>
            </a: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rPr>
              <a:t>He traced it to a book of random numbers </a:t>
            </a:r>
            <a:r>
              <a:rPr lang="en-US" dirty="0" smtClean="0"/>
              <a:t>in a commonly used library – </a:t>
            </a:r>
            <a:r>
              <a:rPr lang="en-US" sz="1200" kern="1200" dirty="0" smtClean="0">
                <a:solidFill>
                  <a:schemeClr val="tx1"/>
                </a:solidFill>
                <a:latin typeface="+mn-lt"/>
                <a:ea typeface="ＭＳ Ｐゴシック" charset="0"/>
              </a:rPr>
              <a:t>it was 80 or more years ago before computer generated random numbers.  This old, well used and dog-eared</a:t>
            </a:r>
            <a:r>
              <a:rPr lang="en-US" sz="1200" kern="1200" baseline="0" dirty="0" smtClean="0">
                <a:solidFill>
                  <a:schemeClr val="tx1"/>
                </a:solidFill>
                <a:latin typeface="+mn-lt"/>
                <a:ea typeface="ＭＳ Ｐゴシック" charset="0"/>
              </a:rPr>
              <a:t> book </a:t>
            </a:r>
            <a:r>
              <a:rPr lang="en-US" sz="1200" kern="1200" dirty="0" smtClean="0">
                <a:solidFill>
                  <a:schemeClr val="tx1"/>
                </a:solidFill>
                <a:latin typeface="+mn-lt"/>
                <a:ea typeface="ＭＳ Ｐゴシック" charset="0"/>
              </a:rPr>
              <a:t>tended to fall open at a preferred page.</a:t>
            </a:r>
            <a:endParaRPr lang="en-US" sz="1200"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AA623416-7238-472B-AB5D-CEA3E2DCC95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This is especially serious in medical diagnoses and health in general.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Correlation does not guarantee causal relationship, nor even a common source – results of clinical testing are usually reported only in statistical terms, often without fully developed explanatory mechanisms.</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0"/>
                <a:cs typeface="ＭＳ Ｐゴシック" charset="0"/>
              </a:rPr>
              <a:t>Self-</a:t>
            </a:r>
            <a:r>
              <a:rPr lang="en-US" sz="1200" kern="1200" dirty="0" err="1" smtClean="0">
                <a:solidFill>
                  <a:schemeClr val="tx1"/>
                </a:solidFill>
                <a:latin typeface="+mn-lt"/>
                <a:ea typeface="ＭＳ Ｐゴシック" charset="0"/>
                <a:cs typeface="ＭＳ Ｐゴシック" charset="0"/>
              </a:rPr>
              <a:t>referentiality</a:t>
            </a:r>
            <a:r>
              <a:rPr lang="en-US" sz="1200" kern="1200" dirty="0" smtClean="0">
                <a:solidFill>
                  <a:schemeClr val="tx1"/>
                </a:solidFill>
                <a:latin typeface="+mn-lt"/>
                <a:ea typeface="ＭＳ Ｐゴシック" charset="0"/>
                <a:cs typeface="ＭＳ Ｐゴシック" charset="0"/>
              </a:rPr>
              <a:t> is common where logical support is derived from a circular argument.</a:t>
            </a:r>
          </a:p>
          <a:p>
            <a:r>
              <a:rPr lang="en-US" sz="1200" kern="1200" dirty="0" smtClean="0">
                <a:solidFill>
                  <a:schemeClr val="tx1"/>
                </a:solidFill>
                <a:latin typeface="+mn-lt"/>
                <a:ea typeface="ＭＳ Ｐゴシック" charset="0"/>
                <a:cs typeface="ＭＳ Ｐゴシック" charset="0"/>
              </a:rPr>
              <a:t>The Oxford</a:t>
            </a:r>
            <a:r>
              <a:rPr lang="en-US" sz="1200" kern="1200" baseline="0" dirty="0" smtClean="0">
                <a:solidFill>
                  <a:schemeClr val="tx1"/>
                </a:solidFill>
                <a:latin typeface="+mn-lt"/>
                <a:ea typeface="ＭＳ Ｐゴシック" charset="0"/>
                <a:cs typeface="ＭＳ Ｐゴシック" charset="0"/>
              </a:rPr>
              <a:t> English Dictionary offers several circular definitions.</a:t>
            </a:r>
            <a:endParaRPr lang="en-US" sz="1200"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AA623416-7238-472B-AB5D-CEA3E2DCC95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0"/>
                <a:cs typeface="ＭＳ Ｐゴシック" charset="0"/>
              </a:rPr>
              <a:t>Slightly more subtle is a statement that denies itself.</a:t>
            </a:r>
          </a:p>
        </p:txBody>
      </p:sp>
      <p:sp>
        <p:nvSpPr>
          <p:cNvPr id="4" name="Slide Number Placeholder 3"/>
          <p:cNvSpPr>
            <a:spLocks noGrp="1"/>
          </p:cNvSpPr>
          <p:nvPr>
            <p:ph type="sldNum" sz="quarter" idx="10"/>
          </p:nvPr>
        </p:nvSpPr>
        <p:spPr/>
        <p:txBody>
          <a:bodyPr/>
          <a:lstStyle/>
          <a:p>
            <a:fld id="{AA623416-7238-472B-AB5D-CEA3E2DCC95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0"/>
                <a:cs typeface="ＭＳ Ｐゴシック" charset="0"/>
              </a:rPr>
              <a:t>Syntactically acceptable.</a:t>
            </a:r>
            <a:r>
              <a:rPr lang="en-US" sz="1200" kern="1200" baseline="0" dirty="0" smtClean="0">
                <a:solidFill>
                  <a:schemeClr val="tx1"/>
                </a:solidFill>
                <a:latin typeface="+mn-lt"/>
                <a:ea typeface="ＭＳ Ｐゴシック" charset="0"/>
                <a:cs typeface="ＭＳ Ｐゴシック" charset="0"/>
              </a:rPr>
              <a:t>  Semantically contradictory.  Paradox of </a:t>
            </a:r>
            <a:r>
              <a:rPr lang="en-US" sz="1200" kern="1200" baseline="0" dirty="0" err="1" smtClean="0">
                <a:solidFill>
                  <a:schemeClr val="tx1"/>
                </a:solidFill>
                <a:latin typeface="+mn-lt"/>
                <a:ea typeface="ＭＳ Ｐゴシック" charset="0"/>
                <a:cs typeface="ＭＳ Ｐゴシック" charset="0"/>
              </a:rPr>
              <a:t>Epimenides</a:t>
            </a:r>
            <a:r>
              <a:rPr lang="en-US" sz="1200" kern="1200" baseline="0" dirty="0" smtClean="0">
                <a:solidFill>
                  <a:schemeClr val="tx1"/>
                </a:solidFill>
                <a:latin typeface="+mn-lt"/>
                <a:ea typeface="ＭＳ Ｐゴシック" charset="0"/>
                <a:cs typeface="ＭＳ Ｐゴシック" charset="0"/>
              </a:rPr>
              <a:t>.</a:t>
            </a:r>
          </a:p>
          <a:p>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It is linguistically frequent and not always trivial to detect,</a:t>
            </a:r>
            <a:r>
              <a:rPr lang="en-US" sz="1200" kern="1200" baseline="0" dirty="0" smtClean="0">
                <a:solidFill>
                  <a:schemeClr val="tx1"/>
                </a:solidFill>
                <a:latin typeface="+mn-lt"/>
                <a:ea typeface="ＭＳ Ｐゴシック" charset="0"/>
                <a:cs typeface="ＭＳ Ｐゴシック" charset="0"/>
              </a:rPr>
              <a:t> particularly if it is clouded by emotion, prior belief, unwarranted certainty, observational bias or just common prejudice. </a:t>
            </a:r>
            <a:endParaRPr lang="en-US" sz="1200" kern="1200" dirty="0" smtClean="0">
              <a:solidFill>
                <a:schemeClr val="tx1"/>
              </a:solidFill>
              <a:latin typeface="+mn-lt"/>
              <a:ea typeface="ＭＳ Ｐゴシック" charset="0"/>
              <a:cs typeface="ＭＳ Ｐゴシック" charset="0"/>
            </a:endParaRPr>
          </a:p>
          <a:p>
            <a:endParaRPr lang="en-US" sz="1200" kern="1200" baseline="0" dirty="0" smtClean="0">
              <a:solidFill>
                <a:schemeClr val="tx1"/>
              </a:solidFill>
              <a:latin typeface="+mn-lt"/>
              <a:ea typeface="ＭＳ Ｐゴシック" charset="0"/>
              <a:cs typeface="ＭＳ Ｐゴシック" charset="0"/>
            </a:endParaRPr>
          </a:p>
          <a:p>
            <a:r>
              <a:rPr lang="en-US" sz="1200" kern="1200" baseline="0" dirty="0" smtClean="0">
                <a:solidFill>
                  <a:schemeClr val="tx1"/>
                </a:solidFill>
                <a:latin typeface="+mn-lt"/>
                <a:ea typeface="ＭＳ Ｐゴシック" charset="0"/>
                <a:cs typeface="ＭＳ Ｐゴシック" charset="0"/>
              </a:rPr>
              <a:t>Why are we here? We are here ||:because we are here </a:t>
            </a:r>
            <a:r>
              <a:rPr lang="en-US" sz="1200" kern="1200" baseline="0" dirty="0" smtClean="0">
                <a:solidFill>
                  <a:schemeClr val="tx1"/>
                </a:solidFill>
                <a:latin typeface="+mn-lt"/>
                <a:ea typeface="ＭＳ Ｐゴシック" charset="0"/>
                <a:cs typeface="ＭＳ Ｐゴシック" charset="0"/>
                <a:sym typeface="Wingdings" pitchFamily="2" charset="2"/>
              </a:rPr>
              <a:t>:||. Recursive arguments exacerbate this.  Most such errors are typified by the exemplary paradox of </a:t>
            </a:r>
            <a:r>
              <a:rPr lang="en-US" sz="1200" kern="1200" baseline="0" dirty="0" err="1" smtClean="0">
                <a:solidFill>
                  <a:schemeClr val="tx1"/>
                </a:solidFill>
                <a:latin typeface="+mn-lt"/>
                <a:ea typeface="ＭＳ Ｐゴシック" charset="0"/>
                <a:cs typeface="ＭＳ Ｐゴシック" charset="0"/>
                <a:sym typeface="Wingdings" pitchFamily="2" charset="2"/>
              </a:rPr>
              <a:t>Epimenides</a:t>
            </a:r>
            <a:r>
              <a:rPr lang="en-US" sz="1200" kern="1200" baseline="0" dirty="0" smtClean="0">
                <a:solidFill>
                  <a:schemeClr val="tx1"/>
                </a:solidFill>
                <a:latin typeface="+mn-lt"/>
                <a:ea typeface="ＭＳ Ｐゴシック" charset="0"/>
                <a:cs typeface="ＭＳ Ｐゴシック" charset="0"/>
                <a:sym typeface="Wingdings" pitchFamily="2" charset="2"/>
              </a:rPr>
              <a:t> the Cretan, whose is alleged to have asserted that “All Cretans are liars.”Recursive arguments exacerbate this.  Most such errors are typified by the exemplary paradox of </a:t>
            </a:r>
            <a:r>
              <a:rPr lang="en-US" sz="1200" kern="1200" baseline="0" dirty="0" err="1" smtClean="0">
                <a:solidFill>
                  <a:schemeClr val="tx1"/>
                </a:solidFill>
                <a:latin typeface="+mn-lt"/>
                <a:ea typeface="ＭＳ Ｐゴシック" charset="0"/>
                <a:cs typeface="ＭＳ Ｐゴシック" charset="0"/>
                <a:sym typeface="Wingdings" pitchFamily="2" charset="2"/>
              </a:rPr>
              <a:t>Epimenides</a:t>
            </a:r>
            <a:r>
              <a:rPr lang="en-US" sz="1200" kern="1200" baseline="0" dirty="0" smtClean="0">
                <a:solidFill>
                  <a:schemeClr val="tx1"/>
                </a:solidFill>
                <a:latin typeface="+mn-lt"/>
                <a:ea typeface="ＭＳ Ｐゴシック" charset="0"/>
                <a:cs typeface="ＭＳ Ｐゴシック" charset="0"/>
                <a:sym typeface="Wingdings" pitchFamily="2" charset="2"/>
              </a:rPr>
              <a:t> the Cretan, whose is alleged to have asserted that “All Cretans are liars.”</a:t>
            </a:r>
          </a:p>
        </p:txBody>
      </p:sp>
      <p:sp>
        <p:nvSpPr>
          <p:cNvPr id="4" name="Slide Number Placeholder 3"/>
          <p:cNvSpPr>
            <a:spLocks noGrp="1"/>
          </p:cNvSpPr>
          <p:nvPr>
            <p:ph type="sldNum" sz="quarter" idx="10"/>
          </p:nvPr>
        </p:nvSpPr>
        <p:spPr/>
        <p:txBody>
          <a:bodyPr/>
          <a:lstStyle/>
          <a:p>
            <a:fld id="{AA623416-7238-472B-AB5D-CEA3E2DCC95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0"/>
                <a:cs typeface="ＭＳ Ｐゴシック" charset="0"/>
              </a:rPr>
              <a:t>Self assuring.</a:t>
            </a:r>
          </a:p>
          <a:p>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Most dangerous is the assertion that something</a:t>
            </a:r>
            <a:r>
              <a:rPr lang="en-US" sz="1200" kern="1200" baseline="0" dirty="0" smtClean="0">
                <a:solidFill>
                  <a:schemeClr val="tx1"/>
                </a:solidFill>
                <a:latin typeface="+mn-lt"/>
                <a:ea typeface="ＭＳ Ｐゴシック" charset="0"/>
                <a:cs typeface="ＭＳ Ｐゴシック" charset="0"/>
              </a:rPr>
              <a:t> is true because it says so.  The introduction to the King James Bible is an excellent, if somewhat sycophantic example of this self justification </a:t>
            </a:r>
            <a:endParaRPr lang="en-US" sz="1200" kern="1200" baseline="0" dirty="0" smtClean="0">
              <a:solidFill>
                <a:schemeClr val="tx1"/>
              </a:solidFill>
              <a:latin typeface="+mn-lt"/>
              <a:ea typeface="ＭＳ Ｐゴシック" charset="0"/>
              <a:cs typeface="ＭＳ Ｐゴシック" charset="0"/>
              <a:sym typeface="Wingdings" pitchFamily="2" charset="2"/>
            </a:endParaRPr>
          </a:p>
        </p:txBody>
      </p:sp>
      <p:sp>
        <p:nvSpPr>
          <p:cNvPr id="4" name="Slide Number Placeholder 3"/>
          <p:cNvSpPr>
            <a:spLocks noGrp="1"/>
          </p:cNvSpPr>
          <p:nvPr>
            <p:ph type="sldNum" sz="quarter" idx="10"/>
          </p:nvPr>
        </p:nvSpPr>
        <p:spPr/>
        <p:txBody>
          <a:bodyPr/>
          <a:lstStyle/>
          <a:p>
            <a:fld id="{AA623416-7238-472B-AB5D-CEA3E2DCC95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0"/>
                <a:cs typeface="ＭＳ Ｐゴシック" charset="0"/>
              </a:rPr>
              <a:t>Apparently</a:t>
            </a:r>
            <a:r>
              <a:rPr lang="en-US" sz="1200" kern="1200" baseline="0" dirty="0" smtClean="0">
                <a:solidFill>
                  <a:schemeClr val="tx1"/>
                </a:solidFill>
                <a:latin typeface="+mn-lt"/>
                <a:ea typeface="ＭＳ Ｐゴシック" charset="0"/>
                <a:cs typeface="ＭＳ Ｐゴシック" charset="0"/>
              </a:rPr>
              <a:t> different sources arise by divergence from a single unverified original statement.</a:t>
            </a:r>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endParaRPr lang="en-US" sz="1200" kern="1200" dirty="0" smtClean="0">
              <a:solidFill>
                <a:schemeClr val="tx1"/>
              </a:solidFill>
              <a:latin typeface="+mn-lt"/>
              <a:ea typeface="ＭＳ Ｐゴシック" charset="0"/>
              <a:cs typeface="ＭＳ Ｐゴシック" charset="0"/>
            </a:endParaRPr>
          </a:p>
          <a:p>
            <a:r>
              <a:rPr lang="en-US" sz="1200" kern="1200" dirty="0" smtClean="0">
                <a:solidFill>
                  <a:schemeClr val="tx1"/>
                </a:solidFill>
                <a:latin typeface="+mn-lt"/>
                <a:ea typeface="ＭＳ Ｐゴシック" charset="0"/>
                <a:cs typeface="ＭＳ Ｐゴシック" charset="0"/>
              </a:rPr>
              <a:t>Non-independence occurs where data are accidentally derived from alternative versions of the same source by apparently</a:t>
            </a:r>
            <a:r>
              <a:rPr lang="en-US" sz="1200" kern="1200" baseline="0" dirty="0" smtClean="0">
                <a:solidFill>
                  <a:schemeClr val="tx1"/>
                </a:solidFill>
                <a:latin typeface="+mn-lt"/>
                <a:ea typeface="ＭＳ Ｐゴシック" charset="0"/>
                <a:cs typeface="ＭＳ Ｐゴシック" charset="0"/>
              </a:rPr>
              <a:t> different routes</a:t>
            </a:r>
            <a:r>
              <a:rPr lang="en-US" sz="1200" kern="1200" dirty="0" smtClean="0">
                <a:solidFill>
                  <a:schemeClr val="tx1"/>
                </a:solidFill>
                <a:latin typeface="+mn-lt"/>
                <a:ea typeface="ＭＳ Ｐゴシック" charset="0"/>
                <a:cs typeface="ＭＳ Ｐゴシック" charset="0"/>
              </a:rPr>
              <a:t>, but are erroneously believed to</a:t>
            </a:r>
            <a:r>
              <a:rPr lang="en-US" sz="1200" kern="1200" baseline="0" dirty="0" smtClean="0">
                <a:solidFill>
                  <a:schemeClr val="tx1"/>
                </a:solidFill>
                <a:latin typeface="+mn-lt"/>
                <a:ea typeface="ＭＳ Ｐゴシック" charset="0"/>
                <a:cs typeface="ＭＳ Ｐゴシック" charset="0"/>
              </a:rPr>
              <a:t> have arisen from independent sources with different supporting measurements.  This is common in Internet proliferation and indeed well approved technical publications </a:t>
            </a:r>
            <a:r>
              <a:rPr lang="en-US" sz="1200" kern="1200" dirty="0" smtClean="0">
                <a:solidFill>
                  <a:schemeClr val="tx1"/>
                </a:solidFill>
                <a:latin typeface="+mn-lt"/>
                <a:ea typeface="ＭＳ Ｐゴシック" charset="0"/>
                <a:cs typeface="ＭＳ Ｐゴシック" charset="0"/>
              </a:rPr>
              <a:t>are not immune to it.</a:t>
            </a:r>
          </a:p>
          <a:p>
            <a:r>
              <a:rPr lang="en-US" sz="1200" kern="1200" dirty="0" smtClean="0">
                <a:solidFill>
                  <a:schemeClr val="tx1"/>
                </a:solidFill>
                <a:latin typeface="+mn-lt"/>
                <a:ea typeface="ＭＳ Ｐゴシック" charset="0"/>
                <a:cs typeface="ＭＳ Ｐゴシック" charset="0"/>
              </a:rPr>
              <a:t>The mechanism</a:t>
            </a:r>
            <a:r>
              <a:rPr lang="en-US" sz="1200" kern="1200" baseline="0" dirty="0" smtClean="0">
                <a:solidFill>
                  <a:schemeClr val="tx1"/>
                </a:solidFill>
                <a:latin typeface="+mn-lt"/>
                <a:ea typeface="ＭＳ Ｐゴシック" charset="0"/>
                <a:cs typeface="ＭＳ Ｐゴシック" charset="0"/>
              </a:rPr>
              <a:t> is the primary sustainer of ‘urban legends’ generated by one creative fantasist.  Slight divergences acquired by errors and additions lead to the delusion that they may be independent – for example the four Christian New Testament gospels – we even use ‘gospel’ to imply unimpeachable truth.</a:t>
            </a: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rPr>
              <a:t>Traceability can become quite difficult in complex inferences from many supposedly independent factors, especially if these carry a statistical weight that may be derived without adequate provenance.</a:t>
            </a:r>
          </a:p>
          <a:p>
            <a:endParaRPr lang="en-US" sz="1200"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AA623416-7238-472B-AB5D-CEA3E2DCC95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The dangers of logical traps.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Every</a:t>
            </a:r>
            <a:r>
              <a:rPr lang="en-US" sz="1200" kern="1200" baseline="0" dirty="0" smtClean="0">
                <a:solidFill>
                  <a:schemeClr val="tx1"/>
                </a:solidFill>
                <a:latin typeface="+mn-lt"/>
                <a:ea typeface="ＭＳ Ｐゴシック" charset="0"/>
                <a:cs typeface="ＭＳ Ｐゴシック" charset="0"/>
              </a:rPr>
              <a:t> </a:t>
            </a:r>
            <a:r>
              <a:rPr lang="en-US" sz="1200" kern="1200" dirty="0" smtClean="0">
                <a:solidFill>
                  <a:schemeClr val="tx1"/>
                </a:solidFill>
                <a:latin typeface="+mn-lt"/>
                <a:ea typeface="ＭＳ Ｐゴシック" charset="0"/>
                <a:cs typeface="ＭＳ Ｐゴシック" charset="0"/>
              </a:rPr>
              <a:t>few miles, a man in a first class railway carriage in Southern England, would screw up a page of his Financial Times and throw it from the window.  A fellow passenger, asking why he was doing this.</a:t>
            </a:r>
          </a:p>
        </p:txBody>
      </p:sp>
      <p:sp>
        <p:nvSpPr>
          <p:cNvPr id="4" name="Slide Number Placeholder 3"/>
          <p:cNvSpPr>
            <a:spLocks noGrp="1"/>
          </p:cNvSpPr>
          <p:nvPr>
            <p:ph type="sldNum" sz="quarter" idx="10"/>
          </p:nvPr>
        </p:nvSpPr>
        <p:spPr/>
        <p:txBody>
          <a:bodyPr/>
          <a:lstStyle/>
          <a:p>
            <a:fld id="{AA623416-7238-472B-AB5D-CEA3E2DCC95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He received the explanation, “It is to keep wild elephants away.”</a:t>
            </a:r>
          </a:p>
        </p:txBody>
      </p:sp>
      <p:sp>
        <p:nvSpPr>
          <p:cNvPr id="4" name="Slide Number Placeholder 3"/>
          <p:cNvSpPr>
            <a:spLocks noGrp="1"/>
          </p:cNvSpPr>
          <p:nvPr>
            <p:ph type="sldNum" sz="quarter" idx="10"/>
          </p:nvPr>
        </p:nvSpPr>
        <p:spPr/>
        <p:txBody>
          <a:bodyPr/>
          <a:lstStyle/>
          <a:p>
            <a:fld id="{AA623416-7238-472B-AB5D-CEA3E2DCC95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Medical Diagnoses depend of the best Data accuracy.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Because poor data can lead to poor diagnoses and be less than might be desired for diagnoses and health care in general it is worth guarding against some of the more obvious pitfalls, which we review here.</a:t>
            </a:r>
          </a:p>
        </p:txBody>
      </p:sp>
      <p:sp>
        <p:nvSpPr>
          <p:cNvPr id="4" name="Slide Number Placeholder 3"/>
          <p:cNvSpPr>
            <a:spLocks noGrp="1"/>
          </p:cNvSpPr>
          <p:nvPr>
            <p:ph type="sldNum" sz="quarter" idx="10"/>
          </p:nvPr>
        </p:nvSpPr>
        <p:spPr/>
        <p:txBody>
          <a:bodyPr/>
          <a:lstStyle/>
          <a:p>
            <a:fld id="{AA623416-7238-472B-AB5D-CEA3E2DCC95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Persisting with  “But there are no wild elephants within thousands of miles of here,” he received the smiling confidence</a:t>
            </a:r>
            <a:r>
              <a:rPr lang="en-US" sz="1200" kern="1200" baseline="0" dirty="0" smtClean="0">
                <a:solidFill>
                  <a:schemeClr val="tx1"/>
                </a:solidFill>
                <a:latin typeface="+mn-lt"/>
                <a:ea typeface="ＭＳ Ｐゴシック" charset="0"/>
                <a:cs typeface="ＭＳ Ｐゴシック" charset="0"/>
              </a:rPr>
              <a:t> - </a:t>
            </a:r>
            <a:endParaRPr lang="en-US" sz="1200"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AA623416-7238-472B-AB5D-CEA3E2DCC95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Makes no sense, but is hard to refute.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“Effective, isn’t it?”</a:t>
            </a:r>
          </a:p>
        </p:txBody>
      </p:sp>
      <p:sp>
        <p:nvSpPr>
          <p:cNvPr id="4" name="Slide Number Placeholder 3"/>
          <p:cNvSpPr>
            <a:spLocks noGrp="1"/>
          </p:cNvSpPr>
          <p:nvPr>
            <p:ph type="sldNum" sz="quarter" idx="10"/>
          </p:nvPr>
        </p:nvSpPr>
        <p:spPr/>
        <p:txBody>
          <a:bodyPr/>
          <a:lstStyle/>
          <a:p>
            <a:fld id="{AA623416-7238-472B-AB5D-CEA3E2DCC95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Natural language processing is one of the more difficult tasks currently faced by the man machine interface.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An experienced medical practitioner may realize a statement is ridiculous – a computer, even one capable of passing the Turing test, may not.</a:t>
            </a:r>
            <a:endParaRPr lang="en-US" sz="1200" kern="1200" dirty="0" smtClean="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AA623416-7238-472B-AB5D-CEA3E2DCC95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rPr>
              <a:t>Is the Universe truly computable,</a:t>
            </a:r>
            <a:r>
              <a:rPr lang="en-US" sz="1200" baseline="0" dirty="0" smtClean="0">
                <a:solidFill>
                  <a:schemeClr val="tx1"/>
                </a:solidFill>
              </a:rPr>
              <a:t> or are there random and unsuspected unknowns?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chemeClr val="tx1"/>
              </a:solidFil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smtClean="0">
              <a:solidFill>
                <a:schemeClr val="tx1"/>
              </a:solidFil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solidFill>
                  <a:schemeClr val="tx1"/>
                </a:solidFill>
              </a:rPr>
              <a:t>Wolfram/Alpha appears to have the underlying paradigm that the Universe is intrinsically computable, and as such its direct application to medical diagnostics would be unimpeachable.  I am less sure that I even do believe that the Universe is computable, despite the convincing reductionism of the last few centuries.  I cannot readily dismiss Gödel’s theorem, and Einstein’s assertion that ‘God does not play dice’ significantly increases my skepticism.  In any areas as messy as medicine, where the machinery is so complex and not yet sufficiently well understood, unambiguous diagnoses based upon machine inference may be quite untrustworthy.  Having said that, a human diagnosis may be even worse.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0"/>
                <a:cs typeface="ＭＳ Ｐゴシック" charset="0"/>
              </a:rPr>
              <a:t>Ernest Rutherford said  “If your experiment needs statistics, you ought to have done a better experiment.”</a:t>
            </a:r>
            <a:endParaRPr lang="en-US" sz="1200" kern="1200" dirty="0">
              <a:solidFill>
                <a:schemeClr val="tx1"/>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AA623416-7238-472B-AB5D-CEA3E2DCC95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Something built to solve a specific problem may not apply to a superficially similar problem.</a:t>
            </a:r>
          </a:p>
          <a:p>
            <a:endParaRPr lang="en-US" dirty="0" smtClean="0"/>
          </a:p>
          <a:p>
            <a:endParaRPr lang="en-US" dirty="0" smtClean="0"/>
          </a:p>
          <a:p>
            <a:r>
              <a:rPr lang="en-US" dirty="0" smtClean="0"/>
              <a:t>We design</a:t>
            </a:r>
            <a:r>
              <a:rPr lang="en-US" baseline="0" dirty="0" smtClean="0"/>
              <a:t> the best algorithms we can.  Heuristic evolution improves performance; automated versions more efficiently, but with changes in hidden layers.   Later generalizations to a slightly different problems may not be justified.</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Forward inference is OK – until noise make it chaotic, like weather prediction.</a:t>
            </a:r>
          </a:p>
          <a:p>
            <a:r>
              <a:rPr lang="en-US" dirty="0" smtClean="0"/>
              <a:t>Backward inference may be very difficult,</a:t>
            </a:r>
            <a:r>
              <a:rPr lang="en-US" baseline="0" dirty="0" smtClean="0"/>
              <a:t> if it is possible at all.</a:t>
            </a:r>
            <a:endParaRPr lang="en-US" dirty="0" smtClean="0"/>
          </a:p>
          <a:p>
            <a:endParaRPr lang="en-US" dirty="0" smtClean="0"/>
          </a:p>
          <a:p>
            <a:endParaRPr lang="en-US" dirty="0" smtClean="0"/>
          </a:p>
          <a:p>
            <a:r>
              <a:rPr lang="en-US" dirty="0" smtClean="0"/>
              <a:t>A forward inference from trusted numerical data </a:t>
            </a:r>
            <a:r>
              <a:rPr lang="en-US" baseline="0" dirty="0" smtClean="0"/>
              <a:t>yields a single trustworthy outcome only </a:t>
            </a:r>
            <a:r>
              <a:rPr lang="en-US" dirty="0" smtClean="0"/>
              <a:t>sufficiently far ahead to be justified by the precision of the input numbers.  Further out the predictions</a:t>
            </a:r>
            <a:r>
              <a:rPr lang="en-US" baseline="0" dirty="0" smtClean="0"/>
              <a:t> become chaotic.</a:t>
            </a:r>
          </a:p>
          <a:p>
            <a:r>
              <a:rPr lang="en-US" baseline="0" dirty="0" smtClean="0"/>
              <a:t>With access only to the outcome of an evolved system, the reverse inference to find the prior state may be intractably difficult, or may be impossible with available resources.</a:t>
            </a:r>
          </a:p>
          <a:p>
            <a:r>
              <a:rPr lang="en-US" baseline="0" dirty="0" smtClean="0"/>
              <a:t>Even when possible, it cannot be proven that the discovered prior state is unique.</a:t>
            </a:r>
          </a:p>
          <a:p>
            <a:r>
              <a:rPr lang="en-US" baseline="0" dirty="0" smtClean="0"/>
              <a:t>Many real situations, particularly those applicable to the complex conditions of biological health, could be derived from complex combinations of large numbers of steps, making reverse inferences unreliable.</a:t>
            </a:r>
          </a:p>
          <a:p>
            <a:r>
              <a:rPr lang="en-US" baseline="0" dirty="0" smtClean="0"/>
              <a:t>Worse still any of several equally plausible reverse solutions may be sufficiently different as to suggest different pathologies requiring different treatments.</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Even when possible, it cannot be proven that the discovered prior state is unique.</a:t>
            </a:r>
          </a:p>
          <a:p>
            <a:endParaRPr lang="en-US" baseline="0" dirty="0" smtClean="0"/>
          </a:p>
          <a:p>
            <a:endParaRPr lang="en-US" baseline="0" dirty="0" smtClean="0"/>
          </a:p>
          <a:p>
            <a:r>
              <a:rPr lang="en-US" baseline="0" dirty="0" smtClean="0"/>
              <a:t>Many real situations, particularly those applicable to the complex conditions of biological health, could be derived from complex combinations of large numbers of steps, making reverse inferences unreliable.</a:t>
            </a:r>
          </a:p>
          <a:p>
            <a:r>
              <a:rPr lang="en-US" baseline="0" dirty="0" smtClean="0"/>
              <a:t>Worse still any of several equally plausible reverse solutions may be sufficiently different as to suggest different pathologies requiring different treatments.</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Health diagnostics may be ambiguous.  Any believed remedial action may exacerbate the situation.  Hippocratic Oath – Above All do no Harm.</a:t>
            </a:r>
          </a:p>
          <a:p>
            <a:endParaRPr lang="en-US" baseline="0" dirty="0" smtClean="0"/>
          </a:p>
          <a:p>
            <a:endParaRPr lang="en-US" baseline="0" dirty="0" smtClean="0"/>
          </a:p>
          <a:p>
            <a:r>
              <a:rPr lang="en-US" baseline="0" dirty="0" smtClean="0"/>
              <a:t>Many real situations, particularly those applicable to the complex conditions of biological health, could be derived from complex combinations of large numbers of steps, making reverse inferences unreliable.</a:t>
            </a:r>
          </a:p>
          <a:p>
            <a:r>
              <a:rPr lang="en-US" baseline="0" dirty="0" smtClean="0"/>
              <a:t>Worse still, any of several equally plausible reverse solutions may be sufficiently different as to suggest different pathologies requiring different treatments.</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Without</a:t>
            </a:r>
            <a:r>
              <a:rPr lang="en-US" baseline="0" dirty="0" smtClean="0"/>
              <a:t> filtering we have the truth – but there are always boundaries that behave as filters.</a:t>
            </a:r>
            <a:endParaRPr lang="en-US" dirty="0" smtClean="0"/>
          </a:p>
          <a:p>
            <a:endParaRPr lang="en-US" dirty="0" smtClean="0"/>
          </a:p>
          <a:p>
            <a:endParaRPr lang="en-US" dirty="0" smtClean="0"/>
          </a:p>
          <a:p>
            <a:r>
              <a:rPr lang="en-US" dirty="0" smtClean="0"/>
              <a:t>All signals contain some noise.  Without any filtering </a:t>
            </a:r>
            <a:r>
              <a:rPr lang="en-US" baseline="0" dirty="0" smtClean="0"/>
              <a:t>of the signal</a:t>
            </a:r>
            <a:r>
              <a:rPr lang="en-US" dirty="0" smtClean="0"/>
              <a:t> the output is a </a:t>
            </a:r>
            <a:r>
              <a:rPr lang="en-US" baseline="0" dirty="0" smtClean="0"/>
              <a:t>true representation of the input, with all its noise and defects.  However some filtering is always implicit in any transfer function.</a:t>
            </a:r>
          </a:p>
        </p:txBody>
      </p:sp>
      <p:sp>
        <p:nvSpPr>
          <p:cNvPr id="4" name="Slide Number Placeholder 3"/>
          <p:cNvSpPr>
            <a:spLocks noGrp="1"/>
          </p:cNvSpPr>
          <p:nvPr>
            <p:ph type="sldNum" sz="quarter" idx="10"/>
          </p:nvPr>
        </p:nvSpPr>
        <p:spPr/>
        <p:txBody>
          <a:bodyPr/>
          <a:lstStyle/>
          <a:p>
            <a:fld id="{AA623416-7238-472B-AB5D-CEA3E2DCC95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 well chosen filter to reduce noise may also introduce distortion.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 fairly appropriate filter may be used to reduce the effects of noise – if you know what you are looking for.  </a:t>
            </a:r>
            <a:r>
              <a:rPr lang="en-US" baseline="0" dirty="0" smtClean="0"/>
              <a:t>However even the best filters can introduce distortion and bias of their own.  The effect of the filter changes both the signal and the noise in possibly different ways, intending to reduce the effect of noise, but also having some inevitable effect upon the signal.</a:t>
            </a:r>
          </a:p>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can go bad.</a:t>
            </a:r>
          </a:p>
          <a:p>
            <a:endParaRPr lang="en-US" dirty="0" smtClean="0"/>
          </a:p>
          <a:p>
            <a:endParaRPr lang="en-US" dirty="0" smtClean="0"/>
          </a:p>
          <a:p>
            <a:r>
              <a:rPr lang="en-US" dirty="0" smtClean="0"/>
              <a:t>I shall briefly step though 13 obvious ways in which data may become less trustworthy than desired.  All are fairly obvious, but this talk is a kind of checklist for the </a:t>
            </a:r>
          </a:p>
          <a:p>
            <a:r>
              <a:rPr lang="en-US" baseline="0" dirty="0" smtClean="0"/>
              <a:t>This talk reviews some of the obvious potential pitfalls of trusting data.</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4</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 less good filter may cause</a:t>
            </a:r>
            <a:r>
              <a:rPr lang="en-US" baseline="0" dirty="0" smtClean="0"/>
              <a:t> all sorts of problems.  In limit of noise without signal the output can be anything you want – or don’t want.</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 poorly chosen filter may at best distort the signal,</a:t>
            </a:r>
            <a:r>
              <a:rPr lang="en-US" baseline="0" dirty="0" smtClean="0"/>
              <a:t> and with increasing noise is likely to produce serious output not present in the input.  In the limit of an input of noise alone the output is dependent solely upon the filter.  It can produce anything you want.</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Time for a joke – what do I mean ‘joke’?</a:t>
            </a:r>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cautious</a:t>
            </a:r>
            <a:r>
              <a:rPr lang="en-US" baseline="0" dirty="0" smtClean="0"/>
              <a:t> assertion.</a:t>
            </a:r>
            <a:endParaRPr lang="en-US" dirty="0" smtClean="0"/>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True but unhelpful.</a:t>
            </a:r>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Questioning the premise.</a:t>
            </a:r>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Questioning the operation.</a:t>
            </a:r>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Invoking human</a:t>
            </a:r>
            <a:r>
              <a:rPr lang="en-US" baseline="0" dirty="0" smtClean="0"/>
              <a:t> motivation.</a:t>
            </a:r>
            <a:endParaRPr lang="en-US" dirty="0" smtClean="0"/>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Invoking obdurate self interest.</a:t>
            </a:r>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Translating to personal paranoia.</a:t>
            </a:r>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Irrelevant distraction.</a:t>
            </a:r>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are fairly obvious, but this talk is a kind of checklist for the worst things that can happen to data or our conclusions from them.</a:t>
            </a:r>
          </a:p>
        </p:txBody>
      </p:sp>
      <p:sp>
        <p:nvSpPr>
          <p:cNvPr id="4" name="Slide Number Placeholder 3"/>
          <p:cNvSpPr>
            <a:spLocks noGrp="1"/>
          </p:cNvSpPr>
          <p:nvPr>
            <p:ph type="sldNum" sz="quarter" idx="10"/>
          </p:nvPr>
        </p:nvSpPr>
        <p:spPr/>
        <p:txBody>
          <a:bodyPr/>
          <a:lstStyle/>
          <a:p>
            <a:fld id="{AA623416-7238-472B-AB5D-CEA3E2DCC959}" type="slidenum">
              <a:rPr lang="en-US" smtClean="0"/>
              <a:pPr/>
              <a:t>5</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Irrationality is surprisingly common.</a:t>
            </a:r>
          </a:p>
          <a:p>
            <a:endParaRPr lang="en-US" dirty="0" smtClean="0"/>
          </a:p>
          <a:p>
            <a:endParaRPr lang="en-US" dirty="0" smtClean="0"/>
          </a:p>
          <a:p>
            <a:r>
              <a:rPr lang="en-US" dirty="0" smtClean="0"/>
              <a:t>Sometimes a joke may illuminate fallacious reasoning – particularly</a:t>
            </a:r>
            <a:r>
              <a:rPr lang="en-US" baseline="0" dirty="0" smtClean="0"/>
              <a:t> relevant where clever people are self-interested to the extent of irrational denial of evidentiary validity - the so called ‘peasant cunning’.</a:t>
            </a:r>
          </a:p>
          <a:p>
            <a:r>
              <a:rPr lang="en-US" baseline="0" dirty="0" smtClean="0"/>
              <a:t>Evolution has much supporting evidence, and none whatsoever against, and yet half of Americans believe it to be incorrect.  A similar fraction deny our effect on the Earth, as though not having caused it would somehow free us from having to adapt to its consequences.  Dangerous thinking.</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People</a:t>
            </a:r>
            <a:r>
              <a:rPr lang="en-US" baseline="0" dirty="0" smtClean="0"/>
              <a:t> make mistakes.</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people are crooks or ideological or religious bigots.  Maybe rare and wicked, but not to be dismissed.</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Neglect the things we don’t understand or fear.</a:t>
            </a:r>
          </a:p>
        </p:txBody>
      </p:sp>
      <p:sp>
        <p:nvSpPr>
          <p:cNvPr id="4" name="Slide Number Placeholder 3"/>
          <p:cNvSpPr>
            <a:spLocks noGrp="1"/>
          </p:cNvSpPr>
          <p:nvPr>
            <p:ph type="sldNum" sz="quarter" idx="10"/>
          </p:nvPr>
        </p:nvSpPr>
        <p:spPr/>
        <p:txBody>
          <a:bodyPr/>
          <a:lstStyle/>
          <a:p>
            <a:fld id="{AA623416-7238-472B-AB5D-CEA3E2DCC95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Adopting a piecemeal approach to a systems problem.</a:t>
            </a:r>
          </a:p>
        </p:txBody>
      </p:sp>
      <p:sp>
        <p:nvSpPr>
          <p:cNvPr id="4" name="Slide Number Placeholder 3"/>
          <p:cNvSpPr>
            <a:spLocks noGrp="1"/>
          </p:cNvSpPr>
          <p:nvPr>
            <p:ph type="sldNum" sz="quarter" idx="10"/>
          </p:nvPr>
        </p:nvSpPr>
        <p:spPr/>
        <p:txBody>
          <a:bodyPr/>
          <a:lstStyle/>
          <a:p>
            <a:fld id="{AA623416-7238-472B-AB5D-CEA3E2DCC95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the most</a:t>
            </a:r>
            <a:r>
              <a:rPr lang="en-US" baseline="0" dirty="0" smtClean="0"/>
              <a:t> unbiased and honest overview accessible.</a:t>
            </a:r>
            <a:endParaRPr lang="en-US" dirty="0" smtClean="0"/>
          </a:p>
        </p:txBody>
      </p:sp>
      <p:sp>
        <p:nvSpPr>
          <p:cNvPr id="4" name="Slide Number Placeholder 3"/>
          <p:cNvSpPr>
            <a:spLocks noGrp="1"/>
          </p:cNvSpPr>
          <p:nvPr>
            <p:ph type="sldNum" sz="quarter" idx="10"/>
          </p:nvPr>
        </p:nvSpPr>
        <p:spPr/>
        <p:txBody>
          <a:bodyPr/>
          <a:lstStyle/>
          <a:p>
            <a:fld id="{AA623416-7238-472B-AB5D-CEA3E2DCC959}"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Handle the unknowns</a:t>
            </a:r>
            <a:r>
              <a:rPr lang="en-US" baseline="0" dirty="0" smtClean="0"/>
              <a:t> first.  Review the whole picture, and look for unknown unknowns.</a:t>
            </a:r>
            <a:endParaRPr lang="en-US" dirty="0" smtClean="0"/>
          </a:p>
        </p:txBody>
      </p:sp>
      <p:sp>
        <p:nvSpPr>
          <p:cNvPr id="4" name="Slide Number Placeholder 3"/>
          <p:cNvSpPr>
            <a:spLocks noGrp="1"/>
          </p:cNvSpPr>
          <p:nvPr>
            <p:ph type="sldNum" sz="quarter" idx="10"/>
          </p:nvPr>
        </p:nvSpPr>
        <p:spPr/>
        <p:txBody>
          <a:bodyPr/>
          <a:lstStyle/>
          <a:p>
            <a:fld id="{AA623416-7238-472B-AB5D-CEA3E2DCC959}"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Listen to your intuition based on unconscious accumulation</a:t>
            </a:r>
            <a:r>
              <a:rPr lang="en-US" baseline="0" dirty="0" smtClean="0"/>
              <a:t> of experiences.  Since these data are not formally encoded, machines are not good at this.</a:t>
            </a:r>
            <a:endParaRPr lang="en-US" dirty="0" smtClean="0"/>
          </a:p>
          <a:p>
            <a:endParaRPr lang="en-US" dirty="0" smtClean="0"/>
          </a:p>
          <a:p>
            <a:endParaRPr lang="en-US" dirty="0" smtClean="0"/>
          </a:p>
          <a:p>
            <a:r>
              <a:rPr lang="en-US" dirty="0" smtClean="0"/>
              <a:t>Faced by a situation of which we know and understand little – and all situations are like this for the first time – we have an innate tendency to focus on the things we understand, hoping vaingloriously that we</a:t>
            </a:r>
            <a:r>
              <a:rPr lang="en-US" baseline="0" dirty="0" smtClean="0"/>
              <a:t> shall understand more later about the things of which we are presently ignorant. As Norman Augustine established  “Hope is not a strategy.”  This ostrich philosophy, apart from its metaphoric usefulness, is lethal.  Painful though it may be, those areas of our highest ignorance, identified by our intuitive suspicion that something can go wrong, are the ones most worthy of our immediate concentration.</a:t>
            </a:r>
          </a:p>
          <a:p>
            <a:r>
              <a:rPr lang="en-US" baseline="0" dirty="0" smtClean="0"/>
              <a:t>The classical train wreck at Montparnasse Station on 22</a:t>
            </a:r>
            <a:r>
              <a:rPr lang="en-US" baseline="30000" dirty="0" smtClean="0"/>
              <a:t>nd</a:t>
            </a:r>
            <a:r>
              <a:rPr lang="en-US" baseline="0" dirty="0" smtClean="0"/>
              <a:t>, October 1895, cause by a driver making up lost time and a failed Westinghouse brake.  Neglect of the most obvious joint causative agents.</a:t>
            </a:r>
          </a:p>
          <a:p>
            <a:endParaRPr lang="en-US" dirty="0" smtClean="0"/>
          </a:p>
          <a:p>
            <a:pPr indent="-365760">
              <a:tabLst>
                <a:tab pos="640080" algn="l"/>
              </a:tabLst>
            </a:pPr>
            <a:r>
              <a:rPr lang="en-US" dirty="0" smtClean="0"/>
              <a:t>We tend to give less care to things we don’t know,</a:t>
            </a:r>
          </a:p>
          <a:p>
            <a:pPr indent="-365760">
              <a:tabLst>
                <a:tab pos="640080" algn="l"/>
              </a:tabLst>
            </a:pPr>
            <a:r>
              <a:rPr lang="en-US" dirty="0" smtClean="0"/>
              <a:t>	or don’t know whom or where to ask,</a:t>
            </a:r>
          </a:p>
          <a:p>
            <a:pPr indent="-365760">
              <a:tabLst>
                <a:tab pos="640080" algn="l"/>
              </a:tabLst>
            </a:pPr>
            <a:r>
              <a:rPr lang="en-US" dirty="0" smtClean="0"/>
              <a:t>	or don’t understand,</a:t>
            </a:r>
          </a:p>
          <a:p>
            <a:pPr indent="-365760">
              <a:tabLst>
                <a:tab pos="640080" algn="l"/>
              </a:tabLst>
            </a:pPr>
            <a:r>
              <a:rPr lang="en-US" dirty="0" smtClean="0"/>
              <a:t>	or just can’t handle,</a:t>
            </a:r>
          </a:p>
          <a:p>
            <a:pPr indent="-365760">
              <a:tabLst>
                <a:tab pos="640080" algn="l"/>
              </a:tabLst>
            </a:pPr>
            <a:r>
              <a:rPr lang="en-US" dirty="0" smtClean="0"/>
              <a:t>	or fear.</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storage and archive media are varied and discontinuous.</a:t>
            </a:r>
          </a:p>
          <a:p>
            <a:endParaRPr lang="en-US" dirty="0" smtClean="0"/>
          </a:p>
          <a:p>
            <a:endParaRPr lang="en-US" dirty="0" smtClean="0"/>
          </a:p>
          <a:p>
            <a:r>
              <a:rPr lang="en-US" dirty="0" smtClean="0"/>
              <a:t>Problems are (1) single copy loss, (2) reading needs special machines, </a:t>
            </a:r>
            <a:r>
              <a:rPr lang="en-US" baseline="0" dirty="0" smtClean="0"/>
              <a:t>whose existence is evanescent</a:t>
            </a:r>
            <a:r>
              <a:rPr lang="en-US" dirty="0" smtClean="0"/>
              <a:t>,</a:t>
            </a:r>
            <a:r>
              <a:rPr lang="en-US" baseline="0" dirty="0" smtClean="0"/>
              <a:t> and may no longer be available, (3) accumulation of errors, and (4) loss of linguistics or symbolic translation references. </a:t>
            </a:r>
          </a:p>
          <a:p>
            <a:r>
              <a:rPr lang="en-US" baseline="0" dirty="0" smtClean="0"/>
              <a:t>The cloud is proposed as a next step, but I am not yet wholly convinced that it solves all the previous problems. </a:t>
            </a:r>
          </a:p>
          <a:p>
            <a:endParaRPr lang="en-US" dirty="0" smtClean="0"/>
          </a:p>
          <a:p>
            <a:r>
              <a:rPr lang="en-US" dirty="0" smtClean="0"/>
              <a:t>Recording media evolve and do not always offer physical or linguistic continuity.  Media suffer from deterioration, loss, </a:t>
            </a:r>
            <a:r>
              <a:rPr lang="en-US" baseline="0" dirty="0" smtClean="0"/>
              <a:t>translation errors, linguistic evolution and translation discontinuity.  All these are now worse with modern media. </a:t>
            </a:r>
            <a:endParaRPr lang="en-US" dirty="0" smtClean="0"/>
          </a:p>
          <a:p>
            <a:r>
              <a:rPr lang="en-US" dirty="0" smtClean="0"/>
              <a:t>Illustrated examples are a </a:t>
            </a:r>
            <a:r>
              <a:rPr lang="en-US" baseline="0" dirty="0" smtClean="0"/>
              <a:t>Sumerian clay tablet with envelope (burning the library fires the clay), an Egyptian Papyrus with monumental hieroglyphic, an illuminated Medieval manuscript on vellum, an Inca </a:t>
            </a:r>
            <a:r>
              <a:rPr lang="en-US" baseline="0" dirty="0" err="1" smtClean="0"/>
              <a:t>quipu</a:t>
            </a:r>
            <a:r>
              <a:rPr lang="en-US" baseline="0" dirty="0" smtClean="0"/>
              <a:t>, Mayan glyphs, DNA with a Caduceus, the idea of remembering as “Memory”, a quill and scroll with Handwriting, moveable type (and other) Printing, Jacquard loom program roll, 5-hole paper tape (with Colossus at Bletchley Park), Magnetic tape, Film, a Digital Video Disk, a Sever farm, and the Cloud (with a binary </a:t>
            </a:r>
            <a:r>
              <a:rPr lang="en-US" baseline="0" dirty="0" err="1" smtClean="0"/>
              <a:t>pandiagonal</a:t>
            </a:r>
            <a:r>
              <a:rPr lang="en-US" baseline="0" dirty="0" smtClean="0"/>
              <a:t> magic square).</a:t>
            </a:r>
            <a:endParaRPr lang="en-US" dirty="0" smtClean="0"/>
          </a:p>
          <a:p>
            <a:endParaRPr lang="en-US" baseline="0" dirty="0" smtClean="0"/>
          </a:p>
          <a:p>
            <a:r>
              <a:rPr lang="en-US" baseline="0" dirty="0" smtClean="0"/>
              <a:t>{Albrecht’s Durer’s version painted in 1514 is less pure so that the date appears in the two consecutive center squares of the lowest  row – an elegant if egotistical sophistry.}</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A623416-7238-472B-AB5D-CEA3E2DCC959}"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there is only one copy it is vulnerable to total loss.  No one has ever lost a file.  Right?</a:t>
            </a:r>
          </a:p>
          <a:p>
            <a:endParaRPr lang="en-US" dirty="0" smtClean="0"/>
          </a:p>
          <a:p>
            <a:endParaRPr lang="en-US" dirty="0" smtClean="0"/>
          </a:p>
          <a:p>
            <a:r>
              <a:rPr lang="en-US" dirty="0" smtClean="0"/>
              <a:t>Single copy loss.  Burning a </a:t>
            </a:r>
            <a:r>
              <a:rPr lang="en-US" baseline="0" dirty="0" smtClean="0"/>
              <a:t>Sumerian clay tablet fires the clay, but other single copies media may be destroyed. </a:t>
            </a:r>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AA623416-7238-472B-AB5D-CEA3E2DCC959}"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6</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 special reading tools may have been lost.  I have some 8-inch floppies.</a:t>
            </a:r>
          </a:p>
          <a:p>
            <a:endParaRPr lang="en-US" dirty="0" smtClean="0"/>
          </a:p>
          <a:p>
            <a:endParaRPr lang="en-US" dirty="0" smtClean="0"/>
          </a:p>
          <a:p>
            <a:r>
              <a:rPr lang="en-US" dirty="0" smtClean="0"/>
              <a:t>Many</a:t>
            </a:r>
            <a:r>
              <a:rPr lang="en-US" baseline="0" dirty="0" smtClean="0"/>
              <a:t> media require special machinery to read them.  They may not longer be available.</a:t>
            </a:r>
          </a:p>
        </p:txBody>
      </p:sp>
      <p:sp>
        <p:nvSpPr>
          <p:cNvPr id="4" name="Slide Number Placeholder 3"/>
          <p:cNvSpPr>
            <a:spLocks noGrp="1"/>
          </p:cNvSpPr>
          <p:nvPr>
            <p:ph type="sldNum" sz="quarter" idx="10"/>
          </p:nvPr>
        </p:nvSpPr>
        <p:spPr/>
        <p:txBody>
          <a:bodyPr/>
          <a:lstStyle/>
          <a:p>
            <a:fld id="{AA623416-7238-472B-AB5D-CEA3E2DCC959}"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Successive copying accumulates</a:t>
            </a:r>
            <a:r>
              <a:rPr lang="en-US" baseline="0" dirty="0" smtClean="0"/>
              <a:t> errors.</a:t>
            </a:r>
            <a:endParaRPr lang="en-US" dirty="0" smtClean="0"/>
          </a:p>
          <a:p>
            <a:endParaRPr lang="en-US" dirty="0" smtClean="0"/>
          </a:p>
          <a:p>
            <a:endParaRPr lang="en-US" dirty="0" smtClean="0"/>
          </a:p>
          <a:p>
            <a:r>
              <a:rPr lang="en-US" dirty="0" smtClean="0"/>
              <a:t>Error may </a:t>
            </a:r>
            <a:r>
              <a:rPr lang="en-US" baseline="0" dirty="0" smtClean="0"/>
              <a:t>accumulate, either by deterioration through aging, damage in storage, successive copying.</a:t>
            </a:r>
          </a:p>
        </p:txBody>
      </p:sp>
      <p:sp>
        <p:nvSpPr>
          <p:cNvPr id="4" name="Slide Number Placeholder 3"/>
          <p:cNvSpPr>
            <a:spLocks noGrp="1"/>
          </p:cNvSpPr>
          <p:nvPr>
            <p:ph type="sldNum" sz="quarter" idx="10"/>
          </p:nvPr>
        </p:nvSpPr>
        <p:spPr/>
        <p:txBody>
          <a:bodyPr/>
          <a:lstStyle/>
          <a:p>
            <a:fld id="{AA623416-7238-472B-AB5D-CEA3E2DCC959}"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Translation correspondences can be lost.</a:t>
            </a:r>
          </a:p>
          <a:p>
            <a:endParaRPr lang="en-US" dirty="0" smtClean="0"/>
          </a:p>
          <a:p>
            <a:endParaRPr lang="en-US" dirty="0" smtClean="0"/>
          </a:p>
          <a:p>
            <a:r>
              <a:rPr lang="en-US" dirty="0" smtClean="0"/>
              <a:t>L</a:t>
            </a:r>
            <a:r>
              <a:rPr lang="en-US" baseline="0" dirty="0" smtClean="0"/>
              <a:t>oss of linguistic or symbolic translation references, no one knows any longer how the symbolic representation translates into modern intelligible concepts.</a:t>
            </a:r>
          </a:p>
        </p:txBody>
      </p:sp>
      <p:sp>
        <p:nvSpPr>
          <p:cNvPr id="4" name="Slide Number Placeholder 3"/>
          <p:cNvSpPr>
            <a:spLocks noGrp="1"/>
          </p:cNvSpPr>
          <p:nvPr>
            <p:ph type="sldNum" sz="quarter" idx="10"/>
          </p:nvPr>
        </p:nvSpPr>
        <p:spPr/>
        <p:txBody>
          <a:bodyPr/>
          <a:lstStyle/>
          <a:p>
            <a:fld id="{AA623416-7238-472B-AB5D-CEA3E2DCC959}"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cloud is proposed as a next step, but I am not yet wholly convinced that it solves all the previous problems.</a:t>
            </a:r>
          </a:p>
        </p:txBody>
      </p:sp>
      <p:sp>
        <p:nvSpPr>
          <p:cNvPr id="4" name="Slide Number Placeholder 3"/>
          <p:cNvSpPr>
            <a:spLocks noGrp="1"/>
          </p:cNvSpPr>
          <p:nvPr>
            <p:ph type="sldNum" sz="quarter" idx="10"/>
          </p:nvPr>
        </p:nvSpPr>
        <p:spPr/>
        <p:txBody>
          <a:bodyPr/>
          <a:lstStyle/>
          <a:p>
            <a:fld id="{AA623416-7238-472B-AB5D-CEA3E2DCC959}"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Self-consistency</a:t>
            </a:r>
            <a:r>
              <a:rPr lang="en-US" baseline="0" dirty="0" smtClean="0"/>
              <a:t> (Gödel notwithstanding) is certainly necessary in data to be used for medical diagnosis.</a:t>
            </a:r>
          </a:p>
          <a:p>
            <a:r>
              <a:rPr lang="en-US" baseline="0" dirty="0" smtClean="0"/>
              <a:t>For large data sets it may not be trivial to confirm this condition, and even if true it may not be sufficient.</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solidFill>
                  <a:schemeClr val="tx1"/>
                </a:solidFill>
              </a:rPr>
              <a:t>Sufficiency is even harder to achieve and guarantee, but is critical nevertheless.</a:t>
            </a:r>
          </a:p>
          <a:p>
            <a:pPr algn="l"/>
            <a:endParaRPr lang="en-US" dirty="0" smtClean="0">
              <a:solidFill>
                <a:schemeClr val="tx1"/>
              </a:solidFill>
            </a:endParaRPr>
          </a:p>
          <a:p>
            <a:pPr algn="l"/>
            <a:endParaRPr lang="en-US" dirty="0" smtClean="0">
              <a:solidFill>
                <a:schemeClr val="tx1"/>
              </a:solidFill>
            </a:endParaRPr>
          </a:p>
          <a:p>
            <a:pPr algn="l"/>
            <a:r>
              <a:rPr lang="en-US" dirty="0" smtClean="0">
                <a:solidFill>
                  <a:schemeClr val="tx1"/>
                </a:solidFill>
              </a:rPr>
              <a:t>While the best quality and trustworthiness of our information is always necessary, it need not always be sufficient.</a:t>
            </a:r>
            <a:r>
              <a:rPr lang="en-US" baseline="0" dirty="0" smtClean="0">
                <a:solidFill>
                  <a:schemeClr val="tx1"/>
                </a:solidFill>
              </a:rPr>
              <a:t>  Conversely – and perversely – an accurate observation by an intuitive diagnostician may by sufficient to diagnose and predict a cure for a mysterious condition in and unlikely patient.  Wed wish to bias the probabilities in favor of the economical machine diagnosis being more often right than the expensive trained medical practitioner, from nurses to specialists in different areas with less overlap that might be ideal.</a:t>
            </a:r>
            <a:endParaRPr 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want automated methods of helping overworked medical practitioners in an ever increasingly stressed condition. </a:t>
            </a:r>
          </a:p>
          <a:p>
            <a:endParaRPr lang="en-US" dirty="0" smtClean="0"/>
          </a:p>
          <a:p>
            <a:endParaRPr lang="en-US" dirty="0" smtClean="0"/>
          </a:p>
          <a:p>
            <a:r>
              <a:rPr lang="en-US" dirty="0" smtClean="0"/>
              <a:t>The target of all the challenges</a:t>
            </a:r>
            <a:r>
              <a:rPr lang="en-US" baseline="0" dirty="0" smtClean="0"/>
              <a:t> of using big data for medical diagnoses and potential treatment recommendation is to make the machine not only more universally applicable and available  than a range of highly trained medical specialists and professionals, but to be substantially more economical.</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We want to be as accurate as possible as often as possible, and the tools to do this are beginning to be available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We have two major challenges: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(1) Getting Accurate Data</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(2) Earning</a:t>
            </a:r>
            <a:r>
              <a:rPr lang="en-US" baseline="0" dirty="0" smtClean="0">
                <a:ea typeface="ＭＳ Ｐゴシック" charset="0"/>
                <a:cs typeface="ＭＳ Ｐゴシック" charset="0"/>
              </a:rPr>
              <a:t> Trust</a:t>
            </a:r>
            <a:endParaRPr lang="en-US" dirty="0" smtClean="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The medical profession bases most of its conclusions on statistical inferences and marginal assurances of differential advantages, c.f. clinical testing.  While Wolfram/Alpha is fully capable of manipulating such inferences and their statistical levels of assurance, it is certainly not a straightforward application of specific numerical calculation, and I know of no currently implementable ‘sanity checks’.  An experienced person may realize a statement is ridiculous – a computer, even one capable of passing the Turing test, may not.</a:t>
            </a:r>
          </a:p>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Attention</a:t>
            </a:r>
          </a:p>
          <a:p>
            <a:r>
              <a:rPr lang="en-US" baseline="0" dirty="0" smtClean="0"/>
              <a:t>Questions?  Comments?  </a:t>
            </a:r>
            <a:r>
              <a:rPr lang="en-US" baseline="0" smtClean="0"/>
              <a:t>Observations?</a:t>
            </a:r>
            <a:endParaRPr lang="en-US" dirty="0" smtClean="0"/>
          </a:p>
          <a:p>
            <a:endParaRPr lang="en-US" dirty="0" smtClean="0"/>
          </a:p>
          <a:p>
            <a:r>
              <a:rPr lang="en-US" dirty="0" smtClean="0"/>
              <a:t>Final slide</a:t>
            </a:r>
            <a:r>
              <a:rPr lang="en-US" baseline="0" dirty="0" smtClean="0"/>
              <a:t> inviting questions, comments and observations and reinforcing SCANADU with log.</a:t>
            </a:r>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68</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7</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8</a:t>
            </a:fld>
            <a:endParaRPr lang="en-US"/>
          </a:p>
        </p:txBody>
      </p:sp>
    </p:spTree>
    <p:extLst>
      <p:ext uri="{BB962C8B-B14F-4D97-AF65-F5344CB8AC3E}">
        <p14:creationId xmlns:p14="http://schemas.microsoft.com/office/powerpoint/2010/main" val="412036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23416-7238-472B-AB5D-CEA3E2DCC959}" type="slidenum">
              <a:rPr lang="en-US" smtClean="0"/>
              <a:pPr/>
              <a:t>9</a:t>
            </a:fld>
            <a:endParaRPr lang="en-US"/>
          </a:p>
        </p:txBody>
      </p:sp>
    </p:spTree>
    <p:extLst>
      <p:ext uri="{BB962C8B-B14F-4D97-AF65-F5344CB8AC3E}">
        <p14:creationId xmlns:p14="http://schemas.microsoft.com/office/powerpoint/2010/main" val="4120367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cstate="print"/>
          <a:srcRect/>
          <a:stretch>
            <a:fillRect/>
          </a:stretch>
        </p:blipFill>
        <p:spPr bwMode="auto">
          <a:xfrm>
            <a:off x="191756" y="6521380"/>
            <a:ext cx="1371600" cy="225425"/>
          </a:xfrm>
          <a:prstGeom prst="rect">
            <a:avLst/>
          </a:prstGeom>
          <a:noFill/>
          <a:ln w="12700">
            <a:noFill/>
            <a:miter lim="800000"/>
            <a:headEnd/>
            <a:tailEnd/>
          </a:ln>
        </p:spPr>
      </p:pic>
      <p:sp>
        <p:nvSpPr>
          <p:cNvPr id="4" name="Rectangle 3"/>
          <p:cNvSpPr/>
          <p:nvPr userDrawn="1"/>
        </p:nvSpPr>
        <p:spPr>
          <a:xfrm>
            <a:off x="8252569" y="6397147"/>
            <a:ext cx="660758" cy="248466"/>
          </a:xfrm>
          <a:prstGeom prst="rect">
            <a:avLst/>
          </a:prstGeom>
        </p:spPr>
        <p:txBody>
          <a:bodyPr wrap="none">
            <a:spAutoFit/>
          </a:bodyPr>
          <a:lstStyle/>
          <a:p>
            <a:pPr algn="l">
              <a:lnSpc>
                <a:spcPct val="110000"/>
              </a:lnSpc>
              <a:tabLst>
                <a:tab pos="4003675" algn="ctr"/>
                <a:tab pos="7883525" algn="r"/>
              </a:tabLst>
              <a:defRPr/>
            </a:pPr>
            <a:r>
              <a:rPr lang="en-GB" sz="1000" b="0" dirty="0" smtClean="0">
                <a:solidFill>
                  <a:schemeClr val="tx1"/>
                </a:solidFill>
              </a:rPr>
              <a:t>Slide </a:t>
            </a:r>
            <a:fld id="{4E45AB8C-282C-4D60-A50B-C58C9FD20DFE}" type="slidenum">
              <a:rPr lang="en-GB" sz="1000" b="0" smtClean="0">
                <a:solidFill>
                  <a:schemeClr val="tx1"/>
                </a:solidFill>
              </a:rPr>
              <a:pPr algn="l">
                <a:lnSpc>
                  <a:spcPct val="110000"/>
                </a:lnSpc>
                <a:tabLst>
                  <a:tab pos="4003675" algn="ctr"/>
                  <a:tab pos="7883525" algn="r"/>
                </a:tabLst>
                <a:defRPr/>
              </a:pPr>
              <a:t>‹#›</a:t>
            </a:fld>
            <a:endParaRPr lang="en-GB" sz="1000" b="0" dirty="0">
              <a:solidFill>
                <a:schemeClr val="tx1"/>
              </a:solidFill>
            </a:endParaRPr>
          </a:p>
        </p:txBody>
      </p:sp>
      <p:sp>
        <p:nvSpPr>
          <p:cNvPr id="5" name="Title 1"/>
          <p:cNvSpPr>
            <a:spLocks noGrp="1"/>
          </p:cNvSpPr>
          <p:nvPr userDrawn="1">
            <p:ph type="title"/>
          </p:nvPr>
        </p:nvSpPr>
        <p:spPr>
          <a:xfrm>
            <a:off x="457200" y="760320"/>
            <a:ext cx="8229600" cy="510438"/>
          </a:xfrm>
          <a:prstGeom prst="rect">
            <a:avLst/>
          </a:prstGeom>
        </p:spPr>
        <p:txBody>
          <a:bodyPr/>
          <a:lstStyle/>
          <a:p>
            <a:endParaRPr lang="en-US" dirty="0">
              <a:solidFill>
                <a:schemeClr val="tx1"/>
              </a:solidFill>
              <a:latin typeface="+mj-l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92138" y="1273175"/>
            <a:ext cx="7916862" cy="1588"/>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760320"/>
            <a:ext cx="8229600" cy="510438"/>
          </a:xfrm>
          <a:prstGeom prst="rect">
            <a:avLst/>
          </a:prstGeom>
        </p:spPr>
        <p:txBody>
          <a:bodyPr/>
          <a:lstStyle>
            <a:lvl1pPr algn="l">
              <a:defRPr sz="2800" b="1">
                <a:solidFill>
                  <a:schemeClr val="accent6">
                    <a:lumMod val="75000"/>
                  </a:schemeClr>
                </a:solidFill>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buFontTx/>
              <a:buNone/>
              <a:defRPr sz="2000">
                <a:solidFill>
                  <a:schemeClr val="tx1">
                    <a:lumMod val="50000"/>
                    <a:lumOff val="50000"/>
                  </a:schemeClr>
                </a:solidFill>
                <a:latin typeface="Arial"/>
              </a:defRPr>
            </a:lvl1pPr>
            <a:lvl2pPr>
              <a:buFontTx/>
              <a:buNone/>
              <a:defRPr sz="1600">
                <a:solidFill>
                  <a:schemeClr val="tx1">
                    <a:lumMod val="50000"/>
                    <a:lumOff val="50000"/>
                  </a:schemeClr>
                </a:solidFill>
                <a:latin typeface="Arial"/>
              </a:defRPr>
            </a:lvl2pPr>
            <a:lvl3pPr>
              <a:buFontTx/>
              <a:buNone/>
              <a:defRPr sz="1200">
                <a:latin typeface="Arial"/>
              </a:defRPr>
            </a:lvl3pPr>
            <a:lvl4pPr>
              <a:buFontTx/>
              <a:buNone/>
              <a:defRPr>
                <a:latin typeface="Arial"/>
              </a:defRPr>
            </a:lvl4pPr>
            <a:lvl5pPr>
              <a:buFontTx/>
              <a:buNone/>
              <a:defRPr>
                <a:latin typeface="Arial"/>
              </a:defRPr>
            </a:lvl5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5" cstate="print"/>
          <a:srcRect/>
          <a:stretch>
            <a:fillRect/>
          </a:stretch>
        </p:blipFill>
        <p:spPr bwMode="auto">
          <a:xfrm>
            <a:off x="5577673" y="1567543"/>
            <a:ext cx="1371600" cy="225425"/>
          </a:xfrm>
          <a:prstGeom prst="rect">
            <a:avLst/>
          </a:prstGeom>
          <a:noFill/>
          <a:ln w="12700">
            <a:noFill/>
            <a:miter lim="800000"/>
            <a:headEnd/>
            <a:tailEnd/>
          </a:ln>
        </p:spPr>
      </p:pic>
      <p:sp>
        <p:nvSpPr>
          <p:cNvPr id="3" name="Rectangle 2"/>
          <p:cNvSpPr/>
          <p:nvPr userDrawn="1"/>
        </p:nvSpPr>
        <p:spPr>
          <a:xfrm>
            <a:off x="8252569" y="6397147"/>
            <a:ext cx="660758" cy="248466"/>
          </a:xfrm>
          <a:prstGeom prst="rect">
            <a:avLst/>
          </a:prstGeom>
        </p:spPr>
        <p:txBody>
          <a:bodyPr wrap="none">
            <a:spAutoFit/>
          </a:bodyPr>
          <a:lstStyle/>
          <a:p>
            <a:pPr algn="l">
              <a:lnSpc>
                <a:spcPct val="110000"/>
              </a:lnSpc>
              <a:tabLst>
                <a:tab pos="4003675" algn="ctr"/>
                <a:tab pos="7883525" algn="r"/>
              </a:tabLst>
              <a:defRPr/>
            </a:pPr>
            <a:r>
              <a:rPr lang="en-GB" sz="1000" b="0" dirty="0" smtClean="0">
                <a:solidFill>
                  <a:schemeClr val="tx1"/>
                </a:solidFill>
              </a:rPr>
              <a:t>Slide </a:t>
            </a:r>
            <a:fld id="{4E45AB8C-282C-4D60-A50B-C58C9FD20DFE}" type="slidenum">
              <a:rPr lang="en-GB" sz="1000" b="0" smtClean="0">
                <a:solidFill>
                  <a:schemeClr val="tx1"/>
                </a:solidFill>
              </a:rPr>
              <a:pPr algn="l">
                <a:lnSpc>
                  <a:spcPct val="110000"/>
                </a:lnSpc>
                <a:tabLst>
                  <a:tab pos="4003675" algn="ctr"/>
                  <a:tab pos="7883525" algn="r"/>
                </a:tabLst>
                <a:defRPr/>
              </a:pPr>
              <a:t>‹#›</a:t>
            </a:fld>
            <a:endParaRPr lang="en-GB" sz="1000" b="0" dirty="0">
              <a:solidFill>
                <a:schemeClr val="tx1"/>
              </a:solidFill>
            </a:endParaRPr>
          </a:p>
        </p:txBody>
      </p:sp>
      <p:pic>
        <p:nvPicPr>
          <p:cNvPr id="4" name="Picture 1"/>
          <p:cNvPicPr>
            <a:picLocks noChangeAspect="1" noChangeArrowheads="1"/>
          </p:cNvPicPr>
          <p:nvPr userDrawn="1"/>
        </p:nvPicPr>
        <p:blipFill>
          <a:blip r:embed="rId6"/>
          <a:srcRect/>
          <a:stretch>
            <a:fillRect/>
          </a:stretch>
        </p:blipFill>
        <p:spPr bwMode="auto">
          <a:xfrm flipH="1">
            <a:off x="7220695" y="75363"/>
            <a:ext cx="471318" cy="381837"/>
          </a:xfrm>
          <a:prstGeom prst="rect">
            <a:avLst/>
          </a:prstGeom>
          <a:noFill/>
          <a:ln w="9525">
            <a:noFill/>
            <a:miter lim="800000"/>
            <a:headEnd/>
            <a:tailEnd/>
          </a:ln>
        </p:spPr>
      </p:pic>
      <p:sp>
        <p:nvSpPr>
          <p:cNvPr id="6" name="Rectangle 2"/>
          <p:cNvSpPr>
            <a:spLocks noChangeArrowheads="1"/>
          </p:cNvSpPr>
          <p:nvPr userDrawn="1"/>
        </p:nvSpPr>
        <p:spPr bwMode="auto">
          <a:xfrm>
            <a:off x="7692013" y="90435"/>
            <a:ext cx="1361991"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Brandon Grotesque Medium" pitchFamily="34" charset="0"/>
                <a:ea typeface="Calibri" pitchFamily="34" charset="0"/>
                <a:cs typeface="Times New Roman" pitchFamily="18" charset="0"/>
              </a:rPr>
              <a:t>SCANADU</a:t>
            </a:r>
            <a:endParaRPr kumimoji="0" lang="en-US" sz="3200" b="0" i="0" u="none" strike="noStrike" cap="none" normalizeH="0" baseline="0" dirty="0" smtClean="0">
              <a:ln>
                <a:noFill/>
              </a:ln>
              <a:solidFill>
                <a:schemeClr val="bg1"/>
              </a:solidFill>
              <a:effectLst/>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file:///D:\WolframAlpha\Scanadu%20Trailer.mp4" TargetMode="External"/><Relationship Id="rId7" Type="http://schemas.openxmlformats.org/officeDocument/2006/relationships/image" Target="../media/image4.png"/><Relationship Id="rId2" Type="http://schemas.openxmlformats.org/officeDocument/2006/relationships/video" Target="file://localhost/Volumes/ANTHONY/WolframAlpha/Scanadu%20Trailer.mp4" TargetMode="External"/><Relationship Id="rId1" Type="http://schemas.microsoft.com/office/2007/relationships/media" Target="file://localhost/Volumes/ANTHONY/WolframAlpha/Scanadu%20Trailer.mp4" TargetMode="Externa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file:///D:\WolframAlpha\Scanadu%20Trailer.mp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5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gif"/><Relationship Id="rId18" Type="http://schemas.openxmlformats.org/officeDocument/2006/relationships/image" Target="../media/image44.png"/><Relationship Id="rId3" Type="http://schemas.openxmlformats.org/officeDocument/2006/relationships/notesSlide" Target="../notesSlides/notesSlide58.xml"/><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slideLayout" Target="../slideLayouts/slideLayout2.xml"/><Relationship Id="rId16" Type="http://schemas.openxmlformats.org/officeDocument/2006/relationships/image" Target="../media/image42.jpeg"/><Relationship Id="rId1" Type="http://schemas.openxmlformats.org/officeDocument/2006/relationships/vmlDrawing" Target="../drawings/vmlDrawing1.v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oleObject" Target="../embeddings/oleObject1.bin"/><Relationship Id="rId9" Type="http://schemas.openxmlformats.org/officeDocument/2006/relationships/image" Target="../media/image35.jpeg"/><Relationship Id="rId14" Type="http://schemas.openxmlformats.org/officeDocument/2006/relationships/image" Target="../media/image40.png"/></Relationships>
</file>

<file path=ppt/slides/_rels/slide59.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notesSlide" Target="../notesSlides/notesSlide59.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45.png"/><Relationship Id="rId4" Type="http://schemas.openxmlformats.org/officeDocument/2006/relationships/oleObject" Target="../embeddings/oleObject2.bin"/><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9.gi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6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jpeg"/><Relationship Id="rId11" Type="http://schemas.openxmlformats.org/officeDocument/2006/relationships/image" Target="../media/image45.png"/><Relationship Id="rId5" Type="http://schemas.openxmlformats.org/officeDocument/2006/relationships/image" Target="../media/image31.png"/><Relationship Id="rId10" Type="http://schemas.openxmlformats.org/officeDocument/2006/relationships/image" Target="../media/image43.png"/><Relationship Id="rId4" Type="http://schemas.openxmlformats.org/officeDocument/2006/relationships/oleObject" Target="../embeddings/oleObject3.bin"/><Relationship Id="rId9"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Volumes/ANTHONY/WolframAlpha/Scanadu%20Trailer.mp4" TargetMode="External"/><Relationship Id="rId1" Type="http://schemas.microsoft.com/office/2007/relationships/media" Target="file://localhost/Volumes/ANTHONY/WolframAlpha/Scanadu%20Trailer.mp4" TargetMode="External"/><Relationship Id="rId5" Type="http://schemas.openxmlformats.org/officeDocument/2006/relationships/image" Target="../media/image5.jpe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19163" y="1295400"/>
            <a:ext cx="7399337" cy="4914900"/>
          </a:xfrm>
          <a:prstGeom prst="rect">
            <a:avLst/>
          </a:prstGeom>
        </p:spPr>
        <p:txBody>
          <a:bodyPr>
            <a:normAutofit/>
          </a:bodyPr>
          <a:lstStyle/>
          <a:p>
            <a:pPr marL="342900" indent="-342900" algn="ctr" defTabSz="914400" fontAlgn="auto">
              <a:spcBef>
                <a:spcPts val="0"/>
              </a:spcBef>
              <a:spcAft>
                <a:spcPts val="0"/>
              </a:spcAft>
              <a:buFont typeface="Arial"/>
              <a:buNone/>
              <a:defRPr/>
            </a:pPr>
            <a:r>
              <a:rPr lang="en-US" sz="4000" b="1" kern="0" dirty="0" smtClean="0">
                <a:latin typeface="Arial Bold"/>
                <a:ea typeface="+mn-ea"/>
                <a:cs typeface="Arial Bold"/>
              </a:rPr>
              <a:t>Data Challenges in Health Monitoring and Diagnostics</a:t>
            </a:r>
            <a:endParaRPr lang="en-US" sz="4000" b="1" dirty="0" smtClean="0">
              <a:latin typeface="Arial Bold"/>
              <a:ea typeface="+mn-ea"/>
              <a:cs typeface="Arial Bold"/>
            </a:endParaRPr>
          </a:p>
          <a:p>
            <a:endParaRPr lang="en-US" sz="2400" dirty="0" smtClean="0"/>
          </a:p>
          <a:p>
            <a:pPr algn="ctr"/>
            <a:endParaRPr lang="en-US" sz="2000" dirty="0" smtClean="0"/>
          </a:p>
          <a:p>
            <a:pPr algn="ctr"/>
            <a:endParaRPr lang="en-US" sz="2000" dirty="0" smtClean="0"/>
          </a:p>
          <a:p>
            <a:pPr algn="ctr"/>
            <a:endParaRPr lang="en-US" sz="2000" dirty="0" smtClean="0"/>
          </a:p>
          <a:p>
            <a:pPr algn="ctr"/>
            <a:r>
              <a:rPr lang="en-US" sz="2000" dirty="0" smtClean="0"/>
              <a:t>Dr Anthony E Smart</a:t>
            </a:r>
          </a:p>
          <a:p>
            <a:endParaRPr lang="en-US" dirty="0" smtClean="0">
              <a:solidFill>
                <a:schemeClr val="tx1">
                  <a:lumMod val="50000"/>
                  <a:lumOff val="50000"/>
                </a:schemeClr>
              </a:solidFill>
              <a:latin typeface="Arial"/>
              <a:ea typeface="+mn-ea"/>
              <a:cs typeface="Arial"/>
            </a:endParaRPr>
          </a:p>
          <a:p>
            <a:endParaRPr lang="en-US" dirty="0" smtClean="0">
              <a:solidFill>
                <a:schemeClr val="tx1">
                  <a:lumMod val="50000"/>
                  <a:lumOff val="50000"/>
                </a:schemeClr>
              </a:solidFill>
              <a:latin typeface="Arial"/>
              <a:ea typeface="+mn-ea"/>
              <a:cs typeface="Arial"/>
            </a:endParaRPr>
          </a:p>
          <a:p>
            <a:pPr algn="ctr"/>
            <a:r>
              <a:rPr lang="en-US" dirty="0" smtClean="0">
                <a:latin typeface="Arial"/>
                <a:ea typeface="+mn-ea"/>
                <a:cs typeface="Arial"/>
              </a:rPr>
              <a:t>Chief Science Officer,  Scanadu, Inc. </a:t>
            </a:r>
            <a:endParaRPr lang="en-US" sz="2400" dirty="0">
              <a:latin typeface="Arial"/>
              <a:ea typeface="+mn-ea"/>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bg1">
                    <a:lumMod val="75000"/>
                  </a:schemeClr>
                </a:solidFill>
              </a:rPr>
              <a:t>Computability and Completeness</a:t>
            </a:r>
          </a:p>
          <a:p>
            <a:pPr marL="457200" indent="-457200">
              <a:buFont typeface="+mj-lt"/>
              <a:buAutoNum type="arabicPeriod"/>
            </a:pPr>
            <a:r>
              <a:rPr lang="en-US" dirty="0" smtClean="0">
                <a:solidFill>
                  <a:schemeClr val="bg1">
                    <a:lumMod val="75000"/>
                  </a:schemeClr>
                </a:solidFill>
              </a:rPr>
              <a:t>Intrinsic and Heuristic Algorithms</a:t>
            </a:r>
          </a:p>
          <a:p>
            <a:pPr marL="457200" indent="-457200">
              <a:buFont typeface="+mj-lt"/>
              <a:buAutoNum type="arabicPeriod"/>
            </a:pPr>
            <a:r>
              <a:rPr lang="en-US" dirty="0" smtClean="0">
                <a:solidFill>
                  <a:schemeClr val="tx1"/>
                </a:solidFill>
              </a:rPr>
              <a:t>Inverse Problems and Instabilities</a:t>
            </a:r>
          </a:p>
          <a:p>
            <a:pPr marL="457200" indent="-457200">
              <a:buFont typeface="+mj-lt"/>
              <a:buAutoNum type="arabicPeriod"/>
            </a:pPr>
            <a:endParaRPr lang="en-US" dirty="0">
              <a:solidFill>
                <a:schemeClr val="tx1"/>
              </a:solidFill>
            </a:endParaRP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bg1">
                    <a:lumMod val="75000"/>
                  </a:schemeClr>
                </a:solidFill>
              </a:rPr>
              <a:t>Computability and Completeness</a:t>
            </a:r>
          </a:p>
          <a:p>
            <a:pPr marL="457200" indent="-457200">
              <a:buFont typeface="+mj-lt"/>
              <a:buAutoNum type="arabicPeriod"/>
            </a:pPr>
            <a:r>
              <a:rPr lang="en-US" dirty="0" smtClean="0">
                <a:solidFill>
                  <a:schemeClr val="bg1">
                    <a:lumMod val="75000"/>
                  </a:schemeClr>
                </a:solidFill>
              </a:rPr>
              <a:t>Intrinsic and Heuristic Algorithms</a:t>
            </a:r>
          </a:p>
          <a:p>
            <a:pPr marL="457200" indent="-457200">
              <a:buFont typeface="+mj-lt"/>
              <a:buAutoNum type="arabicPeriod"/>
            </a:pPr>
            <a:r>
              <a:rPr lang="en-US" dirty="0" smtClean="0">
                <a:solidFill>
                  <a:schemeClr val="bg1">
                    <a:lumMod val="75000"/>
                  </a:schemeClr>
                </a:solidFill>
              </a:rPr>
              <a:t>Inverse Problems and Instabilities</a:t>
            </a:r>
          </a:p>
          <a:p>
            <a:pPr marL="457200" indent="-457200">
              <a:buFont typeface="+mj-lt"/>
              <a:buAutoNum type="arabicPeriod"/>
            </a:pPr>
            <a:r>
              <a:rPr lang="en-US" dirty="0" smtClean="0">
                <a:solidFill>
                  <a:schemeClr val="tx1"/>
                </a:solidFill>
              </a:rPr>
              <a:t>Noise and Filters</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bg1">
                    <a:lumMod val="75000"/>
                  </a:schemeClr>
                </a:solidFill>
              </a:rPr>
              <a:t>Computability and Completeness</a:t>
            </a:r>
          </a:p>
          <a:p>
            <a:pPr marL="457200" indent="-457200">
              <a:buFont typeface="+mj-lt"/>
              <a:buAutoNum type="arabicPeriod"/>
            </a:pPr>
            <a:r>
              <a:rPr lang="en-US" dirty="0" smtClean="0">
                <a:solidFill>
                  <a:schemeClr val="bg1">
                    <a:lumMod val="75000"/>
                  </a:schemeClr>
                </a:solidFill>
              </a:rPr>
              <a:t>Intrinsic and Heuristic Algorithms</a:t>
            </a:r>
          </a:p>
          <a:p>
            <a:pPr marL="457200" indent="-457200">
              <a:buFont typeface="+mj-lt"/>
              <a:buAutoNum type="arabicPeriod"/>
            </a:pPr>
            <a:r>
              <a:rPr lang="en-US" dirty="0" smtClean="0">
                <a:solidFill>
                  <a:schemeClr val="bg1">
                    <a:lumMod val="75000"/>
                  </a:schemeClr>
                </a:solidFill>
              </a:rPr>
              <a:t>Inverse Problems and Instabilities</a:t>
            </a:r>
          </a:p>
          <a:p>
            <a:pPr marL="457200" indent="-457200">
              <a:buFont typeface="+mj-lt"/>
              <a:buAutoNum type="arabicPeriod"/>
            </a:pPr>
            <a:r>
              <a:rPr lang="en-US" dirty="0" smtClean="0">
                <a:solidFill>
                  <a:schemeClr val="bg1">
                    <a:lumMod val="75000"/>
                  </a:schemeClr>
                </a:solidFill>
              </a:rPr>
              <a:t>Noise and Filters</a:t>
            </a:r>
          </a:p>
          <a:p>
            <a:pPr marL="457200" indent="-457200">
              <a:buFont typeface="+mj-lt"/>
              <a:buAutoNum type="arabicPeriod"/>
            </a:pPr>
            <a:r>
              <a:rPr lang="en-US" dirty="0" smtClean="0">
                <a:solidFill>
                  <a:schemeClr val="tx1"/>
                </a:solidFill>
              </a:rPr>
              <a:t>Irrationality and Self-interest</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bg1">
                    <a:lumMod val="75000"/>
                  </a:schemeClr>
                </a:solidFill>
              </a:rPr>
              <a:t>Computability and Completeness</a:t>
            </a:r>
          </a:p>
          <a:p>
            <a:pPr marL="457200" indent="-457200">
              <a:buFont typeface="+mj-lt"/>
              <a:buAutoNum type="arabicPeriod"/>
            </a:pPr>
            <a:r>
              <a:rPr lang="en-US" dirty="0" smtClean="0">
                <a:solidFill>
                  <a:schemeClr val="bg1">
                    <a:lumMod val="75000"/>
                  </a:schemeClr>
                </a:solidFill>
              </a:rPr>
              <a:t>Intrinsic and Heuristic Algorithms</a:t>
            </a:r>
          </a:p>
          <a:p>
            <a:pPr marL="457200" indent="-457200">
              <a:buFont typeface="+mj-lt"/>
              <a:buAutoNum type="arabicPeriod"/>
            </a:pPr>
            <a:r>
              <a:rPr lang="en-US" dirty="0" smtClean="0">
                <a:solidFill>
                  <a:schemeClr val="bg1">
                    <a:lumMod val="75000"/>
                  </a:schemeClr>
                </a:solidFill>
              </a:rPr>
              <a:t>Inverse Problems and Instabilities</a:t>
            </a:r>
          </a:p>
          <a:p>
            <a:pPr marL="457200" indent="-457200">
              <a:buFont typeface="+mj-lt"/>
              <a:buAutoNum type="arabicPeriod"/>
            </a:pPr>
            <a:r>
              <a:rPr lang="en-US" dirty="0" smtClean="0">
                <a:solidFill>
                  <a:schemeClr val="bg1">
                    <a:lumMod val="75000"/>
                  </a:schemeClr>
                </a:solidFill>
              </a:rPr>
              <a:t>Noise and Filters</a:t>
            </a:r>
          </a:p>
          <a:p>
            <a:pPr marL="457200" indent="-457200">
              <a:buFont typeface="+mj-lt"/>
              <a:buAutoNum type="arabicPeriod"/>
            </a:pPr>
            <a:r>
              <a:rPr lang="en-US" dirty="0" smtClean="0">
                <a:solidFill>
                  <a:schemeClr val="bg1">
                    <a:lumMod val="75000"/>
                  </a:schemeClr>
                </a:solidFill>
              </a:rPr>
              <a:t>Irrationality and Self-interest</a:t>
            </a:r>
          </a:p>
          <a:p>
            <a:pPr marL="457200" indent="-457200">
              <a:buFont typeface="+mj-lt"/>
              <a:buAutoNum type="arabicPeriod"/>
            </a:pPr>
            <a:r>
              <a:rPr lang="en-US" dirty="0" smtClean="0">
                <a:solidFill>
                  <a:schemeClr val="tx1"/>
                </a:solidFill>
              </a:rPr>
              <a:t>Error and Fraud</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bg1">
                    <a:lumMod val="75000"/>
                  </a:schemeClr>
                </a:solidFill>
              </a:rPr>
              <a:t>Computability and Completeness</a:t>
            </a:r>
          </a:p>
          <a:p>
            <a:pPr marL="457200" indent="-457200">
              <a:buFont typeface="+mj-lt"/>
              <a:buAutoNum type="arabicPeriod"/>
            </a:pPr>
            <a:r>
              <a:rPr lang="en-US" dirty="0" smtClean="0">
                <a:solidFill>
                  <a:schemeClr val="bg1">
                    <a:lumMod val="75000"/>
                  </a:schemeClr>
                </a:solidFill>
              </a:rPr>
              <a:t>Intrinsic and Heuristic Algorithms</a:t>
            </a:r>
          </a:p>
          <a:p>
            <a:pPr marL="457200" indent="-457200">
              <a:buFont typeface="+mj-lt"/>
              <a:buAutoNum type="arabicPeriod"/>
            </a:pPr>
            <a:r>
              <a:rPr lang="en-US" dirty="0" smtClean="0">
                <a:solidFill>
                  <a:schemeClr val="bg1">
                    <a:lumMod val="75000"/>
                  </a:schemeClr>
                </a:solidFill>
              </a:rPr>
              <a:t>Inverse Problems and Instabilities</a:t>
            </a:r>
          </a:p>
          <a:p>
            <a:pPr marL="457200" indent="-457200">
              <a:buFont typeface="+mj-lt"/>
              <a:buAutoNum type="arabicPeriod"/>
            </a:pPr>
            <a:r>
              <a:rPr lang="en-US" dirty="0" smtClean="0">
                <a:solidFill>
                  <a:schemeClr val="bg1">
                    <a:lumMod val="75000"/>
                  </a:schemeClr>
                </a:solidFill>
              </a:rPr>
              <a:t>Noise and Filters</a:t>
            </a:r>
          </a:p>
          <a:p>
            <a:pPr marL="457200" indent="-457200">
              <a:buFont typeface="+mj-lt"/>
              <a:buAutoNum type="arabicPeriod"/>
            </a:pPr>
            <a:r>
              <a:rPr lang="en-US" dirty="0" smtClean="0">
                <a:solidFill>
                  <a:schemeClr val="bg1">
                    <a:lumMod val="75000"/>
                  </a:schemeClr>
                </a:solidFill>
              </a:rPr>
              <a:t>Irrationality and Self-interest</a:t>
            </a:r>
          </a:p>
          <a:p>
            <a:pPr marL="457200" indent="-457200">
              <a:buFont typeface="+mj-lt"/>
              <a:buAutoNum type="arabicPeriod"/>
            </a:pPr>
            <a:r>
              <a:rPr lang="en-US" dirty="0" smtClean="0">
                <a:solidFill>
                  <a:schemeClr val="bg1">
                    <a:lumMod val="75000"/>
                  </a:schemeClr>
                </a:solidFill>
              </a:rPr>
              <a:t>Error and Fraud</a:t>
            </a:r>
          </a:p>
          <a:p>
            <a:pPr marL="457200" indent="-457200">
              <a:buFont typeface="+mj-lt"/>
              <a:buAutoNum type="arabicPeriod"/>
            </a:pPr>
            <a:r>
              <a:rPr lang="en-US" dirty="0" smtClean="0">
                <a:solidFill>
                  <a:schemeClr val="tx1"/>
                </a:solidFill>
              </a:rPr>
              <a:t>Sub-optimization</a:t>
            </a:r>
          </a:p>
          <a:p>
            <a:pPr marL="457200" indent="-457200">
              <a:buFont typeface="+mj-lt"/>
              <a:buAutoNum type="arabicPeriod"/>
            </a:pPr>
            <a:endParaRPr lang="en-US" dirty="0">
              <a:solidFill>
                <a:schemeClr val="tx1"/>
              </a:solidFill>
            </a:endParaRP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bg1">
                    <a:lumMod val="75000"/>
                  </a:schemeClr>
                </a:solidFill>
              </a:rPr>
              <a:t>Computability and Completeness</a:t>
            </a:r>
          </a:p>
          <a:p>
            <a:pPr marL="457200" indent="-457200">
              <a:buFont typeface="+mj-lt"/>
              <a:buAutoNum type="arabicPeriod"/>
            </a:pPr>
            <a:r>
              <a:rPr lang="en-US" dirty="0" smtClean="0">
                <a:solidFill>
                  <a:schemeClr val="bg1">
                    <a:lumMod val="75000"/>
                  </a:schemeClr>
                </a:solidFill>
              </a:rPr>
              <a:t>Intrinsic and Heuristic Algorithms</a:t>
            </a:r>
          </a:p>
          <a:p>
            <a:pPr marL="457200" indent="-457200">
              <a:buFont typeface="+mj-lt"/>
              <a:buAutoNum type="arabicPeriod"/>
            </a:pPr>
            <a:r>
              <a:rPr lang="en-US" dirty="0" smtClean="0">
                <a:solidFill>
                  <a:schemeClr val="bg1">
                    <a:lumMod val="75000"/>
                  </a:schemeClr>
                </a:solidFill>
              </a:rPr>
              <a:t>Inverse Problems and Instabilities</a:t>
            </a:r>
          </a:p>
          <a:p>
            <a:pPr marL="457200" indent="-457200">
              <a:buFont typeface="+mj-lt"/>
              <a:buAutoNum type="arabicPeriod"/>
            </a:pPr>
            <a:r>
              <a:rPr lang="en-US" dirty="0" smtClean="0">
                <a:solidFill>
                  <a:schemeClr val="bg1">
                    <a:lumMod val="75000"/>
                  </a:schemeClr>
                </a:solidFill>
              </a:rPr>
              <a:t>Noise and Filters</a:t>
            </a:r>
          </a:p>
          <a:p>
            <a:pPr marL="457200" indent="-457200">
              <a:buFont typeface="+mj-lt"/>
              <a:buAutoNum type="arabicPeriod"/>
            </a:pPr>
            <a:r>
              <a:rPr lang="en-US" dirty="0" smtClean="0">
                <a:solidFill>
                  <a:schemeClr val="bg1">
                    <a:lumMod val="75000"/>
                  </a:schemeClr>
                </a:solidFill>
              </a:rPr>
              <a:t>Irrationality and Self-interest</a:t>
            </a:r>
          </a:p>
          <a:p>
            <a:pPr marL="457200" indent="-457200">
              <a:buFont typeface="+mj-lt"/>
              <a:buAutoNum type="arabicPeriod"/>
            </a:pPr>
            <a:r>
              <a:rPr lang="en-US" dirty="0" smtClean="0">
                <a:solidFill>
                  <a:schemeClr val="bg1">
                    <a:lumMod val="75000"/>
                  </a:schemeClr>
                </a:solidFill>
              </a:rPr>
              <a:t>Error and Fraud</a:t>
            </a:r>
          </a:p>
          <a:p>
            <a:pPr marL="457200" indent="-457200">
              <a:buFont typeface="+mj-lt"/>
              <a:buAutoNum type="arabicPeriod"/>
            </a:pPr>
            <a:r>
              <a:rPr lang="en-US" dirty="0" smtClean="0">
                <a:solidFill>
                  <a:schemeClr val="bg1">
                    <a:lumMod val="75000"/>
                  </a:schemeClr>
                </a:solidFill>
              </a:rPr>
              <a:t>Sub-optimization</a:t>
            </a:r>
          </a:p>
          <a:p>
            <a:pPr marL="457200" indent="-457200">
              <a:buFont typeface="+mj-lt"/>
              <a:buAutoNum type="arabicPeriod"/>
            </a:pPr>
            <a:r>
              <a:rPr lang="en-US" dirty="0" smtClean="0">
                <a:solidFill>
                  <a:schemeClr val="tx1"/>
                </a:solidFill>
              </a:rPr>
              <a:t>Archive Accessibility</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bg1">
                    <a:lumMod val="75000"/>
                  </a:schemeClr>
                </a:solidFill>
              </a:rPr>
              <a:t>Computability and Completeness</a:t>
            </a:r>
          </a:p>
          <a:p>
            <a:pPr marL="457200" indent="-457200">
              <a:buFont typeface="+mj-lt"/>
              <a:buAutoNum type="arabicPeriod"/>
            </a:pPr>
            <a:r>
              <a:rPr lang="en-US" dirty="0" smtClean="0">
                <a:solidFill>
                  <a:schemeClr val="bg1">
                    <a:lumMod val="75000"/>
                  </a:schemeClr>
                </a:solidFill>
              </a:rPr>
              <a:t>Intrinsic and Heuristic Algorithms</a:t>
            </a:r>
          </a:p>
          <a:p>
            <a:pPr marL="457200" indent="-457200">
              <a:buFont typeface="+mj-lt"/>
              <a:buAutoNum type="arabicPeriod"/>
            </a:pPr>
            <a:r>
              <a:rPr lang="en-US" dirty="0" smtClean="0">
                <a:solidFill>
                  <a:schemeClr val="bg1">
                    <a:lumMod val="75000"/>
                  </a:schemeClr>
                </a:solidFill>
              </a:rPr>
              <a:t>Inverse Problems and Instabilities</a:t>
            </a:r>
          </a:p>
          <a:p>
            <a:pPr marL="457200" indent="-457200">
              <a:buFont typeface="+mj-lt"/>
              <a:buAutoNum type="arabicPeriod"/>
            </a:pPr>
            <a:r>
              <a:rPr lang="en-US" dirty="0" smtClean="0">
                <a:solidFill>
                  <a:schemeClr val="bg1">
                    <a:lumMod val="75000"/>
                  </a:schemeClr>
                </a:solidFill>
              </a:rPr>
              <a:t>Noise and Filters</a:t>
            </a:r>
          </a:p>
          <a:p>
            <a:pPr marL="457200" indent="-457200">
              <a:buFont typeface="+mj-lt"/>
              <a:buAutoNum type="arabicPeriod"/>
            </a:pPr>
            <a:r>
              <a:rPr lang="en-US" dirty="0" smtClean="0">
                <a:solidFill>
                  <a:schemeClr val="bg1">
                    <a:lumMod val="75000"/>
                  </a:schemeClr>
                </a:solidFill>
              </a:rPr>
              <a:t>Irrationality and Self-interest</a:t>
            </a:r>
          </a:p>
          <a:p>
            <a:pPr marL="457200" indent="-457200">
              <a:buFont typeface="+mj-lt"/>
              <a:buAutoNum type="arabicPeriod"/>
            </a:pPr>
            <a:r>
              <a:rPr lang="en-US" dirty="0" smtClean="0">
                <a:solidFill>
                  <a:schemeClr val="bg1">
                    <a:lumMod val="75000"/>
                  </a:schemeClr>
                </a:solidFill>
              </a:rPr>
              <a:t>Error and Fraud</a:t>
            </a:r>
          </a:p>
          <a:p>
            <a:pPr marL="457200" indent="-457200">
              <a:buFont typeface="+mj-lt"/>
              <a:buAutoNum type="arabicPeriod"/>
            </a:pPr>
            <a:r>
              <a:rPr lang="en-US" dirty="0" smtClean="0">
                <a:solidFill>
                  <a:schemeClr val="bg1">
                    <a:lumMod val="75000"/>
                  </a:schemeClr>
                </a:solidFill>
              </a:rPr>
              <a:t>Sub-optimization</a:t>
            </a:r>
          </a:p>
          <a:p>
            <a:pPr marL="457200" indent="-457200">
              <a:buFont typeface="+mj-lt"/>
              <a:buAutoNum type="arabicPeriod"/>
            </a:pPr>
            <a:r>
              <a:rPr lang="en-US" dirty="0" smtClean="0">
                <a:solidFill>
                  <a:schemeClr val="bg1">
                    <a:lumMod val="75000"/>
                  </a:schemeClr>
                </a:solidFill>
              </a:rPr>
              <a:t>Archive Accessibility</a:t>
            </a:r>
          </a:p>
          <a:p>
            <a:pPr marL="457200" indent="-457200">
              <a:buFont typeface="+mj-lt"/>
              <a:buAutoNum type="arabicPeriod"/>
            </a:pPr>
            <a:r>
              <a:rPr lang="en-US" dirty="0" smtClean="0">
                <a:solidFill>
                  <a:schemeClr val="tx1"/>
                </a:solidFill>
              </a:rPr>
              <a:t>Self-consistency</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tx1"/>
                </a:solidFill>
              </a:rPr>
              <a:t>Correlation need not imply Cause – but it may</a:t>
            </a:r>
          </a:p>
          <a:p>
            <a:pPr marL="457200" indent="-457200">
              <a:buFont typeface="+mj-lt"/>
              <a:buAutoNum type="arabicPeriod"/>
            </a:pPr>
            <a:r>
              <a:rPr lang="en-US" dirty="0" smtClean="0">
                <a:solidFill>
                  <a:schemeClr val="tx1"/>
                </a:solidFill>
              </a:rPr>
              <a:t>Self-</a:t>
            </a:r>
            <a:r>
              <a:rPr lang="en-US" dirty="0" err="1" smtClean="0">
                <a:solidFill>
                  <a:schemeClr val="tx1"/>
                </a:solidFill>
              </a:rPr>
              <a:t>referentiality</a:t>
            </a:r>
            <a:r>
              <a:rPr lang="en-US" dirty="0" smtClean="0">
                <a:solidFill>
                  <a:schemeClr val="tx1"/>
                </a:solidFill>
              </a:rPr>
              <a:t>  and/or Non-independence of Data</a:t>
            </a:r>
          </a:p>
          <a:p>
            <a:pPr marL="457200" indent="-457200">
              <a:buFont typeface="+mj-lt"/>
              <a:buAutoNum type="arabicPeriod"/>
            </a:pPr>
            <a:r>
              <a:rPr lang="en-US" dirty="0" smtClean="0">
                <a:solidFill>
                  <a:schemeClr val="tx1"/>
                </a:solidFill>
              </a:rPr>
              <a:t>Garbage in – Garbage Out</a:t>
            </a:r>
          </a:p>
          <a:p>
            <a:pPr marL="457200" indent="-457200">
              <a:buFont typeface="+mj-lt"/>
              <a:buAutoNum type="arabicPeriod"/>
            </a:pPr>
            <a:r>
              <a:rPr lang="en-US" dirty="0" smtClean="0">
                <a:solidFill>
                  <a:schemeClr val="tx1"/>
                </a:solidFill>
              </a:rPr>
              <a:t>Computability and Completeness</a:t>
            </a:r>
          </a:p>
          <a:p>
            <a:pPr marL="457200" indent="-457200">
              <a:buFont typeface="+mj-lt"/>
              <a:buAutoNum type="arabicPeriod"/>
            </a:pPr>
            <a:r>
              <a:rPr lang="en-US" dirty="0" smtClean="0">
                <a:solidFill>
                  <a:schemeClr val="tx1"/>
                </a:solidFill>
              </a:rPr>
              <a:t>Intrinsic and Heuristic Algorithms</a:t>
            </a:r>
          </a:p>
          <a:p>
            <a:pPr marL="457200" indent="-457200">
              <a:buFont typeface="+mj-lt"/>
              <a:buAutoNum type="arabicPeriod"/>
            </a:pPr>
            <a:r>
              <a:rPr lang="en-US" dirty="0" smtClean="0">
                <a:solidFill>
                  <a:schemeClr val="tx1"/>
                </a:solidFill>
              </a:rPr>
              <a:t>Inverse Problems and Instabilities</a:t>
            </a:r>
          </a:p>
          <a:p>
            <a:pPr marL="457200" indent="-457200">
              <a:buFont typeface="+mj-lt"/>
              <a:buAutoNum type="arabicPeriod"/>
            </a:pPr>
            <a:r>
              <a:rPr lang="en-US" dirty="0" smtClean="0">
                <a:solidFill>
                  <a:schemeClr val="tx1"/>
                </a:solidFill>
              </a:rPr>
              <a:t>Noise</a:t>
            </a:r>
          </a:p>
          <a:p>
            <a:pPr marL="457200" indent="-457200">
              <a:buFont typeface="+mj-lt"/>
              <a:buAutoNum type="arabicPeriod"/>
            </a:pPr>
            <a:r>
              <a:rPr lang="en-US" dirty="0" smtClean="0">
                <a:solidFill>
                  <a:schemeClr val="tx1"/>
                </a:solidFill>
              </a:rPr>
              <a:t>Irrationality and Self-interest</a:t>
            </a:r>
          </a:p>
          <a:p>
            <a:pPr marL="457200" indent="-457200">
              <a:buFont typeface="+mj-lt"/>
              <a:buAutoNum type="arabicPeriod"/>
            </a:pPr>
            <a:r>
              <a:rPr lang="en-US" dirty="0" smtClean="0">
                <a:solidFill>
                  <a:schemeClr val="tx1"/>
                </a:solidFill>
              </a:rPr>
              <a:t>Error and Fraud</a:t>
            </a:r>
          </a:p>
          <a:p>
            <a:pPr marL="457200" indent="-457200">
              <a:buFont typeface="+mj-lt"/>
              <a:buAutoNum type="arabicPeriod"/>
            </a:pPr>
            <a:r>
              <a:rPr lang="en-US" dirty="0" smtClean="0">
                <a:solidFill>
                  <a:schemeClr val="tx1"/>
                </a:solidFill>
              </a:rPr>
              <a:t>Sub-optimization</a:t>
            </a:r>
          </a:p>
          <a:p>
            <a:pPr marL="457200" indent="-457200">
              <a:buFont typeface="+mj-lt"/>
              <a:buAutoNum type="arabicPeriod"/>
            </a:pPr>
            <a:r>
              <a:rPr lang="en-US" dirty="0" smtClean="0">
                <a:solidFill>
                  <a:schemeClr val="tx1"/>
                </a:solidFill>
              </a:rPr>
              <a:t>Archive Accessibility</a:t>
            </a:r>
          </a:p>
          <a:p>
            <a:pPr marL="457200" indent="-457200">
              <a:buFont typeface="+mj-lt"/>
              <a:buAutoNum type="arabicPeriod"/>
            </a:pPr>
            <a:r>
              <a:rPr lang="en-US" dirty="0" smtClean="0">
                <a:solidFill>
                  <a:schemeClr val="tx1"/>
                </a:solidFill>
              </a:rPr>
              <a:t>Self-consistency</a:t>
            </a:r>
          </a:p>
          <a:p>
            <a:pPr marL="457200" indent="-457200">
              <a:buFont typeface="+mj-lt"/>
              <a:buAutoNum type="arabicPeriod"/>
            </a:pPr>
            <a:r>
              <a:rPr lang="en-US" dirty="0" smtClean="0">
                <a:solidFill>
                  <a:schemeClr val="tx1"/>
                </a:solidFill>
              </a:rPr>
              <a:t>Necessity and Sufficiency </a:t>
            </a:r>
            <a:endParaRPr lang="en-US" dirty="0">
              <a:solidFill>
                <a:schemeClr val="tx1"/>
              </a:solidFill>
            </a:endParaRP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0215"/>
            <a:ext cx="8229600" cy="4894279"/>
          </a:xfrm>
        </p:spPr>
        <p:txBody>
          <a:bodyPr/>
          <a:lstStyle/>
          <a:p>
            <a:pPr eaLnBrk="1" fontAlgn="auto" hangingPunct="1">
              <a:spcAft>
                <a:spcPts val="0"/>
              </a:spcAft>
              <a:defRPr/>
            </a:pPr>
            <a:r>
              <a:rPr lang="en-US" sz="1800" dirty="0" smtClean="0">
                <a:solidFill>
                  <a:schemeClr val="tx1"/>
                </a:solidFill>
              </a:rPr>
              <a:t>In 1303, soldiers from one village were killed in a single battle.</a:t>
            </a:r>
          </a:p>
          <a:p>
            <a:pPr eaLnBrk="1" fontAlgn="auto" hangingPunct="1">
              <a:spcAft>
                <a:spcPts val="0"/>
              </a:spcAft>
              <a:defRPr/>
            </a:pPr>
            <a:r>
              <a:rPr lang="en-US" sz="1800" dirty="0" smtClean="0">
                <a:solidFill>
                  <a:schemeClr val="tx1"/>
                </a:solidFill>
              </a:rPr>
              <a:t>45 years later plague killed one third of the general population.</a:t>
            </a:r>
          </a:p>
          <a:p>
            <a:pPr eaLnBrk="1" fontAlgn="auto" hangingPunct="1">
              <a:spcAft>
                <a:spcPts val="0"/>
              </a:spcAft>
              <a:defRPr/>
            </a:pPr>
            <a:r>
              <a:rPr lang="en-US" sz="1800" dirty="0" smtClean="0">
                <a:solidFill>
                  <a:schemeClr val="tx1"/>
                </a:solidFill>
              </a:rPr>
              <a:t>In this village none died of the plague. </a:t>
            </a:r>
          </a:p>
          <a:p>
            <a:pPr eaLnBrk="1" fontAlgn="auto" hangingPunct="1">
              <a:spcAft>
                <a:spcPts val="0"/>
              </a:spcAft>
              <a:defRPr/>
            </a:pPr>
            <a:endParaRPr lang="en-US" dirty="0" smtClean="0">
              <a:ea typeface="+mn-ea"/>
              <a:cs typeface="+mn-cs"/>
            </a:endParaRPr>
          </a:p>
        </p:txBody>
      </p:sp>
      <p:sp>
        <p:nvSpPr>
          <p:cNvPr id="2" name="Title 1"/>
          <p:cNvSpPr>
            <a:spLocks noGrp="1"/>
          </p:cNvSpPr>
          <p:nvPr>
            <p:ph type="title"/>
          </p:nvPr>
        </p:nvSpPr>
        <p:spPr>
          <a:xfrm>
            <a:off x="457200" y="760413"/>
            <a:ext cx="8229600" cy="509587"/>
          </a:xfrm>
        </p:spPr>
        <p:txBody>
          <a:bodyPr/>
          <a:lstStyle/>
          <a:p>
            <a:pPr eaLnBrk="1" fontAlgn="auto" hangingPunct="1">
              <a:spcAft>
                <a:spcPts val="0"/>
              </a:spcAft>
              <a:defRPr/>
            </a:pPr>
            <a:r>
              <a:rPr lang="en-US" dirty="0" smtClean="0">
                <a:solidFill>
                  <a:schemeClr val="tx1"/>
                </a:solidFill>
              </a:rPr>
              <a:t>Correlation need not imply Cause – but it may</a:t>
            </a:r>
            <a:endParaRPr lang="en-US" dirty="0" smtClean="0">
              <a:ea typeface="+mj-ea"/>
              <a:cs typeface="+mj-cs"/>
            </a:endParaRPr>
          </a:p>
        </p:txBody>
      </p:sp>
    </p:spTree>
    <p:extLst>
      <p:ext uri="{BB962C8B-B14F-4D97-AF65-F5344CB8AC3E}">
        <p14:creationId xmlns:p14="http://schemas.microsoft.com/office/powerpoint/2010/main" val="2030155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0215"/>
            <a:ext cx="8229600" cy="4894279"/>
          </a:xfrm>
        </p:spPr>
        <p:txBody>
          <a:bodyPr/>
          <a:lstStyle/>
          <a:p>
            <a:pPr eaLnBrk="1" fontAlgn="auto" hangingPunct="1">
              <a:spcAft>
                <a:spcPts val="0"/>
              </a:spcAft>
              <a:defRPr/>
            </a:pPr>
            <a:r>
              <a:rPr lang="en-US" sz="1800" dirty="0" smtClean="0">
                <a:solidFill>
                  <a:schemeClr val="tx1"/>
                </a:solidFill>
              </a:rPr>
              <a:t>In 1303, soldiers from one village were killed in a single battle.</a:t>
            </a:r>
          </a:p>
          <a:p>
            <a:pPr eaLnBrk="1" fontAlgn="auto" hangingPunct="1">
              <a:spcAft>
                <a:spcPts val="0"/>
              </a:spcAft>
              <a:defRPr/>
            </a:pPr>
            <a:r>
              <a:rPr lang="en-US" sz="1800" dirty="0" smtClean="0">
                <a:solidFill>
                  <a:schemeClr val="tx1"/>
                </a:solidFill>
              </a:rPr>
              <a:t>45 years later plague killed one third of the general population.</a:t>
            </a:r>
          </a:p>
          <a:p>
            <a:pPr eaLnBrk="1" fontAlgn="auto" hangingPunct="1">
              <a:spcAft>
                <a:spcPts val="0"/>
              </a:spcAft>
              <a:defRPr/>
            </a:pPr>
            <a:r>
              <a:rPr lang="en-US" sz="1800" dirty="0" smtClean="0">
                <a:solidFill>
                  <a:schemeClr val="tx1"/>
                </a:solidFill>
              </a:rPr>
              <a:t>In this village none died of the plague. </a:t>
            </a:r>
          </a:p>
          <a:p>
            <a:pPr eaLnBrk="1" fontAlgn="auto" hangingPunct="1">
              <a:spcAft>
                <a:spcPts val="0"/>
              </a:spcAft>
              <a:defRPr/>
            </a:pPr>
            <a:r>
              <a:rPr lang="en-US" b="1" dirty="0" smtClean="0">
                <a:solidFill>
                  <a:schemeClr val="tx1"/>
                </a:solidFill>
                <a:ea typeface="+mn-ea"/>
                <a:cs typeface="+mn-cs"/>
              </a:rPr>
              <a:t>Real Connection:</a:t>
            </a:r>
            <a:r>
              <a:rPr lang="en-US" dirty="0" smtClean="0">
                <a:ea typeface="+mn-ea"/>
                <a:cs typeface="+mn-cs"/>
              </a:rPr>
              <a:t> </a:t>
            </a:r>
            <a:r>
              <a:rPr lang="en-US" b="1" dirty="0" smtClean="0">
                <a:solidFill>
                  <a:srgbClr val="00B050"/>
                </a:solidFill>
                <a:ea typeface="+mn-ea"/>
                <a:cs typeface="+mn-cs"/>
              </a:rPr>
              <a:t>Widows and spinsters</a:t>
            </a:r>
          </a:p>
          <a:p>
            <a:pPr eaLnBrk="1" fontAlgn="auto" hangingPunct="1">
              <a:spcAft>
                <a:spcPts val="0"/>
              </a:spcAft>
              <a:defRPr/>
            </a:pPr>
            <a:r>
              <a:rPr lang="en-US" b="1" dirty="0" smtClean="0">
                <a:solidFill>
                  <a:srgbClr val="00B050"/>
                </a:solidFill>
                <a:ea typeface="+mn-ea"/>
                <a:cs typeface="+mn-cs"/>
              </a:rPr>
              <a:t>					     keep cats for company.</a:t>
            </a:r>
          </a:p>
          <a:p>
            <a:pPr eaLnBrk="1" fontAlgn="auto" hangingPunct="1">
              <a:spcAft>
                <a:spcPts val="0"/>
              </a:spcAft>
              <a:defRPr/>
            </a:pPr>
            <a:endParaRPr lang="en-US" dirty="0" smtClean="0">
              <a:ea typeface="+mn-ea"/>
              <a:cs typeface="+mn-cs"/>
            </a:endParaRPr>
          </a:p>
          <a:p>
            <a:pPr eaLnBrk="1" fontAlgn="auto" hangingPunct="1">
              <a:spcAft>
                <a:spcPts val="0"/>
              </a:spcAft>
              <a:defRPr/>
            </a:pPr>
            <a:endParaRPr lang="en-US" dirty="0" smtClean="0">
              <a:cs typeface="+mn-cs"/>
            </a:endParaRPr>
          </a:p>
          <a:p>
            <a:pPr eaLnBrk="1" fontAlgn="auto" hangingPunct="1">
              <a:spcAft>
                <a:spcPts val="0"/>
              </a:spcAft>
              <a:defRPr/>
            </a:pPr>
            <a:endParaRPr lang="en-US" dirty="0" smtClean="0">
              <a:ea typeface="+mn-ea"/>
              <a:cs typeface="+mn-cs"/>
            </a:endParaRPr>
          </a:p>
        </p:txBody>
      </p:sp>
      <p:sp>
        <p:nvSpPr>
          <p:cNvPr id="2" name="Title 1"/>
          <p:cNvSpPr>
            <a:spLocks noGrp="1"/>
          </p:cNvSpPr>
          <p:nvPr>
            <p:ph type="title"/>
          </p:nvPr>
        </p:nvSpPr>
        <p:spPr>
          <a:xfrm>
            <a:off x="457200" y="760413"/>
            <a:ext cx="8229600" cy="509587"/>
          </a:xfrm>
        </p:spPr>
        <p:txBody>
          <a:bodyPr/>
          <a:lstStyle/>
          <a:p>
            <a:pPr eaLnBrk="1" fontAlgn="auto" hangingPunct="1">
              <a:spcAft>
                <a:spcPts val="0"/>
              </a:spcAft>
              <a:defRPr/>
            </a:pPr>
            <a:r>
              <a:rPr lang="en-US" dirty="0" smtClean="0">
                <a:solidFill>
                  <a:schemeClr val="tx1"/>
                </a:solidFill>
              </a:rPr>
              <a:t>Correlation need not imply Cause – but it may</a:t>
            </a:r>
            <a:endParaRPr lang="en-US" dirty="0" smtClean="0">
              <a:ea typeface="+mj-ea"/>
              <a:cs typeface="+mj-cs"/>
            </a:endParaRPr>
          </a:p>
        </p:txBody>
      </p:sp>
      <p:pic>
        <p:nvPicPr>
          <p:cNvPr id="17410" name="Picture 2" descr="http://interculturalmeanderings.files.wordpress.com/2011/04/cat-catching-rat.jpg?w=450"/>
          <p:cNvPicPr>
            <a:picLocks noChangeAspect="1" noChangeArrowheads="1"/>
          </p:cNvPicPr>
          <p:nvPr/>
        </p:nvPicPr>
        <p:blipFill>
          <a:blip r:embed="rId3"/>
          <a:srcRect/>
          <a:stretch>
            <a:fillRect/>
          </a:stretch>
        </p:blipFill>
        <p:spPr bwMode="auto">
          <a:xfrm>
            <a:off x="6922838" y="1270000"/>
            <a:ext cx="1763962" cy="2136915"/>
          </a:xfrm>
          <a:prstGeom prst="rect">
            <a:avLst/>
          </a:prstGeom>
          <a:noFill/>
        </p:spPr>
      </p:pic>
    </p:spTree>
    <p:extLst>
      <p:ext uri="{BB962C8B-B14F-4D97-AF65-F5344CB8AC3E}">
        <p14:creationId xmlns:p14="http://schemas.microsoft.com/office/powerpoint/2010/main" val="2030155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anadu Trailer.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a:stretch>
            <a:fillRect/>
          </a:stretch>
        </p:blipFill>
        <p:spPr>
          <a:xfrm>
            <a:off x="6827520" y="4232366"/>
            <a:ext cx="1535411" cy="1151558"/>
          </a:xfrm>
          <a:prstGeom prst="rect">
            <a:avLst/>
          </a:prstGeom>
        </p:spPr>
      </p:pic>
      <p:pic>
        <p:nvPicPr>
          <p:cNvPr id="5" name="Scanadu Trailer.mp4">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8"/>
          <a:stretch>
            <a:fillRect/>
          </a:stretch>
        </p:blipFill>
        <p:spPr>
          <a:xfrm>
            <a:off x="6725796" y="4124500"/>
            <a:ext cx="1730121" cy="1401656"/>
          </a:xfrm>
          <a:prstGeom prst="rect">
            <a:avLst/>
          </a:prstGeom>
          <a:noFill/>
        </p:spPr>
      </p:pic>
      <p:sp>
        <p:nvSpPr>
          <p:cNvPr id="2" name="Title 1"/>
          <p:cNvSpPr>
            <a:spLocks noGrp="1"/>
          </p:cNvSpPr>
          <p:nvPr>
            <p:ph type="title"/>
          </p:nvPr>
        </p:nvSpPr>
        <p:spPr>
          <a:xfrm>
            <a:off x="2204020" y="2074742"/>
            <a:ext cx="4341823" cy="1708982"/>
          </a:xfrm>
        </p:spPr>
        <p:txBody>
          <a:bodyPr/>
          <a:lstStyle/>
          <a:p>
            <a:pPr algn="ctr"/>
            <a:r>
              <a:rPr lang="en-US" dirty="0" smtClean="0">
                <a:solidFill>
                  <a:schemeClr val="tx1"/>
                </a:solidFill>
              </a:rPr>
              <a:t>What is</a:t>
            </a:r>
            <a:br>
              <a:rPr lang="en-US" dirty="0" smtClean="0">
                <a:solidFill>
                  <a:schemeClr val="tx1"/>
                </a:solidFill>
              </a:rPr>
            </a:br>
            <a:r>
              <a:rPr lang="en-US" dirty="0" smtClean="0">
                <a:solidFill>
                  <a:schemeClr val="tx1"/>
                </a:solidFill>
              </a:rPr>
              <a:t/>
            </a:r>
            <a:br>
              <a:rPr lang="en-US" dirty="0" smtClean="0">
                <a:solidFill>
                  <a:schemeClr val="tx1"/>
                </a:solidFill>
              </a:rPr>
            </a:br>
            <a:r>
              <a:rPr lang="en-US" sz="3600" dirty="0" smtClean="0">
                <a:solidFill>
                  <a:schemeClr val="tx1"/>
                </a:solidFill>
              </a:rPr>
              <a:t>Scanadu?</a:t>
            </a:r>
            <a:br>
              <a:rPr lang="en-US" sz="3600" dirty="0" smtClean="0">
                <a:solidFill>
                  <a:schemeClr val="tx1"/>
                </a:solidFill>
              </a:rPr>
            </a:br>
            <a:r>
              <a:rPr lang="en-US" dirty="0" smtClean="0">
                <a:solidFill>
                  <a:schemeClr val="tx1"/>
                </a:solidFill>
              </a:rPr>
              <a:t>     </a:t>
            </a:r>
            <a:endParaRPr lang="en-US" dirty="0">
              <a:solidFill>
                <a:schemeClr val="tx1"/>
              </a:solidFill>
            </a:endParaRPr>
          </a:p>
        </p:txBody>
      </p:sp>
      <p:sp>
        <p:nvSpPr>
          <p:cNvPr id="4" name="Title 1"/>
          <p:cNvSpPr txBox="1">
            <a:spLocks/>
          </p:cNvSpPr>
          <p:nvPr/>
        </p:nvSpPr>
        <p:spPr>
          <a:xfrm>
            <a:off x="1232173" y="5114441"/>
            <a:ext cx="4341823" cy="560130"/>
          </a:xfrm>
          <a:prstGeom prst="rect">
            <a:avLst/>
          </a:prstGeo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and why this talk?</a:t>
            </a:r>
            <a:endParaRPr kumimoji="0" lang="en-US" sz="2800" b="1" i="0" u="none" strike="noStrike" kern="1200" cap="none" spc="0" normalizeH="0" baseline="0" noProof="0" dirty="0">
              <a:ln>
                <a:noFill/>
              </a:ln>
              <a:solidFill>
                <a:schemeClr val="tx1"/>
              </a:solidFill>
              <a:effectLst/>
              <a:uLnTx/>
              <a:uFillTx/>
              <a:latin typeface="Aria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p:cTn id="13"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0215"/>
            <a:ext cx="8229600" cy="4894279"/>
          </a:xfrm>
        </p:spPr>
        <p:txBody>
          <a:bodyPr/>
          <a:lstStyle/>
          <a:p>
            <a:pPr eaLnBrk="1" fontAlgn="auto" hangingPunct="1">
              <a:spcAft>
                <a:spcPts val="0"/>
              </a:spcAft>
              <a:defRPr/>
            </a:pPr>
            <a:r>
              <a:rPr lang="en-US" sz="1800" dirty="0" smtClean="0">
                <a:solidFill>
                  <a:schemeClr val="tx1"/>
                </a:solidFill>
              </a:rPr>
              <a:t>In 1303, soldiers from one village were killed in a single battle.</a:t>
            </a:r>
          </a:p>
          <a:p>
            <a:pPr eaLnBrk="1" fontAlgn="auto" hangingPunct="1">
              <a:spcAft>
                <a:spcPts val="0"/>
              </a:spcAft>
              <a:defRPr/>
            </a:pPr>
            <a:r>
              <a:rPr lang="en-US" sz="1800" dirty="0" smtClean="0">
                <a:solidFill>
                  <a:schemeClr val="tx1"/>
                </a:solidFill>
              </a:rPr>
              <a:t>45 years later plague killed one third of the general population.</a:t>
            </a:r>
          </a:p>
          <a:p>
            <a:pPr eaLnBrk="1" fontAlgn="auto" hangingPunct="1">
              <a:spcAft>
                <a:spcPts val="0"/>
              </a:spcAft>
              <a:defRPr/>
            </a:pPr>
            <a:r>
              <a:rPr lang="en-US" sz="1800" dirty="0" smtClean="0">
                <a:solidFill>
                  <a:schemeClr val="tx1"/>
                </a:solidFill>
              </a:rPr>
              <a:t>In this village none died of the plague. </a:t>
            </a:r>
          </a:p>
          <a:p>
            <a:pPr eaLnBrk="1" fontAlgn="auto" hangingPunct="1">
              <a:spcAft>
                <a:spcPts val="0"/>
              </a:spcAft>
              <a:defRPr/>
            </a:pPr>
            <a:r>
              <a:rPr lang="en-US" b="1" dirty="0" smtClean="0">
                <a:solidFill>
                  <a:schemeClr val="tx1"/>
                </a:solidFill>
                <a:ea typeface="+mn-ea"/>
                <a:cs typeface="+mn-cs"/>
              </a:rPr>
              <a:t>Real Connection:</a:t>
            </a:r>
            <a:r>
              <a:rPr lang="en-US" dirty="0" smtClean="0">
                <a:ea typeface="+mn-ea"/>
                <a:cs typeface="+mn-cs"/>
              </a:rPr>
              <a:t> </a:t>
            </a:r>
            <a:r>
              <a:rPr lang="en-US" b="1" dirty="0" smtClean="0">
                <a:solidFill>
                  <a:srgbClr val="00B050"/>
                </a:solidFill>
                <a:ea typeface="+mn-ea"/>
                <a:cs typeface="+mn-cs"/>
              </a:rPr>
              <a:t>Widows and spinsters</a:t>
            </a:r>
          </a:p>
          <a:p>
            <a:pPr eaLnBrk="1" fontAlgn="auto" hangingPunct="1">
              <a:spcAft>
                <a:spcPts val="0"/>
              </a:spcAft>
              <a:defRPr/>
            </a:pPr>
            <a:r>
              <a:rPr lang="en-US" b="1" dirty="0" smtClean="0">
                <a:solidFill>
                  <a:srgbClr val="00B050"/>
                </a:solidFill>
                <a:ea typeface="+mn-ea"/>
                <a:cs typeface="+mn-cs"/>
              </a:rPr>
              <a:t>					     keep cats for company.</a:t>
            </a:r>
          </a:p>
          <a:p>
            <a:pPr eaLnBrk="1" fontAlgn="auto" hangingPunct="1">
              <a:spcAft>
                <a:spcPts val="0"/>
              </a:spcAft>
              <a:defRPr/>
            </a:pPr>
            <a:endParaRPr lang="en-US" dirty="0" smtClean="0">
              <a:ea typeface="+mn-ea"/>
              <a:cs typeface="+mn-cs"/>
            </a:endParaRPr>
          </a:p>
          <a:p>
            <a:pPr eaLnBrk="1" fontAlgn="auto" hangingPunct="1">
              <a:spcAft>
                <a:spcPts val="0"/>
              </a:spcAft>
              <a:defRPr/>
            </a:pPr>
            <a:r>
              <a:rPr lang="en-US" sz="1800" dirty="0" smtClean="0">
                <a:solidFill>
                  <a:schemeClr val="tx1"/>
                </a:solidFill>
                <a:ea typeface="+mn-ea"/>
                <a:cs typeface="+mn-cs"/>
              </a:rPr>
              <a:t>In 1953, traces of lanthanides in Russian shipments of raw cellulose perfectly tracked vanadium dust in the stack of a local power station.</a:t>
            </a:r>
          </a:p>
          <a:p>
            <a:pPr eaLnBrk="1" fontAlgn="auto" hangingPunct="1">
              <a:spcAft>
                <a:spcPts val="0"/>
              </a:spcAft>
              <a:defRPr/>
            </a:pPr>
            <a:endParaRPr lang="en-US" dirty="0" smtClean="0">
              <a:cs typeface="+mn-cs"/>
            </a:endParaRPr>
          </a:p>
          <a:p>
            <a:pPr eaLnBrk="1" fontAlgn="auto" hangingPunct="1">
              <a:spcAft>
                <a:spcPts val="0"/>
              </a:spcAft>
              <a:defRPr/>
            </a:pPr>
            <a:endParaRPr lang="en-US" dirty="0" smtClean="0">
              <a:ea typeface="+mn-ea"/>
              <a:cs typeface="+mn-cs"/>
            </a:endParaRPr>
          </a:p>
        </p:txBody>
      </p:sp>
      <p:sp>
        <p:nvSpPr>
          <p:cNvPr id="2" name="Title 1"/>
          <p:cNvSpPr>
            <a:spLocks noGrp="1"/>
          </p:cNvSpPr>
          <p:nvPr>
            <p:ph type="title"/>
          </p:nvPr>
        </p:nvSpPr>
        <p:spPr>
          <a:xfrm>
            <a:off x="457200" y="760413"/>
            <a:ext cx="8229600" cy="509587"/>
          </a:xfrm>
        </p:spPr>
        <p:txBody>
          <a:bodyPr/>
          <a:lstStyle/>
          <a:p>
            <a:pPr eaLnBrk="1" fontAlgn="auto" hangingPunct="1">
              <a:spcAft>
                <a:spcPts val="0"/>
              </a:spcAft>
              <a:defRPr/>
            </a:pPr>
            <a:r>
              <a:rPr lang="en-US" dirty="0" smtClean="0">
                <a:solidFill>
                  <a:schemeClr val="tx1"/>
                </a:solidFill>
              </a:rPr>
              <a:t>Correlation need not imply Cause – but it may</a:t>
            </a:r>
            <a:endParaRPr lang="en-US" dirty="0" smtClean="0">
              <a:ea typeface="+mj-ea"/>
              <a:cs typeface="+mj-cs"/>
            </a:endParaRPr>
          </a:p>
        </p:txBody>
      </p:sp>
      <p:pic>
        <p:nvPicPr>
          <p:cNvPr id="17410" name="Picture 2" descr="http://interculturalmeanderings.files.wordpress.com/2011/04/cat-catching-rat.jpg?w=450"/>
          <p:cNvPicPr>
            <a:picLocks noChangeAspect="1" noChangeArrowheads="1"/>
          </p:cNvPicPr>
          <p:nvPr/>
        </p:nvPicPr>
        <p:blipFill>
          <a:blip r:embed="rId3"/>
          <a:srcRect/>
          <a:stretch>
            <a:fillRect/>
          </a:stretch>
        </p:blipFill>
        <p:spPr bwMode="auto">
          <a:xfrm>
            <a:off x="6922838" y="1270000"/>
            <a:ext cx="1763962" cy="2136915"/>
          </a:xfrm>
          <a:prstGeom prst="rect">
            <a:avLst/>
          </a:prstGeom>
          <a:noFill/>
        </p:spPr>
      </p:pic>
    </p:spTree>
    <p:extLst>
      <p:ext uri="{BB962C8B-B14F-4D97-AF65-F5344CB8AC3E}">
        <p14:creationId xmlns:p14="http://schemas.microsoft.com/office/powerpoint/2010/main" val="2030155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0215"/>
            <a:ext cx="8229600" cy="4894279"/>
          </a:xfrm>
        </p:spPr>
        <p:txBody>
          <a:bodyPr/>
          <a:lstStyle/>
          <a:p>
            <a:pPr eaLnBrk="1" fontAlgn="auto" hangingPunct="1">
              <a:spcAft>
                <a:spcPts val="0"/>
              </a:spcAft>
              <a:defRPr/>
            </a:pPr>
            <a:r>
              <a:rPr lang="en-US" sz="1800" dirty="0" smtClean="0">
                <a:solidFill>
                  <a:schemeClr val="tx1"/>
                </a:solidFill>
              </a:rPr>
              <a:t>In 1303, soldiers from one village were killed in a single battle.</a:t>
            </a:r>
          </a:p>
          <a:p>
            <a:pPr eaLnBrk="1" fontAlgn="auto" hangingPunct="1">
              <a:spcAft>
                <a:spcPts val="0"/>
              </a:spcAft>
              <a:defRPr/>
            </a:pPr>
            <a:r>
              <a:rPr lang="en-US" sz="1800" dirty="0" smtClean="0">
                <a:solidFill>
                  <a:schemeClr val="tx1"/>
                </a:solidFill>
              </a:rPr>
              <a:t>45 years later plague killed one third of the general population.</a:t>
            </a:r>
          </a:p>
          <a:p>
            <a:pPr eaLnBrk="1" fontAlgn="auto" hangingPunct="1">
              <a:spcAft>
                <a:spcPts val="0"/>
              </a:spcAft>
              <a:defRPr/>
            </a:pPr>
            <a:r>
              <a:rPr lang="en-US" sz="1800" dirty="0" smtClean="0">
                <a:solidFill>
                  <a:schemeClr val="tx1"/>
                </a:solidFill>
              </a:rPr>
              <a:t>In this village none died of the plague. </a:t>
            </a:r>
          </a:p>
          <a:p>
            <a:pPr eaLnBrk="1" fontAlgn="auto" hangingPunct="1">
              <a:spcAft>
                <a:spcPts val="0"/>
              </a:spcAft>
              <a:defRPr/>
            </a:pPr>
            <a:r>
              <a:rPr lang="en-US" b="1" dirty="0" smtClean="0">
                <a:solidFill>
                  <a:schemeClr val="tx1"/>
                </a:solidFill>
                <a:ea typeface="+mn-ea"/>
                <a:cs typeface="+mn-cs"/>
              </a:rPr>
              <a:t>Real Connection:</a:t>
            </a:r>
            <a:r>
              <a:rPr lang="en-US" dirty="0" smtClean="0">
                <a:ea typeface="+mn-ea"/>
                <a:cs typeface="+mn-cs"/>
              </a:rPr>
              <a:t> </a:t>
            </a:r>
            <a:r>
              <a:rPr lang="en-US" b="1" dirty="0" smtClean="0">
                <a:solidFill>
                  <a:srgbClr val="00B050"/>
                </a:solidFill>
                <a:ea typeface="+mn-ea"/>
                <a:cs typeface="+mn-cs"/>
              </a:rPr>
              <a:t>Widows and spinsters</a:t>
            </a:r>
          </a:p>
          <a:p>
            <a:pPr eaLnBrk="1" fontAlgn="auto" hangingPunct="1">
              <a:spcAft>
                <a:spcPts val="0"/>
              </a:spcAft>
              <a:defRPr/>
            </a:pPr>
            <a:r>
              <a:rPr lang="en-US" b="1" dirty="0" smtClean="0">
                <a:solidFill>
                  <a:srgbClr val="00B050"/>
                </a:solidFill>
                <a:ea typeface="+mn-ea"/>
                <a:cs typeface="+mn-cs"/>
              </a:rPr>
              <a:t>					     keep cats for company.</a:t>
            </a:r>
          </a:p>
          <a:p>
            <a:pPr eaLnBrk="1" fontAlgn="auto" hangingPunct="1">
              <a:spcAft>
                <a:spcPts val="0"/>
              </a:spcAft>
              <a:defRPr/>
            </a:pPr>
            <a:endParaRPr lang="en-US" dirty="0" smtClean="0">
              <a:ea typeface="+mn-ea"/>
              <a:cs typeface="+mn-cs"/>
            </a:endParaRPr>
          </a:p>
          <a:p>
            <a:pPr eaLnBrk="1" fontAlgn="auto" hangingPunct="1">
              <a:spcAft>
                <a:spcPts val="0"/>
              </a:spcAft>
              <a:defRPr/>
            </a:pPr>
            <a:r>
              <a:rPr lang="en-US" sz="1800" dirty="0" smtClean="0">
                <a:solidFill>
                  <a:schemeClr val="tx1"/>
                </a:solidFill>
                <a:ea typeface="+mn-ea"/>
                <a:cs typeface="+mn-cs"/>
              </a:rPr>
              <a:t>In 1953, traces of lanthanides in Russian shipments of raw cellulose perfectly tracked vanadium dust in the stack of a local power station.</a:t>
            </a:r>
          </a:p>
          <a:p>
            <a:pPr eaLnBrk="1" fontAlgn="auto" hangingPunct="1">
              <a:spcAft>
                <a:spcPts val="0"/>
              </a:spcAft>
              <a:defRPr/>
            </a:pPr>
            <a:r>
              <a:rPr lang="en-US" b="1" dirty="0" smtClean="0">
                <a:solidFill>
                  <a:schemeClr val="tx1"/>
                </a:solidFill>
                <a:ea typeface="+mn-ea"/>
                <a:cs typeface="+mn-cs"/>
              </a:rPr>
              <a:t>False Connection:  </a:t>
            </a:r>
            <a:r>
              <a:rPr lang="en-US" b="1" dirty="0" smtClean="0">
                <a:solidFill>
                  <a:srgbClr val="FF0000"/>
                </a:solidFill>
                <a:ea typeface="+mn-ea"/>
                <a:cs typeface="+mn-cs"/>
              </a:rPr>
              <a:t>Sampling statistics were based on random numbers from a well-used library book that </a:t>
            </a:r>
            <a:br>
              <a:rPr lang="en-US" b="1" dirty="0" smtClean="0">
                <a:solidFill>
                  <a:srgbClr val="FF0000"/>
                </a:solidFill>
                <a:ea typeface="+mn-ea"/>
                <a:cs typeface="+mn-cs"/>
              </a:rPr>
            </a:br>
            <a:r>
              <a:rPr lang="en-US" b="1" dirty="0" smtClean="0">
                <a:solidFill>
                  <a:srgbClr val="FF0000"/>
                </a:solidFill>
                <a:ea typeface="+mn-ea"/>
                <a:cs typeface="+mn-cs"/>
              </a:rPr>
              <a:t>tended to fall open at the same page. </a:t>
            </a:r>
            <a:endParaRPr lang="en-US" b="1" dirty="0" smtClean="0">
              <a:solidFill>
                <a:srgbClr val="FF0000"/>
              </a:solidFill>
              <a:cs typeface="+mn-cs"/>
            </a:endParaRPr>
          </a:p>
          <a:p>
            <a:pPr eaLnBrk="1" fontAlgn="auto" hangingPunct="1">
              <a:spcAft>
                <a:spcPts val="0"/>
              </a:spcAft>
              <a:defRPr/>
            </a:pPr>
            <a:endParaRPr lang="en-US" dirty="0" smtClean="0">
              <a:cs typeface="+mn-cs"/>
            </a:endParaRPr>
          </a:p>
          <a:p>
            <a:pPr eaLnBrk="1" fontAlgn="auto" hangingPunct="1">
              <a:spcAft>
                <a:spcPts val="0"/>
              </a:spcAft>
              <a:defRPr/>
            </a:pPr>
            <a:endParaRPr lang="en-US" dirty="0" smtClean="0">
              <a:ea typeface="+mn-ea"/>
              <a:cs typeface="+mn-cs"/>
            </a:endParaRPr>
          </a:p>
        </p:txBody>
      </p:sp>
      <p:pic>
        <p:nvPicPr>
          <p:cNvPr id="17411" name="Picture 3"/>
          <p:cNvPicPr>
            <a:picLocks noChangeAspect="1" noChangeArrowheads="1"/>
          </p:cNvPicPr>
          <p:nvPr/>
        </p:nvPicPr>
        <p:blipFill>
          <a:blip r:embed="rId3"/>
          <a:srcRect/>
          <a:stretch>
            <a:fillRect/>
          </a:stretch>
        </p:blipFill>
        <p:spPr bwMode="auto">
          <a:xfrm>
            <a:off x="6214063" y="4559388"/>
            <a:ext cx="2472737" cy="686089"/>
          </a:xfrm>
          <a:prstGeom prst="rect">
            <a:avLst/>
          </a:prstGeom>
          <a:noFill/>
          <a:ln w="9525">
            <a:noFill/>
            <a:miter lim="800000"/>
            <a:headEnd/>
            <a:tailEnd/>
          </a:ln>
        </p:spPr>
      </p:pic>
      <p:sp>
        <p:nvSpPr>
          <p:cNvPr id="2" name="Title 1"/>
          <p:cNvSpPr>
            <a:spLocks noGrp="1"/>
          </p:cNvSpPr>
          <p:nvPr>
            <p:ph type="title"/>
          </p:nvPr>
        </p:nvSpPr>
        <p:spPr>
          <a:xfrm>
            <a:off x="457200" y="760413"/>
            <a:ext cx="8229600" cy="509587"/>
          </a:xfrm>
        </p:spPr>
        <p:txBody>
          <a:bodyPr/>
          <a:lstStyle/>
          <a:p>
            <a:pPr eaLnBrk="1" fontAlgn="auto" hangingPunct="1">
              <a:spcAft>
                <a:spcPts val="0"/>
              </a:spcAft>
              <a:defRPr/>
            </a:pPr>
            <a:r>
              <a:rPr lang="en-US" dirty="0" smtClean="0">
                <a:solidFill>
                  <a:schemeClr val="tx1"/>
                </a:solidFill>
              </a:rPr>
              <a:t>Correlation need not imply Cause – but it may</a:t>
            </a:r>
            <a:endParaRPr lang="en-US" dirty="0" smtClean="0">
              <a:ea typeface="+mj-ea"/>
              <a:cs typeface="+mj-cs"/>
            </a:endParaRPr>
          </a:p>
        </p:txBody>
      </p:sp>
      <p:pic>
        <p:nvPicPr>
          <p:cNvPr id="17410" name="Picture 2" descr="http://interculturalmeanderings.files.wordpress.com/2011/04/cat-catching-rat.jpg?w=450"/>
          <p:cNvPicPr>
            <a:picLocks noChangeAspect="1" noChangeArrowheads="1"/>
          </p:cNvPicPr>
          <p:nvPr/>
        </p:nvPicPr>
        <p:blipFill>
          <a:blip r:embed="rId4"/>
          <a:srcRect/>
          <a:stretch>
            <a:fillRect/>
          </a:stretch>
        </p:blipFill>
        <p:spPr bwMode="auto">
          <a:xfrm>
            <a:off x="6922838" y="1270000"/>
            <a:ext cx="1763962" cy="2136915"/>
          </a:xfrm>
          <a:prstGeom prst="rect">
            <a:avLst/>
          </a:prstGeom>
          <a:noFill/>
        </p:spPr>
      </p:pic>
    </p:spTree>
    <p:extLst>
      <p:ext uri="{BB962C8B-B14F-4D97-AF65-F5344CB8AC3E}">
        <p14:creationId xmlns:p14="http://schemas.microsoft.com/office/powerpoint/2010/main" val="20301550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0215"/>
            <a:ext cx="8229600" cy="4894279"/>
          </a:xfrm>
        </p:spPr>
        <p:txBody>
          <a:bodyPr/>
          <a:lstStyle/>
          <a:p>
            <a:pPr eaLnBrk="1" fontAlgn="auto" hangingPunct="1">
              <a:spcAft>
                <a:spcPts val="0"/>
              </a:spcAft>
              <a:defRPr/>
            </a:pPr>
            <a:r>
              <a:rPr lang="en-US" sz="1800" dirty="0" smtClean="0">
                <a:solidFill>
                  <a:schemeClr val="tx1"/>
                </a:solidFill>
              </a:rPr>
              <a:t>In 1303, soldiers from one village were killed in a single battle.</a:t>
            </a:r>
          </a:p>
          <a:p>
            <a:pPr eaLnBrk="1" fontAlgn="auto" hangingPunct="1">
              <a:spcAft>
                <a:spcPts val="0"/>
              </a:spcAft>
              <a:defRPr/>
            </a:pPr>
            <a:r>
              <a:rPr lang="en-US" sz="1800" dirty="0" smtClean="0">
                <a:solidFill>
                  <a:schemeClr val="tx1"/>
                </a:solidFill>
              </a:rPr>
              <a:t>45 years later plague killed one third of the general population.</a:t>
            </a:r>
          </a:p>
          <a:p>
            <a:pPr eaLnBrk="1" fontAlgn="auto" hangingPunct="1">
              <a:spcAft>
                <a:spcPts val="0"/>
              </a:spcAft>
              <a:defRPr/>
            </a:pPr>
            <a:r>
              <a:rPr lang="en-US" sz="1800" dirty="0" smtClean="0">
                <a:solidFill>
                  <a:schemeClr val="tx1"/>
                </a:solidFill>
              </a:rPr>
              <a:t>In this village none died of the plague. </a:t>
            </a:r>
          </a:p>
          <a:p>
            <a:pPr eaLnBrk="1" fontAlgn="auto" hangingPunct="1">
              <a:spcAft>
                <a:spcPts val="0"/>
              </a:spcAft>
              <a:defRPr/>
            </a:pPr>
            <a:r>
              <a:rPr lang="en-US" b="1" dirty="0" smtClean="0">
                <a:solidFill>
                  <a:schemeClr val="tx1"/>
                </a:solidFill>
                <a:ea typeface="+mn-ea"/>
                <a:cs typeface="+mn-cs"/>
              </a:rPr>
              <a:t>Real Connection:</a:t>
            </a:r>
            <a:r>
              <a:rPr lang="en-US" dirty="0" smtClean="0">
                <a:ea typeface="+mn-ea"/>
                <a:cs typeface="+mn-cs"/>
              </a:rPr>
              <a:t> </a:t>
            </a:r>
            <a:r>
              <a:rPr lang="en-US" b="1" dirty="0" smtClean="0">
                <a:solidFill>
                  <a:srgbClr val="00B050"/>
                </a:solidFill>
                <a:ea typeface="+mn-ea"/>
                <a:cs typeface="+mn-cs"/>
              </a:rPr>
              <a:t>Widows and spinsters</a:t>
            </a:r>
          </a:p>
          <a:p>
            <a:pPr eaLnBrk="1" fontAlgn="auto" hangingPunct="1">
              <a:spcAft>
                <a:spcPts val="0"/>
              </a:spcAft>
              <a:defRPr/>
            </a:pPr>
            <a:r>
              <a:rPr lang="en-US" b="1" dirty="0" smtClean="0">
                <a:solidFill>
                  <a:srgbClr val="00B050"/>
                </a:solidFill>
                <a:ea typeface="+mn-ea"/>
                <a:cs typeface="+mn-cs"/>
              </a:rPr>
              <a:t>					     keep cats for company.</a:t>
            </a:r>
          </a:p>
          <a:p>
            <a:pPr eaLnBrk="1" fontAlgn="auto" hangingPunct="1">
              <a:spcAft>
                <a:spcPts val="0"/>
              </a:spcAft>
              <a:defRPr/>
            </a:pPr>
            <a:endParaRPr lang="en-US" dirty="0" smtClean="0">
              <a:ea typeface="+mn-ea"/>
              <a:cs typeface="+mn-cs"/>
            </a:endParaRPr>
          </a:p>
          <a:p>
            <a:pPr eaLnBrk="1" fontAlgn="auto" hangingPunct="1">
              <a:spcAft>
                <a:spcPts val="0"/>
              </a:spcAft>
              <a:defRPr/>
            </a:pPr>
            <a:r>
              <a:rPr lang="en-US" sz="1800" dirty="0" smtClean="0">
                <a:solidFill>
                  <a:schemeClr val="tx1"/>
                </a:solidFill>
                <a:ea typeface="+mn-ea"/>
                <a:cs typeface="+mn-cs"/>
              </a:rPr>
              <a:t>In 1953, traces of lanthanides in Russian shipments of raw cellulose perfectly tracked vanadium dust in the stack of a local power station.</a:t>
            </a:r>
          </a:p>
          <a:p>
            <a:pPr eaLnBrk="1" fontAlgn="auto" hangingPunct="1">
              <a:spcAft>
                <a:spcPts val="0"/>
              </a:spcAft>
              <a:defRPr/>
            </a:pPr>
            <a:r>
              <a:rPr lang="en-US" b="1" dirty="0" smtClean="0">
                <a:solidFill>
                  <a:schemeClr val="tx1"/>
                </a:solidFill>
                <a:ea typeface="+mn-ea"/>
                <a:cs typeface="+mn-cs"/>
              </a:rPr>
              <a:t>False Connection:  </a:t>
            </a:r>
            <a:r>
              <a:rPr lang="en-US" b="1" dirty="0" smtClean="0">
                <a:solidFill>
                  <a:srgbClr val="FF0000"/>
                </a:solidFill>
                <a:ea typeface="+mn-ea"/>
                <a:cs typeface="+mn-cs"/>
              </a:rPr>
              <a:t>Sampling statistics were based on random numbers from a well-used library book that </a:t>
            </a:r>
            <a:br>
              <a:rPr lang="en-US" b="1" dirty="0" smtClean="0">
                <a:solidFill>
                  <a:srgbClr val="FF0000"/>
                </a:solidFill>
                <a:ea typeface="+mn-ea"/>
                <a:cs typeface="+mn-cs"/>
              </a:rPr>
            </a:br>
            <a:r>
              <a:rPr lang="en-US" b="1" dirty="0" smtClean="0">
                <a:solidFill>
                  <a:srgbClr val="FF0000"/>
                </a:solidFill>
                <a:ea typeface="+mn-ea"/>
                <a:cs typeface="+mn-cs"/>
              </a:rPr>
              <a:t>tended to fall open at the same page. </a:t>
            </a:r>
            <a:endParaRPr lang="en-US" b="1" dirty="0" smtClean="0">
              <a:solidFill>
                <a:srgbClr val="FF0000"/>
              </a:solidFill>
              <a:cs typeface="+mn-cs"/>
            </a:endParaRPr>
          </a:p>
          <a:p>
            <a:pPr eaLnBrk="1" fontAlgn="auto" hangingPunct="1">
              <a:spcAft>
                <a:spcPts val="0"/>
              </a:spcAft>
              <a:defRPr/>
            </a:pPr>
            <a:endParaRPr lang="en-US" dirty="0" smtClean="0">
              <a:cs typeface="+mn-cs"/>
            </a:endParaRPr>
          </a:p>
          <a:p>
            <a:pPr algn="ctr" eaLnBrk="1" fontAlgn="auto" hangingPunct="1">
              <a:spcAft>
                <a:spcPts val="0"/>
              </a:spcAft>
              <a:defRPr/>
            </a:pPr>
            <a:r>
              <a:rPr lang="en-US" b="1" dirty="0" smtClean="0">
                <a:solidFill>
                  <a:schemeClr val="tx1"/>
                </a:solidFill>
              </a:rPr>
              <a:t>Medical diagnoses from unexplained correlations may be suspect. </a:t>
            </a:r>
          </a:p>
          <a:p>
            <a:pPr algn="ctr" eaLnBrk="1" fontAlgn="auto" hangingPunct="1">
              <a:spcAft>
                <a:spcPts val="0"/>
              </a:spcAft>
              <a:defRPr/>
            </a:pPr>
            <a:r>
              <a:rPr lang="en-US" sz="2200" b="1" dirty="0" smtClean="0">
                <a:solidFill>
                  <a:srgbClr val="9900CC"/>
                </a:solidFill>
              </a:rPr>
              <a:t>People can Die!</a:t>
            </a:r>
          </a:p>
          <a:p>
            <a:pPr eaLnBrk="1" fontAlgn="auto" hangingPunct="1">
              <a:spcAft>
                <a:spcPts val="0"/>
              </a:spcAft>
              <a:defRPr/>
            </a:pPr>
            <a:endParaRPr lang="en-US" dirty="0" smtClean="0">
              <a:ea typeface="+mn-ea"/>
              <a:cs typeface="+mn-cs"/>
            </a:endParaRPr>
          </a:p>
        </p:txBody>
      </p:sp>
      <p:pic>
        <p:nvPicPr>
          <p:cNvPr id="17411" name="Picture 3"/>
          <p:cNvPicPr>
            <a:picLocks noChangeAspect="1" noChangeArrowheads="1"/>
          </p:cNvPicPr>
          <p:nvPr/>
        </p:nvPicPr>
        <p:blipFill>
          <a:blip r:embed="rId3"/>
          <a:srcRect/>
          <a:stretch>
            <a:fillRect/>
          </a:stretch>
        </p:blipFill>
        <p:spPr bwMode="auto">
          <a:xfrm>
            <a:off x="6214063" y="4559388"/>
            <a:ext cx="2472737" cy="686089"/>
          </a:xfrm>
          <a:prstGeom prst="rect">
            <a:avLst/>
          </a:prstGeom>
          <a:noFill/>
          <a:ln w="9525">
            <a:noFill/>
            <a:miter lim="800000"/>
            <a:headEnd/>
            <a:tailEnd/>
          </a:ln>
        </p:spPr>
      </p:pic>
      <p:sp>
        <p:nvSpPr>
          <p:cNvPr id="2" name="Title 1"/>
          <p:cNvSpPr>
            <a:spLocks noGrp="1"/>
          </p:cNvSpPr>
          <p:nvPr>
            <p:ph type="title"/>
          </p:nvPr>
        </p:nvSpPr>
        <p:spPr>
          <a:xfrm>
            <a:off x="457200" y="760413"/>
            <a:ext cx="8229600" cy="509587"/>
          </a:xfrm>
        </p:spPr>
        <p:txBody>
          <a:bodyPr/>
          <a:lstStyle/>
          <a:p>
            <a:pPr eaLnBrk="1" fontAlgn="auto" hangingPunct="1">
              <a:spcAft>
                <a:spcPts val="0"/>
              </a:spcAft>
              <a:defRPr/>
            </a:pPr>
            <a:r>
              <a:rPr lang="en-US" dirty="0" smtClean="0">
                <a:solidFill>
                  <a:schemeClr val="tx1"/>
                </a:solidFill>
              </a:rPr>
              <a:t>Correlation need not imply Cause – but it may</a:t>
            </a:r>
            <a:endParaRPr lang="en-US" dirty="0" smtClean="0">
              <a:ea typeface="+mj-ea"/>
              <a:cs typeface="+mj-cs"/>
            </a:endParaRPr>
          </a:p>
        </p:txBody>
      </p:sp>
      <p:pic>
        <p:nvPicPr>
          <p:cNvPr id="17410" name="Picture 2" descr="http://interculturalmeanderings.files.wordpress.com/2011/04/cat-catching-rat.jpg?w=450"/>
          <p:cNvPicPr>
            <a:picLocks noChangeAspect="1" noChangeArrowheads="1"/>
          </p:cNvPicPr>
          <p:nvPr/>
        </p:nvPicPr>
        <p:blipFill>
          <a:blip r:embed="rId4"/>
          <a:srcRect/>
          <a:stretch>
            <a:fillRect/>
          </a:stretch>
        </p:blipFill>
        <p:spPr bwMode="auto">
          <a:xfrm>
            <a:off x="6922838" y="1270000"/>
            <a:ext cx="1763962" cy="2136915"/>
          </a:xfrm>
          <a:prstGeom prst="rect">
            <a:avLst/>
          </a:prstGeom>
          <a:noFill/>
        </p:spPr>
      </p:pic>
    </p:spTree>
    <p:extLst>
      <p:ext uri="{BB962C8B-B14F-4D97-AF65-F5344CB8AC3E}">
        <p14:creationId xmlns:p14="http://schemas.microsoft.com/office/powerpoint/2010/main" val="20301550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Self-</a:t>
            </a:r>
            <a:r>
              <a:rPr lang="en-US" dirty="0" err="1" smtClean="0">
                <a:solidFill>
                  <a:schemeClr val="tx1"/>
                </a:solidFill>
              </a:rPr>
              <a:t>referentiality</a:t>
            </a:r>
            <a:r>
              <a:rPr lang="en-US" dirty="0" smtClean="0">
                <a:solidFill>
                  <a:schemeClr val="tx1"/>
                </a:solidFill>
              </a:rPr>
              <a:t> of Data</a:t>
            </a:r>
            <a:endParaRPr lang="en-US" dirty="0">
              <a:solidFill>
                <a:schemeClr val="tx1"/>
              </a:solidFill>
            </a:endParaRPr>
          </a:p>
        </p:txBody>
      </p:sp>
      <p:sp>
        <p:nvSpPr>
          <p:cNvPr id="3" name="Content Placeholder 2"/>
          <p:cNvSpPr>
            <a:spLocks noGrp="1"/>
          </p:cNvSpPr>
          <p:nvPr>
            <p:ph idx="1"/>
          </p:nvPr>
        </p:nvSpPr>
        <p:spPr/>
        <p:txBody>
          <a:bodyPr/>
          <a:lstStyle/>
          <a:p>
            <a:r>
              <a:rPr lang="en-US" b="1" dirty="0" smtClean="0">
                <a:solidFill>
                  <a:schemeClr val="tx1"/>
                </a:solidFill>
              </a:rPr>
              <a:t>Obvious</a:t>
            </a:r>
            <a:r>
              <a:rPr lang="en-US" dirty="0" smtClean="0">
                <a:solidFill>
                  <a:schemeClr val="tx1"/>
                </a:solidFill>
              </a:rPr>
              <a:t>:</a:t>
            </a:r>
          </a:p>
          <a:p>
            <a:r>
              <a:rPr lang="en-US" dirty="0" smtClean="0">
                <a:solidFill>
                  <a:schemeClr val="tx1"/>
                </a:solidFill>
              </a:rPr>
              <a:t>		</a:t>
            </a:r>
            <a:r>
              <a:rPr lang="en-US" b="1" dirty="0" smtClean="0">
                <a:solidFill>
                  <a:schemeClr val="tx1"/>
                </a:solidFill>
              </a:rPr>
              <a:t>Matter</a:t>
            </a:r>
            <a:r>
              <a:rPr lang="en-US" dirty="0" smtClean="0">
                <a:solidFill>
                  <a:schemeClr val="tx1"/>
                </a:solidFill>
              </a:rPr>
              <a:t> is that which occupies </a:t>
            </a:r>
            <a:r>
              <a:rPr lang="en-US" b="1" dirty="0" smtClean="0">
                <a:solidFill>
                  <a:schemeClr val="tx1"/>
                </a:solidFill>
              </a:rPr>
              <a:t>Space. </a:t>
            </a:r>
            <a:r>
              <a:rPr lang="en-US" dirty="0" smtClean="0">
                <a:solidFill>
                  <a:schemeClr val="tx1"/>
                </a:solidFill>
              </a:rPr>
              <a:t>[OED]</a:t>
            </a:r>
          </a:p>
          <a:p>
            <a:r>
              <a:rPr lang="en-US" dirty="0" smtClean="0">
                <a:solidFill>
                  <a:schemeClr val="tx1"/>
                </a:solidFill>
              </a:rPr>
              <a:t>		</a:t>
            </a:r>
            <a:r>
              <a:rPr lang="en-US" b="1" dirty="0" smtClean="0">
                <a:solidFill>
                  <a:schemeClr val="tx1"/>
                </a:solidFill>
              </a:rPr>
              <a:t>Space </a:t>
            </a:r>
            <a:r>
              <a:rPr lang="en-US" dirty="0" smtClean="0">
                <a:solidFill>
                  <a:schemeClr val="tx1"/>
                </a:solidFill>
              </a:rPr>
              <a:t>is that which can be occupied by </a:t>
            </a:r>
            <a:r>
              <a:rPr lang="en-US" b="1" dirty="0" smtClean="0">
                <a:solidFill>
                  <a:schemeClr val="tx1"/>
                </a:solidFill>
              </a:rPr>
              <a:t>Matter</a:t>
            </a:r>
            <a:r>
              <a:rPr lang="en-US" dirty="0" smtClean="0">
                <a:solidFill>
                  <a:schemeClr val="tx1"/>
                </a:solidFill>
              </a:rPr>
              <a:t>. </a:t>
            </a:r>
          </a:p>
          <a:p>
            <a:endParaRPr lang="en-US" dirty="0" smtClean="0">
              <a:solidFill>
                <a:schemeClr val="tx1"/>
              </a:solidFill>
            </a:endParaRPr>
          </a:p>
          <a:p>
            <a:endParaRPr lang="en-US" dirty="0" smtClean="0">
              <a:solidFill>
                <a:schemeClr val="tx1"/>
              </a:solidFill>
            </a:endParaRPr>
          </a:p>
        </p:txBody>
      </p:sp>
      <p:pic>
        <p:nvPicPr>
          <p:cNvPr id="6146" name="Picture 2" descr="http://upload.wikimedia.org/wikipedia/commons/thumb/b/b2/Eagle_nebula_pillars.jpg/400px-Eagle_nebula_pillars.jpg"/>
          <p:cNvPicPr>
            <a:picLocks noChangeAspect="1" noChangeArrowheads="1"/>
          </p:cNvPicPr>
          <p:nvPr/>
        </p:nvPicPr>
        <p:blipFill>
          <a:blip r:embed="rId3"/>
          <a:srcRect/>
          <a:stretch>
            <a:fillRect/>
          </a:stretch>
        </p:blipFill>
        <p:spPr bwMode="auto">
          <a:xfrm>
            <a:off x="6556375" y="1270758"/>
            <a:ext cx="2444932" cy="278675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Self-</a:t>
            </a:r>
            <a:r>
              <a:rPr lang="en-US" dirty="0" err="1" smtClean="0">
                <a:solidFill>
                  <a:schemeClr val="tx1"/>
                </a:solidFill>
              </a:rPr>
              <a:t>referentiality</a:t>
            </a:r>
            <a:r>
              <a:rPr lang="en-US" dirty="0" smtClean="0">
                <a:solidFill>
                  <a:schemeClr val="tx1"/>
                </a:solidFill>
              </a:rPr>
              <a:t> of Data</a:t>
            </a:r>
            <a:endParaRPr lang="en-US" dirty="0">
              <a:solidFill>
                <a:schemeClr val="tx1"/>
              </a:solidFill>
            </a:endParaRPr>
          </a:p>
        </p:txBody>
      </p:sp>
      <p:sp>
        <p:nvSpPr>
          <p:cNvPr id="3" name="Content Placeholder 2"/>
          <p:cNvSpPr>
            <a:spLocks noGrp="1"/>
          </p:cNvSpPr>
          <p:nvPr>
            <p:ph idx="1"/>
          </p:nvPr>
        </p:nvSpPr>
        <p:spPr/>
        <p:txBody>
          <a:bodyPr/>
          <a:lstStyle/>
          <a:p>
            <a:r>
              <a:rPr lang="en-US" b="1" dirty="0" smtClean="0">
                <a:solidFill>
                  <a:schemeClr val="tx1"/>
                </a:solidFill>
              </a:rPr>
              <a:t>Obvious</a:t>
            </a:r>
            <a:r>
              <a:rPr lang="en-US" dirty="0" smtClean="0">
                <a:solidFill>
                  <a:schemeClr val="tx1"/>
                </a:solidFill>
              </a:rPr>
              <a:t>:</a:t>
            </a:r>
          </a:p>
          <a:p>
            <a:r>
              <a:rPr lang="en-US" dirty="0" smtClean="0">
                <a:solidFill>
                  <a:schemeClr val="tx1"/>
                </a:solidFill>
              </a:rPr>
              <a:t>		</a:t>
            </a:r>
            <a:r>
              <a:rPr lang="en-US" b="1" dirty="0" smtClean="0">
                <a:solidFill>
                  <a:schemeClr val="tx1"/>
                </a:solidFill>
              </a:rPr>
              <a:t>Matter</a:t>
            </a:r>
            <a:r>
              <a:rPr lang="en-US" dirty="0" smtClean="0">
                <a:solidFill>
                  <a:schemeClr val="tx1"/>
                </a:solidFill>
              </a:rPr>
              <a:t> is that which occupies </a:t>
            </a:r>
            <a:r>
              <a:rPr lang="en-US" b="1" dirty="0" smtClean="0">
                <a:solidFill>
                  <a:schemeClr val="tx1"/>
                </a:solidFill>
              </a:rPr>
              <a:t>Space. </a:t>
            </a:r>
            <a:r>
              <a:rPr lang="en-US" dirty="0" smtClean="0">
                <a:solidFill>
                  <a:schemeClr val="tx1"/>
                </a:solidFill>
              </a:rPr>
              <a:t>[OED]</a:t>
            </a:r>
          </a:p>
          <a:p>
            <a:r>
              <a:rPr lang="en-US" dirty="0" smtClean="0">
                <a:solidFill>
                  <a:schemeClr val="tx1"/>
                </a:solidFill>
              </a:rPr>
              <a:t>		</a:t>
            </a:r>
            <a:r>
              <a:rPr lang="en-US" b="1" dirty="0" smtClean="0">
                <a:solidFill>
                  <a:schemeClr val="tx1"/>
                </a:solidFill>
              </a:rPr>
              <a:t>Space </a:t>
            </a:r>
            <a:r>
              <a:rPr lang="en-US" dirty="0" smtClean="0">
                <a:solidFill>
                  <a:schemeClr val="tx1"/>
                </a:solidFill>
              </a:rPr>
              <a:t>is that which can be occupied by </a:t>
            </a:r>
            <a:r>
              <a:rPr lang="en-US" b="1" dirty="0" smtClean="0">
                <a:solidFill>
                  <a:schemeClr val="tx1"/>
                </a:solidFill>
              </a:rPr>
              <a:t>Matter</a:t>
            </a:r>
            <a:r>
              <a:rPr lang="en-US" dirty="0" smtClean="0">
                <a:solidFill>
                  <a:schemeClr val="tx1"/>
                </a:solidFill>
              </a:rPr>
              <a:t>. </a:t>
            </a:r>
          </a:p>
          <a:p>
            <a:endParaRPr lang="en-US" dirty="0" smtClean="0">
              <a:solidFill>
                <a:schemeClr val="tx1"/>
              </a:solidFill>
            </a:endParaRPr>
          </a:p>
          <a:p>
            <a:r>
              <a:rPr lang="en-US" b="1" dirty="0" smtClean="0">
                <a:solidFill>
                  <a:schemeClr val="tx1"/>
                </a:solidFill>
              </a:rPr>
              <a:t>More Subtle</a:t>
            </a:r>
            <a:r>
              <a:rPr lang="en-US" dirty="0" smtClean="0">
                <a:solidFill>
                  <a:schemeClr val="tx1"/>
                </a:solidFill>
              </a:rPr>
              <a:t>:</a:t>
            </a:r>
          </a:p>
          <a:p>
            <a:r>
              <a:rPr lang="en-US" dirty="0" smtClean="0">
                <a:solidFill>
                  <a:schemeClr val="tx1"/>
                </a:solidFill>
              </a:rPr>
              <a:t>		</a:t>
            </a:r>
            <a:r>
              <a:rPr lang="en-US" b="1" dirty="0" smtClean="0">
                <a:solidFill>
                  <a:schemeClr val="tx1"/>
                </a:solidFill>
              </a:rPr>
              <a:t>“</a:t>
            </a:r>
            <a:r>
              <a:rPr lang="en-US" b="1" i="1" dirty="0" smtClean="0">
                <a:solidFill>
                  <a:schemeClr val="tx1"/>
                </a:solidFill>
              </a:rPr>
              <a:t>Nothing exists</a:t>
            </a:r>
            <a:r>
              <a:rPr lang="en-US" b="1" dirty="0" smtClean="0">
                <a:solidFill>
                  <a:schemeClr val="tx1"/>
                </a:solidFill>
              </a:rPr>
              <a:t>.”</a:t>
            </a:r>
          </a:p>
          <a:p>
            <a:endParaRPr lang="en-US" dirty="0" smtClean="0">
              <a:solidFill>
                <a:schemeClr val="tx1"/>
              </a:solidFill>
            </a:endParaRPr>
          </a:p>
          <a:p>
            <a:endParaRPr lang="en-US" dirty="0" smtClean="0">
              <a:solidFill>
                <a:schemeClr val="tx1"/>
              </a:solidFill>
            </a:endParaRPr>
          </a:p>
        </p:txBody>
      </p:sp>
      <p:pic>
        <p:nvPicPr>
          <p:cNvPr id="6146" name="Picture 2" descr="http://upload.wikimedia.org/wikipedia/commons/thumb/b/b2/Eagle_nebula_pillars.jpg/400px-Eagle_nebula_pillars.jpg"/>
          <p:cNvPicPr>
            <a:picLocks noChangeAspect="1" noChangeArrowheads="1"/>
          </p:cNvPicPr>
          <p:nvPr/>
        </p:nvPicPr>
        <p:blipFill>
          <a:blip r:embed="rId3"/>
          <a:srcRect/>
          <a:stretch>
            <a:fillRect/>
          </a:stretch>
        </p:blipFill>
        <p:spPr bwMode="auto">
          <a:xfrm>
            <a:off x="6556375" y="1270758"/>
            <a:ext cx="2444932" cy="2786757"/>
          </a:xfrm>
          <a:prstGeom prst="rect">
            <a:avLst/>
          </a:prstGeom>
          <a:noFill/>
        </p:spPr>
      </p:pic>
      <p:grpSp>
        <p:nvGrpSpPr>
          <p:cNvPr id="4" name="Group 9"/>
          <p:cNvGrpSpPr/>
          <p:nvPr/>
        </p:nvGrpSpPr>
        <p:grpSpPr>
          <a:xfrm>
            <a:off x="3571103" y="3134185"/>
            <a:ext cx="1401869" cy="923330"/>
            <a:chOff x="9309710" y="3730276"/>
            <a:chExt cx="1401869" cy="923330"/>
          </a:xfrm>
        </p:grpSpPr>
        <p:sp>
          <p:nvSpPr>
            <p:cNvPr id="8" name="TextBox 7"/>
            <p:cNvSpPr txBox="1"/>
            <p:nvPr/>
          </p:nvSpPr>
          <p:spPr>
            <a:xfrm>
              <a:off x="9309710" y="3730276"/>
              <a:ext cx="1401869" cy="923330"/>
            </a:xfrm>
            <a:prstGeom prst="rect">
              <a:avLst/>
            </a:prstGeom>
            <a:solidFill>
              <a:schemeClr val="tx1"/>
            </a:solidFill>
            <a:ln>
              <a:solidFill>
                <a:schemeClr val="tx1"/>
              </a:solidFill>
            </a:ln>
          </p:spPr>
          <p:txBody>
            <a:bodyPr wrap="square" rtlCol="0">
              <a:spAutoFit/>
            </a:bodyPr>
            <a:lstStyle/>
            <a:p>
              <a:endParaRPr lang="en-US" dirty="0" smtClean="0"/>
            </a:p>
            <a:p>
              <a:endParaRPr lang="en-US" dirty="0" smtClean="0"/>
            </a:p>
            <a:p>
              <a:endParaRPr lang="en-US" dirty="0"/>
            </a:p>
          </p:txBody>
        </p:sp>
        <p:sp>
          <p:nvSpPr>
            <p:cNvPr id="9" name="Rectangle 8"/>
            <p:cNvSpPr/>
            <p:nvPr/>
          </p:nvSpPr>
          <p:spPr>
            <a:xfrm>
              <a:off x="9579889" y="3820875"/>
              <a:ext cx="856325" cy="707886"/>
            </a:xfrm>
            <a:prstGeom prst="rect">
              <a:avLst/>
            </a:prstGeom>
          </p:spPr>
          <p:txBody>
            <a:bodyPr wrap="square">
              <a:spAutoFit/>
            </a:bodyPr>
            <a:lstStyle/>
            <a:p>
              <a:r>
                <a:rPr lang="en-US" sz="4000" dirty="0" smtClean="0">
                  <a:solidFill>
                    <a:srgbClr val="FFFF00"/>
                  </a:solidFill>
                </a:rPr>
                <a:t>∃</a:t>
              </a:r>
              <a:r>
                <a:rPr lang="en-US" sz="3200" dirty="0" smtClean="0">
                  <a:solidFill>
                    <a:srgbClr val="FFFF00"/>
                  </a:solidFill>
                </a:rPr>
                <a:t> </a:t>
              </a:r>
              <a:endParaRPr lang="en-US" sz="3600" dirty="0">
                <a:solidFill>
                  <a:srgbClr val="FFFF00"/>
                </a:solidFill>
              </a:endParaRPr>
            </a:p>
          </p:txBody>
        </p:sp>
      </p:grpSp>
      <p:grpSp>
        <p:nvGrpSpPr>
          <p:cNvPr id="10" name="Group 9"/>
          <p:cNvGrpSpPr/>
          <p:nvPr/>
        </p:nvGrpSpPr>
        <p:grpSpPr>
          <a:xfrm>
            <a:off x="3571103" y="3134185"/>
            <a:ext cx="1626539" cy="923330"/>
            <a:chOff x="9309710" y="3730276"/>
            <a:chExt cx="1401869" cy="923330"/>
          </a:xfrm>
        </p:grpSpPr>
        <p:sp>
          <p:nvSpPr>
            <p:cNvPr id="11" name="TextBox 10"/>
            <p:cNvSpPr txBox="1"/>
            <p:nvPr/>
          </p:nvSpPr>
          <p:spPr>
            <a:xfrm>
              <a:off x="9309710" y="3730276"/>
              <a:ext cx="1401869" cy="923330"/>
            </a:xfrm>
            <a:prstGeom prst="rect">
              <a:avLst/>
            </a:prstGeom>
            <a:solidFill>
              <a:schemeClr val="tx1"/>
            </a:solidFill>
            <a:ln>
              <a:solidFill>
                <a:schemeClr val="tx1"/>
              </a:solidFill>
            </a:ln>
          </p:spPr>
          <p:txBody>
            <a:bodyPr wrap="square" rtlCol="0">
              <a:spAutoFit/>
            </a:bodyPr>
            <a:lstStyle/>
            <a:p>
              <a:endParaRPr lang="en-US" dirty="0" smtClean="0"/>
            </a:p>
            <a:p>
              <a:endParaRPr lang="en-US" dirty="0" smtClean="0"/>
            </a:p>
            <a:p>
              <a:endParaRPr lang="en-US" dirty="0"/>
            </a:p>
          </p:txBody>
        </p:sp>
        <p:sp>
          <p:nvSpPr>
            <p:cNvPr id="12" name="Rectangle 11"/>
            <p:cNvSpPr/>
            <p:nvPr/>
          </p:nvSpPr>
          <p:spPr>
            <a:xfrm>
              <a:off x="9529435" y="3820875"/>
              <a:ext cx="948258" cy="707886"/>
            </a:xfrm>
            <a:prstGeom prst="rect">
              <a:avLst/>
            </a:prstGeom>
          </p:spPr>
          <p:txBody>
            <a:bodyPr wrap="square">
              <a:spAutoFit/>
            </a:bodyPr>
            <a:lstStyle/>
            <a:p>
              <a:pPr algn="ctr"/>
              <a:r>
                <a:rPr lang="en-US" sz="4000" dirty="0" smtClean="0">
                  <a:solidFill>
                    <a:srgbClr val="FFFF00"/>
                  </a:solidFill>
                </a:rPr>
                <a:t>∃</a:t>
              </a:r>
              <a:r>
                <a:rPr lang="en-US" sz="3200" dirty="0" smtClean="0">
                  <a:solidFill>
                    <a:srgbClr val="FFFF00"/>
                  </a:solidFill>
                </a:rPr>
                <a:t> </a:t>
              </a:r>
              <a:r>
                <a:rPr lang="en-US" sz="3700" dirty="0" smtClean="0">
                  <a:solidFill>
                    <a:srgbClr val="FFFF00"/>
                  </a:solidFill>
                </a:rPr>
                <a:t>0</a:t>
              </a:r>
              <a:endParaRPr lang="en-US" sz="3700" dirty="0">
                <a:solidFill>
                  <a:srgbClr val="FFFF00"/>
                </a:solidFill>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Self-</a:t>
            </a:r>
            <a:r>
              <a:rPr lang="en-US" dirty="0" err="1" smtClean="0">
                <a:solidFill>
                  <a:schemeClr val="tx1"/>
                </a:solidFill>
              </a:rPr>
              <a:t>referentiality</a:t>
            </a:r>
            <a:r>
              <a:rPr lang="en-US" dirty="0" smtClean="0">
                <a:solidFill>
                  <a:schemeClr val="tx1"/>
                </a:solidFill>
              </a:rPr>
              <a:t> of Data</a:t>
            </a:r>
            <a:endParaRPr lang="en-US" dirty="0">
              <a:solidFill>
                <a:schemeClr val="tx1"/>
              </a:solidFill>
            </a:endParaRPr>
          </a:p>
        </p:txBody>
      </p:sp>
      <p:sp>
        <p:nvSpPr>
          <p:cNvPr id="3" name="Content Placeholder 2"/>
          <p:cNvSpPr>
            <a:spLocks noGrp="1"/>
          </p:cNvSpPr>
          <p:nvPr>
            <p:ph idx="1"/>
          </p:nvPr>
        </p:nvSpPr>
        <p:spPr/>
        <p:txBody>
          <a:bodyPr/>
          <a:lstStyle/>
          <a:p>
            <a:r>
              <a:rPr lang="en-US" b="1" dirty="0" smtClean="0">
                <a:solidFill>
                  <a:schemeClr val="tx1"/>
                </a:solidFill>
              </a:rPr>
              <a:t>Obvious</a:t>
            </a:r>
            <a:r>
              <a:rPr lang="en-US" dirty="0" smtClean="0">
                <a:solidFill>
                  <a:schemeClr val="tx1"/>
                </a:solidFill>
              </a:rPr>
              <a:t>:</a:t>
            </a:r>
          </a:p>
          <a:p>
            <a:r>
              <a:rPr lang="en-US" dirty="0" smtClean="0">
                <a:solidFill>
                  <a:schemeClr val="tx1"/>
                </a:solidFill>
              </a:rPr>
              <a:t>		</a:t>
            </a:r>
            <a:r>
              <a:rPr lang="en-US" b="1" dirty="0" smtClean="0">
                <a:solidFill>
                  <a:schemeClr val="tx1"/>
                </a:solidFill>
              </a:rPr>
              <a:t>Matter</a:t>
            </a:r>
            <a:r>
              <a:rPr lang="en-US" dirty="0" smtClean="0">
                <a:solidFill>
                  <a:schemeClr val="tx1"/>
                </a:solidFill>
              </a:rPr>
              <a:t> is that which occupies </a:t>
            </a:r>
            <a:r>
              <a:rPr lang="en-US" b="1" dirty="0" smtClean="0">
                <a:solidFill>
                  <a:schemeClr val="tx1"/>
                </a:solidFill>
              </a:rPr>
              <a:t>Space</a:t>
            </a:r>
            <a:r>
              <a:rPr lang="en-US" dirty="0" smtClean="0">
                <a:solidFill>
                  <a:schemeClr val="tx1"/>
                </a:solidFill>
              </a:rPr>
              <a:t>.</a:t>
            </a:r>
          </a:p>
          <a:p>
            <a:r>
              <a:rPr lang="en-US" dirty="0" smtClean="0">
                <a:solidFill>
                  <a:schemeClr val="tx1"/>
                </a:solidFill>
              </a:rPr>
              <a:t>		</a:t>
            </a:r>
            <a:r>
              <a:rPr lang="en-US" b="1" dirty="0" smtClean="0">
                <a:solidFill>
                  <a:schemeClr val="tx1"/>
                </a:solidFill>
              </a:rPr>
              <a:t>Space </a:t>
            </a:r>
            <a:r>
              <a:rPr lang="en-US" dirty="0" smtClean="0">
                <a:solidFill>
                  <a:schemeClr val="tx1"/>
                </a:solidFill>
              </a:rPr>
              <a:t>is that which can be occupied by </a:t>
            </a:r>
            <a:r>
              <a:rPr lang="en-US" b="1" dirty="0" smtClean="0">
                <a:solidFill>
                  <a:schemeClr val="tx1"/>
                </a:solidFill>
              </a:rPr>
              <a:t>Matter</a:t>
            </a:r>
            <a:r>
              <a:rPr lang="en-US" dirty="0" smtClean="0">
                <a:solidFill>
                  <a:schemeClr val="tx1"/>
                </a:solidFill>
              </a:rPr>
              <a:t>. </a:t>
            </a:r>
          </a:p>
          <a:p>
            <a:endParaRPr lang="en-US" dirty="0" smtClean="0">
              <a:solidFill>
                <a:schemeClr val="tx1"/>
              </a:solidFill>
            </a:endParaRPr>
          </a:p>
          <a:p>
            <a:r>
              <a:rPr lang="en-US" b="1" dirty="0" smtClean="0">
                <a:solidFill>
                  <a:schemeClr val="tx1"/>
                </a:solidFill>
              </a:rPr>
              <a:t>More Subtle</a:t>
            </a:r>
            <a:r>
              <a:rPr lang="en-US" dirty="0" smtClean="0">
                <a:solidFill>
                  <a:schemeClr val="tx1"/>
                </a:solidFill>
              </a:rPr>
              <a:t>:</a:t>
            </a:r>
          </a:p>
          <a:p>
            <a:r>
              <a:rPr lang="en-US" dirty="0" smtClean="0">
                <a:solidFill>
                  <a:schemeClr val="tx1"/>
                </a:solidFill>
              </a:rPr>
              <a:t>		</a:t>
            </a:r>
            <a:r>
              <a:rPr lang="en-US" b="1" dirty="0" smtClean="0">
                <a:solidFill>
                  <a:schemeClr val="tx1"/>
                </a:solidFill>
              </a:rPr>
              <a:t>“</a:t>
            </a:r>
            <a:r>
              <a:rPr lang="en-US" b="1" i="1" dirty="0" smtClean="0">
                <a:solidFill>
                  <a:schemeClr val="tx1"/>
                </a:solidFill>
              </a:rPr>
              <a:t>Nothing exists</a:t>
            </a:r>
            <a:r>
              <a:rPr lang="en-US" b="1" dirty="0" smtClean="0">
                <a:solidFill>
                  <a:schemeClr val="tx1"/>
                </a:solidFill>
              </a:rPr>
              <a:t>.”</a:t>
            </a:r>
          </a:p>
          <a:p>
            <a:endParaRPr lang="en-US" dirty="0" smtClean="0">
              <a:solidFill>
                <a:schemeClr val="tx1"/>
              </a:solidFill>
            </a:endParaRPr>
          </a:p>
          <a:p>
            <a:r>
              <a:rPr lang="en-US" b="1" dirty="0" smtClean="0">
                <a:solidFill>
                  <a:schemeClr val="tx1"/>
                </a:solidFill>
              </a:rPr>
              <a:t>Tricky</a:t>
            </a:r>
            <a:r>
              <a:rPr lang="en-US" dirty="0" smtClean="0">
                <a:solidFill>
                  <a:schemeClr val="tx1"/>
                </a:solidFill>
              </a:rPr>
              <a:t>:</a:t>
            </a:r>
          </a:p>
          <a:p>
            <a:r>
              <a:rPr lang="en-US" dirty="0" smtClean="0">
                <a:solidFill>
                  <a:schemeClr val="tx1"/>
                </a:solidFill>
              </a:rPr>
              <a:t>		</a:t>
            </a:r>
            <a:r>
              <a:rPr lang="en-US" b="1" dirty="0" smtClean="0">
                <a:solidFill>
                  <a:schemeClr val="tx1"/>
                </a:solidFill>
              </a:rPr>
              <a:t>“</a:t>
            </a:r>
            <a:r>
              <a:rPr lang="en-US" b="1" i="1" dirty="0" smtClean="0">
                <a:solidFill>
                  <a:schemeClr val="tx1"/>
                </a:solidFill>
              </a:rPr>
              <a:t>I am not lying</a:t>
            </a:r>
            <a:r>
              <a:rPr lang="en-US" b="1" dirty="0" smtClean="0">
                <a:solidFill>
                  <a:schemeClr val="tx1"/>
                </a:solidFill>
              </a:rPr>
              <a:t>.” </a:t>
            </a:r>
            <a:r>
              <a:rPr lang="en-US" dirty="0" smtClean="0">
                <a:solidFill>
                  <a:schemeClr val="tx1"/>
                </a:solidFill>
              </a:rPr>
              <a:t>or alternatively, </a:t>
            </a:r>
            <a:r>
              <a:rPr lang="en-US" b="1" dirty="0" smtClean="0">
                <a:solidFill>
                  <a:schemeClr val="tx1"/>
                </a:solidFill>
              </a:rPr>
              <a:t>“</a:t>
            </a:r>
            <a:r>
              <a:rPr lang="en-US" b="1" i="1" dirty="0" smtClean="0">
                <a:solidFill>
                  <a:schemeClr val="tx1"/>
                </a:solidFill>
              </a:rPr>
              <a:t>I am lying</a:t>
            </a:r>
            <a:r>
              <a:rPr lang="en-US" b="1" dirty="0" smtClean="0">
                <a:solidFill>
                  <a:schemeClr val="tx1"/>
                </a:solidFill>
              </a:rPr>
              <a:t>.”</a:t>
            </a:r>
          </a:p>
          <a:p>
            <a:endParaRPr lang="en-US" dirty="0" smtClean="0">
              <a:solidFill>
                <a:schemeClr val="tx1"/>
              </a:solidFill>
            </a:endParaRPr>
          </a:p>
          <a:p>
            <a:endParaRPr lang="en-US" dirty="0" smtClean="0">
              <a:solidFill>
                <a:schemeClr val="tx1"/>
              </a:solidFill>
            </a:endParaRPr>
          </a:p>
        </p:txBody>
      </p:sp>
      <p:pic>
        <p:nvPicPr>
          <p:cNvPr id="6146" name="Picture 2" descr="http://upload.wikimedia.org/wikipedia/commons/thumb/b/b2/Eagle_nebula_pillars.jpg/400px-Eagle_nebula_pillars.jpg"/>
          <p:cNvPicPr>
            <a:picLocks noChangeAspect="1" noChangeArrowheads="1"/>
          </p:cNvPicPr>
          <p:nvPr/>
        </p:nvPicPr>
        <p:blipFill>
          <a:blip r:embed="rId3"/>
          <a:srcRect/>
          <a:stretch>
            <a:fillRect/>
          </a:stretch>
        </p:blipFill>
        <p:spPr bwMode="auto">
          <a:xfrm>
            <a:off x="6556375" y="1270758"/>
            <a:ext cx="2444932" cy="2786757"/>
          </a:xfrm>
          <a:prstGeom prst="rect">
            <a:avLst/>
          </a:prstGeom>
          <a:noFill/>
        </p:spPr>
      </p:pic>
      <p:pic>
        <p:nvPicPr>
          <p:cNvPr id="6148" name="Picture 4"/>
          <p:cNvPicPr>
            <a:picLocks noChangeAspect="1" noChangeArrowheads="1"/>
          </p:cNvPicPr>
          <p:nvPr/>
        </p:nvPicPr>
        <p:blipFill>
          <a:blip r:embed="rId4"/>
          <a:srcRect/>
          <a:stretch>
            <a:fillRect/>
          </a:stretch>
        </p:blipFill>
        <p:spPr bwMode="auto">
          <a:xfrm>
            <a:off x="6556375" y="4191941"/>
            <a:ext cx="2444932" cy="1010679"/>
          </a:xfrm>
          <a:prstGeom prst="rect">
            <a:avLst/>
          </a:prstGeom>
          <a:noFill/>
          <a:ln w="9525">
            <a:noFill/>
            <a:miter lim="800000"/>
            <a:headEnd/>
            <a:tailEnd/>
          </a:ln>
        </p:spPr>
      </p:pic>
      <p:grpSp>
        <p:nvGrpSpPr>
          <p:cNvPr id="4" name="Group 9"/>
          <p:cNvGrpSpPr/>
          <p:nvPr/>
        </p:nvGrpSpPr>
        <p:grpSpPr>
          <a:xfrm>
            <a:off x="3571104" y="3134185"/>
            <a:ext cx="1626539" cy="923330"/>
            <a:chOff x="9309711" y="3730276"/>
            <a:chExt cx="1401869" cy="923330"/>
          </a:xfrm>
        </p:grpSpPr>
        <p:sp>
          <p:nvSpPr>
            <p:cNvPr id="8" name="TextBox 7"/>
            <p:cNvSpPr txBox="1"/>
            <p:nvPr/>
          </p:nvSpPr>
          <p:spPr>
            <a:xfrm>
              <a:off x="9309711" y="3730276"/>
              <a:ext cx="1401869" cy="923330"/>
            </a:xfrm>
            <a:prstGeom prst="rect">
              <a:avLst/>
            </a:prstGeom>
            <a:solidFill>
              <a:schemeClr val="tx1"/>
            </a:solidFill>
            <a:ln>
              <a:solidFill>
                <a:schemeClr val="tx1"/>
              </a:solidFill>
            </a:ln>
          </p:spPr>
          <p:txBody>
            <a:bodyPr wrap="square" rtlCol="0">
              <a:spAutoFit/>
            </a:bodyPr>
            <a:lstStyle/>
            <a:p>
              <a:endParaRPr lang="en-US" dirty="0" smtClean="0"/>
            </a:p>
            <a:p>
              <a:endParaRPr lang="en-US" dirty="0" smtClean="0"/>
            </a:p>
            <a:p>
              <a:endParaRPr lang="en-US" dirty="0"/>
            </a:p>
          </p:txBody>
        </p:sp>
        <p:sp>
          <p:nvSpPr>
            <p:cNvPr id="9" name="Rectangle 8"/>
            <p:cNvSpPr/>
            <p:nvPr/>
          </p:nvSpPr>
          <p:spPr>
            <a:xfrm>
              <a:off x="9529436" y="3820875"/>
              <a:ext cx="948258" cy="707886"/>
            </a:xfrm>
            <a:prstGeom prst="rect">
              <a:avLst/>
            </a:prstGeom>
          </p:spPr>
          <p:txBody>
            <a:bodyPr wrap="square">
              <a:spAutoFit/>
            </a:bodyPr>
            <a:lstStyle/>
            <a:p>
              <a:pPr algn="ctr"/>
              <a:r>
                <a:rPr lang="en-US" sz="4000" dirty="0" smtClean="0">
                  <a:solidFill>
                    <a:srgbClr val="FFFF00"/>
                  </a:solidFill>
                </a:rPr>
                <a:t>∃</a:t>
              </a:r>
              <a:r>
                <a:rPr lang="en-US" sz="3200" dirty="0" smtClean="0">
                  <a:solidFill>
                    <a:srgbClr val="FFFF00"/>
                  </a:solidFill>
                </a:rPr>
                <a:t> </a:t>
              </a:r>
              <a:r>
                <a:rPr lang="en-US" sz="3700" dirty="0" smtClean="0">
                  <a:solidFill>
                    <a:srgbClr val="FFFF00"/>
                  </a:solidFill>
                </a:rPr>
                <a:t>0</a:t>
              </a:r>
              <a:endParaRPr lang="en-US" sz="3700" dirty="0">
                <a:solidFill>
                  <a:srgbClr val="FFFF00"/>
                </a:solidFill>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Self-</a:t>
            </a:r>
            <a:r>
              <a:rPr lang="en-US" dirty="0" err="1" smtClean="0">
                <a:solidFill>
                  <a:schemeClr val="tx1"/>
                </a:solidFill>
              </a:rPr>
              <a:t>referentiality</a:t>
            </a:r>
            <a:r>
              <a:rPr lang="en-US" dirty="0" smtClean="0">
                <a:solidFill>
                  <a:schemeClr val="tx1"/>
                </a:solidFill>
              </a:rPr>
              <a:t> of Data</a:t>
            </a:r>
            <a:endParaRPr lang="en-US" dirty="0">
              <a:solidFill>
                <a:schemeClr val="tx1"/>
              </a:solidFill>
            </a:endParaRPr>
          </a:p>
        </p:txBody>
      </p:sp>
      <p:sp>
        <p:nvSpPr>
          <p:cNvPr id="3" name="Content Placeholder 2"/>
          <p:cNvSpPr>
            <a:spLocks noGrp="1"/>
          </p:cNvSpPr>
          <p:nvPr>
            <p:ph idx="1"/>
          </p:nvPr>
        </p:nvSpPr>
        <p:spPr/>
        <p:txBody>
          <a:bodyPr/>
          <a:lstStyle/>
          <a:p>
            <a:r>
              <a:rPr lang="en-US" b="1" dirty="0" smtClean="0">
                <a:solidFill>
                  <a:schemeClr val="tx1"/>
                </a:solidFill>
              </a:rPr>
              <a:t>Obvious</a:t>
            </a:r>
            <a:r>
              <a:rPr lang="en-US" dirty="0" smtClean="0">
                <a:solidFill>
                  <a:schemeClr val="tx1"/>
                </a:solidFill>
              </a:rPr>
              <a:t>:</a:t>
            </a:r>
          </a:p>
          <a:p>
            <a:r>
              <a:rPr lang="en-US" dirty="0" smtClean="0">
                <a:solidFill>
                  <a:schemeClr val="tx1"/>
                </a:solidFill>
              </a:rPr>
              <a:t>		</a:t>
            </a:r>
            <a:r>
              <a:rPr lang="en-US" b="1" dirty="0" smtClean="0">
                <a:solidFill>
                  <a:schemeClr val="tx1"/>
                </a:solidFill>
              </a:rPr>
              <a:t>Matter</a:t>
            </a:r>
            <a:r>
              <a:rPr lang="en-US" dirty="0" smtClean="0">
                <a:solidFill>
                  <a:schemeClr val="tx1"/>
                </a:solidFill>
              </a:rPr>
              <a:t> is that which occupies </a:t>
            </a:r>
            <a:r>
              <a:rPr lang="en-US" b="1" dirty="0" smtClean="0">
                <a:solidFill>
                  <a:schemeClr val="tx1"/>
                </a:solidFill>
              </a:rPr>
              <a:t>Space</a:t>
            </a:r>
            <a:r>
              <a:rPr lang="en-US" dirty="0" smtClean="0">
                <a:solidFill>
                  <a:schemeClr val="tx1"/>
                </a:solidFill>
              </a:rPr>
              <a:t>.</a:t>
            </a:r>
          </a:p>
          <a:p>
            <a:r>
              <a:rPr lang="en-US" dirty="0" smtClean="0">
                <a:solidFill>
                  <a:schemeClr val="tx1"/>
                </a:solidFill>
              </a:rPr>
              <a:t>		</a:t>
            </a:r>
            <a:r>
              <a:rPr lang="en-US" b="1" dirty="0" smtClean="0">
                <a:solidFill>
                  <a:schemeClr val="tx1"/>
                </a:solidFill>
              </a:rPr>
              <a:t>Space </a:t>
            </a:r>
            <a:r>
              <a:rPr lang="en-US" dirty="0" smtClean="0">
                <a:solidFill>
                  <a:schemeClr val="tx1"/>
                </a:solidFill>
              </a:rPr>
              <a:t>is that which can be occupied by </a:t>
            </a:r>
            <a:r>
              <a:rPr lang="en-US" b="1" dirty="0" smtClean="0">
                <a:solidFill>
                  <a:schemeClr val="tx1"/>
                </a:solidFill>
              </a:rPr>
              <a:t>Matter</a:t>
            </a:r>
            <a:r>
              <a:rPr lang="en-US" dirty="0" smtClean="0">
                <a:solidFill>
                  <a:schemeClr val="tx1"/>
                </a:solidFill>
              </a:rPr>
              <a:t>. </a:t>
            </a:r>
          </a:p>
          <a:p>
            <a:endParaRPr lang="en-US" dirty="0" smtClean="0">
              <a:solidFill>
                <a:schemeClr val="tx1"/>
              </a:solidFill>
            </a:endParaRPr>
          </a:p>
          <a:p>
            <a:r>
              <a:rPr lang="en-US" b="1" dirty="0" smtClean="0">
                <a:solidFill>
                  <a:schemeClr val="tx1"/>
                </a:solidFill>
              </a:rPr>
              <a:t>More Subtle</a:t>
            </a:r>
            <a:r>
              <a:rPr lang="en-US" dirty="0" smtClean="0">
                <a:solidFill>
                  <a:schemeClr val="tx1"/>
                </a:solidFill>
              </a:rPr>
              <a:t>:</a:t>
            </a:r>
          </a:p>
          <a:p>
            <a:r>
              <a:rPr lang="en-US" dirty="0" smtClean="0">
                <a:solidFill>
                  <a:schemeClr val="tx1"/>
                </a:solidFill>
              </a:rPr>
              <a:t>		</a:t>
            </a:r>
            <a:r>
              <a:rPr lang="en-US" b="1" dirty="0" smtClean="0">
                <a:solidFill>
                  <a:schemeClr val="tx1"/>
                </a:solidFill>
              </a:rPr>
              <a:t>“</a:t>
            </a:r>
            <a:r>
              <a:rPr lang="en-US" b="1" i="1" dirty="0" smtClean="0">
                <a:solidFill>
                  <a:schemeClr val="tx1"/>
                </a:solidFill>
              </a:rPr>
              <a:t>Nothing exists</a:t>
            </a:r>
            <a:r>
              <a:rPr lang="en-US" b="1" dirty="0" smtClean="0">
                <a:solidFill>
                  <a:schemeClr val="tx1"/>
                </a:solidFill>
              </a:rPr>
              <a:t>.”</a:t>
            </a:r>
          </a:p>
          <a:p>
            <a:endParaRPr lang="en-US" dirty="0" smtClean="0">
              <a:solidFill>
                <a:schemeClr val="tx1"/>
              </a:solidFill>
            </a:endParaRPr>
          </a:p>
          <a:p>
            <a:r>
              <a:rPr lang="en-US" b="1" dirty="0" smtClean="0">
                <a:solidFill>
                  <a:schemeClr val="tx1"/>
                </a:solidFill>
              </a:rPr>
              <a:t>Tricky</a:t>
            </a:r>
            <a:r>
              <a:rPr lang="en-US" dirty="0" smtClean="0">
                <a:solidFill>
                  <a:schemeClr val="tx1"/>
                </a:solidFill>
              </a:rPr>
              <a:t>:</a:t>
            </a:r>
          </a:p>
          <a:p>
            <a:r>
              <a:rPr lang="en-US" dirty="0" smtClean="0">
                <a:solidFill>
                  <a:schemeClr val="tx1"/>
                </a:solidFill>
              </a:rPr>
              <a:t>		</a:t>
            </a:r>
            <a:r>
              <a:rPr lang="en-US" b="1" dirty="0" smtClean="0">
                <a:solidFill>
                  <a:schemeClr val="tx1"/>
                </a:solidFill>
              </a:rPr>
              <a:t>“</a:t>
            </a:r>
            <a:r>
              <a:rPr lang="en-US" b="1" i="1" dirty="0" smtClean="0">
                <a:solidFill>
                  <a:schemeClr val="tx1"/>
                </a:solidFill>
              </a:rPr>
              <a:t>I am not lying</a:t>
            </a:r>
            <a:r>
              <a:rPr lang="en-US" b="1" dirty="0" smtClean="0">
                <a:solidFill>
                  <a:schemeClr val="tx1"/>
                </a:solidFill>
              </a:rPr>
              <a:t>.” </a:t>
            </a:r>
            <a:r>
              <a:rPr lang="en-US" dirty="0" smtClean="0">
                <a:solidFill>
                  <a:schemeClr val="tx1"/>
                </a:solidFill>
              </a:rPr>
              <a:t>or alternatively, </a:t>
            </a:r>
            <a:r>
              <a:rPr lang="en-US" b="1" dirty="0" smtClean="0">
                <a:solidFill>
                  <a:schemeClr val="tx1"/>
                </a:solidFill>
              </a:rPr>
              <a:t>“</a:t>
            </a:r>
            <a:r>
              <a:rPr lang="en-US" b="1" i="1" dirty="0" smtClean="0">
                <a:solidFill>
                  <a:schemeClr val="tx1"/>
                </a:solidFill>
              </a:rPr>
              <a:t>I am lying</a:t>
            </a:r>
            <a:r>
              <a:rPr lang="en-US" b="1" dirty="0" smtClean="0">
                <a:solidFill>
                  <a:schemeClr val="tx1"/>
                </a:solidFill>
              </a:rPr>
              <a:t>.”</a:t>
            </a:r>
          </a:p>
          <a:p>
            <a:endParaRPr lang="en-US" dirty="0" smtClean="0">
              <a:solidFill>
                <a:schemeClr val="tx1"/>
              </a:solidFill>
            </a:endParaRPr>
          </a:p>
          <a:p>
            <a:r>
              <a:rPr lang="en-US" b="1" dirty="0" smtClean="0">
                <a:solidFill>
                  <a:schemeClr val="tx1"/>
                </a:solidFill>
              </a:rPr>
              <a:t>Dangerous</a:t>
            </a:r>
            <a:r>
              <a:rPr lang="en-US" dirty="0" smtClean="0">
                <a:solidFill>
                  <a:schemeClr val="tx1"/>
                </a:solidFill>
              </a:rPr>
              <a:t>:</a:t>
            </a:r>
          </a:p>
          <a:p>
            <a:r>
              <a:rPr lang="en-US" dirty="0" smtClean="0">
                <a:solidFill>
                  <a:schemeClr val="tx1"/>
                </a:solidFill>
              </a:rPr>
              <a:t>		“</a:t>
            </a:r>
            <a:r>
              <a:rPr lang="en-US" b="1" i="1" dirty="0" smtClean="0">
                <a:solidFill>
                  <a:schemeClr val="tx1"/>
                </a:solidFill>
              </a:rPr>
              <a:t>My data and conclusions assure their correctness</a:t>
            </a:r>
            <a:r>
              <a:rPr lang="en-US" dirty="0" smtClean="0">
                <a:solidFill>
                  <a:schemeClr val="tx1"/>
                </a:solidFill>
              </a:rPr>
              <a:t>.”</a:t>
            </a:r>
          </a:p>
          <a:p>
            <a:endParaRPr lang="en-US" dirty="0" smtClean="0">
              <a:solidFill>
                <a:schemeClr val="tx1"/>
              </a:solidFill>
            </a:endParaRPr>
          </a:p>
        </p:txBody>
      </p:sp>
      <p:pic>
        <p:nvPicPr>
          <p:cNvPr id="6146" name="Picture 2" descr="http://upload.wikimedia.org/wikipedia/commons/thumb/b/b2/Eagle_nebula_pillars.jpg/400px-Eagle_nebula_pillars.jpg"/>
          <p:cNvPicPr>
            <a:picLocks noChangeAspect="1" noChangeArrowheads="1"/>
          </p:cNvPicPr>
          <p:nvPr/>
        </p:nvPicPr>
        <p:blipFill>
          <a:blip r:embed="rId3"/>
          <a:srcRect/>
          <a:stretch>
            <a:fillRect/>
          </a:stretch>
        </p:blipFill>
        <p:spPr bwMode="auto">
          <a:xfrm>
            <a:off x="6556375" y="1270758"/>
            <a:ext cx="2444932" cy="2786757"/>
          </a:xfrm>
          <a:prstGeom prst="rect">
            <a:avLst/>
          </a:prstGeom>
          <a:noFill/>
        </p:spPr>
      </p:pic>
      <p:pic>
        <p:nvPicPr>
          <p:cNvPr id="6148" name="Picture 4"/>
          <p:cNvPicPr>
            <a:picLocks noChangeAspect="1" noChangeArrowheads="1"/>
          </p:cNvPicPr>
          <p:nvPr/>
        </p:nvPicPr>
        <p:blipFill>
          <a:blip r:embed="rId4"/>
          <a:srcRect/>
          <a:stretch>
            <a:fillRect/>
          </a:stretch>
        </p:blipFill>
        <p:spPr bwMode="auto">
          <a:xfrm>
            <a:off x="6556375" y="4191941"/>
            <a:ext cx="2444932" cy="1010679"/>
          </a:xfrm>
          <a:prstGeom prst="rect">
            <a:avLst/>
          </a:prstGeom>
          <a:noFill/>
          <a:ln w="9525">
            <a:noFill/>
            <a:miter lim="800000"/>
            <a:headEnd/>
            <a:tailEnd/>
          </a:ln>
        </p:spPr>
      </p:pic>
      <p:grpSp>
        <p:nvGrpSpPr>
          <p:cNvPr id="10" name="Group 9"/>
          <p:cNvGrpSpPr/>
          <p:nvPr/>
        </p:nvGrpSpPr>
        <p:grpSpPr>
          <a:xfrm>
            <a:off x="3571103" y="3134185"/>
            <a:ext cx="1626539" cy="923330"/>
            <a:chOff x="9309710" y="3730276"/>
            <a:chExt cx="1401869" cy="923330"/>
          </a:xfrm>
        </p:grpSpPr>
        <p:sp>
          <p:nvSpPr>
            <p:cNvPr id="11" name="TextBox 10"/>
            <p:cNvSpPr txBox="1"/>
            <p:nvPr/>
          </p:nvSpPr>
          <p:spPr>
            <a:xfrm>
              <a:off x="9309710" y="3730276"/>
              <a:ext cx="1401869" cy="923330"/>
            </a:xfrm>
            <a:prstGeom prst="rect">
              <a:avLst/>
            </a:prstGeom>
            <a:solidFill>
              <a:schemeClr val="tx1"/>
            </a:solidFill>
            <a:ln>
              <a:solidFill>
                <a:schemeClr val="tx1"/>
              </a:solidFill>
            </a:ln>
          </p:spPr>
          <p:txBody>
            <a:bodyPr wrap="square" rtlCol="0">
              <a:spAutoFit/>
            </a:bodyPr>
            <a:lstStyle/>
            <a:p>
              <a:endParaRPr lang="en-US" dirty="0" smtClean="0"/>
            </a:p>
            <a:p>
              <a:endParaRPr lang="en-US" dirty="0" smtClean="0"/>
            </a:p>
            <a:p>
              <a:endParaRPr lang="en-US" dirty="0"/>
            </a:p>
          </p:txBody>
        </p:sp>
        <p:sp>
          <p:nvSpPr>
            <p:cNvPr id="12" name="Rectangle 11"/>
            <p:cNvSpPr/>
            <p:nvPr/>
          </p:nvSpPr>
          <p:spPr>
            <a:xfrm>
              <a:off x="9529435" y="3820875"/>
              <a:ext cx="948258" cy="707886"/>
            </a:xfrm>
            <a:prstGeom prst="rect">
              <a:avLst/>
            </a:prstGeom>
          </p:spPr>
          <p:txBody>
            <a:bodyPr wrap="square">
              <a:spAutoFit/>
            </a:bodyPr>
            <a:lstStyle/>
            <a:p>
              <a:pPr algn="ctr"/>
              <a:r>
                <a:rPr lang="en-US" sz="4000" dirty="0" smtClean="0">
                  <a:solidFill>
                    <a:srgbClr val="FFFF00"/>
                  </a:solidFill>
                </a:rPr>
                <a:t>∃</a:t>
              </a:r>
              <a:r>
                <a:rPr lang="en-US" sz="3200" dirty="0" smtClean="0">
                  <a:solidFill>
                    <a:srgbClr val="FFFF00"/>
                  </a:solidFill>
                </a:rPr>
                <a:t> </a:t>
              </a:r>
              <a:r>
                <a:rPr lang="en-US" sz="3700" dirty="0" smtClean="0">
                  <a:solidFill>
                    <a:srgbClr val="FFFF00"/>
                  </a:solidFill>
                </a:rPr>
                <a:t>0</a:t>
              </a:r>
              <a:endParaRPr lang="en-US" sz="3700" dirty="0">
                <a:solidFill>
                  <a:srgbClr val="FFFF00"/>
                </a:solidFill>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Non-independence of Data</a:t>
            </a:r>
            <a:endParaRPr lang="en-US" dirty="0">
              <a:solidFill>
                <a:schemeClr val="tx1"/>
              </a:solidFill>
            </a:endParaRPr>
          </a:p>
        </p:txBody>
      </p:sp>
      <p:sp>
        <p:nvSpPr>
          <p:cNvPr id="3" name="Content Placeholder 2"/>
          <p:cNvSpPr>
            <a:spLocks noGrp="1"/>
          </p:cNvSpPr>
          <p:nvPr>
            <p:ph idx="1"/>
          </p:nvPr>
        </p:nvSpPr>
        <p:spPr>
          <a:xfrm>
            <a:off x="457200" y="1600200"/>
            <a:ext cx="8229600" cy="4251959"/>
          </a:xfrm>
        </p:spPr>
        <p:txBody>
          <a:bodyPr/>
          <a:lstStyle/>
          <a:p>
            <a:pPr algn="ctr">
              <a:lnSpc>
                <a:spcPct val="120000"/>
              </a:lnSpc>
            </a:pPr>
            <a:r>
              <a:rPr lang="en-US" dirty="0" smtClean="0">
                <a:solidFill>
                  <a:schemeClr val="tx1"/>
                </a:solidFill>
              </a:rPr>
              <a:t>Data sources reference earlier work that may appear well supported.</a:t>
            </a:r>
          </a:p>
          <a:p>
            <a:pPr algn="ctr">
              <a:lnSpc>
                <a:spcPct val="120000"/>
              </a:lnSpc>
            </a:pPr>
            <a:r>
              <a:rPr lang="en-US" dirty="0" smtClean="0">
                <a:solidFill>
                  <a:schemeClr val="tx1"/>
                </a:solidFill>
              </a:rPr>
              <a:t>Observational bias of new data may enhance apparent agreement.</a:t>
            </a:r>
          </a:p>
          <a:p>
            <a:pPr algn="ctr">
              <a:lnSpc>
                <a:spcPct val="120000"/>
              </a:lnSpc>
            </a:pPr>
            <a:r>
              <a:rPr lang="en-US" b="1" dirty="0" smtClean="0">
                <a:solidFill>
                  <a:schemeClr val="tx1"/>
                </a:solidFill>
              </a:rPr>
              <a:t>But </a:t>
            </a:r>
            <a:r>
              <a:rPr lang="en-US" dirty="0" smtClean="0">
                <a:solidFill>
                  <a:schemeClr val="tx1"/>
                </a:solidFill>
              </a:rPr>
              <a:t>traceability may be poorly verified, weak or suspect.</a:t>
            </a:r>
          </a:p>
          <a:p>
            <a:pPr algn="ctr">
              <a:lnSpc>
                <a:spcPct val="120000"/>
              </a:lnSpc>
            </a:pPr>
            <a:r>
              <a:rPr lang="en-US" dirty="0" smtClean="0">
                <a:solidFill>
                  <a:schemeClr val="tx1"/>
                </a:solidFill>
              </a:rPr>
              <a:t>References may actually relate back to a single common claim – </a:t>
            </a:r>
          </a:p>
          <a:p>
            <a:pPr algn="ctr">
              <a:lnSpc>
                <a:spcPct val="120000"/>
              </a:lnSpc>
            </a:pPr>
            <a:endParaRPr lang="en-US" sz="700" dirty="0" smtClean="0">
              <a:solidFill>
                <a:schemeClr val="tx1"/>
              </a:solidFill>
            </a:endParaRPr>
          </a:p>
          <a:p>
            <a:pPr algn="ctr"/>
            <a:r>
              <a:rPr lang="en-US" sz="2400" b="1" dirty="0" smtClean="0">
                <a:solidFill>
                  <a:srgbClr val="FF0000"/>
                </a:solidFill>
              </a:rPr>
              <a:t>That original claim may be in error.</a:t>
            </a:r>
          </a:p>
          <a:p>
            <a:pPr algn="ctr"/>
            <a:endParaRPr lang="en-US" sz="700" b="1" dirty="0" smtClean="0">
              <a:solidFill>
                <a:srgbClr val="FF0000"/>
              </a:solidFill>
            </a:endParaRPr>
          </a:p>
          <a:p>
            <a:r>
              <a:rPr lang="en-US" dirty="0" smtClean="0">
                <a:solidFill>
                  <a:schemeClr val="tx1"/>
                </a:solidFill>
              </a:rPr>
              <a:t>Examples:</a:t>
            </a:r>
          </a:p>
          <a:p>
            <a:r>
              <a:rPr lang="en-US" b="1" dirty="0" smtClean="0">
                <a:solidFill>
                  <a:schemeClr val="tx1"/>
                </a:solidFill>
              </a:rPr>
              <a:t>Urban legends:</a:t>
            </a:r>
            <a:r>
              <a:rPr lang="en-US" dirty="0" smtClean="0">
                <a:solidFill>
                  <a:schemeClr val="tx1"/>
                </a:solidFill>
              </a:rPr>
              <a:t>	</a:t>
            </a:r>
            <a:r>
              <a:rPr lang="en-US" sz="1800" dirty="0" smtClean="0">
                <a:solidFill>
                  <a:schemeClr val="tx1"/>
                </a:solidFill>
              </a:rPr>
              <a:t>Ironically slight variations may enhance plausibility,</a:t>
            </a:r>
          </a:p>
          <a:p>
            <a:r>
              <a:rPr lang="en-US" sz="1800" dirty="0" smtClean="0">
                <a:solidFill>
                  <a:schemeClr val="tx1"/>
                </a:solidFill>
              </a:rPr>
              <a:t>						seeming to derive from different sources. </a:t>
            </a:r>
            <a:endParaRPr lang="en-US" dirty="0" smtClean="0">
              <a:solidFill>
                <a:schemeClr val="tx1"/>
              </a:solidFill>
            </a:endParaRPr>
          </a:p>
          <a:p>
            <a:r>
              <a:rPr lang="en-US" b="1" dirty="0" smtClean="0">
                <a:solidFill>
                  <a:schemeClr val="tx1"/>
                </a:solidFill>
              </a:rPr>
              <a:t>Social pressure: 	</a:t>
            </a:r>
            <a:r>
              <a:rPr lang="en-US" sz="1800" dirty="0" smtClean="0">
                <a:solidFill>
                  <a:schemeClr val="tx1"/>
                </a:solidFill>
              </a:rPr>
              <a:t>The tendency to give unwarranted credence to that 						which is already believed. </a:t>
            </a:r>
            <a:r>
              <a:rPr lang="en-US" dirty="0" smtClean="0">
                <a:solidFill>
                  <a:schemeClr val="tx1"/>
                </a:solidFill>
              </a:rPr>
              <a:t>(</a:t>
            </a:r>
            <a:r>
              <a:rPr lang="en-US" sz="1600" dirty="0" smtClean="0">
                <a:solidFill>
                  <a:schemeClr val="tx1"/>
                </a:solidFill>
              </a:rPr>
              <a:t>Galileo had trouble with this.)</a:t>
            </a:r>
          </a:p>
        </p:txBody>
      </p:sp>
      <p:sp>
        <p:nvSpPr>
          <p:cNvPr id="4" name="Rectangle 3"/>
          <p:cNvSpPr/>
          <p:nvPr/>
        </p:nvSpPr>
        <p:spPr>
          <a:xfrm>
            <a:off x="1404421" y="5961152"/>
            <a:ext cx="6399273" cy="430887"/>
          </a:xfrm>
          <a:prstGeom prst="rect">
            <a:avLst/>
          </a:prstGeom>
        </p:spPr>
        <p:txBody>
          <a:bodyPr wrap="square">
            <a:spAutoFit/>
          </a:bodyPr>
          <a:lstStyle/>
          <a:p>
            <a:pPr algn="ctr" eaLnBrk="1" fontAlgn="auto" hangingPunct="1">
              <a:spcAft>
                <a:spcPts val="0"/>
              </a:spcAft>
              <a:defRPr/>
            </a:pPr>
            <a:r>
              <a:rPr lang="en-US" sz="2200" b="1" dirty="0" smtClean="0"/>
              <a:t>Wrong medical diagnosis.   </a:t>
            </a:r>
            <a:r>
              <a:rPr lang="en-US" sz="2200" b="1" dirty="0" smtClean="0">
                <a:solidFill>
                  <a:srgbClr val="9900CC"/>
                </a:solidFill>
              </a:rPr>
              <a:t>People </a:t>
            </a:r>
            <a:r>
              <a:rPr lang="en-US" sz="2200" b="1" dirty="0">
                <a:solidFill>
                  <a:srgbClr val="9900CC"/>
                </a:solidFill>
              </a:rPr>
              <a:t>can Die!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Garbage in – Garbage Out</a:t>
            </a:r>
            <a:endParaRPr lang="en-US" dirty="0"/>
          </a:p>
        </p:txBody>
      </p:sp>
      <p:sp>
        <p:nvSpPr>
          <p:cNvPr id="3" name="Content Placeholder 2"/>
          <p:cNvSpPr>
            <a:spLocks noGrp="1"/>
          </p:cNvSpPr>
          <p:nvPr>
            <p:ph idx="1"/>
          </p:nvPr>
        </p:nvSpPr>
        <p:spPr>
          <a:xfrm>
            <a:off x="457199" y="1600200"/>
            <a:ext cx="5073343" cy="2719552"/>
          </a:xfrm>
        </p:spPr>
        <p:txBody>
          <a:bodyPr/>
          <a:lstStyle/>
          <a:p>
            <a:pPr>
              <a:spcBef>
                <a:spcPts val="0"/>
              </a:spcBef>
              <a:spcAft>
                <a:spcPts val="1500"/>
              </a:spcAft>
            </a:pPr>
            <a:r>
              <a:rPr lang="en-US" dirty="0" smtClean="0">
                <a:solidFill>
                  <a:schemeClr val="tx1"/>
                </a:solidFill>
              </a:rPr>
              <a:t>A: “Why do you throw balled-up newspaper from the train window every five miles?”</a:t>
            </a:r>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p:txBody>
      </p:sp>
      <p:pic>
        <p:nvPicPr>
          <p:cNvPr id="28675" name="Picture 3" descr="D:\ACreate\Scanadu\WolframAlpha\Alice Train 2.png"/>
          <p:cNvPicPr>
            <a:picLocks noChangeAspect="1" noChangeArrowheads="1"/>
          </p:cNvPicPr>
          <p:nvPr/>
        </p:nvPicPr>
        <p:blipFill>
          <a:blip r:embed="rId3"/>
          <a:srcRect/>
          <a:stretch>
            <a:fillRect/>
          </a:stretch>
        </p:blipFill>
        <p:spPr bwMode="auto">
          <a:xfrm>
            <a:off x="5420252" y="1425203"/>
            <a:ext cx="3266548" cy="264272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Garbage in – Garbage Out</a:t>
            </a:r>
            <a:endParaRPr lang="en-US" dirty="0"/>
          </a:p>
        </p:txBody>
      </p:sp>
      <p:sp>
        <p:nvSpPr>
          <p:cNvPr id="3" name="Content Placeholder 2"/>
          <p:cNvSpPr>
            <a:spLocks noGrp="1"/>
          </p:cNvSpPr>
          <p:nvPr>
            <p:ph idx="1"/>
          </p:nvPr>
        </p:nvSpPr>
        <p:spPr>
          <a:xfrm>
            <a:off x="457199" y="1600200"/>
            <a:ext cx="5073343" cy="2719552"/>
          </a:xfrm>
        </p:spPr>
        <p:txBody>
          <a:bodyPr/>
          <a:lstStyle/>
          <a:p>
            <a:pPr>
              <a:spcBef>
                <a:spcPts val="0"/>
              </a:spcBef>
              <a:spcAft>
                <a:spcPts val="1500"/>
              </a:spcAft>
            </a:pPr>
            <a:r>
              <a:rPr lang="en-US" dirty="0" smtClean="0"/>
              <a:t>A: “Why do you throw balled-up newspaper from the train window every five miles?”</a:t>
            </a:r>
          </a:p>
          <a:p>
            <a:pPr>
              <a:spcBef>
                <a:spcPts val="0"/>
              </a:spcBef>
              <a:spcAft>
                <a:spcPts val="1500"/>
              </a:spcAft>
            </a:pPr>
            <a:r>
              <a:rPr lang="en-US" dirty="0" smtClean="0">
                <a:solidFill>
                  <a:schemeClr val="tx1"/>
                </a:solidFill>
              </a:rPr>
              <a:t>B: “To keep the wild elephants away.”</a:t>
            </a:r>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p:txBody>
      </p:sp>
      <p:pic>
        <p:nvPicPr>
          <p:cNvPr id="28675" name="Picture 3" descr="D:\ACreate\Scanadu\WolframAlpha\Alice Train 2.png"/>
          <p:cNvPicPr>
            <a:picLocks noChangeAspect="1" noChangeArrowheads="1"/>
          </p:cNvPicPr>
          <p:nvPr/>
        </p:nvPicPr>
        <p:blipFill>
          <a:blip r:embed="rId3"/>
          <a:srcRect/>
          <a:stretch>
            <a:fillRect/>
          </a:stretch>
        </p:blipFill>
        <p:spPr bwMode="auto">
          <a:xfrm>
            <a:off x="5420252" y="1425203"/>
            <a:ext cx="3266548" cy="2642728"/>
          </a:xfrm>
          <a:prstGeom prst="rect">
            <a:avLst/>
          </a:prstGeom>
          <a:noFill/>
        </p:spPr>
      </p:pic>
      <p:sp>
        <p:nvSpPr>
          <p:cNvPr id="7" name="Content Placeholder 2"/>
          <p:cNvSpPr txBox="1">
            <a:spLocks/>
          </p:cNvSpPr>
          <p:nvPr/>
        </p:nvSpPr>
        <p:spPr>
          <a:xfrm>
            <a:off x="665304" y="4641368"/>
            <a:ext cx="7873299" cy="466659"/>
          </a:xfrm>
          <a:prstGeom prst="rect">
            <a:avLst/>
          </a:prstGeom>
        </p:spPr>
        <p:txBody>
          <a:bodyPr/>
          <a:lstStyle/>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p:txBody>
      </p:sp>
    </p:spTree>
    <p:extLst>
      <p:ext uri="{BB962C8B-B14F-4D97-AF65-F5344CB8AC3E}">
        <p14:creationId xmlns:p14="http://schemas.microsoft.com/office/powerpoint/2010/main" val="2183402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760320"/>
            <a:ext cx="8229600" cy="510438"/>
          </a:xfrm>
          <a:prstGeom prst="rect">
            <a:avLst/>
          </a:prstGeom>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Arial"/>
              <a:ea typeface="ＭＳ Ｐゴシック" charset="0"/>
              <a:cs typeface="ＭＳ Ｐゴシック" charset="0"/>
            </a:endParaRPr>
          </a:p>
        </p:txBody>
      </p:sp>
      <p:sp>
        <p:nvSpPr>
          <p:cNvPr id="7" name="Content Placeholder 6"/>
          <p:cNvSpPr>
            <a:spLocks noGrp="1"/>
          </p:cNvSpPr>
          <p:nvPr>
            <p:ph idx="1"/>
          </p:nvPr>
        </p:nvSpPr>
        <p:spPr>
          <a:xfrm>
            <a:off x="457200" y="1379842"/>
            <a:ext cx="8229600" cy="4908820"/>
          </a:xfrm>
        </p:spPr>
        <p:txBody>
          <a:bodyPr/>
          <a:lstStyle/>
          <a:p>
            <a:pPr algn="ctr"/>
            <a:r>
              <a:rPr lang="en-US" dirty="0" smtClean="0">
                <a:solidFill>
                  <a:schemeClr val="tx1"/>
                </a:solidFill>
              </a:rPr>
              <a:t>Scanadu </a:t>
            </a:r>
            <a:r>
              <a:rPr lang="en-US" sz="2800" b="1" dirty="0" smtClean="0">
                <a:solidFill>
                  <a:schemeClr val="tx1"/>
                </a:solidFill>
              </a:rPr>
              <a:t>builds systems </a:t>
            </a:r>
            <a:r>
              <a:rPr lang="en-US" dirty="0" smtClean="0">
                <a:solidFill>
                  <a:schemeClr val="tx1"/>
                </a:solidFill>
              </a:rPr>
              <a:t>to make measurements,</a:t>
            </a:r>
          </a:p>
          <a:p>
            <a:pPr algn="ctr"/>
            <a:r>
              <a:rPr lang="en-US" dirty="0" smtClean="0">
                <a:solidFill>
                  <a:schemeClr val="tx1"/>
                </a:solidFill>
              </a:rPr>
              <a:t>integrate with existing data, and support medical doctors.</a:t>
            </a:r>
          </a:p>
          <a:p>
            <a:pPr algn="ctr"/>
            <a:endParaRPr lang="en-US" sz="1600" b="1" dirty="0" smtClean="0">
              <a:solidFill>
                <a:schemeClr val="tx1"/>
              </a:solidFill>
            </a:endParaRPr>
          </a:p>
          <a:p>
            <a:pPr algn="ctr"/>
            <a:r>
              <a:rPr lang="en-US" dirty="0">
                <a:solidFill>
                  <a:schemeClr val="tx1"/>
                </a:solidFill>
              </a:rPr>
              <a:t>Correct </a:t>
            </a:r>
            <a:r>
              <a:rPr lang="en-US" sz="2800" b="1" dirty="0" smtClean="0">
                <a:solidFill>
                  <a:schemeClr val="tx1"/>
                </a:solidFill>
              </a:rPr>
              <a:t>medical </a:t>
            </a:r>
            <a:r>
              <a:rPr lang="en-US" sz="2800" b="1" dirty="0">
                <a:solidFill>
                  <a:schemeClr val="tx1"/>
                </a:solidFill>
              </a:rPr>
              <a:t>diagnoses </a:t>
            </a:r>
            <a:r>
              <a:rPr lang="en-US" dirty="0" smtClean="0">
                <a:solidFill>
                  <a:schemeClr val="tx1"/>
                </a:solidFill>
              </a:rPr>
              <a:t>depend</a:t>
            </a:r>
            <a:r>
              <a:rPr lang="en-US" dirty="0" smtClean="0">
                <a:solidFill>
                  <a:srgbClr val="9900CC"/>
                </a:solidFill>
              </a:rPr>
              <a:t> </a:t>
            </a:r>
            <a:r>
              <a:rPr lang="en-US" dirty="0" smtClean="0">
                <a:solidFill>
                  <a:schemeClr val="tx1"/>
                </a:solidFill>
              </a:rPr>
              <a:t>on </a:t>
            </a:r>
            <a:r>
              <a:rPr lang="en-US" dirty="0">
                <a:solidFill>
                  <a:schemeClr val="tx1"/>
                </a:solidFill>
              </a:rPr>
              <a:t>data </a:t>
            </a:r>
            <a:r>
              <a:rPr lang="en-US" dirty="0" smtClean="0">
                <a:solidFill>
                  <a:schemeClr val="tx1"/>
                </a:solidFill>
              </a:rPr>
              <a:t>being</a:t>
            </a:r>
          </a:p>
          <a:p>
            <a:pPr algn="ctr"/>
            <a:r>
              <a:rPr lang="en-US" dirty="0" smtClean="0">
                <a:solidFill>
                  <a:schemeClr val="tx1"/>
                </a:solidFill>
              </a:rPr>
              <a:t>as trustworthy </a:t>
            </a:r>
            <a:r>
              <a:rPr lang="en-US" dirty="0">
                <a:solidFill>
                  <a:schemeClr val="tx1"/>
                </a:solidFill>
              </a:rPr>
              <a:t>as possible</a:t>
            </a:r>
            <a:r>
              <a:rPr lang="en-US" sz="2400" dirty="0">
                <a:solidFill>
                  <a:schemeClr val="tx1"/>
                </a:solidFill>
              </a:rPr>
              <a:t>.</a:t>
            </a:r>
          </a:p>
          <a:p>
            <a:endParaRPr lang="en-US" sz="1200" dirty="0" smtClean="0"/>
          </a:p>
          <a:p>
            <a:pPr algn="ctr"/>
            <a:r>
              <a:rPr lang="en-US" dirty="0" smtClean="0">
                <a:solidFill>
                  <a:schemeClr val="tx1"/>
                </a:solidFill>
              </a:rPr>
              <a:t>This talk reviews some obvious ways that data may become untrustworthy, leading </a:t>
            </a:r>
            <a:r>
              <a:rPr lang="en-US" dirty="0">
                <a:solidFill>
                  <a:schemeClr val="tx1"/>
                </a:solidFill>
              </a:rPr>
              <a:t> </a:t>
            </a:r>
            <a:r>
              <a:rPr lang="en-US" dirty="0" smtClean="0">
                <a:solidFill>
                  <a:schemeClr val="tx1"/>
                </a:solidFill>
              </a:rPr>
              <a:t>to wrong medical conclusions.</a:t>
            </a:r>
          </a:p>
          <a:p>
            <a:pPr algn="ctr"/>
            <a:endParaRPr lang="en-US" sz="3200" dirty="0" smtClean="0">
              <a:solidFill>
                <a:schemeClr val="tx1"/>
              </a:solidFill>
            </a:endParaRPr>
          </a:p>
          <a:p>
            <a:pPr algn="ctr"/>
            <a:r>
              <a:rPr lang="en-US" sz="2400" b="1" dirty="0" smtClean="0">
                <a:solidFill>
                  <a:srgbClr val="00B050"/>
                </a:solidFill>
              </a:rPr>
              <a:t>Good</a:t>
            </a:r>
            <a:r>
              <a:rPr lang="en-US" b="1" dirty="0" smtClean="0">
                <a:solidFill>
                  <a:schemeClr val="tx1"/>
                </a:solidFill>
              </a:rPr>
              <a:t> Data may lead to </a:t>
            </a:r>
            <a:r>
              <a:rPr lang="en-US" sz="2400" b="1" dirty="0" smtClean="0">
                <a:solidFill>
                  <a:srgbClr val="00B050"/>
                </a:solidFill>
              </a:rPr>
              <a:t>LIFE</a:t>
            </a:r>
            <a:endParaRPr lang="en-US" b="1" dirty="0" smtClean="0">
              <a:solidFill>
                <a:srgbClr val="00B050"/>
              </a:solidFill>
            </a:endParaRPr>
          </a:p>
          <a:p>
            <a:pPr algn="ctr"/>
            <a:r>
              <a:rPr lang="en-US" sz="2400" b="1" dirty="0" smtClean="0">
                <a:solidFill>
                  <a:srgbClr val="9900CC"/>
                </a:solidFill>
              </a:rPr>
              <a:t>Bad</a:t>
            </a:r>
            <a:r>
              <a:rPr lang="en-US" b="1" dirty="0" smtClean="0">
                <a:solidFill>
                  <a:schemeClr val="tx1"/>
                </a:solidFill>
              </a:rPr>
              <a:t> Data can lead to </a:t>
            </a:r>
            <a:r>
              <a:rPr lang="en-US" b="1" dirty="0" smtClean="0">
                <a:solidFill>
                  <a:srgbClr val="9900CC"/>
                </a:solidFill>
              </a:rPr>
              <a:t>DEATH</a:t>
            </a:r>
            <a:r>
              <a:rPr lang="en-US" dirty="0" smtClean="0">
                <a:solidFill>
                  <a:schemeClr val="tx1"/>
                </a:solidFill>
              </a:rPr>
              <a:t> </a:t>
            </a:r>
          </a:p>
        </p:txBody>
      </p:sp>
      <p:sp>
        <p:nvSpPr>
          <p:cNvPr id="6" name="Title 5"/>
          <p:cNvSpPr>
            <a:spLocks noGrp="1"/>
          </p:cNvSpPr>
          <p:nvPr>
            <p:ph type="title"/>
          </p:nvPr>
        </p:nvSpPr>
        <p:spPr>
          <a:xfrm>
            <a:off x="457200" y="666092"/>
            <a:ext cx="8229600" cy="510438"/>
          </a:xfrm>
        </p:spPr>
        <p:txBody>
          <a:bodyPr/>
          <a:lstStyle/>
          <a:p>
            <a:pPr lvl="0"/>
            <a:r>
              <a:rPr lang="en-US" dirty="0" smtClean="0">
                <a:solidFill>
                  <a:schemeClr val="tx1"/>
                </a:solidFill>
              </a:rPr>
              <a:t>Why this Talk?</a:t>
            </a:r>
            <a:br>
              <a:rPr lang="en-US" dirty="0" smtClean="0">
                <a:solidFill>
                  <a:schemeClr val="tx1"/>
                </a:solidFill>
              </a:rPr>
            </a:br>
            <a:endParaRPr lang="en-US" dirty="0"/>
          </a:p>
        </p:txBody>
      </p:sp>
      <p:pic>
        <p:nvPicPr>
          <p:cNvPr id="26627" name="Picture 3"/>
          <p:cNvPicPr>
            <a:picLocks noChangeAspect="1" noChangeArrowheads="1"/>
          </p:cNvPicPr>
          <p:nvPr/>
        </p:nvPicPr>
        <p:blipFill>
          <a:blip r:embed="rId3"/>
          <a:srcRect/>
          <a:stretch>
            <a:fillRect/>
          </a:stretch>
        </p:blipFill>
        <p:spPr bwMode="auto">
          <a:xfrm>
            <a:off x="6758119" y="4761185"/>
            <a:ext cx="653597" cy="1362142"/>
          </a:xfrm>
          <a:prstGeom prst="rect">
            <a:avLst/>
          </a:prstGeom>
          <a:noFill/>
          <a:ln w="9525">
            <a:noFill/>
            <a:miter lim="800000"/>
            <a:headEnd/>
            <a:tailEnd/>
          </a:ln>
        </p:spPr>
      </p:pic>
      <p:pic>
        <p:nvPicPr>
          <p:cNvPr id="26633" name="Picture 9" descr="http://us.123rf.com/400wm/400/400/patrimonio/patrimonio0811/patrimonio081100021/3877265-grim-reaper-on-horseback.jpg"/>
          <p:cNvPicPr>
            <a:picLocks noChangeAspect="1" noChangeArrowheads="1"/>
          </p:cNvPicPr>
          <p:nvPr/>
        </p:nvPicPr>
        <p:blipFill>
          <a:blip r:embed="rId4"/>
          <a:srcRect/>
          <a:stretch>
            <a:fillRect/>
          </a:stretch>
        </p:blipFill>
        <p:spPr bwMode="auto">
          <a:xfrm>
            <a:off x="7491793" y="4761185"/>
            <a:ext cx="819787" cy="1297592"/>
          </a:xfrm>
          <a:prstGeom prst="rect">
            <a:avLst/>
          </a:prstGeom>
          <a:noFill/>
        </p:spPr>
      </p:pic>
      <p:pic>
        <p:nvPicPr>
          <p:cNvPr id="26634" name="Picture 10"/>
          <p:cNvPicPr>
            <a:picLocks noChangeAspect="1" noChangeArrowheads="1"/>
          </p:cNvPicPr>
          <p:nvPr/>
        </p:nvPicPr>
        <p:blipFill>
          <a:blip r:embed="rId5"/>
          <a:srcRect/>
          <a:stretch>
            <a:fillRect/>
          </a:stretch>
        </p:blipFill>
        <p:spPr bwMode="auto">
          <a:xfrm>
            <a:off x="495393" y="4761185"/>
            <a:ext cx="988345" cy="1362142"/>
          </a:xfrm>
          <a:prstGeom prst="rect">
            <a:avLst/>
          </a:prstGeom>
          <a:noFill/>
          <a:ln w="9525">
            <a:noFill/>
            <a:miter lim="800000"/>
            <a:headEnd/>
            <a:tailEnd/>
          </a:ln>
        </p:spPr>
      </p:pic>
      <p:pic>
        <p:nvPicPr>
          <p:cNvPr id="26635" name="Picture 11"/>
          <p:cNvPicPr>
            <a:picLocks noChangeAspect="1" noChangeArrowheads="1"/>
          </p:cNvPicPr>
          <p:nvPr/>
        </p:nvPicPr>
        <p:blipFill>
          <a:blip r:embed="rId6"/>
          <a:srcRect/>
          <a:stretch>
            <a:fillRect/>
          </a:stretch>
        </p:blipFill>
        <p:spPr bwMode="auto">
          <a:xfrm>
            <a:off x="1563183" y="4812841"/>
            <a:ext cx="940381" cy="1245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Garbage in – Garbage Out</a:t>
            </a:r>
            <a:endParaRPr lang="en-US" dirty="0"/>
          </a:p>
        </p:txBody>
      </p:sp>
      <p:sp>
        <p:nvSpPr>
          <p:cNvPr id="3" name="Content Placeholder 2"/>
          <p:cNvSpPr>
            <a:spLocks noGrp="1"/>
          </p:cNvSpPr>
          <p:nvPr>
            <p:ph idx="1"/>
          </p:nvPr>
        </p:nvSpPr>
        <p:spPr>
          <a:xfrm>
            <a:off x="457199" y="1600200"/>
            <a:ext cx="5073343" cy="2719552"/>
          </a:xfrm>
        </p:spPr>
        <p:txBody>
          <a:bodyPr/>
          <a:lstStyle/>
          <a:p>
            <a:pPr>
              <a:spcBef>
                <a:spcPts val="0"/>
              </a:spcBef>
              <a:spcAft>
                <a:spcPts val="1500"/>
              </a:spcAft>
            </a:pPr>
            <a:r>
              <a:rPr lang="en-US" dirty="0" smtClean="0"/>
              <a:t>A: “Why do you throw balled-up newspaper from the train window every five miles?”</a:t>
            </a:r>
          </a:p>
          <a:p>
            <a:pPr>
              <a:spcBef>
                <a:spcPts val="0"/>
              </a:spcBef>
              <a:spcAft>
                <a:spcPts val="1500"/>
              </a:spcAft>
            </a:pPr>
            <a:r>
              <a:rPr lang="en-US" dirty="0" smtClean="0"/>
              <a:t>B: “To keep the wild elephants away.”</a:t>
            </a:r>
          </a:p>
          <a:p>
            <a:pPr>
              <a:spcBef>
                <a:spcPts val="0"/>
              </a:spcBef>
              <a:spcAft>
                <a:spcPts val="1500"/>
              </a:spcAft>
            </a:pPr>
            <a:r>
              <a:rPr lang="en-US" dirty="0" smtClean="0">
                <a:solidFill>
                  <a:schemeClr val="tx1"/>
                </a:solidFill>
              </a:rPr>
              <a:t>A: “But there are no wild elephants within thousands of miles of here.”</a:t>
            </a:r>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p:txBody>
      </p:sp>
      <p:pic>
        <p:nvPicPr>
          <p:cNvPr id="28675" name="Picture 3" descr="D:\ACreate\Scanadu\WolframAlpha\Alice Train 2.png"/>
          <p:cNvPicPr>
            <a:picLocks noChangeAspect="1" noChangeArrowheads="1"/>
          </p:cNvPicPr>
          <p:nvPr/>
        </p:nvPicPr>
        <p:blipFill>
          <a:blip r:embed="rId3"/>
          <a:srcRect/>
          <a:stretch>
            <a:fillRect/>
          </a:stretch>
        </p:blipFill>
        <p:spPr bwMode="auto">
          <a:xfrm>
            <a:off x="5420252" y="1425203"/>
            <a:ext cx="3266548" cy="2642728"/>
          </a:xfrm>
          <a:prstGeom prst="rect">
            <a:avLst/>
          </a:prstGeom>
          <a:noFill/>
        </p:spPr>
      </p:pic>
    </p:spTree>
    <p:extLst>
      <p:ext uri="{BB962C8B-B14F-4D97-AF65-F5344CB8AC3E}">
        <p14:creationId xmlns:p14="http://schemas.microsoft.com/office/powerpoint/2010/main" val="42389586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Garbage in – Garbage Out</a:t>
            </a:r>
            <a:endParaRPr lang="en-US" dirty="0"/>
          </a:p>
        </p:txBody>
      </p:sp>
      <p:sp>
        <p:nvSpPr>
          <p:cNvPr id="3" name="Content Placeholder 2"/>
          <p:cNvSpPr>
            <a:spLocks noGrp="1"/>
          </p:cNvSpPr>
          <p:nvPr>
            <p:ph idx="1"/>
          </p:nvPr>
        </p:nvSpPr>
        <p:spPr>
          <a:xfrm>
            <a:off x="457199" y="1600200"/>
            <a:ext cx="5073343" cy="2719552"/>
          </a:xfrm>
        </p:spPr>
        <p:txBody>
          <a:bodyPr/>
          <a:lstStyle/>
          <a:p>
            <a:pPr>
              <a:spcBef>
                <a:spcPts val="0"/>
              </a:spcBef>
              <a:spcAft>
                <a:spcPts val="1500"/>
              </a:spcAft>
            </a:pPr>
            <a:r>
              <a:rPr lang="en-US" dirty="0" smtClean="0">
                <a:solidFill>
                  <a:srgbClr val="7F7F7F"/>
                </a:solidFill>
              </a:rPr>
              <a:t>A: “Why do you throw balled-up newspaper from the train window every five miles?”</a:t>
            </a:r>
          </a:p>
          <a:p>
            <a:pPr>
              <a:spcBef>
                <a:spcPts val="0"/>
              </a:spcBef>
              <a:spcAft>
                <a:spcPts val="1500"/>
              </a:spcAft>
            </a:pPr>
            <a:r>
              <a:rPr lang="en-US" dirty="0" smtClean="0">
                <a:solidFill>
                  <a:srgbClr val="7F7F7F"/>
                </a:solidFill>
              </a:rPr>
              <a:t>B: “To keep the wild elephants away.”</a:t>
            </a:r>
          </a:p>
          <a:p>
            <a:pPr>
              <a:spcBef>
                <a:spcPts val="0"/>
              </a:spcBef>
              <a:spcAft>
                <a:spcPts val="1500"/>
              </a:spcAft>
            </a:pPr>
            <a:r>
              <a:rPr lang="en-US" dirty="0" smtClean="0">
                <a:solidFill>
                  <a:srgbClr val="7F7F7F"/>
                </a:solidFill>
              </a:rPr>
              <a:t>A: “But there are no wild elephants within thousands of miles.”</a:t>
            </a:r>
          </a:p>
          <a:p>
            <a:pPr>
              <a:spcBef>
                <a:spcPts val="0"/>
              </a:spcBef>
              <a:spcAft>
                <a:spcPts val="1500"/>
              </a:spcAft>
            </a:pPr>
            <a:r>
              <a:rPr lang="en-US" b="1" dirty="0" smtClean="0">
                <a:solidFill>
                  <a:srgbClr val="FF0000"/>
                </a:solidFill>
              </a:rPr>
              <a:t>B: “Effective, isn’t it?”</a:t>
            </a:r>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p:txBody>
      </p:sp>
      <p:pic>
        <p:nvPicPr>
          <p:cNvPr id="28675" name="Picture 3" descr="D:\ACreate\Scanadu\WolframAlpha\Alice Train 2.png"/>
          <p:cNvPicPr>
            <a:picLocks noChangeAspect="1" noChangeArrowheads="1"/>
          </p:cNvPicPr>
          <p:nvPr/>
        </p:nvPicPr>
        <p:blipFill>
          <a:blip r:embed="rId3"/>
          <a:srcRect/>
          <a:stretch>
            <a:fillRect/>
          </a:stretch>
        </p:blipFill>
        <p:spPr bwMode="auto">
          <a:xfrm>
            <a:off x="5420252" y="1425203"/>
            <a:ext cx="3266548" cy="2642728"/>
          </a:xfrm>
          <a:prstGeom prst="rect">
            <a:avLst/>
          </a:prstGeom>
          <a:noFill/>
        </p:spPr>
      </p:pic>
    </p:spTree>
    <p:extLst>
      <p:ext uri="{BB962C8B-B14F-4D97-AF65-F5344CB8AC3E}">
        <p14:creationId xmlns:p14="http://schemas.microsoft.com/office/powerpoint/2010/main" val="2444259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Garbage in – Garbage Out</a:t>
            </a:r>
            <a:endParaRPr lang="en-US" dirty="0"/>
          </a:p>
        </p:txBody>
      </p:sp>
      <p:sp>
        <p:nvSpPr>
          <p:cNvPr id="3" name="Content Placeholder 2"/>
          <p:cNvSpPr>
            <a:spLocks noGrp="1"/>
          </p:cNvSpPr>
          <p:nvPr>
            <p:ph idx="1"/>
          </p:nvPr>
        </p:nvSpPr>
        <p:spPr>
          <a:xfrm>
            <a:off x="457199" y="1600200"/>
            <a:ext cx="5073343" cy="2719552"/>
          </a:xfrm>
        </p:spPr>
        <p:txBody>
          <a:bodyPr/>
          <a:lstStyle/>
          <a:p>
            <a:pPr>
              <a:spcBef>
                <a:spcPts val="0"/>
              </a:spcBef>
              <a:spcAft>
                <a:spcPts val="1500"/>
              </a:spcAft>
            </a:pPr>
            <a:r>
              <a:rPr lang="en-US" dirty="0" smtClean="0">
                <a:solidFill>
                  <a:srgbClr val="7F7F7F"/>
                </a:solidFill>
              </a:rPr>
              <a:t>A: “Why do you throw balled-up newspaper from the train window every five miles?”</a:t>
            </a:r>
          </a:p>
          <a:p>
            <a:pPr>
              <a:spcBef>
                <a:spcPts val="0"/>
              </a:spcBef>
              <a:spcAft>
                <a:spcPts val="1500"/>
              </a:spcAft>
            </a:pPr>
            <a:r>
              <a:rPr lang="en-US" dirty="0" smtClean="0">
                <a:solidFill>
                  <a:srgbClr val="7F7F7F"/>
                </a:solidFill>
              </a:rPr>
              <a:t>B: “To keep the wild elephants away.”</a:t>
            </a:r>
          </a:p>
          <a:p>
            <a:pPr>
              <a:spcBef>
                <a:spcPts val="0"/>
              </a:spcBef>
              <a:spcAft>
                <a:spcPts val="1500"/>
              </a:spcAft>
            </a:pPr>
            <a:r>
              <a:rPr lang="en-US" dirty="0" smtClean="0">
                <a:solidFill>
                  <a:srgbClr val="7F7F7F"/>
                </a:solidFill>
              </a:rPr>
              <a:t>A: “But there are no wild elephants within thousands of miles.”</a:t>
            </a:r>
          </a:p>
          <a:p>
            <a:pPr>
              <a:spcBef>
                <a:spcPts val="0"/>
              </a:spcBef>
              <a:spcAft>
                <a:spcPts val="1500"/>
              </a:spcAft>
            </a:pPr>
            <a:r>
              <a:rPr lang="en-US" b="1" dirty="0" smtClean="0">
                <a:solidFill>
                  <a:srgbClr val="FF0000"/>
                </a:solidFill>
              </a:rPr>
              <a:t>B: “Effective, isn’t it?”</a:t>
            </a:r>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a:p>
            <a:pPr>
              <a:spcBef>
                <a:spcPts val="0"/>
              </a:spcBef>
              <a:spcAft>
                <a:spcPts val="1000"/>
              </a:spcAft>
            </a:pPr>
            <a:endParaRPr lang="en-US" dirty="0" smtClean="0"/>
          </a:p>
        </p:txBody>
      </p:sp>
      <p:pic>
        <p:nvPicPr>
          <p:cNvPr id="28675" name="Picture 3" descr="D:\ACreate\Scanadu\WolframAlpha\Alice Train 2.png"/>
          <p:cNvPicPr>
            <a:picLocks noChangeAspect="1" noChangeArrowheads="1"/>
          </p:cNvPicPr>
          <p:nvPr/>
        </p:nvPicPr>
        <p:blipFill>
          <a:blip r:embed="rId3"/>
          <a:srcRect/>
          <a:stretch>
            <a:fillRect/>
          </a:stretch>
        </p:blipFill>
        <p:spPr bwMode="auto">
          <a:xfrm>
            <a:off x="5420252" y="1425203"/>
            <a:ext cx="3266548" cy="2642728"/>
          </a:xfrm>
          <a:prstGeom prst="rect">
            <a:avLst/>
          </a:prstGeom>
          <a:noFill/>
        </p:spPr>
      </p:pic>
      <p:sp>
        <p:nvSpPr>
          <p:cNvPr id="7" name="Content Placeholder 2"/>
          <p:cNvSpPr txBox="1">
            <a:spLocks/>
          </p:cNvSpPr>
          <p:nvPr/>
        </p:nvSpPr>
        <p:spPr>
          <a:xfrm>
            <a:off x="970614" y="4543680"/>
            <a:ext cx="6991842" cy="466659"/>
          </a:xfrm>
          <a:prstGeom prst="rect">
            <a:avLst/>
          </a:prstGeom>
        </p:spPr>
        <p:txBody>
          <a:bodyPr/>
          <a:lstStyle/>
          <a:p>
            <a:pPr marL="342900" marR="0" lvl="0" indent="-342900" algn="l" defTabSz="457200" rtl="0" eaLnBrk="0" fontAlgn="base" latinLnBrk="0" hangingPunct="0">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Even the best language engines handle Zen </a:t>
            </a:r>
            <a:r>
              <a:rPr kumimoji="0" lang="en-US" sz="2000" b="0" i="0" u="none" strike="noStrike" kern="1200" cap="none" spc="0" normalizeH="0" baseline="0" noProof="0" dirty="0" err="1" smtClean="0">
                <a:ln>
                  <a:noFill/>
                </a:ln>
                <a:solidFill>
                  <a:schemeClr val="tx1"/>
                </a:solidFill>
                <a:effectLst/>
                <a:uLnTx/>
                <a:uFillTx/>
                <a:latin typeface="Arial"/>
                <a:ea typeface="ＭＳ Ｐゴシック" charset="0"/>
                <a:cs typeface="ＭＳ Ｐゴシック" charset="0"/>
              </a:rPr>
              <a:t>koans</a:t>
            </a:r>
            <a:r>
              <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 poorly.</a:t>
            </a: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p:txBody>
      </p:sp>
      <p:sp>
        <p:nvSpPr>
          <p:cNvPr id="8" name="Content Placeholder 2"/>
          <p:cNvSpPr txBox="1">
            <a:spLocks/>
          </p:cNvSpPr>
          <p:nvPr/>
        </p:nvSpPr>
        <p:spPr>
          <a:xfrm>
            <a:off x="586478" y="5238166"/>
            <a:ext cx="7952126" cy="1135118"/>
          </a:xfrm>
          <a:prstGeom prst="rect">
            <a:avLst/>
          </a:prstGeom>
        </p:spPr>
        <p:txBody>
          <a:bodyPr/>
          <a:lstStyle/>
          <a:p>
            <a:pPr marL="342900" marR="0" lvl="0" indent="-342900" algn="l" defTabSz="457200" rtl="0" eaLnBrk="0" fontAlgn="base" latinLnBrk="0" hangingPunct="0">
              <a:lnSpc>
                <a:spcPct val="100000"/>
              </a:lnSpc>
              <a:spcBef>
                <a:spcPts val="0"/>
              </a:spcBef>
              <a:spcAft>
                <a:spcPts val="100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So far human doctors are better at detecting nonsense</a:t>
            </a:r>
            <a:r>
              <a:rPr kumimoji="0" lang="en-US" sz="2000" b="0" i="0" u="none" strike="noStrike" kern="1200" cap="none" spc="0" normalizeH="0" noProof="0" dirty="0" smtClean="0">
                <a:ln>
                  <a:noFill/>
                </a:ln>
                <a:solidFill>
                  <a:schemeClr val="tx1"/>
                </a:solidFill>
                <a:effectLst/>
                <a:uLnTx/>
                <a:uFillTx/>
                <a:latin typeface="Arial"/>
                <a:ea typeface="ＭＳ Ｐゴシック" charset="0"/>
                <a:cs typeface="ＭＳ Ｐゴシック" charset="0"/>
              </a:rPr>
              <a:t> </a:t>
            </a:r>
            <a:r>
              <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 </a:t>
            </a:r>
          </a:p>
          <a:p>
            <a:pPr marL="800100" lvl="1" indent="-342900" eaLnBrk="0" hangingPunct="0">
              <a:spcBef>
                <a:spcPts val="0"/>
              </a:spcBef>
              <a:spcAft>
                <a:spcPts val="1000"/>
              </a:spcAft>
            </a:pPr>
            <a:r>
              <a:rPr lang="en-US" sz="2000" dirty="0" smtClean="0">
                <a:latin typeface="Arial"/>
                <a:ea typeface="ＭＳ Ｐゴシック" charset="0"/>
                <a:cs typeface="ＭＳ Ｐゴシック" charset="0"/>
              </a:rPr>
              <a:t>	whether the </a:t>
            </a:r>
            <a:r>
              <a:rPr lang="en-US" sz="2000" b="1" dirty="0" smtClean="0">
                <a:solidFill>
                  <a:srgbClr val="FF0000"/>
                </a:solidFill>
                <a:latin typeface="Arial"/>
                <a:ea typeface="ＭＳ Ｐゴシック" charset="0"/>
                <a:cs typeface="ＭＳ Ｐゴシック" charset="0"/>
              </a:rPr>
              <a:t>input is silly</a:t>
            </a:r>
            <a:r>
              <a:rPr lang="en-US" sz="2000" dirty="0" smtClean="0">
                <a:latin typeface="Arial"/>
                <a:ea typeface="ＭＳ Ｐゴシック" charset="0"/>
                <a:cs typeface="ＭＳ Ｐゴシック" charset="0"/>
              </a:rPr>
              <a:t>, or the </a:t>
            </a:r>
            <a:r>
              <a:rPr lang="en-US" sz="2000" b="1" dirty="0" smtClean="0">
                <a:solidFill>
                  <a:srgbClr val="FF0000"/>
                </a:solidFill>
                <a:latin typeface="Arial"/>
                <a:ea typeface="ＭＳ Ｐゴシック" charset="0"/>
                <a:cs typeface="ＭＳ Ｐゴシック" charset="0"/>
              </a:rPr>
              <a:t>output is ridiculous</a:t>
            </a:r>
            <a:r>
              <a:rPr lang="en-US" sz="2000" dirty="0" smtClean="0">
                <a:latin typeface="Arial"/>
                <a:ea typeface="ＭＳ Ｐゴシック" charset="0"/>
                <a:cs typeface="ＭＳ Ｐゴシック" charset="0"/>
              </a:rPr>
              <a:t>. </a:t>
            </a: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ts val="0"/>
              </a:spcBef>
              <a:spcAft>
                <a:spcPts val="1000"/>
              </a:spcAft>
              <a:buClrTx/>
              <a:buSzTx/>
              <a:buFontTx/>
              <a:buNone/>
              <a:tabLst/>
              <a:defRPr/>
            </a:pPr>
            <a:endParaRPr kumimoji="0" lang="en-US" sz="2000" b="0" i="0" u="none" strike="noStrike" kern="1200" cap="none" spc="0" normalizeH="0" baseline="0" noProof="0" dirty="0" smtClean="0">
              <a:ln>
                <a:noFill/>
              </a:ln>
              <a:solidFill>
                <a:schemeClr val="tx1">
                  <a:lumMod val="50000"/>
                  <a:lumOff val="50000"/>
                </a:schemeClr>
              </a:solidFill>
              <a:effectLst/>
              <a:uLnTx/>
              <a:uFillTx/>
              <a:latin typeface="Arial"/>
              <a:ea typeface="ＭＳ Ｐゴシック" charset="0"/>
              <a:cs typeface="ＭＳ Ｐゴシック" charset="0"/>
            </a:endParaRPr>
          </a:p>
        </p:txBody>
      </p:sp>
    </p:spTree>
    <p:extLst>
      <p:ext uri="{BB962C8B-B14F-4D97-AF65-F5344CB8AC3E}">
        <p14:creationId xmlns:p14="http://schemas.microsoft.com/office/powerpoint/2010/main" val="2444259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0320"/>
            <a:ext cx="5980305" cy="510438"/>
          </a:xfrm>
        </p:spPr>
        <p:txBody>
          <a:bodyPr/>
          <a:lstStyle/>
          <a:p>
            <a:r>
              <a:rPr lang="en-US" dirty="0" smtClean="0">
                <a:solidFill>
                  <a:schemeClr val="tx1"/>
                </a:solidFill>
              </a:rPr>
              <a:t>Computability and Completeness</a:t>
            </a:r>
            <a:endParaRPr lang="en-US" dirty="0"/>
          </a:p>
        </p:txBody>
      </p:sp>
      <p:sp>
        <p:nvSpPr>
          <p:cNvPr id="3" name="Content Placeholder 2"/>
          <p:cNvSpPr>
            <a:spLocks noGrp="1"/>
          </p:cNvSpPr>
          <p:nvPr>
            <p:ph idx="1"/>
          </p:nvPr>
        </p:nvSpPr>
        <p:spPr>
          <a:xfrm>
            <a:off x="457200" y="1685236"/>
            <a:ext cx="5943986" cy="2533196"/>
          </a:xfrm>
        </p:spPr>
        <p:txBody>
          <a:bodyPr/>
          <a:lstStyle/>
          <a:p>
            <a:pPr>
              <a:spcBef>
                <a:spcPts val="1200"/>
              </a:spcBef>
            </a:pPr>
            <a:r>
              <a:rPr lang="en-US" dirty="0" smtClean="0">
                <a:solidFill>
                  <a:schemeClr val="tx1"/>
                </a:solidFill>
              </a:rPr>
              <a:t>Medicine is messy and complex – as are people.</a:t>
            </a:r>
          </a:p>
          <a:p>
            <a:pPr>
              <a:spcBef>
                <a:spcPts val="1200"/>
              </a:spcBef>
            </a:pPr>
            <a:r>
              <a:rPr lang="en-US" dirty="0" smtClean="0">
                <a:solidFill>
                  <a:schemeClr val="tx1"/>
                </a:solidFill>
              </a:rPr>
              <a:t>Assigning numbers implies biological reductionism.</a:t>
            </a:r>
          </a:p>
          <a:p>
            <a:pPr>
              <a:spcBef>
                <a:spcPts val="1200"/>
              </a:spcBef>
            </a:pPr>
            <a:r>
              <a:rPr lang="en-US" dirty="0" smtClean="0">
                <a:solidFill>
                  <a:schemeClr val="tx1"/>
                </a:solidFill>
              </a:rPr>
              <a:t>Not everything is as rational as we like to believe.</a:t>
            </a:r>
          </a:p>
          <a:p>
            <a:pPr>
              <a:spcBef>
                <a:spcPts val="1200"/>
              </a:spcBef>
            </a:pPr>
            <a:r>
              <a:rPr lang="en-US" b="1" dirty="0" smtClean="0">
                <a:solidFill>
                  <a:srgbClr val="FF0000"/>
                </a:solidFill>
              </a:rPr>
              <a:t>But</a:t>
            </a:r>
            <a:r>
              <a:rPr lang="en-US" dirty="0" smtClean="0">
                <a:solidFill>
                  <a:schemeClr val="tx1"/>
                </a:solidFill>
              </a:rPr>
              <a:t> </a:t>
            </a:r>
            <a:r>
              <a:rPr lang="en-US" dirty="0" smtClean="0">
                <a:solidFill>
                  <a:srgbClr val="FF0000"/>
                </a:solidFill>
              </a:rPr>
              <a:t>treatment choices depend on diagnoses </a:t>
            </a:r>
            <a:r>
              <a:rPr lang="en-US" dirty="0">
                <a:solidFill>
                  <a:srgbClr val="FF0000"/>
                </a:solidFill>
              </a:rPr>
              <a:t>calculated from </a:t>
            </a:r>
            <a:r>
              <a:rPr lang="en-US" dirty="0" smtClean="0">
                <a:solidFill>
                  <a:srgbClr val="FF0000"/>
                </a:solidFill>
              </a:rPr>
              <a:t>statistical inferences</a:t>
            </a:r>
            <a:r>
              <a:rPr lang="en-US" dirty="0" smtClean="0">
                <a:solidFill>
                  <a:schemeClr val="tx1"/>
                </a:solidFill>
              </a:rPr>
              <a:t>,</a:t>
            </a:r>
            <a:br>
              <a:rPr lang="en-US" dirty="0" smtClean="0">
                <a:solidFill>
                  <a:schemeClr val="tx1"/>
                </a:solidFill>
              </a:rPr>
            </a:br>
            <a:r>
              <a:rPr lang="en-US" dirty="0" smtClean="0">
                <a:solidFill>
                  <a:schemeClr val="tx1"/>
                </a:solidFill>
              </a:rPr>
              <a:t>							e.g. clinical trials.</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smtClean="0">
              <a:solidFill>
                <a:schemeClr val="tx1"/>
              </a:solidFill>
            </a:endParaRPr>
          </a:p>
        </p:txBody>
      </p:sp>
      <p:pic>
        <p:nvPicPr>
          <p:cNvPr id="12290" name="Picture 2" descr="http://www.deviantart.com/download/188932458/stock_gothic_coffin_2_by_vashkranfeld-d34hh7u.png"/>
          <p:cNvPicPr>
            <a:picLocks noChangeAspect="1" noChangeArrowheads="1"/>
          </p:cNvPicPr>
          <p:nvPr/>
        </p:nvPicPr>
        <p:blipFill>
          <a:blip r:embed="rId3"/>
          <a:srcRect/>
          <a:stretch>
            <a:fillRect/>
          </a:stretch>
        </p:blipFill>
        <p:spPr bwMode="auto">
          <a:xfrm>
            <a:off x="6700097" y="4509347"/>
            <a:ext cx="1986703" cy="1377589"/>
          </a:xfrm>
          <a:prstGeom prst="rect">
            <a:avLst/>
          </a:prstGeom>
          <a:noFill/>
        </p:spPr>
      </p:pic>
      <p:pic>
        <p:nvPicPr>
          <p:cNvPr id="12294" name="Picture 6"/>
          <p:cNvPicPr>
            <a:picLocks noChangeAspect="1" noChangeArrowheads="1"/>
          </p:cNvPicPr>
          <p:nvPr/>
        </p:nvPicPr>
        <p:blipFill>
          <a:blip r:embed="rId4"/>
          <a:srcRect/>
          <a:stretch>
            <a:fillRect/>
          </a:stretch>
        </p:blipFill>
        <p:spPr bwMode="auto">
          <a:xfrm>
            <a:off x="457200" y="3991722"/>
            <a:ext cx="1732501" cy="2134441"/>
          </a:xfrm>
          <a:prstGeom prst="rect">
            <a:avLst/>
          </a:prstGeom>
          <a:noFill/>
          <a:ln w="9525">
            <a:noFill/>
            <a:miter lim="800000"/>
            <a:headEnd/>
            <a:tailEnd/>
          </a:ln>
        </p:spPr>
      </p:pic>
      <p:sp>
        <p:nvSpPr>
          <p:cNvPr id="9" name="Content Placeholder 2"/>
          <p:cNvSpPr txBox="1">
            <a:spLocks/>
          </p:cNvSpPr>
          <p:nvPr/>
        </p:nvSpPr>
        <p:spPr>
          <a:xfrm>
            <a:off x="2076189" y="4509347"/>
            <a:ext cx="4534161" cy="1774471"/>
          </a:xfrm>
          <a:prstGeom prst="rect">
            <a:avLst/>
          </a:prstGeom>
        </p:spPr>
        <p:txBody>
          <a:bodyPr/>
          <a:lstStyle/>
          <a:p>
            <a:pPr marR="0" lvl="0" indent="-342900" algn="ctr" defTabSz="4572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How do we know we</a:t>
            </a:r>
            <a:br>
              <a:rPr kumimoji="0" lang="en-US" sz="24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br>
            <a:r>
              <a:rPr kumimoji="0" lang="en-US" sz="24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are not </a:t>
            </a:r>
            <a:r>
              <a:rPr kumimoji="0" lang="en-US" sz="2400" b="1" i="0" u="none" strike="noStrike" kern="1200" cap="none" spc="0" normalizeH="0" baseline="0" noProof="0" dirty="0" smtClean="0">
                <a:ln>
                  <a:noFill/>
                </a:ln>
                <a:solidFill>
                  <a:srgbClr val="FF0000"/>
                </a:solidFill>
                <a:effectLst/>
                <a:uLnTx/>
                <a:uFillTx/>
                <a:latin typeface="Arial"/>
                <a:ea typeface="ＭＳ Ｐゴシック" charset="0"/>
                <a:cs typeface="ＭＳ Ｐゴシック" charset="0"/>
              </a:rPr>
              <a:t>missing a piece</a:t>
            </a:r>
            <a:r>
              <a:rPr kumimoji="0" lang="en-US" sz="24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
            </a:r>
            <a:br>
              <a:rPr kumimoji="0" lang="en-US" sz="24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br>
            <a:r>
              <a:rPr kumimoji="0" lang="en-US" sz="24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whose inclusion might</a:t>
            </a:r>
            <a:br>
              <a:rPr kumimoji="0" lang="en-US" sz="24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br>
            <a:r>
              <a:rPr kumimoji="0" lang="en-US" sz="2400" b="1" i="0" u="none" strike="noStrike" kern="1200" cap="none" spc="0" normalizeH="0" baseline="0" noProof="0" dirty="0" smtClean="0">
                <a:ln>
                  <a:noFill/>
                </a:ln>
                <a:solidFill>
                  <a:srgbClr val="00B050"/>
                </a:solidFill>
                <a:effectLst/>
                <a:uLnTx/>
                <a:uFillTx/>
                <a:latin typeface="Arial"/>
                <a:ea typeface="ＭＳ Ｐゴシック" charset="0"/>
                <a:cs typeface="ＭＳ Ｐゴシック" charset="0"/>
              </a:rPr>
              <a:t>change our outcome</a:t>
            </a:r>
            <a:r>
              <a:rPr kumimoji="0" lang="en-US" sz="24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 </a:t>
            </a:r>
            <a:endParaRPr kumimoji="0" lang="en-US" sz="2400" b="1" i="0" u="none" strike="noStrike" kern="1200" cap="none" spc="0" normalizeH="0" baseline="0" noProof="0" dirty="0">
              <a:ln>
                <a:noFill/>
              </a:ln>
              <a:solidFill>
                <a:schemeClr val="tx1"/>
              </a:solidFill>
              <a:effectLst/>
              <a:uLnTx/>
              <a:uFillTx/>
              <a:latin typeface="Arial"/>
              <a:ea typeface="ＭＳ Ｐゴシック" charset="0"/>
              <a:cs typeface="ＭＳ Ｐゴシック" charset="0"/>
            </a:endParaRPr>
          </a:p>
        </p:txBody>
      </p:sp>
      <p:grpSp>
        <p:nvGrpSpPr>
          <p:cNvPr id="16" name="Group 15"/>
          <p:cNvGrpSpPr/>
          <p:nvPr/>
        </p:nvGrpSpPr>
        <p:grpSpPr>
          <a:xfrm>
            <a:off x="6173470" y="760320"/>
            <a:ext cx="2762119" cy="3163660"/>
            <a:chOff x="6381881" y="625529"/>
            <a:chExt cx="2390053" cy="2725971"/>
          </a:xfrm>
        </p:grpSpPr>
        <p:pic>
          <p:nvPicPr>
            <p:cNvPr id="13315" name="Picture 3"/>
            <p:cNvPicPr>
              <a:picLocks noChangeAspect="1" noChangeArrowheads="1"/>
            </p:cNvPicPr>
            <p:nvPr/>
          </p:nvPicPr>
          <p:blipFill>
            <a:blip r:embed="rId5"/>
            <a:srcRect/>
            <a:stretch>
              <a:fillRect/>
            </a:stretch>
          </p:blipFill>
          <p:spPr bwMode="auto">
            <a:xfrm>
              <a:off x="6610350" y="625529"/>
              <a:ext cx="1986703" cy="2704960"/>
            </a:xfrm>
            <a:prstGeom prst="rect">
              <a:avLst/>
            </a:prstGeom>
            <a:noFill/>
            <a:ln w="9525">
              <a:noFill/>
              <a:miter lim="800000"/>
              <a:headEnd/>
              <a:tailEnd/>
            </a:ln>
          </p:spPr>
        </p:pic>
        <p:sp>
          <p:nvSpPr>
            <p:cNvPr id="13" name="Content Placeholder 2"/>
            <p:cNvSpPr txBox="1">
              <a:spLocks/>
            </p:cNvSpPr>
            <p:nvPr/>
          </p:nvSpPr>
          <p:spPr>
            <a:xfrm>
              <a:off x="6381881" y="625529"/>
              <a:ext cx="2390053" cy="384678"/>
            </a:xfrm>
            <a:prstGeom prst="rect">
              <a:avLst/>
            </a:prstGeom>
          </p:spPr>
          <p:txBody>
            <a:bodyPr/>
            <a:lstStyle/>
            <a:p>
              <a:pPr marL="342900" marR="0" lvl="0" indent="-342900" algn="ctr" defTabSz="457200" rtl="0" eaLnBrk="0" fontAlgn="base" latinLnBrk="0" hangingPunct="0">
                <a:lnSpc>
                  <a:spcPct val="100000"/>
                </a:lnSpc>
                <a:spcBef>
                  <a:spcPct val="20000"/>
                </a:spcBef>
                <a:spcAft>
                  <a:spcPct val="0"/>
                </a:spcAft>
                <a:buClrTx/>
                <a:buSzTx/>
                <a:buFontTx/>
                <a:buNone/>
                <a:tabLst/>
                <a:defRPr/>
              </a:pPr>
              <a:r>
                <a:rPr kumimoji="0" lang="en-US" sz="2000" b="1" i="0" u="none" strike="noStrike" kern="1200" cap="none" spc="0" normalizeH="0" baseline="0" noProof="0" dirty="0" smtClean="0">
                  <a:ln>
                    <a:noFill/>
                  </a:ln>
                  <a:solidFill>
                    <a:srgbClr val="FFFF00"/>
                  </a:solidFill>
                  <a:effectLst/>
                  <a:uLnTx/>
                  <a:uFillTx/>
                  <a:latin typeface="Arial"/>
                  <a:ea typeface="ＭＳ Ｐゴシック" charset="0"/>
                  <a:cs typeface="ＭＳ Ｐゴシック" charset="0"/>
                </a:rPr>
                <a:t>The Whole Truth</a:t>
              </a: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p:txBody>
        </p:sp>
        <p:sp>
          <p:nvSpPr>
            <p:cNvPr id="14" name="Content Placeholder 2"/>
            <p:cNvSpPr txBox="1">
              <a:spLocks/>
            </p:cNvSpPr>
            <p:nvPr/>
          </p:nvSpPr>
          <p:spPr>
            <a:xfrm>
              <a:off x="6610350" y="2819400"/>
              <a:ext cx="2084924" cy="325581"/>
            </a:xfrm>
            <a:prstGeom prst="rect">
              <a:avLst/>
            </a:prstGeom>
          </p:spPr>
          <p:txBody>
            <a:bodyPr/>
            <a:lstStyle/>
            <a:p>
              <a:pPr marL="342900" marR="0" lvl="0" indent="-342900" defTabSz="4572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Arial"/>
                  <a:ea typeface="ＭＳ Ｐゴシック" charset="0"/>
                  <a:cs typeface="ＭＳ Ｐゴシック" charset="0"/>
                </a:rPr>
                <a:t>Is not    </a:t>
              </a:r>
              <a:r>
                <a:rPr kumimoji="0" lang="en-US" sz="1600" b="1" i="0" u="none" strike="noStrike" kern="1200" cap="none" spc="0" normalizeH="0" baseline="0" noProof="0" dirty="0" smtClean="0">
                  <a:ln>
                    <a:noFill/>
                  </a:ln>
                  <a:solidFill>
                    <a:srgbClr val="FFFF00"/>
                  </a:solidFill>
                  <a:effectLst/>
                  <a:uLnTx/>
                  <a:uFillTx/>
                  <a:latin typeface="Arial"/>
                  <a:ea typeface="ＭＳ Ｐゴシック" charset="0"/>
                  <a:cs typeface="ＭＳ Ｐゴシック" charset="0"/>
                </a:rPr>
                <a:t>always</a:t>
              </a:r>
              <a:endParaRPr kumimoji="0" lang="en-US" sz="1600" b="1" i="0" u="none" strike="noStrike" kern="1200" cap="none" spc="0" normalizeH="0" baseline="0" noProof="0" dirty="0" smtClean="0">
                <a:ln>
                  <a:noFill/>
                </a:ln>
                <a:solidFill>
                  <a:srgbClr val="FF0000"/>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p:txBody>
        </p:sp>
        <p:sp>
          <p:nvSpPr>
            <p:cNvPr id="15" name="Content Placeholder 2"/>
            <p:cNvSpPr txBox="1">
              <a:spLocks/>
            </p:cNvSpPr>
            <p:nvPr/>
          </p:nvSpPr>
          <p:spPr>
            <a:xfrm>
              <a:off x="7766080" y="3029883"/>
              <a:ext cx="830973" cy="321617"/>
            </a:xfrm>
            <a:prstGeom prst="rect">
              <a:avLst/>
            </a:prstGeom>
          </p:spPr>
          <p:txBody>
            <a:bodyPr/>
            <a:lstStyle/>
            <a:p>
              <a:pPr marL="342900" marR="0" lvl="0" indent="-342900" algn="r" defTabSz="457200" rtl="0" eaLnBrk="0" fontAlgn="base" latinLnBrk="0" hangingPunct="0">
                <a:lnSpc>
                  <a:spcPct val="100000"/>
                </a:lnSpc>
                <a:spcBef>
                  <a:spcPts val="0"/>
                </a:spcBef>
                <a:spcAft>
                  <a:spcPct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Arial"/>
                  <a:ea typeface="ＭＳ Ｐゴシック" charset="0"/>
                  <a:cs typeface="ＭＳ Ｐゴシック" charset="0"/>
                </a:rPr>
                <a:t>visible</a:t>
              </a: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lang="en-US" sz="2000" dirty="0" smtClean="0">
                <a:latin typeface="Arial"/>
                <a:ea typeface="ＭＳ Ｐゴシック" charset="0"/>
                <a:cs typeface="ＭＳ Ｐゴシック" charset="0"/>
              </a:endParaRPr>
            </a:p>
          </p:txBody>
        </p:sp>
      </p:grpSp>
      <p:sp>
        <p:nvSpPr>
          <p:cNvPr id="12" name="Rectangle 11"/>
          <p:cNvSpPr/>
          <p:nvPr/>
        </p:nvSpPr>
        <p:spPr>
          <a:xfrm>
            <a:off x="457200" y="6144308"/>
            <a:ext cx="1752628" cy="430887"/>
          </a:xfrm>
          <a:prstGeom prst="rect">
            <a:avLst/>
          </a:prstGeom>
        </p:spPr>
        <p:txBody>
          <a:bodyPr wrap="none">
            <a:spAutoFit/>
          </a:bodyPr>
          <a:lstStyle/>
          <a:p>
            <a:r>
              <a:rPr lang="en-US" sz="2200" b="1" dirty="0" smtClean="0">
                <a:solidFill>
                  <a:srgbClr val="00B050"/>
                </a:solidFill>
              </a:rPr>
              <a:t>People Live</a:t>
            </a:r>
            <a:endParaRPr lang="en-US" sz="2200" dirty="0">
              <a:solidFill>
                <a:srgbClr val="00B050"/>
              </a:solidFill>
            </a:endParaRPr>
          </a:p>
        </p:txBody>
      </p:sp>
      <p:sp>
        <p:nvSpPr>
          <p:cNvPr id="17" name="Rectangle 16"/>
          <p:cNvSpPr/>
          <p:nvPr/>
        </p:nvSpPr>
        <p:spPr>
          <a:xfrm>
            <a:off x="6401186" y="5996226"/>
            <a:ext cx="2285614" cy="430887"/>
          </a:xfrm>
          <a:prstGeom prst="rect">
            <a:avLst/>
          </a:prstGeom>
        </p:spPr>
        <p:txBody>
          <a:bodyPr wrap="none">
            <a:spAutoFit/>
          </a:bodyPr>
          <a:lstStyle/>
          <a:p>
            <a:r>
              <a:rPr lang="en-US" sz="2200" b="1" dirty="0" smtClean="0">
                <a:solidFill>
                  <a:srgbClr val="9900CC"/>
                </a:solidFill>
              </a:rPr>
              <a:t>People can Die!</a:t>
            </a:r>
            <a:endParaRPr lang="en-US" sz="2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http://library.thinkquest.org/J001619/lbrai.jpg"/>
          <p:cNvPicPr>
            <a:picLocks noChangeAspect="1" noChangeArrowheads="1"/>
          </p:cNvPicPr>
          <p:nvPr/>
        </p:nvPicPr>
        <p:blipFill>
          <a:blip r:embed="rId3"/>
          <a:srcRect/>
          <a:stretch>
            <a:fillRect/>
          </a:stretch>
        </p:blipFill>
        <p:spPr bwMode="auto">
          <a:xfrm>
            <a:off x="5306695" y="1367000"/>
            <a:ext cx="1582965" cy="1187224"/>
          </a:xfrm>
          <a:prstGeom prst="rect">
            <a:avLst/>
          </a:prstGeom>
          <a:noFill/>
        </p:spPr>
      </p:pic>
      <p:sp>
        <p:nvSpPr>
          <p:cNvPr id="2" name="Title 1"/>
          <p:cNvSpPr>
            <a:spLocks noGrp="1"/>
          </p:cNvSpPr>
          <p:nvPr>
            <p:ph type="title"/>
          </p:nvPr>
        </p:nvSpPr>
        <p:spPr/>
        <p:txBody>
          <a:bodyPr/>
          <a:lstStyle/>
          <a:p>
            <a:r>
              <a:rPr lang="en-US" dirty="0" smtClean="0">
                <a:solidFill>
                  <a:schemeClr val="tx1"/>
                </a:solidFill>
              </a:rPr>
              <a:t>Intrinsic and Heuristic Algorithms</a:t>
            </a:r>
            <a:endParaRPr lang="en-US" dirty="0"/>
          </a:p>
        </p:txBody>
      </p:sp>
      <p:sp>
        <p:nvSpPr>
          <p:cNvPr id="3" name="Content Placeholder 2"/>
          <p:cNvSpPr>
            <a:spLocks noGrp="1"/>
          </p:cNvSpPr>
          <p:nvPr>
            <p:ph idx="1"/>
          </p:nvPr>
        </p:nvSpPr>
        <p:spPr>
          <a:xfrm>
            <a:off x="457200" y="1904916"/>
            <a:ext cx="8081404" cy="4737864"/>
          </a:xfrm>
        </p:spPr>
        <p:txBody>
          <a:bodyPr/>
          <a:lstStyle/>
          <a:p>
            <a:r>
              <a:rPr lang="en-US" dirty="0" smtClean="0">
                <a:solidFill>
                  <a:schemeClr val="tx1"/>
                </a:solidFill>
              </a:rPr>
              <a:t>We used our Brains to invent Neural Nets</a:t>
            </a:r>
          </a:p>
          <a:p>
            <a:r>
              <a:rPr lang="en-US" dirty="0" smtClean="0">
                <a:solidFill>
                  <a:schemeClr val="tx1"/>
                </a:solidFill>
              </a:rPr>
              <a:t>We use Neutral Nets to investigate the Brain</a:t>
            </a:r>
          </a:p>
          <a:p>
            <a:endParaRPr lang="en-US" dirty="0" smtClean="0">
              <a:solidFill>
                <a:schemeClr val="tx1"/>
              </a:solidFill>
            </a:endParaRPr>
          </a:p>
          <a:p>
            <a:r>
              <a:rPr lang="en-US" dirty="0" smtClean="0">
                <a:solidFill>
                  <a:schemeClr val="tx1"/>
                </a:solidFill>
              </a:rPr>
              <a:t>But we can remain ignorant of internal mechanisms</a:t>
            </a:r>
          </a:p>
          <a:p>
            <a:r>
              <a:rPr lang="en-US" dirty="0" smtClean="0">
                <a:solidFill>
                  <a:schemeClr val="tx1"/>
                </a:solidFill>
              </a:rPr>
              <a:t>									      – hidden layers</a:t>
            </a:r>
          </a:p>
          <a:p>
            <a:endParaRPr lang="en-US" dirty="0" smtClean="0">
              <a:solidFill>
                <a:schemeClr val="tx1"/>
              </a:solidFill>
            </a:endParaRPr>
          </a:p>
          <a:p>
            <a:r>
              <a:rPr lang="en-US" dirty="0" smtClean="0">
                <a:solidFill>
                  <a:srgbClr val="0000FF"/>
                </a:solidFill>
              </a:rPr>
              <a:t>An intrinsic algorithm can be effective</a:t>
            </a:r>
          </a:p>
          <a:p>
            <a:r>
              <a:rPr lang="en-US" b="1" dirty="0" smtClean="0">
                <a:solidFill>
                  <a:srgbClr val="00B050"/>
                </a:solidFill>
              </a:rPr>
              <a:t>A heuristic adaptation of that algorithm can be much better</a:t>
            </a:r>
          </a:p>
          <a:p>
            <a:r>
              <a:rPr lang="en-US" dirty="0" smtClean="0">
                <a:solidFill>
                  <a:schemeClr val="tx1"/>
                </a:solidFill>
              </a:rPr>
              <a:t>						</a:t>
            </a:r>
          </a:p>
          <a:p>
            <a:r>
              <a:rPr lang="en-US" b="1" dirty="0" smtClean="0">
                <a:solidFill>
                  <a:schemeClr val="tx1"/>
                </a:solidFill>
              </a:rPr>
              <a:t>But </a:t>
            </a:r>
            <a:r>
              <a:rPr lang="en-US" dirty="0">
                <a:solidFill>
                  <a:schemeClr val="tx1"/>
                </a:solidFill>
              </a:rPr>
              <a:t>generalizing such </a:t>
            </a:r>
            <a:r>
              <a:rPr lang="en-US" dirty="0" smtClean="0">
                <a:solidFill>
                  <a:schemeClr val="tx1"/>
                </a:solidFill>
              </a:rPr>
              <a:t>a mysterious process to different problems</a:t>
            </a:r>
            <a:br>
              <a:rPr lang="en-US" dirty="0" smtClean="0">
                <a:solidFill>
                  <a:schemeClr val="tx1"/>
                </a:solidFill>
              </a:rPr>
            </a:br>
            <a:r>
              <a:rPr lang="en-US" dirty="0" smtClean="0">
                <a:solidFill>
                  <a:schemeClr val="tx1"/>
                </a:solidFill>
              </a:rPr>
              <a:t>in medical diagnoses may be risky.  </a:t>
            </a:r>
          </a:p>
          <a:p>
            <a:r>
              <a:rPr lang="en-US" dirty="0">
                <a:solidFill>
                  <a:schemeClr val="tx1"/>
                </a:solidFill>
              </a:rPr>
              <a:t>	</a:t>
            </a:r>
            <a:r>
              <a:rPr lang="en-US" dirty="0" smtClean="0">
                <a:solidFill>
                  <a:schemeClr val="tx1"/>
                </a:solidFill>
              </a:rPr>
              <a:t>										    </a:t>
            </a:r>
            <a:r>
              <a:rPr lang="en-US" sz="2200" b="1" dirty="0" smtClean="0">
                <a:solidFill>
                  <a:srgbClr val="9900CC"/>
                </a:solidFill>
              </a:rPr>
              <a:t>People may DIE</a:t>
            </a:r>
            <a:r>
              <a:rPr lang="en-US" sz="2200" dirty="0" smtClean="0">
                <a:solidFill>
                  <a:schemeClr val="tx1"/>
                </a:solidFill>
              </a:rPr>
              <a:t>.</a:t>
            </a:r>
          </a:p>
        </p:txBody>
      </p:sp>
      <p:pic>
        <p:nvPicPr>
          <p:cNvPr id="45065" name="Picture 9" descr="http://boblenk.com/yahoo_site_admin/assets/images/Neuron.233110643_std.jpg"/>
          <p:cNvPicPr>
            <a:picLocks noChangeAspect="1" noChangeArrowheads="1"/>
          </p:cNvPicPr>
          <p:nvPr/>
        </p:nvPicPr>
        <p:blipFill>
          <a:blip r:embed="rId4"/>
          <a:srcRect/>
          <a:stretch>
            <a:fillRect/>
          </a:stretch>
        </p:blipFill>
        <p:spPr bwMode="auto">
          <a:xfrm>
            <a:off x="7007790" y="1461303"/>
            <a:ext cx="1393131" cy="887226"/>
          </a:xfrm>
          <a:prstGeom prst="rect">
            <a:avLst/>
          </a:prstGeom>
          <a:noFill/>
        </p:spPr>
      </p:pic>
      <p:pic>
        <p:nvPicPr>
          <p:cNvPr id="45068" name="Picture 12"/>
          <p:cNvPicPr>
            <a:picLocks noChangeAspect="1" noChangeArrowheads="1"/>
          </p:cNvPicPr>
          <p:nvPr/>
        </p:nvPicPr>
        <p:blipFill>
          <a:blip r:embed="rId5"/>
          <a:srcRect/>
          <a:stretch>
            <a:fillRect/>
          </a:stretch>
        </p:blipFill>
        <p:spPr bwMode="auto">
          <a:xfrm>
            <a:off x="7007790" y="2554224"/>
            <a:ext cx="1366676" cy="16560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04799" y="2362200"/>
            <a:ext cx="5097887" cy="1038393"/>
          </a:xfrm>
          <a:prstGeom prst="roundRect">
            <a:avLst>
              <a:gd name="adj" fmla="val 21642"/>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solidFill>
              </a:rPr>
              <a:t>Inverse Problems and Instabilities</a:t>
            </a:r>
            <a:endParaRPr lang="en-US" dirty="0">
              <a:solidFill>
                <a:schemeClr val="tx1"/>
              </a:solidFill>
            </a:endParaRPr>
          </a:p>
        </p:txBody>
      </p:sp>
      <p:sp>
        <p:nvSpPr>
          <p:cNvPr id="3" name="Content Placeholder 2"/>
          <p:cNvSpPr>
            <a:spLocks noGrp="1"/>
          </p:cNvSpPr>
          <p:nvPr>
            <p:ph idx="1"/>
          </p:nvPr>
        </p:nvSpPr>
        <p:spPr>
          <a:xfrm>
            <a:off x="457200" y="1494571"/>
            <a:ext cx="8229600" cy="3299343"/>
          </a:xfrm>
        </p:spPr>
        <p:txBody>
          <a:bodyPr/>
          <a:lstStyle/>
          <a:p>
            <a:r>
              <a:rPr lang="en-US" b="1" dirty="0" smtClean="0">
                <a:solidFill>
                  <a:srgbClr val="0000FF"/>
                </a:solidFill>
              </a:rPr>
              <a:t>Single Valued Deterministic and Unique</a:t>
            </a:r>
          </a:p>
          <a:p>
            <a:r>
              <a:rPr lang="en-US" dirty="0" smtClean="0">
                <a:solidFill>
                  <a:schemeClr val="tx1"/>
                </a:solidFill>
              </a:rPr>
              <a:t> 		</a:t>
            </a:r>
            <a:r>
              <a:rPr lang="en-US" dirty="0" smtClean="0">
                <a:solidFill>
                  <a:srgbClr val="00B050"/>
                </a:solidFill>
              </a:rPr>
              <a:t>Forward is easy until chaotic</a:t>
            </a:r>
            <a:r>
              <a:rPr lang="en-US" b="1" dirty="0" smtClean="0">
                <a:solidFill>
                  <a:schemeClr val="tx1"/>
                </a:solidFill>
              </a:rPr>
              <a:t>:</a:t>
            </a:r>
            <a:r>
              <a:rPr lang="en-US" dirty="0" smtClean="0">
                <a:solidFill>
                  <a:schemeClr val="tx1"/>
                </a:solidFill>
              </a:rPr>
              <a:t>  </a:t>
            </a:r>
            <a:r>
              <a:rPr lang="en-US" dirty="0" smtClean="0">
                <a:solidFill>
                  <a:srgbClr val="FF0000"/>
                </a:solidFill>
              </a:rPr>
              <a:t>Backward is intractably difficult</a:t>
            </a:r>
          </a:p>
          <a:p>
            <a:r>
              <a:rPr lang="en-US" sz="1200" dirty="0" smtClean="0">
                <a:solidFill>
                  <a:schemeClr val="tx1"/>
                </a:solidFill>
              </a:rPr>
              <a:t>					</a:t>
            </a:r>
          </a:p>
          <a:p>
            <a:pPr>
              <a:tabLst>
                <a:tab pos="6400800" algn="l"/>
              </a:tabLst>
            </a:pPr>
            <a:r>
              <a:rPr lang="en-US" sz="1400" dirty="0" smtClean="0">
                <a:solidFill>
                  <a:schemeClr val="tx1"/>
                </a:solidFill>
              </a:rPr>
              <a:t>797,003,437  </a:t>
            </a:r>
            <a:r>
              <a:rPr lang="en-US" b="1" dirty="0" smtClean="0">
                <a:solidFill>
                  <a:schemeClr val="tx1"/>
                </a:solidFill>
                <a:sym typeface="Symbol"/>
              </a:rPr>
              <a:t></a:t>
            </a:r>
            <a:r>
              <a:rPr lang="en-US" sz="1400" dirty="0" smtClean="0">
                <a:solidFill>
                  <a:schemeClr val="tx1"/>
                </a:solidFill>
              </a:rPr>
              <a:t>  817,504,243  =   651,553,691,433,083,191</a:t>
            </a:r>
          </a:p>
          <a:p>
            <a:pPr>
              <a:spcBef>
                <a:spcPts val="0"/>
              </a:spcBef>
              <a:tabLst>
                <a:tab pos="6400800" algn="l"/>
              </a:tabLst>
            </a:pPr>
            <a:endParaRPr lang="en-US" sz="1400" dirty="0" smtClean="0">
              <a:solidFill>
                <a:schemeClr val="tx1"/>
              </a:solidFill>
            </a:endParaRPr>
          </a:p>
          <a:p>
            <a:pPr>
              <a:spcBef>
                <a:spcPts val="0"/>
              </a:spcBef>
              <a:tabLst>
                <a:tab pos="6400800" algn="l"/>
              </a:tabLst>
            </a:pPr>
            <a:r>
              <a:rPr lang="en-US" sz="1400" dirty="0" smtClean="0">
                <a:solidFill>
                  <a:schemeClr val="tx1"/>
                </a:solidFill>
              </a:rPr>
              <a:t>651,553,691,433,083,191        =    </a:t>
            </a:r>
            <a:r>
              <a:rPr lang="en-US" sz="1400" b="1" dirty="0" smtClean="0">
                <a:solidFill>
                  <a:schemeClr val="tx1"/>
                </a:solidFill>
              </a:rPr>
              <a:t>??????? </a:t>
            </a:r>
            <a:r>
              <a:rPr lang="en-US" sz="1800" b="1" dirty="0" smtClean="0">
                <a:solidFill>
                  <a:schemeClr val="tx1"/>
                </a:solidFill>
                <a:sym typeface="Symbol"/>
              </a:rPr>
              <a:t></a:t>
            </a:r>
            <a:r>
              <a:rPr lang="en-US" sz="1400" b="1" dirty="0" smtClean="0">
                <a:solidFill>
                  <a:schemeClr val="tx1"/>
                </a:solidFill>
                <a:sym typeface="Symbol"/>
              </a:rPr>
              <a:t>   ??????? </a:t>
            </a:r>
            <a:endParaRPr lang="en-US" dirty="0" smtClean="0">
              <a:solidFill>
                <a:schemeClr val="tx1"/>
              </a:solidFill>
            </a:endParaRPr>
          </a:p>
          <a:p>
            <a:endParaRPr lang="en-US" sz="1100" dirty="0" smtClean="0">
              <a:solidFill>
                <a:schemeClr val="tx1"/>
              </a:solidFill>
            </a:endParaRPr>
          </a:p>
          <a:p>
            <a:endParaRPr lang="en-US" dirty="0" smtClean="0">
              <a:solidFill>
                <a:schemeClr val="tx1"/>
              </a:solidFill>
            </a:endParaRPr>
          </a:p>
        </p:txBody>
      </p:sp>
      <p:sp>
        <p:nvSpPr>
          <p:cNvPr id="30" name="Rectangle 29"/>
          <p:cNvSpPr/>
          <p:nvPr/>
        </p:nvSpPr>
        <p:spPr>
          <a:xfrm>
            <a:off x="1393017" y="2744748"/>
            <a:ext cx="287587" cy="400110"/>
          </a:xfrm>
          <a:prstGeom prst="rect">
            <a:avLst/>
          </a:prstGeom>
        </p:spPr>
        <p:txBody>
          <a:bodyPr wrap="square">
            <a:spAutoFit/>
          </a:bodyPr>
          <a:lstStyle/>
          <a:p>
            <a:r>
              <a:rPr lang="en-US" sz="2000" b="1" dirty="0" smtClean="0">
                <a:solidFill>
                  <a:srgbClr val="00B050"/>
                </a:solidFill>
                <a:latin typeface="Arial"/>
                <a:ea typeface="ＭＳ Ｐゴシック" charset="0"/>
                <a:sym typeface="Symbol"/>
              </a:rPr>
              <a:t></a:t>
            </a:r>
            <a:endParaRPr lang="en-US" dirty="0"/>
          </a:p>
        </p:txBody>
      </p:sp>
      <p:sp>
        <p:nvSpPr>
          <p:cNvPr id="33" name="Rectangle 32"/>
          <p:cNvSpPr/>
          <p:nvPr/>
        </p:nvSpPr>
        <p:spPr>
          <a:xfrm>
            <a:off x="3979642" y="2744748"/>
            <a:ext cx="341639" cy="400110"/>
          </a:xfrm>
          <a:prstGeom prst="rect">
            <a:avLst/>
          </a:prstGeom>
        </p:spPr>
        <p:txBody>
          <a:bodyPr wrap="square">
            <a:spAutoFit/>
          </a:bodyPr>
          <a:lstStyle/>
          <a:p>
            <a:pPr marL="342900" lvl="0" indent="-342900" eaLnBrk="0" hangingPunct="0">
              <a:spcBef>
                <a:spcPct val="20000"/>
              </a:spcBef>
            </a:pPr>
            <a:r>
              <a:rPr lang="en-US" sz="2000" b="1" dirty="0" smtClean="0">
                <a:solidFill>
                  <a:srgbClr val="FF0000"/>
                </a:solidFill>
                <a:latin typeface="Arial"/>
                <a:ea typeface="ＭＳ Ｐゴシック" charset="0"/>
                <a:sym typeface="Symbol"/>
              </a:rPr>
              <a:t></a:t>
            </a:r>
            <a:endParaRPr lang="en-US" sz="2000" dirty="0" smtClean="0">
              <a:solidFill>
                <a:prstClr val="black"/>
              </a:solidFill>
              <a:latin typeface="Arial"/>
              <a:ea typeface="ＭＳ Ｐゴシック"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04799" y="2362200"/>
            <a:ext cx="5097887" cy="1038393"/>
          </a:xfrm>
          <a:prstGeom prst="roundRect">
            <a:avLst>
              <a:gd name="adj" fmla="val 21642"/>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solidFill>
              </a:rPr>
              <a:t>Inverse Problems and Instabilities</a:t>
            </a:r>
            <a:endParaRPr lang="en-US" dirty="0">
              <a:solidFill>
                <a:schemeClr val="tx1"/>
              </a:solidFill>
            </a:endParaRPr>
          </a:p>
        </p:txBody>
      </p:sp>
      <p:sp>
        <p:nvSpPr>
          <p:cNvPr id="3" name="Content Placeholder 2"/>
          <p:cNvSpPr>
            <a:spLocks noGrp="1"/>
          </p:cNvSpPr>
          <p:nvPr>
            <p:ph idx="1"/>
          </p:nvPr>
        </p:nvSpPr>
        <p:spPr>
          <a:xfrm>
            <a:off x="457200" y="1494571"/>
            <a:ext cx="8229600" cy="3299343"/>
          </a:xfrm>
        </p:spPr>
        <p:txBody>
          <a:bodyPr/>
          <a:lstStyle/>
          <a:p>
            <a:r>
              <a:rPr lang="en-US" b="1" dirty="0" smtClean="0">
                <a:solidFill>
                  <a:srgbClr val="0000FF"/>
                </a:solidFill>
              </a:rPr>
              <a:t>Single Valued Deterministic and Unique</a:t>
            </a:r>
          </a:p>
          <a:p>
            <a:r>
              <a:rPr lang="en-US" dirty="0" smtClean="0">
                <a:solidFill>
                  <a:schemeClr val="tx1"/>
                </a:solidFill>
              </a:rPr>
              <a:t> 		</a:t>
            </a:r>
            <a:r>
              <a:rPr lang="en-US" dirty="0" smtClean="0">
                <a:solidFill>
                  <a:srgbClr val="00B050"/>
                </a:solidFill>
              </a:rPr>
              <a:t>Forward is easy until chaotic</a:t>
            </a:r>
            <a:r>
              <a:rPr lang="en-US" b="1" dirty="0" smtClean="0">
                <a:solidFill>
                  <a:schemeClr val="tx1"/>
                </a:solidFill>
              </a:rPr>
              <a:t>:</a:t>
            </a:r>
            <a:r>
              <a:rPr lang="en-US" dirty="0" smtClean="0">
                <a:solidFill>
                  <a:schemeClr val="tx1"/>
                </a:solidFill>
              </a:rPr>
              <a:t>  </a:t>
            </a:r>
            <a:r>
              <a:rPr lang="en-US" dirty="0" smtClean="0">
                <a:solidFill>
                  <a:srgbClr val="FF0000"/>
                </a:solidFill>
              </a:rPr>
              <a:t>Backward is intractably difficult</a:t>
            </a:r>
          </a:p>
          <a:p>
            <a:r>
              <a:rPr lang="en-US" sz="1200" dirty="0" smtClean="0">
                <a:solidFill>
                  <a:schemeClr val="tx1"/>
                </a:solidFill>
              </a:rPr>
              <a:t>					</a:t>
            </a:r>
          </a:p>
          <a:p>
            <a:pPr>
              <a:tabLst>
                <a:tab pos="6400800" algn="l"/>
              </a:tabLst>
            </a:pPr>
            <a:r>
              <a:rPr lang="en-US" sz="1400" dirty="0" smtClean="0">
                <a:solidFill>
                  <a:schemeClr val="tx1"/>
                </a:solidFill>
              </a:rPr>
              <a:t>797,003,437  </a:t>
            </a:r>
            <a:r>
              <a:rPr lang="en-US" b="1" dirty="0" smtClean="0">
                <a:solidFill>
                  <a:schemeClr val="tx1"/>
                </a:solidFill>
                <a:sym typeface="Symbol"/>
              </a:rPr>
              <a:t></a:t>
            </a:r>
            <a:r>
              <a:rPr lang="en-US" sz="1400" dirty="0" smtClean="0">
                <a:solidFill>
                  <a:schemeClr val="tx1"/>
                </a:solidFill>
              </a:rPr>
              <a:t>  817,504,243  =   651,553,691,433,083,191</a:t>
            </a:r>
          </a:p>
          <a:p>
            <a:pPr>
              <a:spcBef>
                <a:spcPts val="0"/>
              </a:spcBef>
              <a:tabLst>
                <a:tab pos="6400800" algn="l"/>
              </a:tabLst>
            </a:pPr>
            <a:endParaRPr lang="en-US" sz="1400" dirty="0" smtClean="0">
              <a:solidFill>
                <a:schemeClr val="tx1"/>
              </a:solidFill>
            </a:endParaRPr>
          </a:p>
          <a:p>
            <a:pPr>
              <a:spcBef>
                <a:spcPts val="0"/>
              </a:spcBef>
              <a:tabLst>
                <a:tab pos="6400800" algn="l"/>
              </a:tabLst>
            </a:pPr>
            <a:r>
              <a:rPr lang="en-US" sz="1400" dirty="0" smtClean="0">
                <a:solidFill>
                  <a:schemeClr val="tx1"/>
                </a:solidFill>
              </a:rPr>
              <a:t>651,553,691,433,083,191        =    </a:t>
            </a:r>
            <a:r>
              <a:rPr lang="en-US" sz="1400" b="1" dirty="0" smtClean="0">
                <a:solidFill>
                  <a:schemeClr val="tx1"/>
                </a:solidFill>
              </a:rPr>
              <a:t>??????? </a:t>
            </a:r>
            <a:r>
              <a:rPr lang="en-US" sz="1800" b="1" dirty="0" smtClean="0">
                <a:solidFill>
                  <a:schemeClr val="tx1"/>
                </a:solidFill>
                <a:sym typeface="Symbol"/>
              </a:rPr>
              <a:t></a:t>
            </a:r>
            <a:r>
              <a:rPr lang="en-US" sz="1400" b="1" dirty="0" smtClean="0">
                <a:solidFill>
                  <a:schemeClr val="tx1"/>
                </a:solidFill>
                <a:sym typeface="Symbol"/>
              </a:rPr>
              <a:t>   ??????? </a:t>
            </a:r>
            <a:endParaRPr lang="en-US" dirty="0" smtClean="0">
              <a:solidFill>
                <a:schemeClr val="tx1"/>
              </a:solidFill>
            </a:endParaRPr>
          </a:p>
          <a:p>
            <a:endParaRPr lang="en-US" sz="1100" dirty="0" smtClean="0">
              <a:solidFill>
                <a:schemeClr val="tx1"/>
              </a:solidFill>
            </a:endParaRPr>
          </a:p>
          <a:p>
            <a:r>
              <a:rPr lang="en-US" sz="1800" dirty="0" smtClean="0">
                <a:solidFill>
                  <a:schemeClr val="tx1"/>
                </a:solidFill>
              </a:rPr>
              <a:t>Mandelbrot Set Recursion Generator:  z </a:t>
            </a:r>
            <a:r>
              <a:rPr lang="en-US" sz="1800" dirty="0" smtClean="0">
                <a:solidFill>
                  <a:schemeClr val="tx1"/>
                </a:solidFill>
                <a:sym typeface="Symbol"/>
              </a:rPr>
              <a:t> </a:t>
            </a:r>
            <a:r>
              <a:rPr lang="en-US" sz="1800" dirty="0" smtClean="0">
                <a:solidFill>
                  <a:schemeClr val="tx1"/>
                </a:solidFill>
              </a:rPr>
              <a:t>z</a:t>
            </a:r>
            <a:r>
              <a:rPr lang="en-US" sz="1800" baseline="30000" dirty="0" smtClean="0">
                <a:solidFill>
                  <a:schemeClr val="tx1"/>
                </a:solidFill>
              </a:rPr>
              <a:t>2</a:t>
            </a:r>
            <a:r>
              <a:rPr lang="en-US" sz="1800" dirty="0" smtClean="0">
                <a:solidFill>
                  <a:schemeClr val="tx1"/>
                </a:solidFill>
              </a:rPr>
              <a:t> + c</a:t>
            </a:r>
          </a:p>
          <a:p>
            <a:r>
              <a:rPr lang="en-US" sz="1200" dirty="0" smtClean="0">
                <a:solidFill>
                  <a:schemeClr val="tx1"/>
                </a:solidFill>
              </a:rPr>
              <a:t>       {R=-1.35611321948817682, I=0.0546703660365892457} 	</a:t>
            </a:r>
            <a:endParaRPr lang="en-US" sz="1200" b="1" dirty="0" smtClean="0">
              <a:solidFill>
                <a:schemeClr val="tx1"/>
              </a:solidFill>
            </a:endParaRPr>
          </a:p>
          <a:p>
            <a:endParaRPr lang="en-US" dirty="0" smtClean="0">
              <a:solidFill>
                <a:schemeClr val="tx1"/>
              </a:solidFill>
            </a:endParaRPr>
          </a:p>
        </p:txBody>
      </p:sp>
      <p:pic>
        <p:nvPicPr>
          <p:cNvPr id="6" name="Picture 1"/>
          <p:cNvPicPr>
            <a:picLocks noChangeAspect="1" noChangeArrowheads="1"/>
          </p:cNvPicPr>
          <p:nvPr/>
        </p:nvPicPr>
        <p:blipFill>
          <a:blip r:embed="rId3"/>
          <a:srcRect/>
          <a:stretch>
            <a:fillRect/>
          </a:stretch>
        </p:blipFill>
        <p:spPr bwMode="auto">
          <a:xfrm>
            <a:off x="6137331" y="2244445"/>
            <a:ext cx="2549469" cy="2549469"/>
          </a:xfrm>
          <a:prstGeom prst="rect">
            <a:avLst/>
          </a:prstGeom>
          <a:noFill/>
          <a:ln w="9525">
            <a:noFill/>
            <a:miter lim="800000"/>
            <a:headEnd/>
            <a:tailEnd/>
          </a:ln>
        </p:spPr>
      </p:pic>
      <p:sp>
        <p:nvSpPr>
          <p:cNvPr id="7" name="Rectangle 6"/>
          <p:cNvSpPr/>
          <p:nvPr/>
        </p:nvSpPr>
        <p:spPr>
          <a:xfrm>
            <a:off x="4828033" y="3642102"/>
            <a:ext cx="1464722" cy="523220"/>
          </a:xfrm>
          <a:prstGeom prst="rect">
            <a:avLst/>
          </a:prstGeom>
        </p:spPr>
        <p:txBody>
          <a:bodyPr wrap="square">
            <a:spAutoFit/>
          </a:bodyPr>
          <a:lstStyle/>
          <a:p>
            <a:r>
              <a:rPr lang="en-US" sz="2800" b="1" dirty="0" smtClean="0">
                <a:solidFill>
                  <a:srgbClr val="FF0000"/>
                </a:solidFill>
                <a:latin typeface="Arial"/>
                <a:ea typeface="ＭＳ Ｐゴシック" charset="0"/>
                <a:sym typeface="Symbol"/>
              </a:rPr>
              <a:t></a:t>
            </a:r>
            <a:endParaRPr lang="en-US" sz="2800" b="1" dirty="0">
              <a:solidFill>
                <a:srgbClr val="FF0000"/>
              </a:solidFill>
            </a:endParaRPr>
          </a:p>
        </p:txBody>
      </p:sp>
      <p:sp>
        <p:nvSpPr>
          <p:cNvPr id="8" name="Rectangle 7"/>
          <p:cNvSpPr/>
          <p:nvPr/>
        </p:nvSpPr>
        <p:spPr>
          <a:xfrm>
            <a:off x="5621648" y="3385095"/>
            <a:ext cx="538930" cy="523220"/>
          </a:xfrm>
          <a:prstGeom prst="rect">
            <a:avLst/>
          </a:prstGeom>
        </p:spPr>
        <p:txBody>
          <a:bodyPr wrap="none">
            <a:spAutoFit/>
          </a:bodyPr>
          <a:lstStyle/>
          <a:p>
            <a:r>
              <a:rPr lang="en-US" sz="2800" b="1" dirty="0" smtClean="0">
                <a:solidFill>
                  <a:srgbClr val="00B050"/>
                </a:solidFill>
                <a:latin typeface="Arial"/>
                <a:ea typeface="ＭＳ Ｐゴシック" charset="0"/>
                <a:sym typeface="Symbol"/>
              </a:rPr>
              <a:t></a:t>
            </a:r>
            <a:endParaRPr lang="en-US" sz="3600" dirty="0">
              <a:solidFill>
                <a:srgbClr val="00B050"/>
              </a:solidFill>
            </a:endParaRPr>
          </a:p>
        </p:txBody>
      </p:sp>
      <p:sp>
        <p:nvSpPr>
          <p:cNvPr id="17" name="Rectangle 16"/>
          <p:cNvSpPr/>
          <p:nvPr/>
        </p:nvSpPr>
        <p:spPr>
          <a:xfrm>
            <a:off x="5402687" y="6360508"/>
            <a:ext cx="1951150" cy="369332"/>
          </a:xfrm>
          <a:prstGeom prst="rect">
            <a:avLst/>
          </a:prstGeom>
        </p:spPr>
        <p:txBody>
          <a:bodyPr wrap="square">
            <a:spAutoFit/>
          </a:bodyPr>
          <a:lstStyle/>
          <a:p>
            <a:endParaRPr lang="en-US" dirty="0"/>
          </a:p>
        </p:txBody>
      </p:sp>
      <p:sp>
        <p:nvSpPr>
          <p:cNvPr id="30" name="Rectangle 29"/>
          <p:cNvSpPr/>
          <p:nvPr/>
        </p:nvSpPr>
        <p:spPr>
          <a:xfrm>
            <a:off x="1393017" y="2744748"/>
            <a:ext cx="287587" cy="400110"/>
          </a:xfrm>
          <a:prstGeom prst="rect">
            <a:avLst/>
          </a:prstGeom>
        </p:spPr>
        <p:txBody>
          <a:bodyPr wrap="square">
            <a:spAutoFit/>
          </a:bodyPr>
          <a:lstStyle/>
          <a:p>
            <a:r>
              <a:rPr lang="en-US" sz="2000" b="1" dirty="0" smtClean="0">
                <a:solidFill>
                  <a:srgbClr val="00B050"/>
                </a:solidFill>
                <a:latin typeface="Arial"/>
                <a:ea typeface="ＭＳ Ｐゴシック" charset="0"/>
                <a:sym typeface="Symbol"/>
              </a:rPr>
              <a:t></a:t>
            </a:r>
            <a:endParaRPr lang="en-US" dirty="0"/>
          </a:p>
        </p:txBody>
      </p:sp>
      <p:sp>
        <p:nvSpPr>
          <p:cNvPr id="33" name="Rectangle 32"/>
          <p:cNvSpPr/>
          <p:nvPr/>
        </p:nvSpPr>
        <p:spPr>
          <a:xfrm>
            <a:off x="3979642" y="2744748"/>
            <a:ext cx="341639" cy="400110"/>
          </a:xfrm>
          <a:prstGeom prst="rect">
            <a:avLst/>
          </a:prstGeom>
        </p:spPr>
        <p:txBody>
          <a:bodyPr wrap="square">
            <a:spAutoFit/>
          </a:bodyPr>
          <a:lstStyle/>
          <a:p>
            <a:pPr marL="342900" lvl="0" indent="-342900" eaLnBrk="0" hangingPunct="0">
              <a:spcBef>
                <a:spcPct val="20000"/>
              </a:spcBef>
            </a:pPr>
            <a:r>
              <a:rPr lang="en-US" sz="2000" b="1" dirty="0" smtClean="0">
                <a:solidFill>
                  <a:srgbClr val="FF0000"/>
                </a:solidFill>
                <a:latin typeface="Arial"/>
                <a:ea typeface="ＭＳ Ｐゴシック" charset="0"/>
                <a:sym typeface="Symbol"/>
              </a:rPr>
              <a:t></a:t>
            </a:r>
            <a:endParaRPr lang="en-US" sz="2000" dirty="0" smtClean="0">
              <a:solidFill>
                <a:prstClr val="black"/>
              </a:solidFill>
              <a:latin typeface="Arial"/>
              <a:ea typeface="ＭＳ Ｐゴシック" charset="0"/>
            </a:endParaRPr>
          </a:p>
        </p:txBody>
      </p:sp>
    </p:spTree>
    <p:extLst>
      <p:ext uri="{BB962C8B-B14F-4D97-AF65-F5344CB8AC3E}">
        <p14:creationId xmlns:p14="http://schemas.microsoft.com/office/powerpoint/2010/main" val="5781957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04799" y="2362200"/>
            <a:ext cx="5097887" cy="1038393"/>
          </a:xfrm>
          <a:prstGeom prst="roundRect">
            <a:avLst>
              <a:gd name="adj" fmla="val 21642"/>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solidFill>
              </a:rPr>
              <a:t>Inverse Problems and Instabilities</a:t>
            </a:r>
            <a:endParaRPr lang="en-US" dirty="0">
              <a:solidFill>
                <a:schemeClr val="tx1"/>
              </a:solidFill>
            </a:endParaRPr>
          </a:p>
        </p:txBody>
      </p:sp>
      <p:sp>
        <p:nvSpPr>
          <p:cNvPr id="3" name="Content Placeholder 2"/>
          <p:cNvSpPr>
            <a:spLocks noGrp="1"/>
          </p:cNvSpPr>
          <p:nvPr>
            <p:ph idx="1"/>
          </p:nvPr>
        </p:nvSpPr>
        <p:spPr>
          <a:xfrm>
            <a:off x="457200" y="1494571"/>
            <a:ext cx="8229600" cy="3299343"/>
          </a:xfrm>
        </p:spPr>
        <p:txBody>
          <a:bodyPr/>
          <a:lstStyle/>
          <a:p>
            <a:r>
              <a:rPr lang="en-US" b="1" dirty="0" smtClean="0">
                <a:solidFill>
                  <a:srgbClr val="0000FF"/>
                </a:solidFill>
              </a:rPr>
              <a:t>Single Valued Deterministic and Unique</a:t>
            </a:r>
          </a:p>
          <a:p>
            <a:r>
              <a:rPr lang="en-US" dirty="0" smtClean="0">
                <a:solidFill>
                  <a:schemeClr val="tx1"/>
                </a:solidFill>
              </a:rPr>
              <a:t> 		</a:t>
            </a:r>
            <a:r>
              <a:rPr lang="en-US" dirty="0" smtClean="0">
                <a:solidFill>
                  <a:srgbClr val="00B050"/>
                </a:solidFill>
              </a:rPr>
              <a:t>Forward is easy until chaotic</a:t>
            </a:r>
            <a:r>
              <a:rPr lang="en-US" b="1" dirty="0" smtClean="0">
                <a:solidFill>
                  <a:schemeClr val="tx1"/>
                </a:solidFill>
              </a:rPr>
              <a:t>:</a:t>
            </a:r>
            <a:r>
              <a:rPr lang="en-US" dirty="0" smtClean="0">
                <a:solidFill>
                  <a:schemeClr val="tx1"/>
                </a:solidFill>
              </a:rPr>
              <a:t>  </a:t>
            </a:r>
            <a:r>
              <a:rPr lang="en-US" dirty="0" smtClean="0">
                <a:solidFill>
                  <a:srgbClr val="FF0000"/>
                </a:solidFill>
              </a:rPr>
              <a:t>Backward is intractably difficult</a:t>
            </a:r>
          </a:p>
          <a:p>
            <a:r>
              <a:rPr lang="en-US" sz="1200" dirty="0" smtClean="0">
                <a:solidFill>
                  <a:schemeClr val="tx1"/>
                </a:solidFill>
              </a:rPr>
              <a:t>					</a:t>
            </a:r>
          </a:p>
          <a:p>
            <a:pPr>
              <a:tabLst>
                <a:tab pos="6400800" algn="l"/>
              </a:tabLst>
            </a:pPr>
            <a:r>
              <a:rPr lang="en-US" sz="1400" dirty="0" smtClean="0">
                <a:solidFill>
                  <a:schemeClr val="tx1"/>
                </a:solidFill>
              </a:rPr>
              <a:t>797,003,437  </a:t>
            </a:r>
            <a:r>
              <a:rPr lang="en-US" b="1" dirty="0" smtClean="0">
                <a:solidFill>
                  <a:schemeClr val="tx1"/>
                </a:solidFill>
                <a:sym typeface="Symbol"/>
              </a:rPr>
              <a:t></a:t>
            </a:r>
            <a:r>
              <a:rPr lang="en-US" sz="1400" dirty="0" smtClean="0">
                <a:solidFill>
                  <a:schemeClr val="tx1"/>
                </a:solidFill>
              </a:rPr>
              <a:t>  817,504,243  =   651,553,691,433,083,191</a:t>
            </a:r>
          </a:p>
          <a:p>
            <a:pPr>
              <a:spcBef>
                <a:spcPts val="0"/>
              </a:spcBef>
              <a:tabLst>
                <a:tab pos="6400800" algn="l"/>
              </a:tabLst>
            </a:pPr>
            <a:endParaRPr lang="en-US" sz="1400" dirty="0" smtClean="0">
              <a:solidFill>
                <a:schemeClr val="tx1"/>
              </a:solidFill>
            </a:endParaRPr>
          </a:p>
          <a:p>
            <a:pPr>
              <a:spcBef>
                <a:spcPts val="0"/>
              </a:spcBef>
              <a:tabLst>
                <a:tab pos="6400800" algn="l"/>
              </a:tabLst>
            </a:pPr>
            <a:r>
              <a:rPr lang="en-US" sz="1400" dirty="0" smtClean="0">
                <a:solidFill>
                  <a:schemeClr val="tx1"/>
                </a:solidFill>
              </a:rPr>
              <a:t>651,553,691,433,083,191        =    </a:t>
            </a:r>
            <a:r>
              <a:rPr lang="en-US" sz="1400" b="1" dirty="0" smtClean="0">
                <a:solidFill>
                  <a:schemeClr val="tx1"/>
                </a:solidFill>
              </a:rPr>
              <a:t>??????? </a:t>
            </a:r>
            <a:r>
              <a:rPr lang="en-US" sz="1800" b="1" dirty="0" smtClean="0">
                <a:solidFill>
                  <a:schemeClr val="tx1"/>
                </a:solidFill>
                <a:sym typeface="Symbol"/>
              </a:rPr>
              <a:t></a:t>
            </a:r>
            <a:r>
              <a:rPr lang="en-US" sz="1400" b="1" dirty="0" smtClean="0">
                <a:solidFill>
                  <a:schemeClr val="tx1"/>
                </a:solidFill>
                <a:sym typeface="Symbol"/>
              </a:rPr>
              <a:t>   ??????? </a:t>
            </a:r>
            <a:endParaRPr lang="en-US" dirty="0" smtClean="0">
              <a:solidFill>
                <a:schemeClr val="tx1"/>
              </a:solidFill>
            </a:endParaRPr>
          </a:p>
          <a:p>
            <a:endParaRPr lang="en-US" sz="1100" dirty="0" smtClean="0">
              <a:solidFill>
                <a:schemeClr val="tx1"/>
              </a:solidFill>
            </a:endParaRPr>
          </a:p>
          <a:p>
            <a:r>
              <a:rPr lang="en-US" sz="1800" dirty="0" smtClean="0">
                <a:solidFill>
                  <a:schemeClr val="tx1"/>
                </a:solidFill>
              </a:rPr>
              <a:t>Mandelbrot Set Recursion Generator:  z </a:t>
            </a:r>
            <a:r>
              <a:rPr lang="en-US" sz="1800" dirty="0" smtClean="0">
                <a:solidFill>
                  <a:schemeClr val="tx1"/>
                </a:solidFill>
                <a:sym typeface="Symbol"/>
              </a:rPr>
              <a:t> </a:t>
            </a:r>
            <a:r>
              <a:rPr lang="en-US" sz="1800" dirty="0" smtClean="0">
                <a:solidFill>
                  <a:schemeClr val="tx1"/>
                </a:solidFill>
              </a:rPr>
              <a:t>z</a:t>
            </a:r>
            <a:r>
              <a:rPr lang="en-US" sz="1800" baseline="30000" dirty="0" smtClean="0">
                <a:solidFill>
                  <a:schemeClr val="tx1"/>
                </a:solidFill>
              </a:rPr>
              <a:t>2</a:t>
            </a:r>
            <a:r>
              <a:rPr lang="en-US" sz="1800" dirty="0" smtClean="0">
                <a:solidFill>
                  <a:schemeClr val="tx1"/>
                </a:solidFill>
              </a:rPr>
              <a:t> + c</a:t>
            </a:r>
          </a:p>
          <a:p>
            <a:r>
              <a:rPr lang="en-US" sz="1200" dirty="0" smtClean="0">
                <a:solidFill>
                  <a:schemeClr val="tx1"/>
                </a:solidFill>
              </a:rPr>
              <a:t>{R=-1.35611321948817682, I=0.0546703660365892457} 	</a:t>
            </a:r>
            <a:endParaRPr lang="en-US" sz="1200" b="1" dirty="0" smtClean="0">
              <a:solidFill>
                <a:schemeClr val="tx1"/>
              </a:solidFill>
            </a:endParaRPr>
          </a:p>
          <a:p>
            <a:endParaRPr lang="en-US" dirty="0" smtClean="0">
              <a:solidFill>
                <a:schemeClr val="tx1"/>
              </a:solidFill>
            </a:endParaRPr>
          </a:p>
        </p:txBody>
      </p:sp>
      <p:pic>
        <p:nvPicPr>
          <p:cNvPr id="6" name="Picture 1"/>
          <p:cNvPicPr>
            <a:picLocks noChangeAspect="1" noChangeArrowheads="1"/>
          </p:cNvPicPr>
          <p:nvPr/>
        </p:nvPicPr>
        <p:blipFill>
          <a:blip r:embed="rId3"/>
          <a:srcRect/>
          <a:stretch>
            <a:fillRect/>
          </a:stretch>
        </p:blipFill>
        <p:spPr bwMode="auto">
          <a:xfrm>
            <a:off x="6137331" y="2244445"/>
            <a:ext cx="2549469" cy="2549469"/>
          </a:xfrm>
          <a:prstGeom prst="rect">
            <a:avLst/>
          </a:prstGeom>
          <a:noFill/>
          <a:ln w="9525">
            <a:noFill/>
            <a:miter lim="800000"/>
            <a:headEnd/>
            <a:tailEnd/>
          </a:ln>
        </p:spPr>
      </p:pic>
      <p:sp>
        <p:nvSpPr>
          <p:cNvPr id="7" name="Rectangle 6"/>
          <p:cNvSpPr/>
          <p:nvPr/>
        </p:nvSpPr>
        <p:spPr>
          <a:xfrm>
            <a:off x="4828033" y="3642102"/>
            <a:ext cx="1464722" cy="523220"/>
          </a:xfrm>
          <a:prstGeom prst="rect">
            <a:avLst/>
          </a:prstGeom>
        </p:spPr>
        <p:txBody>
          <a:bodyPr wrap="square">
            <a:spAutoFit/>
          </a:bodyPr>
          <a:lstStyle/>
          <a:p>
            <a:r>
              <a:rPr lang="en-US" sz="2800" b="1" dirty="0" smtClean="0">
                <a:solidFill>
                  <a:srgbClr val="FF0000"/>
                </a:solidFill>
                <a:latin typeface="Arial"/>
                <a:ea typeface="ＭＳ Ｐゴシック" charset="0"/>
                <a:sym typeface="Symbol"/>
              </a:rPr>
              <a:t></a:t>
            </a:r>
            <a:endParaRPr lang="en-US" sz="2800" b="1" dirty="0">
              <a:solidFill>
                <a:srgbClr val="FF0000"/>
              </a:solidFill>
            </a:endParaRPr>
          </a:p>
        </p:txBody>
      </p:sp>
      <p:sp>
        <p:nvSpPr>
          <p:cNvPr id="8" name="Rectangle 7"/>
          <p:cNvSpPr/>
          <p:nvPr/>
        </p:nvSpPr>
        <p:spPr>
          <a:xfrm>
            <a:off x="5621648" y="3385095"/>
            <a:ext cx="538930" cy="523220"/>
          </a:xfrm>
          <a:prstGeom prst="rect">
            <a:avLst/>
          </a:prstGeom>
        </p:spPr>
        <p:txBody>
          <a:bodyPr wrap="none">
            <a:spAutoFit/>
          </a:bodyPr>
          <a:lstStyle/>
          <a:p>
            <a:r>
              <a:rPr lang="en-US" sz="2800" b="1" dirty="0" smtClean="0">
                <a:solidFill>
                  <a:srgbClr val="00B050"/>
                </a:solidFill>
                <a:latin typeface="Arial"/>
                <a:ea typeface="ＭＳ Ｐゴシック" charset="0"/>
                <a:sym typeface="Symbol"/>
              </a:rPr>
              <a:t></a:t>
            </a:r>
            <a:endParaRPr lang="en-US" sz="3600" dirty="0">
              <a:solidFill>
                <a:srgbClr val="00B050"/>
              </a:solidFill>
            </a:endParaRPr>
          </a:p>
        </p:txBody>
      </p:sp>
      <p:sp>
        <p:nvSpPr>
          <p:cNvPr id="17" name="Rectangle 16"/>
          <p:cNvSpPr/>
          <p:nvPr/>
        </p:nvSpPr>
        <p:spPr>
          <a:xfrm>
            <a:off x="5402687" y="6360508"/>
            <a:ext cx="1951150" cy="369332"/>
          </a:xfrm>
          <a:prstGeom prst="rect">
            <a:avLst/>
          </a:prstGeom>
        </p:spPr>
        <p:txBody>
          <a:bodyPr wrap="square">
            <a:spAutoFit/>
          </a:bodyPr>
          <a:lstStyle/>
          <a:p>
            <a:endParaRPr lang="en-US" dirty="0"/>
          </a:p>
        </p:txBody>
      </p:sp>
      <p:sp>
        <p:nvSpPr>
          <p:cNvPr id="30" name="Rectangle 29"/>
          <p:cNvSpPr/>
          <p:nvPr/>
        </p:nvSpPr>
        <p:spPr>
          <a:xfrm>
            <a:off x="1393017" y="2744748"/>
            <a:ext cx="287587" cy="400110"/>
          </a:xfrm>
          <a:prstGeom prst="rect">
            <a:avLst/>
          </a:prstGeom>
        </p:spPr>
        <p:txBody>
          <a:bodyPr wrap="square">
            <a:spAutoFit/>
          </a:bodyPr>
          <a:lstStyle/>
          <a:p>
            <a:r>
              <a:rPr lang="en-US" sz="2000" b="1" dirty="0" smtClean="0">
                <a:solidFill>
                  <a:srgbClr val="00B050"/>
                </a:solidFill>
                <a:latin typeface="Arial"/>
                <a:ea typeface="ＭＳ Ｐゴシック" charset="0"/>
                <a:sym typeface="Symbol"/>
              </a:rPr>
              <a:t></a:t>
            </a:r>
            <a:endParaRPr lang="en-US" dirty="0"/>
          </a:p>
        </p:txBody>
      </p:sp>
      <p:sp>
        <p:nvSpPr>
          <p:cNvPr id="33" name="Rectangle 32"/>
          <p:cNvSpPr/>
          <p:nvPr/>
        </p:nvSpPr>
        <p:spPr>
          <a:xfrm>
            <a:off x="3979642" y="2744748"/>
            <a:ext cx="341639" cy="400110"/>
          </a:xfrm>
          <a:prstGeom prst="rect">
            <a:avLst/>
          </a:prstGeom>
        </p:spPr>
        <p:txBody>
          <a:bodyPr wrap="square">
            <a:spAutoFit/>
          </a:bodyPr>
          <a:lstStyle/>
          <a:p>
            <a:pPr marL="342900" lvl="0" indent="-342900" eaLnBrk="0" hangingPunct="0">
              <a:spcBef>
                <a:spcPct val="20000"/>
              </a:spcBef>
            </a:pPr>
            <a:r>
              <a:rPr lang="en-US" sz="2000" b="1" dirty="0" smtClean="0">
                <a:solidFill>
                  <a:srgbClr val="FF0000"/>
                </a:solidFill>
                <a:latin typeface="Arial"/>
                <a:ea typeface="ＭＳ Ｐゴシック" charset="0"/>
                <a:sym typeface="Symbol"/>
              </a:rPr>
              <a:t></a:t>
            </a:r>
            <a:endParaRPr lang="en-US" sz="2000" dirty="0" smtClean="0">
              <a:solidFill>
                <a:prstClr val="black"/>
              </a:solidFill>
              <a:latin typeface="Arial"/>
              <a:ea typeface="ＭＳ Ｐゴシック" charset="0"/>
            </a:endParaRPr>
          </a:p>
        </p:txBody>
      </p:sp>
      <p:grpSp>
        <p:nvGrpSpPr>
          <p:cNvPr id="11" name="Group 10"/>
          <p:cNvGrpSpPr/>
          <p:nvPr/>
        </p:nvGrpSpPr>
        <p:grpSpPr>
          <a:xfrm>
            <a:off x="457200" y="4294428"/>
            <a:ext cx="10638373" cy="2261020"/>
            <a:chOff x="412445" y="4202311"/>
            <a:chExt cx="10638373" cy="2261020"/>
          </a:xfrm>
        </p:grpSpPr>
        <p:sp>
          <p:nvSpPr>
            <p:cNvPr id="12" name="Rounded Rectangle 11"/>
            <p:cNvSpPr/>
            <p:nvPr/>
          </p:nvSpPr>
          <p:spPr>
            <a:xfrm>
              <a:off x="2579126" y="5538392"/>
              <a:ext cx="1639865" cy="843453"/>
            </a:xfrm>
            <a:prstGeom prst="roundRect">
              <a:avLst>
                <a:gd name="adj" fmla="val 21642"/>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047875" y="4819394"/>
              <a:ext cx="5620471" cy="369332"/>
            </a:xfrm>
            <a:prstGeom prst="rect">
              <a:avLst/>
            </a:prstGeom>
            <a:noFill/>
            <a:ln w="12700">
              <a:solidFill>
                <a:schemeClr val="tx1"/>
              </a:solidFill>
            </a:ln>
          </p:spPr>
          <p:txBody>
            <a:bodyPr wrap="square" rtlCol="0">
              <a:spAutoFit/>
            </a:bodyPr>
            <a:lstStyle/>
            <a:p>
              <a:endParaRPr lang="en-US" dirty="0"/>
            </a:p>
          </p:txBody>
        </p:sp>
        <p:pic>
          <p:nvPicPr>
            <p:cNvPr id="14" name="Picture 2"/>
            <p:cNvPicPr>
              <a:picLocks noChangeAspect="1" noChangeArrowheads="1"/>
            </p:cNvPicPr>
            <p:nvPr/>
          </p:nvPicPr>
          <p:blipFill>
            <a:blip r:embed="rId4"/>
            <a:srcRect/>
            <a:stretch>
              <a:fillRect/>
            </a:stretch>
          </p:blipFill>
          <p:spPr bwMode="auto">
            <a:xfrm>
              <a:off x="472330" y="4672739"/>
              <a:ext cx="1516570" cy="1790592"/>
            </a:xfrm>
            <a:prstGeom prst="rect">
              <a:avLst/>
            </a:prstGeom>
            <a:noFill/>
            <a:ln w="9525">
              <a:noFill/>
              <a:miter lim="800000"/>
              <a:headEnd/>
              <a:tailEnd/>
            </a:ln>
          </p:spPr>
        </p:pic>
        <p:sp>
          <p:nvSpPr>
            <p:cNvPr id="15" name="Rectangle 14"/>
            <p:cNvSpPr/>
            <p:nvPr/>
          </p:nvSpPr>
          <p:spPr>
            <a:xfrm>
              <a:off x="2047876" y="4793914"/>
              <a:ext cx="4520348" cy="400110"/>
            </a:xfrm>
            <a:prstGeom prst="rect">
              <a:avLst/>
            </a:prstGeom>
          </p:spPr>
          <p:txBody>
            <a:bodyPr wrap="square">
              <a:spAutoFit/>
            </a:bodyPr>
            <a:lstStyle/>
            <a:p>
              <a:pPr marL="342900" lvl="0" indent="-342900" eaLnBrk="0" hangingPunct="0">
                <a:spcBef>
                  <a:spcPct val="20000"/>
                </a:spcBef>
              </a:pPr>
              <a:r>
                <a:rPr lang="en-US" sz="2000" dirty="0" smtClean="0">
                  <a:solidFill>
                    <a:prstClr val="black"/>
                  </a:solidFill>
                  <a:latin typeface="Arial"/>
                  <a:ea typeface="ＭＳ Ｐゴシック" charset="0"/>
                </a:rPr>
                <a:t>Sick Patient, Multiple Symptoms</a:t>
              </a:r>
            </a:p>
          </p:txBody>
        </p:sp>
        <p:sp>
          <p:nvSpPr>
            <p:cNvPr id="16" name="Rectangle 15"/>
            <p:cNvSpPr/>
            <p:nvPr/>
          </p:nvSpPr>
          <p:spPr>
            <a:xfrm>
              <a:off x="4617843" y="5283289"/>
              <a:ext cx="2709774" cy="400110"/>
            </a:xfrm>
            <a:prstGeom prst="rect">
              <a:avLst/>
            </a:prstGeom>
          </p:spPr>
          <p:txBody>
            <a:bodyPr wrap="square">
              <a:spAutoFit/>
            </a:bodyPr>
            <a:lstStyle/>
            <a:p>
              <a:pPr marL="342900" indent="-342900" eaLnBrk="0" hangingPunct="0">
                <a:spcBef>
                  <a:spcPct val="20000"/>
                </a:spcBef>
              </a:pPr>
              <a:r>
                <a:rPr lang="en-US" sz="2000" b="1" dirty="0" smtClean="0">
                  <a:solidFill>
                    <a:srgbClr val="FF0000"/>
                  </a:solidFill>
                  <a:latin typeface="Arial"/>
                  <a:ea typeface="ＭＳ Ｐゴシック" charset="0"/>
                  <a:sym typeface="Symbol"/>
                </a:rPr>
                <a:t>        </a:t>
              </a:r>
              <a:r>
                <a:rPr lang="en-US" sz="2000" b="1" dirty="0" smtClean="0">
                  <a:solidFill>
                    <a:srgbClr val="00B050"/>
                  </a:solidFill>
                  <a:latin typeface="Arial"/>
                  <a:ea typeface="ＭＳ Ｐゴシック" charset="0"/>
                  <a:sym typeface="Symbol"/>
                </a:rPr>
                <a:t> </a:t>
              </a:r>
              <a:r>
                <a:rPr lang="en-US" sz="2000" b="1" dirty="0" smtClean="0">
                  <a:solidFill>
                    <a:prstClr val="black"/>
                  </a:solidFill>
                  <a:latin typeface="Arial"/>
                  <a:ea typeface="ＭＳ Ｐゴシック" charset="0"/>
                  <a:sym typeface="Symbol"/>
                </a:rPr>
                <a:t> </a:t>
              </a:r>
              <a:r>
                <a:rPr lang="en-US" sz="2000" b="1" dirty="0" smtClean="0">
                  <a:solidFill>
                    <a:srgbClr val="FF0000"/>
                  </a:solidFill>
                  <a:latin typeface="Arial"/>
                  <a:ea typeface="ＭＳ Ｐゴシック" charset="0"/>
                  <a:sym typeface="Symbol"/>
                </a:rPr>
                <a:t>      </a:t>
              </a:r>
              <a:r>
                <a:rPr lang="en-US" sz="2000" b="1" dirty="0" smtClean="0">
                  <a:solidFill>
                    <a:srgbClr val="00B050"/>
                  </a:solidFill>
                  <a:latin typeface="Arial"/>
                  <a:ea typeface="ＭＳ Ｐゴシック" charset="0"/>
                  <a:sym typeface="Symbol"/>
                </a:rPr>
                <a:t></a:t>
              </a:r>
              <a:r>
                <a:rPr lang="en-US" sz="2000" dirty="0" smtClean="0">
                  <a:solidFill>
                    <a:prstClr val="black"/>
                  </a:solidFill>
                  <a:latin typeface="Arial"/>
                  <a:ea typeface="ＭＳ Ｐゴシック" charset="0"/>
                  <a:sym typeface="Symbol"/>
                </a:rPr>
                <a:t>         </a:t>
              </a:r>
              <a:endParaRPr lang="en-US" sz="2000" dirty="0" smtClean="0">
                <a:solidFill>
                  <a:prstClr val="black"/>
                </a:solidFill>
                <a:latin typeface="Arial"/>
                <a:ea typeface="ＭＳ Ｐゴシック" charset="0"/>
              </a:endParaRPr>
            </a:p>
          </p:txBody>
        </p:sp>
        <p:grpSp>
          <p:nvGrpSpPr>
            <p:cNvPr id="18" name="Group 23"/>
            <p:cNvGrpSpPr/>
            <p:nvPr/>
          </p:nvGrpSpPr>
          <p:grpSpPr>
            <a:xfrm>
              <a:off x="4321281" y="5775732"/>
              <a:ext cx="3524654" cy="400110"/>
              <a:chOff x="4894691" y="5775732"/>
              <a:chExt cx="3524654" cy="400110"/>
            </a:xfrm>
          </p:grpSpPr>
          <p:sp>
            <p:nvSpPr>
              <p:cNvPr id="24" name="Rectangle 23"/>
              <p:cNvSpPr/>
              <p:nvPr/>
            </p:nvSpPr>
            <p:spPr>
              <a:xfrm>
                <a:off x="4894691" y="5775732"/>
                <a:ext cx="3524654" cy="400110"/>
              </a:xfrm>
              <a:prstGeom prst="rect">
                <a:avLst/>
              </a:prstGeom>
            </p:spPr>
            <p:txBody>
              <a:bodyPr wrap="square">
                <a:spAutoFit/>
              </a:bodyPr>
              <a:lstStyle/>
              <a:p>
                <a:pPr marL="342900" lvl="0" indent="-342900" eaLnBrk="0" hangingPunct="0">
                  <a:spcBef>
                    <a:spcPct val="20000"/>
                  </a:spcBef>
                </a:pPr>
                <a:r>
                  <a:rPr lang="en-US" sz="2000" dirty="0" smtClean="0">
                    <a:solidFill>
                      <a:prstClr val="black"/>
                    </a:solidFill>
                    <a:latin typeface="Arial"/>
                    <a:ea typeface="ＭＳ Ｐゴシック" charset="0"/>
                  </a:rPr>
                  <a:t>Multiple Possible Diagnoses</a:t>
                </a:r>
              </a:p>
            </p:txBody>
          </p:sp>
          <p:sp>
            <p:nvSpPr>
              <p:cNvPr id="25" name="TextBox 24"/>
              <p:cNvSpPr txBox="1"/>
              <p:nvPr/>
            </p:nvSpPr>
            <p:spPr>
              <a:xfrm>
                <a:off x="4894691" y="5775732"/>
                <a:ext cx="3347066" cy="369332"/>
              </a:xfrm>
              <a:prstGeom prst="rect">
                <a:avLst/>
              </a:prstGeom>
              <a:noFill/>
              <a:ln w="12700">
                <a:solidFill>
                  <a:schemeClr val="tx1"/>
                </a:solidFill>
              </a:ln>
            </p:spPr>
            <p:txBody>
              <a:bodyPr wrap="square" rtlCol="0">
                <a:spAutoFit/>
              </a:bodyPr>
              <a:lstStyle/>
              <a:p>
                <a:endParaRPr lang="en-US" dirty="0"/>
              </a:p>
            </p:txBody>
          </p:sp>
        </p:grpSp>
        <p:sp>
          <p:nvSpPr>
            <p:cNvPr id="19" name="Rectangle 18"/>
            <p:cNvSpPr/>
            <p:nvPr/>
          </p:nvSpPr>
          <p:spPr>
            <a:xfrm>
              <a:off x="4321281" y="5188726"/>
              <a:ext cx="3347065" cy="587006"/>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9196260" y="4819394"/>
              <a:ext cx="1854558" cy="523220"/>
            </a:xfrm>
            <a:prstGeom prst="rect">
              <a:avLst/>
            </a:prstGeom>
          </p:spPr>
          <p:txBody>
            <a:bodyPr wrap="square">
              <a:spAutoFit/>
            </a:bodyPr>
            <a:lstStyle/>
            <a:p>
              <a:pPr lvl="0"/>
              <a:endParaRPr lang="en-US" sz="2800" dirty="0" smtClean="0">
                <a:solidFill>
                  <a:prstClr val="black"/>
                </a:solidFill>
              </a:endParaRPr>
            </a:p>
          </p:txBody>
        </p:sp>
        <p:sp>
          <p:nvSpPr>
            <p:cNvPr id="21" name="Rectangle 20"/>
            <p:cNvSpPr/>
            <p:nvPr/>
          </p:nvSpPr>
          <p:spPr>
            <a:xfrm>
              <a:off x="2631152" y="5603751"/>
              <a:ext cx="1513703" cy="707886"/>
            </a:xfrm>
            <a:prstGeom prst="rect">
              <a:avLst/>
            </a:prstGeom>
          </p:spPr>
          <p:txBody>
            <a:bodyPr wrap="square">
              <a:spAutoFit/>
            </a:bodyPr>
            <a:lstStyle/>
            <a:p>
              <a:pPr algn="ctr"/>
              <a:r>
                <a:rPr lang="en-US" sz="2000" dirty="0" smtClean="0">
                  <a:solidFill>
                    <a:prstClr val="black"/>
                  </a:solidFill>
                  <a:latin typeface="Arial"/>
                  <a:ea typeface="ＭＳ Ｐゴシック" charset="0"/>
                  <a:sym typeface="Symbol"/>
                </a:rPr>
                <a:t>Ambiguous</a:t>
              </a:r>
            </a:p>
            <a:p>
              <a:pPr algn="ctr"/>
              <a:r>
                <a:rPr lang="en-US" sz="2000" dirty="0" smtClean="0">
                  <a:solidFill>
                    <a:prstClr val="black"/>
                  </a:solidFill>
                  <a:latin typeface="Arial"/>
                  <a:ea typeface="ＭＳ Ｐゴシック" charset="0"/>
                  <a:sym typeface="Symbol"/>
                </a:rPr>
                <a:t>Treatment</a:t>
              </a:r>
              <a:endParaRPr lang="en-US" sz="2000" dirty="0" smtClean="0">
                <a:solidFill>
                  <a:prstClr val="black"/>
                </a:solidFill>
              </a:endParaRPr>
            </a:p>
          </p:txBody>
        </p:sp>
        <p:sp>
          <p:nvSpPr>
            <p:cNvPr id="23" name="Rectangle 22"/>
            <p:cNvSpPr/>
            <p:nvPr/>
          </p:nvSpPr>
          <p:spPr>
            <a:xfrm>
              <a:off x="412445" y="4202311"/>
              <a:ext cx="4974743" cy="400110"/>
            </a:xfrm>
            <a:prstGeom prst="rect">
              <a:avLst/>
            </a:prstGeom>
          </p:spPr>
          <p:txBody>
            <a:bodyPr wrap="square">
              <a:spAutoFit/>
            </a:bodyPr>
            <a:lstStyle/>
            <a:p>
              <a:pPr marL="342900" lvl="0" indent="-342900" eaLnBrk="0" hangingPunct="0">
                <a:spcBef>
                  <a:spcPct val="20000"/>
                </a:spcBef>
              </a:pPr>
              <a:r>
                <a:rPr lang="en-US" sz="2000" b="1" dirty="0" smtClean="0">
                  <a:solidFill>
                    <a:srgbClr val="0000FF"/>
                  </a:solidFill>
                  <a:latin typeface="Arial"/>
                  <a:ea typeface="ＭＳ Ｐゴシック" charset="0"/>
                </a:rPr>
                <a:t>Complex, ill-bounded, poorly quantified</a:t>
              </a:r>
            </a:p>
          </p:txBody>
        </p:sp>
      </p:grpSp>
      <p:grpSp>
        <p:nvGrpSpPr>
          <p:cNvPr id="29" name="Group 28"/>
          <p:cNvGrpSpPr/>
          <p:nvPr/>
        </p:nvGrpSpPr>
        <p:grpSpPr>
          <a:xfrm>
            <a:off x="2033655" y="5538393"/>
            <a:ext cx="590226" cy="935569"/>
            <a:chOff x="-590226" y="5224667"/>
            <a:chExt cx="590226" cy="935569"/>
          </a:xfrm>
        </p:grpSpPr>
        <p:sp>
          <p:nvSpPr>
            <p:cNvPr id="26" name="Rectangle 25"/>
            <p:cNvSpPr/>
            <p:nvPr/>
          </p:nvSpPr>
          <p:spPr>
            <a:xfrm>
              <a:off x="-590226" y="5224667"/>
              <a:ext cx="590226" cy="584775"/>
            </a:xfrm>
            <a:prstGeom prst="rect">
              <a:avLst/>
            </a:prstGeom>
          </p:spPr>
          <p:txBody>
            <a:bodyPr wrap="none">
              <a:spAutoFit/>
            </a:bodyPr>
            <a:lstStyle/>
            <a:p>
              <a:r>
                <a:rPr lang="en-US" sz="3200" b="1" dirty="0" smtClean="0">
                  <a:solidFill>
                    <a:srgbClr val="FF0000"/>
                  </a:solidFill>
                  <a:latin typeface="Arial"/>
                  <a:ea typeface="ＭＳ Ｐゴシック" charset="0"/>
                  <a:sym typeface="Symbol"/>
                </a:rPr>
                <a:t></a:t>
              </a:r>
              <a:endParaRPr lang="en-US" dirty="0"/>
            </a:p>
          </p:txBody>
        </p:sp>
        <p:sp>
          <p:nvSpPr>
            <p:cNvPr id="28" name="Rectangle 27"/>
            <p:cNvSpPr/>
            <p:nvPr/>
          </p:nvSpPr>
          <p:spPr>
            <a:xfrm>
              <a:off x="-590226" y="5575461"/>
              <a:ext cx="590226" cy="584775"/>
            </a:xfrm>
            <a:prstGeom prst="rect">
              <a:avLst/>
            </a:prstGeom>
          </p:spPr>
          <p:txBody>
            <a:bodyPr wrap="none">
              <a:spAutoFit/>
            </a:bodyPr>
            <a:lstStyle/>
            <a:p>
              <a:r>
                <a:rPr lang="en-US" sz="3200" b="1" dirty="0" smtClean="0">
                  <a:solidFill>
                    <a:srgbClr val="00B050"/>
                  </a:solidFill>
                  <a:latin typeface="Arial"/>
                  <a:ea typeface="ＭＳ Ｐゴシック" charset="0"/>
                  <a:sym typeface="Symbol"/>
                </a:rPr>
                <a:t></a:t>
              </a:r>
              <a:endParaRPr lang="en-US" dirty="0"/>
            </a:p>
          </p:txBody>
        </p:sp>
      </p:grpSp>
    </p:spTree>
    <p:extLst>
      <p:ext uri="{BB962C8B-B14F-4D97-AF65-F5344CB8AC3E}">
        <p14:creationId xmlns:p14="http://schemas.microsoft.com/office/powerpoint/2010/main" val="5781957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Noise and Filters</a:t>
            </a:r>
            <a:endParaRPr lang="en-US" dirty="0">
              <a:solidFill>
                <a:schemeClr val="tx1"/>
              </a:solidFill>
            </a:endParaRPr>
          </a:p>
        </p:txBody>
      </p:sp>
      <p:sp>
        <p:nvSpPr>
          <p:cNvPr id="3" name="Content Placeholder 2"/>
          <p:cNvSpPr>
            <a:spLocks noGrp="1"/>
          </p:cNvSpPr>
          <p:nvPr>
            <p:ph idx="1"/>
          </p:nvPr>
        </p:nvSpPr>
        <p:spPr>
          <a:xfrm>
            <a:off x="732024" y="1512068"/>
            <a:ext cx="6903076" cy="3208039"/>
          </a:xfrm>
        </p:spPr>
        <p:txBody>
          <a:bodyPr/>
          <a:lstStyle/>
          <a:p>
            <a:r>
              <a:rPr lang="en-US" sz="1050" dirty="0" smtClean="0">
                <a:solidFill>
                  <a:schemeClr val="tx1"/>
                </a:solidFill>
              </a:rPr>
              <a:t> </a:t>
            </a: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400" dirty="0" smtClean="0">
              <a:solidFill>
                <a:schemeClr val="tx1"/>
              </a:solidFill>
            </a:endParaRPr>
          </a:p>
          <a:p>
            <a:endParaRPr lang="en-US" sz="1400" dirty="0" smtClean="0">
              <a:solidFill>
                <a:schemeClr val="tx1"/>
              </a:solidFill>
            </a:endParaRPr>
          </a:p>
        </p:txBody>
      </p:sp>
      <p:sp>
        <p:nvSpPr>
          <p:cNvPr id="6" name="Rectangle 5"/>
          <p:cNvSpPr/>
          <p:nvPr/>
        </p:nvSpPr>
        <p:spPr>
          <a:xfrm>
            <a:off x="544848" y="2433953"/>
            <a:ext cx="877163" cy="369332"/>
          </a:xfrm>
          <a:prstGeom prst="rect">
            <a:avLst/>
          </a:prstGeom>
        </p:spPr>
        <p:txBody>
          <a:bodyPr wrap="none">
            <a:spAutoFit/>
          </a:bodyPr>
          <a:lstStyle/>
          <a:p>
            <a:r>
              <a:rPr lang="en-US" b="1" dirty="0" smtClean="0"/>
              <a:t>Signal</a:t>
            </a:r>
          </a:p>
        </p:txBody>
      </p:sp>
      <p:sp>
        <p:nvSpPr>
          <p:cNvPr id="7" name="Rectangle 6"/>
          <p:cNvSpPr/>
          <p:nvPr/>
        </p:nvSpPr>
        <p:spPr>
          <a:xfrm>
            <a:off x="544848" y="4997906"/>
            <a:ext cx="813043" cy="369332"/>
          </a:xfrm>
          <a:prstGeom prst="rect">
            <a:avLst/>
          </a:prstGeom>
        </p:spPr>
        <p:txBody>
          <a:bodyPr wrap="none">
            <a:spAutoFit/>
          </a:bodyPr>
          <a:lstStyle/>
          <a:p>
            <a:r>
              <a:rPr lang="en-US" b="1" dirty="0" smtClean="0"/>
              <a:t>Noise</a:t>
            </a:r>
          </a:p>
        </p:txBody>
      </p:sp>
      <p:sp>
        <p:nvSpPr>
          <p:cNvPr id="9" name="Rectangle 8"/>
          <p:cNvSpPr/>
          <p:nvPr/>
        </p:nvSpPr>
        <p:spPr>
          <a:xfrm>
            <a:off x="2790177" y="2141537"/>
            <a:ext cx="1345240" cy="369332"/>
          </a:xfrm>
          <a:prstGeom prst="rect">
            <a:avLst/>
          </a:prstGeom>
        </p:spPr>
        <p:txBody>
          <a:bodyPr wrap="none">
            <a:spAutoFit/>
          </a:bodyPr>
          <a:lstStyle/>
          <a:p>
            <a:r>
              <a:rPr lang="en-US" b="1" dirty="0" smtClean="0"/>
              <a:t>“No” Filter</a:t>
            </a:r>
          </a:p>
        </p:txBody>
      </p:sp>
      <p:sp>
        <p:nvSpPr>
          <p:cNvPr id="16" name="Right Arrow 15"/>
          <p:cNvSpPr/>
          <p:nvPr/>
        </p:nvSpPr>
        <p:spPr>
          <a:xfrm>
            <a:off x="2229402" y="3682509"/>
            <a:ext cx="560775" cy="402500"/>
          </a:xfrm>
          <a:prstGeom prst="rightArrow">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7" name="Right Arrow 16"/>
          <p:cNvSpPr/>
          <p:nvPr/>
        </p:nvSpPr>
        <p:spPr>
          <a:xfrm>
            <a:off x="2229402" y="2618619"/>
            <a:ext cx="560775" cy="402500"/>
          </a:xfrm>
          <a:prstGeom prst="rightArrow">
            <a:avLst/>
          </a:prstGeom>
          <a:solidFill>
            <a:srgbClr val="17F7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8" name="Right Arrow 17"/>
          <p:cNvSpPr/>
          <p:nvPr/>
        </p:nvSpPr>
        <p:spPr>
          <a:xfrm>
            <a:off x="2229402" y="4771482"/>
            <a:ext cx="560775" cy="402500"/>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9" name="Rectangle 18"/>
          <p:cNvSpPr/>
          <p:nvPr/>
        </p:nvSpPr>
        <p:spPr>
          <a:xfrm>
            <a:off x="3111219" y="5359115"/>
            <a:ext cx="890052" cy="369332"/>
          </a:xfrm>
          <a:prstGeom prst="rect">
            <a:avLst/>
          </a:prstGeom>
        </p:spPr>
        <p:txBody>
          <a:bodyPr wrap="none">
            <a:spAutoFit/>
          </a:bodyPr>
          <a:lstStyle/>
          <a:p>
            <a:pPr algn="ctr"/>
            <a:r>
              <a:rPr lang="en-US" b="1" dirty="0" smtClean="0"/>
              <a:t>‘Truth’</a:t>
            </a:r>
          </a:p>
        </p:txBody>
      </p:sp>
      <p:grpSp>
        <p:nvGrpSpPr>
          <p:cNvPr id="4" name="Group 29"/>
          <p:cNvGrpSpPr/>
          <p:nvPr/>
        </p:nvGrpSpPr>
        <p:grpSpPr>
          <a:xfrm>
            <a:off x="862819" y="2873179"/>
            <a:ext cx="102348" cy="2116137"/>
            <a:chOff x="732024" y="3815204"/>
            <a:chExt cx="246396" cy="1019079"/>
          </a:xfrm>
        </p:grpSpPr>
        <p:sp>
          <p:nvSpPr>
            <p:cNvPr id="28" name="Isosceles Triangle 27"/>
            <p:cNvSpPr/>
            <p:nvPr/>
          </p:nvSpPr>
          <p:spPr>
            <a:xfrm>
              <a:off x="732024" y="3815204"/>
              <a:ext cx="246396" cy="1019079"/>
            </a:xfrm>
            <a:prstGeom prst="triangle">
              <a:avLst>
                <a:gd name="adj" fmla="val 0"/>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FF"/>
                </a:solidFill>
              </a:endParaRPr>
            </a:p>
          </p:txBody>
        </p:sp>
        <p:sp>
          <p:nvSpPr>
            <p:cNvPr id="29" name="Isosceles Triangle 28"/>
            <p:cNvSpPr/>
            <p:nvPr/>
          </p:nvSpPr>
          <p:spPr>
            <a:xfrm rot="10800000">
              <a:off x="732024" y="3815204"/>
              <a:ext cx="246396" cy="1019079"/>
            </a:xfrm>
            <a:prstGeom prst="triangle">
              <a:avLst>
                <a:gd name="adj" fmla="val 0"/>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FF00"/>
                </a:solidFill>
              </a:endParaRPr>
            </a:p>
          </p:txBody>
        </p:sp>
      </p:grpSp>
      <p:sp>
        <p:nvSpPr>
          <p:cNvPr id="31" name="Rectangle 30"/>
          <p:cNvSpPr/>
          <p:nvPr/>
        </p:nvSpPr>
        <p:spPr>
          <a:xfrm>
            <a:off x="2981422" y="1410067"/>
            <a:ext cx="941283" cy="369332"/>
          </a:xfrm>
          <a:prstGeom prst="rect">
            <a:avLst/>
          </a:prstGeom>
        </p:spPr>
        <p:txBody>
          <a:bodyPr wrap="none">
            <a:spAutoFit/>
          </a:bodyPr>
          <a:lstStyle/>
          <a:p>
            <a:r>
              <a:rPr lang="en-US" b="1" dirty="0" smtClean="0"/>
              <a:t>Output</a:t>
            </a:r>
          </a:p>
        </p:txBody>
      </p:sp>
      <p:sp>
        <p:nvSpPr>
          <p:cNvPr id="32" name="Rectangle 31"/>
          <p:cNvSpPr/>
          <p:nvPr/>
        </p:nvSpPr>
        <p:spPr>
          <a:xfrm>
            <a:off x="1451485" y="1410067"/>
            <a:ext cx="748923" cy="369332"/>
          </a:xfrm>
          <a:prstGeom prst="rect">
            <a:avLst/>
          </a:prstGeom>
        </p:spPr>
        <p:txBody>
          <a:bodyPr wrap="none">
            <a:spAutoFit/>
          </a:bodyPr>
          <a:lstStyle/>
          <a:p>
            <a:r>
              <a:rPr lang="en-US" b="1" dirty="0" smtClean="0"/>
              <a:t>Input</a:t>
            </a:r>
          </a:p>
        </p:txBody>
      </p:sp>
      <p:pic>
        <p:nvPicPr>
          <p:cNvPr id="113666" name="Picture 2"/>
          <p:cNvPicPr>
            <a:picLocks noChangeAspect="1" noChangeArrowheads="1"/>
          </p:cNvPicPr>
          <p:nvPr/>
        </p:nvPicPr>
        <p:blipFill>
          <a:blip r:embed="rId3"/>
          <a:srcRect/>
          <a:stretch>
            <a:fillRect/>
          </a:stretch>
        </p:blipFill>
        <p:spPr bwMode="auto">
          <a:xfrm>
            <a:off x="1451485" y="2596010"/>
            <a:ext cx="655329" cy="2657954"/>
          </a:xfrm>
          <a:prstGeom prst="rect">
            <a:avLst/>
          </a:prstGeom>
          <a:noFill/>
          <a:ln w="9525">
            <a:noFill/>
            <a:miter lim="800000"/>
            <a:headEnd/>
            <a:tailEnd/>
          </a:ln>
        </p:spPr>
      </p:pic>
      <p:pic>
        <p:nvPicPr>
          <p:cNvPr id="113667" name="Picture 3"/>
          <p:cNvPicPr>
            <a:picLocks noChangeAspect="1" noChangeArrowheads="1"/>
          </p:cNvPicPr>
          <p:nvPr/>
        </p:nvPicPr>
        <p:blipFill>
          <a:blip r:embed="rId4"/>
          <a:srcRect/>
          <a:stretch>
            <a:fillRect/>
          </a:stretch>
        </p:blipFill>
        <p:spPr bwMode="auto">
          <a:xfrm>
            <a:off x="2968170" y="2596009"/>
            <a:ext cx="1120820" cy="26579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Noise and Filters</a:t>
            </a:r>
            <a:endParaRPr lang="en-US" dirty="0">
              <a:solidFill>
                <a:schemeClr val="tx1"/>
              </a:solidFill>
            </a:endParaRPr>
          </a:p>
        </p:txBody>
      </p:sp>
      <p:sp>
        <p:nvSpPr>
          <p:cNvPr id="3" name="Content Placeholder 2"/>
          <p:cNvSpPr>
            <a:spLocks noGrp="1"/>
          </p:cNvSpPr>
          <p:nvPr>
            <p:ph idx="1"/>
          </p:nvPr>
        </p:nvSpPr>
        <p:spPr>
          <a:xfrm>
            <a:off x="732024" y="1512068"/>
            <a:ext cx="6903076" cy="3208039"/>
          </a:xfrm>
        </p:spPr>
        <p:txBody>
          <a:bodyPr/>
          <a:lstStyle/>
          <a:p>
            <a:r>
              <a:rPr lang="en-US" sz="1050" dirty="0" smtClean="0">
                <a:solidFill>
                  <a:schemeClr val="tx1"/>
                </a:solidFill>
              </a:rPr>
              <a:t> </a:t>
            </a: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400" dirty="0" smtClean="0">
              <a:solidFill>
                <a:schemeClr val="tx1"/>
              </a:solidFill>
            </a:endParaRPr>
          </a:p>
          <a:p>
            <a:endParaRPr lang="en-US" sz="1400" dirty="0" smtClean="0">
              <a:solidFill>
                <a:schemeClr val="tx1"/>
              </a:solidFill>
            </a:endParaRPr>
          </a:p>
        </p:txBody>
      </p:sp>
      <p:sp>
        <p:nvSpPr>
          <p:cNvPr id="6" name="Rectangle 5"/>
          <p:cNvSpPr/>
          <p:nvPr/>
        </p:nvSpPr>
        <p:spPr>
          <a:xfrm>
            <a:off x="544848" y="2433953"/>
            <a:ext cx="877163" cy="369332"/>
          </a:xfrm>
          <a:prstGeom prst="rect">
            <a:avLst/>
          </a:prstGeom>
        </p:spPr>
        <p:txBody>
          <a:bodyPr wrap="none">
            <a:spAutoFit/>
          </a:bodyPr>
          <a:lstStyle/>
          <a:p>
            <a:r>
              <a:rPr lang="en-US" b="1" dirty="0" smtClean="0"/>
              <a:t>Signal</a:t>
            </a:r>
          </a:p>
        </p:txBody>
      </p:sp>
      <p:sp>
        <p:nvSpPr>
          <p:cNvPr id="7" name="Rectangle 6"/>
          <p:cNvSpPr/>
          <p:nvPr/>
        </p:nvSpPr>
        <p:spPr>
          <a:xfrm>
            <a:off x="544848" y="4997906"/>
            <a:ext cx="813043" cy="369332"/>
          </a:xfrm>
          <a:prstGeom prst="rect">
            <a:avLst/>
          </a:prstGeom>
        </p:spPr>
        <p:txBody>
          <a:bodyPr wrap="none">
            <a:spAutoFit/>
          </a:bodyPr>
          <a:lstStyle/>
          <a:p>
            <a:r>
              <a:rPr lang="en-US" b="1" dirty="0" smtClean="0"/>
              <a:t>Noise</a:t>
            </a:r>
          </a:p>
        </p:txBody>
      </p:sp>
      <p:sp>
        <p:nvSpPr>
          <p:cNvPr id="9" name="Rectangle 8"/>
          <p:cNvSpPr/>
          <p:nvPr/>
        </p:nvSpPr>
        <p:spPr>
          <a:xfrm>
            <a:off x="2790177" y="2141537"/>
            <a:ext cx="1345240" cy="369332"/>
          </a:xfrm>
          <a:prstGeom prst="rect">
            <a:avLst/>
          </a:prstGeom>
        </p:spPr>
        <p:txBody>
          <a:bodyPr wrap="none">
            <a:spAutoFit/>
          </a:bodyPr>
          <a:lstStyle/>
          <a:p>
            <a:r>
              <a:rPr lang="en-US" b="1" dirty="0" smtClean="0">
                <a:solidFill>
                  <a:schemeClr val="bg1">
                    <a:lumMod val="85000"/>
                  </a:schemeClr>
                </a:solidFill>
              </a:rPr>
              <a:t>“No” Filter</a:t>
            </a:r>
          </a:p>
        </p:txBody>
      </p:sp>
      <p:sp>
        <p:nvSpPr>
          <p:cNvPr id="10" name="Rectangle 9"/>
          <p:cNvSpPr/>
          <p:nvPr/>
        </p:nvSpPr>
        <p:spPr>
          <a:xfrm>
            <a:off x="4494947" y="1864538"/>
            <a:ext cx="1018227" cy="646331"/>
          </a:xfrm>
          <a:prstGeom prst="rect">
            <a:avLst/>
          </a:prstGeom>
        </p:spPr>
        <p:txBody>
          <a:bodyPr wrap="none">
            <a:spAutoFit/>
          </a:bodyPr>
          <a:lstStyle/>
          <a:p>
            <a:pPr algn="ctr"/>
            <a:r>
              <a:rPr lang="en-US" b="1" dirty="0" smtClean="0"/>
              <a:t>“Good”</a:t>
            </a:r>
          </a:p>
          <a:p>
            <a:pPr algn="ctr"/>
            <a:r>
              <a:rPr lang="en-US" b="1" dirty="0" smtClean="0"/>
              <a:t> Filter</a:t>
            </a:r>
          </a:p>
        </p:txBody>
      </p:sp>
      <p:sp>
        <p:nvSpPr>
          <p:cNvPr id="16" name="Right Arrow 15"/>
          <p:cNvSpPr/>
          <p:nvPr/>
        </p:nvSpPr>
        <p:spPr>
          <a:xfrm>
            <a:off x="2229402" y="3682509"/>
            <a:ext cx="560775" cy="402500"/>
          </a:xfrm>
          <a:prstGeom prst="rightArrow">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7" name="Right Arrow 16"/>
          <p:cNvSpPr/>
          <p:nvPr/>
        </p:nvSpPr>
        <p:spPr>
          <a:xfrm>
            <a:off x="2229402" y="2618619"/>
            <a:ext cx="560775" cy="402500"/>
          </a:xfrm>
          <a:prstGeom prst="rightArrow">
            <a:avLst/>
          </a:prstGeom>
          <a:solidFill>
            <a:srgbClr val="17F7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8" name="Right Arrow 17"/>
          <p:cNvSpPr/>
          <p:nvPr/>
        </p:nvSpPr>
        <p:spPr>
          <a:xfrm>
            <a:off x="2229402" y="4771482"/>
            <a:ext cx="560775" cy="402500"/>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9" name="Rectangle 18"/>
          <p:cNvSpPr/>
          <p:nvPr/>
        </p:nvSpPr>
        <p:spPr>
          <a:xfrm>
            <a:off x="3111219" y="5359115"/>
            <a:ext cx="890052" cy="369332"/>
          </a:xfrm>
          <a:prstGeom prst="rect">
            <a:avLst/>
          </a:prstGeom>
        </p:spPr>
        <p:txBody>
          <a:bodyPr wrap="none">
            <a:spAutoFit/>
          </a:bodyPr>
          <a:lstStyle/>
          <a:p>
            <a:pPr algn="ctr"/>
            <a:r>
              <a:rPr lang="en-US" b="1" dirty="0" smtClean="0">
                <a:solidFill>
                  <a:schemeClr val="bg1">
                    <a:lumMod val="85000"/>
                  </a:schemeClr>
                </a:solidFill>
              </a:rPr>
              <a:t>‘Truth’</a:t>
            </a:r>
          </a:p>
        </p:txBody>
      </p:sp>
      <p:sp>
        <p:nvSpPr>
          <p:cNvPr id="20" name="Rectangle 19"/>
          <p:cNvSpPr/>
          <p:nvPr/>
        </p:nvSpPr>
        <p:spPr>
          <a:xfrm>
            <a:off x="4273707" y="5367238"/>
            <a:ext cx="1467068" cy="923330"/>
          </a:xfrm>
          <a:prstGeom prst="rect">
            <a:avLst/>
          </a:prstGeom>
        </p:spPr>
        <p:txBody>
          <a:bodyPr wrap="none">
            <a:spAutoFit/>
          </a:bodyPr>
          <a:lstStyle/>
          <a:p>
            <a:pPr algn="ctr"/>
            <a:r>
              <a:rPr lang="en-US" b="1" dirty="0" smtClean="0"/>
              <a:t>Less Noise,</a:t>
            </a:r>
          </a:p>
          <a:p>
            <a:pPr algn="ctr"/>
            <a:r>
              <a:rPr lang="en-US" b="1" dirty="0" smtClean="0">
                <a:solidFill>
                  <a:srgbClr val="33CCCC"/>
                </a:solidFill>
              </a:rPr>
              <a:t>Distortion</a:t>
            </a:r>
          </a:p>
          <a:p>
            <a:pPr algn="ctr"/>
            <a:r>
              <a:rPr lang="en-US" b="1" dirty="0" smtClean="0">
                <a:solidFill>
                  <a:srgbClr val="33CCCC"/>
                </a:solidFill>
              </a:rPr>
              <a:t>Possible</a:t>
            </a:r>
          </a:p>
        </p:txBody>
      </p:sp>
      <p:grpSp>
        <p:nvGrpSpPr>
          <p:cNvPr id="4" name="Group 29"/>
          <p:cNvGrpSpPr/>
          <p:nvPr/>
        </p:nvGrpSpPr>
        <p:grpSpPr>
          <a:xfrm>
            <a:off x="862819" y="2873179"/>
            <a:ext cx="102348" cy="2116137"/>
            <a:chOff x="732024" y="3815204"/>
            <a:chExt cx="246396" cy="1019079"/>
          </a:xfrm>
        </p:grpSpPr>
        <p:sp>
          <p:nvSpPr>
            <p:cNvPr id="28" name="Isosceles Triangle 27"/>
            <p:cNvSpPr/>
            <p:nvPr/>
          </p:nvSpPr>
          <p:spPr>
            <a:xfrm>
              <a:off x="732024" y="3815204"/>
              <a:ext cx="246396" cy="1019079"/>
            </a:xfrm>
            <a:prstGeom prst="triangle">
              <a:avLst>
                <a:gd name="adj" fmla="val 0"/>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FF"/>
                </a:solidFill>
              </a:endParaRPr>
            </a:p>
          </p:txBody>
        </p:sp>
        <p:sp>
          <p:nvSpPr>
            <p:cNvPr id="29" name="Isosceles Triangle 28"/>
            <p:cNvSpPr/>
            <p:nvPr/>
          </p:nvSpPr>
          <p:spPr>
            <a:xfrm rot="10800000">
              <a:off x="732024" y="3815204"/>
              <a:ext cx="246396" cy="1019079"/>
            </a:xfrm>
            <a:prstGeom prst="triangle">
              <a:avLst>
                <a:gd name="adj" fmla="val 0"/>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FF00"/>
                </a:solidFill>
              </a:endParaRPr>
            </a:p>
          </p:txBody>
        </p:sp>
      </p:grpSp>
      <p:sp>
        <p:nvSpPr>
          <p:cNvPr id="31" name="Rectangle 30"/>
          <p:cNvSpPr/>
          <p:nvPr/>
        </p:nvSpPr>
        <p:spPr>
          <a:xfrm>
            <a:off x="2994674" y="1410067"/>
            <a:ext cx="941283" cy="369332"/>
          </a:xfrm>
          <a:prstGeom prst="rect">
            <a:avLst/>
          </a:prstGeom>
        </p:spPr>
        <p:txBody>
          <a:bodyPr wrap="none">
            <a:spAutoFit/>
          </a:bodyPr>
          <a:lstStyle/>
          <a:p>
            <a:r>
              <a:rPr lang="en-US" b="1" dirty="0" smtClean="0">
                <a:solidFill>
                  <a:schemeClr val="bg1">
                    <a:lumMod val="85000"/>
                  </a:schemeClr>
                </a:solidFill>
              </a:rPr>
              <a:t>Output</a:t>
            </a:r>
          </a:p>
        </p:txBody>
      </p:sp>
      <p:sp>
        <p:nvSpPr>
          <p:cNvPr id="32" name="Rectangle 31"/>
          <p:cNvSpPr/>
          <p:nvPr/>
        </p:nvSpPr>
        <p:spPr>
          <a:xfrm>
            <a:off x="1451485" y="1410067"/>
            <a:ext cx="748923" cy="369332"/>
          </a:xfrm>
          <a:prstGeom prst="rect">
            <a:avLst/>
          </a:prstGeom>
        </p:spPr>
        <p:txBody>
          <a:bodyPr wrap="none">
            <a:spAutoFit/>
          </a:bodyPr>
          <a:lstStyle/>
          <a:p>
            <a:r>
              <a:rPr lang="en-US" b="1" dirty="0" smtClean="0"/>
              <a:t>Input</a:t>
            </a:r>
          </a:p>
        </p:txBody>
      </p:sp>
      <p:cxnSp>
        <p:nvCxnSpPr>
          <p:cNvPr id="38" name="Straight Connector 37"/>
          <p:cNvCxnSpPr/>
          <p:nvPr/>
        </p:nvCxnSpPr>
        <p:spPr>
          <a:xfrm>
            <a:off x="4273707" y="1963050"/>
            <a:ext cx="0" cy="4425497"/>
          </a:xfrm>
          <a:prstGeom prst="line">
            <a:avLst/>
          </a:prstGeom>
          <a:ln>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pic>
        <p:nvPicPr>
          <p:cNvPr id="113666" name="Picture 2"/>
          <p:cNvPicPr>
            <a:picLocks noChangeAspect="1" noChangeArrowheads="1"/>
          </p:cNvPicPr>
          <p:nvPr/>
        </p:nvPicPr>
        <p:blipFill>
          <a:blip r:embed="rId3"/>
          <a:srcRect/>
          <a:stretch>
            <a:fillRect/>
          </a:stretch>
        </p:blipFill>
        <p:spPr bwMode="auto">
          <a:xfrm>
            <a:off x="1451485" y="2596010"/>
            <a:ext cx="655329" cy="2657954"/>
          </a:xfrm>
          <a:prstGeom prst="rect">
            <a:avLst/>
          </a:prstGeom>
          <a:noFill/>
          <a:ln w="9525">
            <a:noFill/>
            <a:miter lim="800000"/>
            <a:headEnd/>
            <a:tailEnd/>
          </a:ln>
        </p:spPr>
      </p:pic>
      <p:pic>
        <p:nvPicPr>
          <p:cNvPr id="113667" name="Picture 3"/>
          <p:cNvPicPr>
            <a:picLocks noChangeAspect="1" noChangeArrowheads="1"/>
          </p:cNvPicPr>
          <p:nvPr/>
        </p:nvPicPr>
        <p:blipFill>
          <a:blip r:embed="rId4"/>
          <a:srcRect/>
          <a:stretch>
            <a:fillRect/>
          </a:stretch>
        </p:blipFill>
        <p:spPr bwMode="auto">
          <a:xfrm>
            <a:off x="2968170" y="2596009"/>
            <a:ext cx="1120820" cy="2657955"/>
          </a:xfrm>
          <a:prstGeom prst="rect">
            <a:avLst/>
          </a:prstGeom>
          <a:noFill/>
          <a:ln w="9525">
            <a:noFill/>
            <a:miter lim="800000"/>
            <a:headEnd/>
            <a:tailEnd/>
          </a:ln>
        </p:spPr>
      </p:pic>
      <p:pic>
        <p:nvPicPr>
          <p:cNvPr id="113668" name="Picture 4"/>
          <p:cNvPicPr>
            <a:picLocks noChangeAspect="1" noChangeArrowheads="1"/>
          </p:cNvPicPr>
          <p:nvPr/>
        </p:nvPicPr>
        <p:blipFill>
          <a:blip r:embed="rId5"/>
          <a:srcRect/>
          <a:stretch>
            <a:fillRect/>
          </a:stretch>
        </p:blipFill>
        <p:spPr bwMode="auto">
          <a:xfrm>
            <a:off x="4459357" y="2596010"/>
            <a:ext cx="1106825" cy="2657954"/>
          </a:xfrm>
          <a:prstGeom prst="rect">
            <a:avLst/>
          </a:prstGeom>
          <a:noFill/>
          <a:ln w="9525">
            <a:noFill/>
            <a:miter lim="800000"/>
            <a:headEnd/>
            <a:tailEnd/>
          </a:ln>
        </p:spPr>
      </p:pic>
      <p:sp>
        <p:nvSpPr>
          <p:cNvPr id="34" name="Rectangle 33"/>
          <p:cNvSpPr/>
          <p:nvPr/>
        </p:nvSpPr>
        <p:spPr>
          <a:xfrm>
            <a:off x="4494947" y="1410067"/>
            <a:ext cx="941283" cy="369332"/>
          </a:xfrm>
          <a:prstGeom prst="rect">
            <a:avLst/>
          </a:prstGeom>
        </p:spPr>
        <p:txBody>
          <a:bodyPr wrap="none">
            <a:spAutoFit/>
          </a:bodyPr>
          <a:lstStyle/>
          <a:p>
            <a:r>
              <a:rPr lang="en-US" b="1" dirty="0" smtClean="0"/>
              <a:t>Output</a:t>
            </a:r>
          </a:p>
        </p:txBody>
      </p:sp>
      <p:pic>
        <p:nvPicPr>
          <p:cNvPr id="114691" name="Picture 3"/>
          <p:cNvPicPr>
            <a:picLocks noChangeAspect="1" noChangeArrowheads="1"/>
          </p:cNvPicPr>
          <p:nvPr/>
        </p:nvPicPr>
        <p:blipFill>
          <a:blip r:embed="rId6"/>
          <a:srcRect/>
          <a:stretch>
            <a:fillRect/>
          </a:stretch>
        </p:blipFill>
        <p:spPr bwMode="auto">
          <a:xfrm>
            <a:off x="2968171" y="2596008"/>
            <a:ext cx="1120820" cy="26579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2377440"/>
            <a:ext cx="8229600" cy="3291840"/>
          </a:xfrm>
        </p:spPr>
        <p:txBody>
          <a:bodyPr/>
          <a:lstStyle/>
          <a:p>
            <a:pPr marL="457200" indent="-457200" algn="ctr"/>
            <a:r>
              <a:rPr lang="en-US" b="1" dirty="0" smtClean="0">
                <a:solidFill>
                  <a:schemeClr val="tx1"/>
                </a:solidFill>
              </a:rPr>
              <a:t>Ways that the available Data</a:t>
            </a:r>
          </a:p>
          <a:p>
            <a:pPr marL="457200" indent="-457200" algn="ctr"/>
            <a:endParaRPr lang="en-US" b="1" dirty="0" smtClean="0">
              <a:solidFill>
                <a:schemeClr val="tx1"/>
              </a:solidFill>
            </a:endParaRPr>
          </a:p>
          <a:p>
            <a:pPr marL="457200" indent="-457200" algn="ctr"/>
            <a:r>
              <a:rPr lang="en-US" b="1" dirty="0" smtClean="0">
                <a:solidFill>
                  <a:schemeClr val="tx1"/>
                </a:solidFill>
              </a:rPr>
              <a:t> may not be all</a:t>
            </a:r>
          </a:p>
          <a:p>
            <a:pPr marL="457200" indent="-457200" algn="ctr"/>
            <a:endParaRPr lang="en-US" b="1" dirty="0" smtClean="0">
              <a:solidFill>
                <a:schemeClr val="tx1"/>
              </a:solidFill>
            </a:endParaRPr>
          </a:p>
          <a:p>
            <a:pPr marL="457200" indent="-457200" algn="ctr"/>
            <a:r>
              <a:rPr lang="en-US" b="1" dirty="0" smtClean="0">
                <a:solidFill>
                  <a:schemeClr val="tx1"/>
                </a:solidFill>
              </a:rPr>
              <a:t> that we believe or wish,</a:t>
            </a:r>
          </a:p>
          <a:p>
            <a:pPr marL="457200" indent="-457200" algn="ctr"/>
            <a:endParaRPr lang="en-US" b="1" dirty="0" smtClean="0">
              <a:solidFill>
                <a:schemeClr val="tx1"/>
              </a:solidFill>
            </a:endParaRPr>
          </a:p>
          <a:p>
            <a:pPr marL="457200" indent="-457200" algn="ctr"/>
            <a:r>
              <a:rPr lang="en-US" b="1" dirty="0" smtClean="0">
                <a:solidFill>
                  <a:schemeClr val="tx1"/>
                </a:solidFill>
              </a:rPr>
              <a:t>compromising medical diagnoses</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Noise and Filters</a:t>
            </a:r>
            <a:endParaRPr lang="en-US" dirty="0">
              <a:solidFill>
                <a:schemeClr val="tx1"/>
              </a:solidFill>
            </a:endParaRPr>
          </a:p>
        </p:txBody>
      </p:sp>
      <p:sp>
        <p:nvSpPr>
          <p:cNvPr id="3" name="Content Placeholder 2"/>
          <p:cNvSpPr>
            <a:spLocks noGrp="1"/>
          </p:cNvSpPr>
          <p:nvPr>
            <p:ph idx="1"/>
          </p:nvPr>
        </p:nvSpPr>
        <p:spPr>
          <a:xfrm>
            <a:off x="732024" y="1512068"/>
            <a:ext cx="6903076" cy="3208039"/>
          </a:xfrm>
        </p:spPr>
        <p:txBody>
          <a:bodyPr/>
          <a:lstStyle/>
          <a:p>
            <a:r>
              <a:rPr lang="en-US" sz="1050" dirty="0" smtClean="0">
                <a:solidFill>
                  <a:schemeClr val="tx1"/>
                </a:solidFill>
              </a:rPr>
              <a:t> </a:t>
            </a: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050" dirty="0" smtClean="0">
              <a:solidFill>
                <a:schemeClr val="tx1"/>
              </a:solidFill>
            </a:endParaRPr>
          </a:p>
          <a:p>
            <a:endParaRPr lang="en-US" sz="1400" dirty="0" smtClean="0">
              <a:solidFill>
                <a:schemeClr val="tx1"/>
              </a:solidFill>
            </a:endParaRPr>
          </a:p>
          <a:p>
            <a:endParaRPr lang="en-US" sz="1400" dirty="0" smtClean="0">
              <a:solidFill>
                <a:schemeClr val="tx1"/>
              </a:solidFill>
            </a:endParaRPr>
          </a:p>
        </p:txBody>
      </p:sp>
      <p:sp>
        <p:nvSpPr>
          <p:cNvPr id="6" name="Rectangle 5"/>
          <p:cNvSpPr/>
          <p:nvPr/>
        </p:nvSpPr>
        <p:spPr>
          <a:xfrm>
            <a:off x="544848" y="2433953"/>
            <a:ext cx="877163" cy="369332"/>
          </a:xfrm>
          <a:prstGeom prst="rect">
            <a:avLst/>
          </a:prstGeom>
        </p:spPr>
        <p:txBody>
          <a:bodyPr wrap="none">
            <a:spAutoFit/>
          </a:bodyPr>
          <a:lstStyle/>
          <a:p>
            <a:r>
              <a:rPr lang="en-US" b="1" dirty="0" smtClean="0"/>
              <a:t>Signal</a:t>
            </a:r>
          </a:p>
        </p:txBody>
      </p:sp>
      <p:sp>
        <p:nvSpPr>
          <p:cNvPr id="7" name="Rectangle 6"/>
          <p:cNvSpPr/>
          <p:nvPr/>
        </p:nvSpPr>
        <p:spPr>
          <a:xfrm>
            <a:off x="544848" y="4997906"/>
            <a:ext cx="813043" cy="369332"/>
          </a:xfrm>
          <a:prstGeom prst="rect">
            <a:avLst/>
          </a:prstGeom>
        </p:spPr>
        <p:txBody>
          <a:bodyPr wrap="none">
            <a:spAutoFit/>
          </a:bodyPr>
          <a:lstStyle/>
          <a:p>
            <a:r>
              <a:rPr lang="en-US" b="1" dirty="0" smtClean="0"/>
              <a:t>Noise</a:t>
            </a:r>
          </a:p>
        </p:txBody>
      </p:sp>
      <p:sp>
        <p:nvSpPr>
          <p:cNvPr id="9" name="Rectangle 8"/>
          <p:cNvSpPr/>
          <p:nvPr/>
        </p:nvSpPr>
        <p:spPr>
          <a:xfrm>
            <a:off x="2790177" y="2135006"/>
            <a:ext cx="1345240" cy="369332"/>
          </a:xfrm>
          <a:prstGeom prst="rect">
            <a:avLst/>
          </a:prstGeom>
        </p:spPr>
        <p:txBody>
          <a:bodyPr wrap="none">
            <a:spAutoFit/>
          </a:bodyPr>
          <a:lstStyle/>
          <a:p>
            <a:r>
              <a:rPr lang="en-US" b="1" dirty="0" smtClean="0">
                <a:solidFill>
                  <a:schemeClr val="bg1">
                    <a:lumMod val="85000"/>
                  </a:schemeClr>
                </a:solidFill>
              </a:rPr>
              <a:t>“No” Filter</a:t>
            </a:r>
          </a:p>
        </p:txBody>
      </p:sp>
      <p:sp>
        <p:nvSpPr>
          <p:cNvPr id="10" name="Rectangle 9"/>
          <p:cNvSpPr/>
          <p:nvPr/>
        </p:nvSpPr>
        <p:spPr>
          <a:xfrm>
            <a:off x="4494947" y="1864538"/>
            <a:ext cx="1018227" cy="646331"/>
          </a:xfrm>
          <a:prstGeom prst="rect">
            <a:avLst/>
          </a:prstGeom>
        </p:spPr>
        <p:txBody>
          <a:bodyPr wrap="none">
            <a:spAutoFit/>
          </a:bodyPr>
          <a:lstStyle/>
          <a:p>
            <a:pPr algn="ctr"/>
            <a:r>
              <a:rPr lang="en-US" b="1" dirty="0" smtClean="0">
                <a:solidFill>
                  <a:schemeClr val="bg1">
                    <a:lumMod val="85000"/>
                  </a:schemeClr>
                </a:solidFill>
              </a:rPr>
              <a:t>“Good”</a:t>
            </a:r>
          </a:p>
          <a:p>
            <a:pPr algn="ctr"/>
            <a:r>
              <a:rPr lang="en-US" b="1" dirty="0" smtClean="0">
                <a:solidFill>
                  <a:schemeClr val="bg1">
                    <a:lumMod val="85000"/>
                  </a:schemeClr>
                </a:solidFill>
              </a:rPr>
              <a:t> Filter</a:t>
            </a:r>
          </a:p>
        </p:txBody>
      </p:sp>
      <p:sp>
        <p:nvSpPr>
          <p:cNvPr id="11" name="Rectangle 10"/>
          <p:cNvSpPr/>
          <p:nvPr/>
        </p:nvSpPr>
        <p:spPr>
          <a:xfrm>
            <a:off x="5956892" y="1864538"/>
            <a:ext cx="941283" cy="646331"/>
          </a:xfrm>
          <a:prstGeom prst="rect">
            <a:avLst/>
          </a:prstGeom>
        </p:spPr>
        <p:txBody>
          <a:bodyPr wrap="none">
            <a:spAutoFit/>
          </a:bodyPr>
          <a:lstStyle/>
          <a:p>
            <a:pPr algn="ctr"/>
            <a:r>
              <a:rPr lang="en-US" b="1" dirty="0" smtClean="0"/>
              <a:t>“Poor”</a:t>
            </a:r>
          </a:p>
          <a:p>
            <a:pPr algn="ctr"/>
            <a:r>
              <a:rPr lang="en-US" b="1" dirty="0" smtClean="0"/>
              <a:t>Filter</a:t>
            </a:r>
          </a:p>
        </p:txBody>
      </p:sp>
      <p:sp>
        <p:nvSpPr>
          <p:cNvPr id="16" name="Right Arrow 15"/>
          <p:cNvSpPr/>
          <p:nvPr/>
        </p:nvSpPr>
        <p:spPr>
          <a:xfrm>
            <a:off x="2229402" y="3682509"/>
            <a:ext cx="560775" cy="402500"/>
          </a:xfrm>
          <a:prstGeom prst="rightArrow">
            <a:avLst/>
          </a:prstGeom>
          <a:solidFill>
            <a:srgbClr val="3399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7" name="Right Arrow 16"/>
          <p:cNvSpPr/>
          <p:nvPr/>
        </p:nvSpPr>
        <p:spPr>
          <a:xfrm>
            <a:off x="2229402" y="2618619"/>
            <a:ext cx="560775" cy="402500"/>
          </a:xfrm>
          <a:prstGeom prst="rightArrow">
            <a:avLst/>
          </a:prstGeom>
          <a:solidFill>
            <a:srgbClr val="17F7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8" name="Right Arrow 17"/>
          <p:cNvSpPr/>
          <p:nvPr/>
        </p:nvSpPr>
        <p:spPr>
          <a:xfrm>
            <a:off x="2229402" y="4771482"/>
            <a:ext cx="560775" cy="402500"/>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CC00"/>
              </a:solidFill>
            </a:endParaRPr>
          </a:p>
        </p:txBody>
      </p:sp>
      <p:sp>
        <p:nvSpPr>
          <p:cNvPr id="19" name="Rectangle 18"/>
          <p:cNvSpPr/>
          <p:nvPr/>
        </p:nvSpPr>
        <p:spPr>
          <a:xfrm>
            <a:off x="3111219" y="5359115"/>
            <a:ext cx="890052" cy="369332"/>
          </a:xfrm>
          <a:prstGeom prst="rect">
            <a:avLst/>
          </a:prstGeom>
        </p:spPr>
        <p:txBody>
          <a:bodyPr wrap="none">
            <a:spAutoFit/>
          </a:bodyPr>
          <a:lstStyle/>
          <a:p>
            <a:pPr algn="ctr"/>
            <a:r>
              <a:rPr lang="en-US" b="1" dirty="0" smtClean="0">
                <a:solidFill>
                  <a:schemeClr val="bg1">
                    <a:lumMod val="85000"/>
                  </a:schemeClr>
                </a:solidFill>
              </a:rPr>
              <a:t>‘Truth’</a:t>
            </a:r>
          </a:p>
        </p:txBody>
      </p:sp>
      <p:sp>
        <p:nvSpPr>
          <p:cNvPr id="20" name="Rectangle 19"/>
          <p:cNvSpPr/>
          <p:nvPr/>
        </p:nvSpPr>
        <p:spPr>
          <a:xfrm>
            <a:off x="4273707" y="5367238"/>
            <a:ext cx="1467068" cy="923330"/>
          </a:xfrm>
          <a:prstGeom prst="rect">
            <a:avLst/>
          </a:prstGeom>
        </p:spPr>
        <p:txBody>
          <a:bodyPr wrap="none">
            <a:spAutoFit/>
          </a:bodyPr>
          <a:lstStyle/>
          <a:p>
            <a:pPr algn="ctr"/>
            <a:r>
              <a:rPr lang="en-US" b="1" dirty="0" smtClean="0">
                <a:solidFill>
                  <a:schemeClr val="bg1">
                    <a:lumMod val="85000"/>
                  </a:schemeClr>
                </a:solidFill>
              </a:rPr>
              <a:t>Less Noise,</a:t>
            </a:r>
          </a:p>
          <a:p>
            <a:pPr algn="ctr"/>
            <a:r>
              <a:rPr lang="en-US" b="1" dirty="0" smtClean="0">
                <a:solidFill>
                  <a:srgbClr val="CCFFFF"/>
                </a:solidFill>
              </a:rPr>
              <a:t>Distortion</a:t>
            </a:r>
          </a:p>
          <a:p>
            <a:pPr algn="ctr"/>
            <a:r>
              <a:rPr lang="en-US" b="1" dirty="0" smtClean="0">
                <a:solidFill>
                  <a:srgbClr val="CCFFFF"/>
                </a:solidFill>
              </a:rPr>
              <a:t>Possible</a:t>
            </a:r>
          </a:p>
        </p:txBody>
      </p:sp>
      <p:sp>
        <p:nvSpPr>
          <p:cNvPr id="22" name="Rectangle 21"/>
          <p:cNvSpPr/>
          <p:nvPr/>
        </p:nvSpPr>
        <p:spPr>
          <a:xfrm>
            <a:off x="7077455" y="2433953"/>
            <a:ext cx="1274708" cy="369332"/>
          </a:xfrm>
          <a:prstGeom prst="rect">
            <a:avLst/>
          </a:prstGeom>
        </p:spPr>
        <p:txBody>
          <a:bodyPr wrap="none">
            <a:spAutoFit/>
          </a:bodyPr>
          <a:lstStyle/>
          <a:p>
            <a:r>
              <a:rPr lang="en-US" b="1" dirty="0" smtClean="0">
                <a:solidFill>
                  <a:srgbClr val="339966"/>
                </a:solidFill>
              </a:rPr>
              <a:t>Distortion</a:t>
            </a:r>
          </a:p>
        </p:txBody>
      </p:sp>
      <p:sp>
        <p:nvSpPr>
          <p:cNvPr id="23" name="Rectangle 22"/>
          <p:cNvSpPr/>
          <p:nvPr/>
        </p:nvSpPr>
        <p:spPr>
          <a:xfrm>
            <a:off x="7077455" y="4435914"/>
            <a:ext cx="941283" cy="369332"/>
          </a:xfrm>
          <a:prstGeom prst="rect">
            <a:avLst/>
          </a:prstGeom>
        </p:spPr>
        <p:txBody>
          <a:bodyPr wrap="none">
            <a:spAutoFit/>
          </a:bodyPr>
          <a:lstStyle/>
          <a:p>
            <a:r>
              <a:rPr lang="en-US" b="1" dirty="0" smtClean="0">
                <a:solidFill>
                  <a:srgbClr val="CC00FF"/>
                </a:solidFill>
              </a:rPr>
              <a:t>Fiction</a:t>
            </a:r>
          </a:p>
        </p:txBody>
      </p:sp>
      <p:sp>
        <p:nvSpPr>
          <p:cNvPr id="24" name="Rectangle 23"/>
          <p:cNvSpPr/>
          <p:nvPr/>
        </p:nvSpPr>
        <p:spPr>
          <a:xfrm>
            <a:off x="7077455" y="3900343"/>
            <a:ext cx="748923" cy="369332"/>
          </a:xfrm>
          <a:prstGeom prst="rect">
            <a:avLst/>
          </a:prstGeom>
        </p:spPr>
        <p:txBody>
          <a:bodyPr wrap="none">
            <a:spAutoFit/>
          </a:bodyPr>
          <a:lstStyle/>
          <a:p>
            <a:r>
              <a:rPr lang="en-US" b="1" dirty="0" smtClean="0">
                <a:solidFill>
                  <a:srgbClr val="0066FF"/>
                </a:solidFill>
              </a:rPr>
              <a:t>Error</a:t>
            </a:r>
          </a:p>
        </p:txBody>
      </p:sp>
      <p:sp>
        <p:nvSpPr>
          <p:cNvPr id="25" name="Rectangle 24"/>
          <p:cNvSpPr/>
          <p:nvPr/>
        </p:nvSpPr>
        <p:spPr>
          <a:xfrm>
            <a:off x="7077455" y="2922921"/>
            <a:ext cx="1556836" cy="369332"/>
          </a:xfrm>
          <a:prstGeom prst="rect">
            <a:avLst/>
          </a:prstGeom>
        </p:spPr>
        <p:txBody>
          <a:bodyPr wrap="none">
            <a:spAutoFit/>
          </a:bodyPr>
          <a:lstStyle/>
          <a:p>
            <a:r>
              <a:rPr lang="en-US" b="1" dirty="0" smtClean="0">
                <a:solidFill>
                  <a:srgbClr val="009999"/>
                </a:solidFill>
              </a:rPr>
              <a:t>Degradation</a:t>
            </a:r>
          </a:p>
        </p:txBody>
      </p:sp>
      <p:sp>
        <p:nvSpPr>
          <p:cNvPr id="26" name="Rectangle 25"/>
          <p:cNvSpPr/>
          <p:nvPr/>
        </p:nvSpPr>
        <p:spPr>
          <a:xfrm>
            <a:off x="7077455" y="3419688"/>
            <a:ext cx="1390124" cy="369332"/>
          </a:xfrm>
          <a:prstGeom prst="rect">
            <a:avLst/>
          </a:prstGeom>
        </p:spPr>
        <p:txBody>
          <a:bodyPr wrap="none">
            <a:spAutoFit/>
          </a:bodyPr>
          <a:lstStyle/>
          <a:p>
            <a:r>
              <a:rPr lang="en-US" b="1" dirty="0" smtClean="0">
                <a:solidFill>
                  <a:srgbClr val="6666FF"/>
                </a:solidFill>
              </a:rPr>
              <a:t>Inaccuracy</a:t>
            </a:r>
          </a:p>
        </p:txBody>
      </p:sp>
      <p:grpSp>
        <p:nvGrpSpPr>
          <p:cNvPr id="4" name="Group 29"/>
          <p:cNvGrpSpPr/>
          <p:nvPr/>
        </p:nvGrpSpPr>
        <p:grpSpPr>
          <a:xfrm>
            <a:off x="862819" y="2873179"/>
            <a:ext cx="102348" cy="2116137"/>
            <a:chOff x="732024" y="3815204"/>
            <a:chExt cx="246396" cy="1019079"/>
          </a:xfrm>
        </p:grpSpPr>
        <p:sp>
          <p:nvSpPr>
            <p:cNvPr id="28" name="Isosceles Triangle 27"/>
            <p:cNvSpPr/>
            <p:nvPr/>
          </p:nvSpPr>
          <p:spPr>
            <a:xfrm>
              <a:off x="732024" y="3815204"/>
              <a:ext cx="246396" cy="1019079"/>
            </a:xfrm>
            <a:prstGeom prst="triangle">
              <a:avLst>
                <a:gd name="adj" fmla="val 0"/>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FF"/>
                </a:solidFill>
              </a:endParaRPr>
            </a:p>
          </p:txBody>
        </p:sp>
        <p:sp>
          <p:nvSpPr>
            <p:cNvPr id="29" name="Isosceles Triangle 28"/>
            <p:cNvSpPr/>
            <p:nvPr/>
          </p:nvSpPr>
          <p:spPr>
            <a:xfrm rot="10800000">
              <a:off x="732024" y="3815204"/>
              <a:ext cx="246396" cy="1019079"/>
            </a:xfrm>
            <a:prstGeom prst="triangle">
              <a:avLst>
                <a:gd name="adj" fmla="val 0"/>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FF00"/>
                </a:solidFill>
              </a:endParaRPr>
            </a:p>
          </p:txBody>
        </p:sp>
      </p:grpSp>
      <p:sp>
        <p:nvSpPr>
          <p:cNvPr id="31" name="Rectangle 30"/>
          <p:cNvSpPr/>
          <p:nvPr/>
        </p:nvSpPr>
        <p:spPr>
          <a:xfrm>
            <a:off x="2994674" y="1410067"/>
            <a:ext cx="941283" cy="369332"/>
          </a:xfrm>
          <a:prstGeom prst="rect">
            <a:avLst/>
          </a:prstGeom>
        </p:spPr>
        <p:txBody>
          <a:bodyPr wrap="none">
            <a:spAutoFit/>
          </a:bodyPr>
          <a:lstStyle/>
          <a:p>
            <a:r>
              <a:rPr lang="en-US" b="1" dirty="0" smtClean="0">
                <a:solidFill>
                  <a:schemeClr val="bg1">
                    <a:lumMod val="85000"/>
                  </a:schemeClr>
                </a:solidFill>
              </a:rPr>
              <a:t>Output</a:t>
            </a:r>
          </a:p>
        </p:txBody>
      </p:sp>
      <p:sp>
        <p:nvSpPr>
          <p:cNvPr id="32" name="Rectangle 31"/>
          <p:cNvSpPr/>
          <p:nvPr/>
        </p:nvSpPr>
        <p:spPr>
          <a:xfrm>
            <a:off x="1451485" y="1410067"/>
            <a:ext cx="748923" cy="369332"/>
          </a:xfrm>
          <a:prstGeom prst="rect">
            <a:avLst/>
          </a:prstGeom>
        </p:spPr>
        <p:txBody>
          <a:bodyPr wrap="none">
            <a:spAutoFit/>
          </a:bodyPr>
          <a:lstStyle/>
          <a:p>
            <a:r>
              <a:rPr lang="en-US" b="1" dirty="0" smtClean="0"/>
              <a:t>Input</a:t>
            </a:r>
          </a:p>
        </p:txBody>
      </p:sp>
      <p:sp>
        <p:nvSpPr>
          <p:cNvPr id="33" name="Rectangle 32"/>
          <p:cNvSpPr/>
          <p:nvPr/>
        </p:nvSpPr>
        <p:spPr>
          <a:xfrm>
            <a:off x="7077455" y="4997906"/>
            <a:ext cx="1056700" cy="369332"/>
          </a:xfrm>
          <a:prstGeom prst="rect">
            <a:avLst/>
          </a:prstGeom>
        </p:spPr>
        <p:txBody>
          <a:bodyPr wrap="none">
            <a:spAutoFit/>
          </a:bodyPr>
          <a:lstStyle/>
          <a:p>
            <a:r>
              <a:rPr lang="en-US" b="1" dirty="0" smtClean="0">
                <a:solidFill>
                  <a:srgbClr val="FF0000"/>
                </a:solidFill>
              </a:rPr>
              <a:t>Fantasy</a:t>
            </a:r>
          </a:p>
        </p:txBody>
      </p:sp>
      <p:cxnSp>
        <p:nvCxnSpPr>
          <p:cNvPr id="38" name="Straight Connector 37"/>
          <p:cNvCxnSpPr/>
          <p:nvPr/>
        </p:nvCxnSpPr>
        <p:spPr>
          <a:xfrm>
            <a:off x="4273707" y="1963050"/>
            <a:ext cx="0" cy="4425497"/>
          </a:xfrm>
          <a:prstGeom prst="line">
            <a:avLst/>
          </a:prstGeom>
          <a:ln>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740775" y="1963050"/>
            <a:ext cx="0" cy="4425497"/>
          </a:xfrm>
          <a:prstGeom prst="line">
            <a:avLst/>
          </a:prstGeom>
          <a:ln>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pic>
        <p:nvPicPr>
          <p:cNvPr id="113666" name="Picture 2"/>
          <p:cNvPicPr>
            <a:picLocks noChangeAspect="1" noChangeArrowheads="1"/>
          </p:cNvPicPr>
          <p:nvPr/>
        </p:nvPicPr>
        <p:blipFill>
          <a:blip r:embed="rId3"/>
          <a:srcRect/>
          <a:stretch>
            <a:fillRect/>
          </a:stretch>
        </p:blipFill>
        <p:spPr bwMode="auto">
          <a:xfrm>
            <a:off x="1451485" y="2596010"/>
            <a:ext cx="655329" cy="2657954"/>
          </a:xfrm>
          <a:prstGeom prst="rect">
            <a:avLst/>
          </a:prstGeom>
          <a:noFill/>
          <a:ln w="9525">
            <a:noFill/>
            <a:miter lim="800000"/>
            <a:headEnd/>
            <a:tailEnd/>
          </a:ln>
        </p:spPr>
      </p:pic>
      <p:pic>
        <p:nvPicPr>
          <p:cNvPr id="113667" name="Picture 3"/>
          <p:cNvPicPr>
            <a:picLocks noChangeAspect="1" noChangeArrowheads="1"/>
          </p:cNvPicPr>
          <p:nvPr/>
        </p:nvPicPr>
        <p:blipFill>
          <a:blip r:embed="rId4"/>
          <a:srcRect/>
          <a:stretch>
            <a:fillRect/>
          </a:stretch>
        </p:blipFill>
        <p:spPr bwMode="auto">
          <a:xfrm>
            <a:off x="2968170" y="2596009"/>
            <a:ext cx="1120820" cy="2657955"/>
          </a:xfrm>
          <a:prstGeom prst="rect">
            <a:avLst/>
          </a:prstGeom>
          <a:noFill/>
          <a:ln w="9525">
            <a:noFill/>
            <a:miter lim="800000"/>
            <a:headEnd/>
            <a:tailEnd/>
          </a:ln>
        </p:spPr>
      </p:pic>
      <p:pic>
        <p:nvPicPr>
          <p:cNvPr id="113668" name="Picture 4"/>
          <p:cNvPicPr>
            <a:picLocks noChangeAspect="1" noChangeArrowheads="1"/>
          </p:cNvPicPr>
          <p:nvPr/>
        </p:nvPicPr>
        <p:blipFill>
          <a:blip r:embed="rId5"/>
          <a:srcRect/>
          <a:stretch>
            <a:fillRect/>
          </a:stretch>
        </p:blipFill>
        <p:spPr bwMode="auto">
          <a:xfrm>
            <a:off x="4459357" y="2596010"/>
            <a:ext cx="1106825" cy="2657954"/>
          </a:xfrm>
          <a:prstGeom prst="rect">
            <a:avLst/>
          </a:prstGeom>
          <a:noFill/>
          <a:ln w="9525">
            <a:noFill/>
            <a:miter lim="800000"/>
            <a:headEnd/>
            <a:tailEnd/>
          </a:ln>
        </p:spPr>
      </p:pic>
      <p:pic>
        <p:nvPicPr>
          <p:cNvPr id="113669" name="Picture 5"/>
          <p:cNvPicPr>
            <a:picLocks noChangeAspect="1" noChangeArrowheads="1"/>
          </p:cNvPicPr>
          <p:nvPr/>
        </p:nvPicPr>
        <p:blipFill>
          <a:blip r:embed="rId6"/>
          <a:srcRect/>
          <a:stretch>
            <a:fillRect/>
          </a:stretch>
        </p:blipFill>
        <p:spPr bwMode="auto">
          <a:xfrm>
            <a:off x="5910510" y="2596008"/>
            <a:ext cx="1133815" cy="2657956"/>
          </a:xfrm>
          <a:prstGeom prst="rect">
            <a:avLst/>
          </a:prstGeom>
          <a:noFill/>
          <a:ln w="9525">
            <a:noFill/>
            <a:miter lim="800000"/>
            <a:headEnd/>
            <a:tailEnd/>
          </a:ln>
        </p:spPr>
      </p:pic>
      <p:sp>
        <p:nvSpPr>
          <p:cNvPr id="34" name="Rectangle 33"/>
          <p:cNvSpPr/>
          <p:nvPr/>
        </p:nvSpPr>
        <p:spPr>
          <a:xfrm>
            <a:off x="4494947" y="1410067"/>
            <a:ext cx="941283" cy="369332"/>
          </a:xfrm>
          <a:prstGeom prst="rect">
            <a:avLst/>
          </a:prstGeom>
        </p:spPr>
        <p:txBody>
          <a:bodyPr wrap="none">
            <a:spAutoFit/>
          </a:bodyPr>
          <a:lstStyle/>
          <a:p>
            <a:r>
              <a:rPr lang="en-US" b="1" dirty="0" smtClean="0">
                <a:solidFill>
                  <a:schemeClr val="bg1">
                    <a:lumMod val="85000"/>
                  </a:schemeClr>
                </a:solidFill>
              </a:rPr>
              <a:t>Output</a:t>
            </a:r>
          </a:p>
        </p:txBody>
      </p:sp>
      <p:sp>
        <p:nvSpPr>
          <p:cNvPr id="35" name="Rectangle 34"/>
          <p:cNvSpPr/>
          <p:nvPr/>
        </p:nvSpPr>
        <p:spPr>
          <a:xfrm>
            <a:off x="5956892" y="1410067"/>
            <a:ext cx="941283" cy="369332"/>
          </a:xfrm>
          <a:prstGeom prst="rect">
            <a:avLst/>
          </a:prstGeom>
        </p:spPr>
        <p:txBody>
          <a:bodyPr wrap="none">
            <a:spAutoFit/>
          </a:bodyPr>
          <a:lstStyle/>
          <a:p>
            <a:r>
              <a:rPr lang="en-US" b="1" dirty="0" smtClean="0"/>
              <a:t>Output</a:t>
            </a:r>
          </a:p>
        </p:txBody>
      </p:sp>
      <p:pic>
        <p:nvPicPr>
          <p:cNvPr id="114690" name="Picture 2"/>
          <p:cNvPicPr>
            <a:picLocks noChangeAspect="1" noChangeArrowheads="1"/>
          </p:cNvPicPr>
          <p:nvPr/>
        </p:nvPicPr>
        <p:blipFill>
          <a:blip r:embed="rId7"/>
          <a:srcRect/>
          <a:stretch>
            <a:fillRect/>
          </a:stretch>
        </p:blipFill>
        <p:spPr bwMode="auto">
          <a:xfrm>
            <a:off x="4459357" y="2596009"/>
            <a:ext cx="1106825" cy="2657956"/>
          </a:xfrm>
          <a:prstGeom prst="rect">
            <a:avLst/>
          </a:prstGeom>
          <a:noFill/>
          <a:ln w="9525">
            <a:noFill/>
            <a:miter lim="800000"/>
            <a:headEnd/>
            <a:tailEnd/>
          </a:ln>
        </p:spPr>
      </p:pic>
      <p:pic>
        <p:nvPicPr>
          <p:cNvPr id="114691" name="Picture 3"/>
          <p:cNvPicPr>
            <a:picLocks noChangeAspect="1" noChangeArrowheads="1"/>
          </p:cNvPicPr>
          <p:nvPr/>
        </p:nvPicPr>
        <p:blipFill>
          <a:blip r:embed="rId8"/>
          <a:srcRect/>
          <a:stretch>
            <a:fillRect/>
          </a:stretch>
        </p:blipFill>
        <p:spPr bwMode="auto">
          <a:xfrm>
            <a:off x="2968171" y="2596008"/>
            <a:ext cx="1120820" cy="26579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chemeClr val="tx1"/>
                </a:solidFill>
              </a:rPr>
              <a:t>Physicist:	Most probably between 3 and 5.</a:t>
            </a:r>
          </a:p>
          <a:p>
            <a:endParaRPr lang="en-US" dirty="0" smtClean="0"/>
          </a:p>
        </p:txBody>
      </p:sp>
    </p:spTree>
    <p:extLst>
      <p:ext uri="{BB962C8B-B14F-4D97-AF65-F5344CB8AC3E}">
        <p14:creationId xmlns:p14="http://schemas.microsoft.com/office/powerpoint/2010/main" val="17774048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chemeClr val="bg1">
                    <a:lumMod val="75000"/>
                  </a:schemeClr>
                </a:solidFill>
              </a:rPr>
              <a:t>Physicist:	Most probably between 3 and 5.</a:t>
            </a:r>
          </a:p>
          <a:p>
            <a:pPr defTabSz="2286000">
              <a:tabLst>
                <a:tab pos="2560320" algn="l"/>
              </a:tabLst>
            </a:pPr>
            <a:r>
              <a:rPr lang="en-US" sz="1600" dirty="0" smtClean="0">
                <a:solidFill>
                  <a:schemeClr val="tx1"/>
                </a:solidFill>
              </a:rPr>
              <a:t>Mathematician:	No idea, but I can prove an answer exists.</a:t>
            </a:r>
          </a:p>
        </p:txBody>
      </p:sp>
    </p:spTree>
    <p:extLst>
      <p:ext uri="{BB962C8B-B14F-4D97-AF65-F5344CB8AC3E}">
        <p14:creationId xmlns:p14="http://schemas.microsoft.com/office/powerpoint/2010/main" val="1617349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rgbClr val="BFBFBF"/>
                </a:solidFill>
              </a:rPr>
              <a:t>Physicist:	</a:t>
            </a:r>
            <a:r>
              <a:rPr lang="en-US" sz="1600" dirty="0" smtClean="0">
                <a:solidFill>
                  <a:schemeClr val="bg1">
                    <a:lumMod val="75000"/>
                  </a:schemeClr>
                </a:solidFill>
              </a:rPr>
              <a:t>Most probably between 3 and 5</a:t>
            </a:r>
            <a:r>
              <a:rPr lang="en-US" sz="1600" dirty="0" smtClean="0">
                <a:solidFill>
                  <a:srgbClr val="BFBFBF"/>
                </a:solidFill>
              </a:rPr>
              <a:t>.</a:t>
            </a:r>
          </a:p>
          <a:p>
            <a:pPr defTabSz="2286000">
              <a:tabLst>
                <a:tab pos="2560320" algn="l"/>
              </a:tabLst>
            </a:pPr>
            <a:r>
              <a:rPr lang="en-US" sz="1600" dirty="0" smtClean="0">
                <a:solidFill>
                  <a:srgbClr val="BFBFBF"/>
                </a:solidFill>
              </a:rPr>
              <a:t>Mathematician:	No idea, but I can prove an answer exists.</a:t>
            </a:r>
          </a:p>
          <a:p>
            <a:pPr defTabSz="2286000">
              <a:tabLst>
                <a:tab pos="2560320" algn="l"/>
              </a:tabLst>
            </a:pPr>
            <a:r>
              <a:rPr lang="en-US" sz="1600" dirty="0" smtClean="0">
                <a:solidFill>
                  <a:schemeClr val="tx1"/>
                </a:solidFill>
              </a:rPr>
              <a:t>Philosopher:	What do you mean by “2”?</a:t>
            </a:r>
          </a:p>
        </p:txBody>
      </p:sp>
      <p:sp>
        <p:nvSpPr>
          <p:cNvPr id="5" name="Rectangle 4"/>
          <p:cNvSpPr/>
          <p:nvPr/>
        </p:nvSpPr>
        <p:spPr>
          <a:xfrm>
            <a:off x="1505421" y="4720107"/>
            <a:ext cx="5423414" cy="400110"/>
          </a:xfrm>
          <a:prstGeom prst="rect">
            <a:avLst/>
          </a:prstGeom>
        </p:spPr>
        <p:txBody>
          <a:bodyPr wrap="square">
            <a:spAutoFit/>
          </a:bodyPr>
          <a:lstStyle/>
          <a:p>
            <a:pPr marL="342900" lvl="0" indent="-342900" algn="ctr" eaLnBrk="0" hangingPunct="0">
              <a:spcBef>
                <a:spcPct val="20000"/>
              </a:spcBef>
            </a:pPr>
            <a:r>
              <a:rPr lang="en-US" sz="2000" b="1" dirty="0" smtClean="0">
                <a:solidFill>
                  <a:srgbClr val="FFD9D9"/>
                </a:solidFill>
                <a:latin typeface="Arial"/>
                <a:ea typeface="ＭＳ Ｐゴシック" charset="0"/>
              </a:rPr>
              <a:t>Not everyone dealing with data is rational</a:t>
            </a:r>
          </a:p>
        </p:txBody>
      </p:sp>
    </p:spTree>
    <p:extLst>
      <p:ext uri="{BB962C8B-B14F-4D97-AF65-F5344CB8AC3E}">
        <p14:creationId xmlns:p14="http://schemas.microsoft.com/office/powerpoint/2010/main" val="21462296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rgbClr val="BFBFBF"/>
                </a:solidFill>
              </a:rPr>
              <a:t>Physicist:	</a:t>
            </a:r>
            <a:r>
              <a:rPr lang="en-US" sz="1600" dirty="0" smtClean="0">
                <a:solidFill>
                  <a:schemeClr val="bg1">
                    <a:lumMod val="75000"/>
                  </a:schemeClr>
                </a:solidFill>
              </a:rPr>
              <a:t>Most probably between 3 and 5.</a:t>
            </a:r>
            <a:endParaRPr lang="en-US" sz="1600" dirty="0" smtClean="0">
              <a:solidFill>
                <a:srgbClr val="BFBFBF"/>
              </a:solidFill>
            </a:endParaRPr>
          </a:p>
          <a:p>
            <a:pPr defTabSz="2286000">
              <a:tabLst>
                <a:tab pos="2560320" algn="l"/>
              </a:tabLst>
            </a:pPr>
            <a:r>
              <a:rPr lang="en-US" sz="1600" dirty="0" smtClean="0">
                <a:solidFill>
                  <a:srgbClr val="BFBFBF"/>
                </a:solidFill>
              </a:rPr>
              <a:t>Mathematician:	No idea, but I can prove an answer exists.</a:t>
            </a:r>
          </a:p>
          <a:p>
            <a:pPr defTabSz="2286000">
              <a:tabLst>
                <a:tab pos="2560320" algn="l"/>
              </a:tabLst>
            </a:pPr>
            <a:r>
              <a:rPr lang="en-US" sz="1600" dirty="0" smtClean="0">
                <a:solidFill>
                  <a:srgbClr val="BFBFBF"/>
                </a:solidFill>
              </a:rPr>
              <a:t>Philosopher:	What do you mean by “2”?</a:t>
            </a:r>
          </a:p>
          <a:p>
            <a:pPr defTabSz="2286000">
              <a:tabLst>
                <a:tab pos="2560320" algn="l"/>
              </a:tabLst>
            </a:pPr>
            <a:r>
              <a:rPr lang="en-US" sz="1600" dirty="0" smtClean="0">
                <a:solidFill>
                  <a:schemeClr val="tx1"/>
                </a:solidFill>
              </a:rPr>
              <a:t>Logician:	What do you mean by “times”?</a:t>
            </a:r>
          </a:p>
          <a:p>
            <a:endParaRPr lang="en-US" dirty="0" smtClean="0"/>
          </a:p>
        </p:txBody>
      </p:sp>
      <p:sp>
        <p:nvSpPr>
          <p:cNvPr id="5" name="Rectangle 4"/>
          <p:cNvSpPr/>
          <p:nvPr/>
        </p:nvSpPr>
        <p:spPr>
          <a:xfrm>
            <a:off x="1505421" y="4720107"/>
            <a:ext cx="5423414" cy="400110"/>
          </a:xfrm>
          <a:prstGeom prst="rect">
            <a:avLst/>
          </a:prstGeom>
        </p:spPr>
        <p:txBody>
          <a:bodyPr wrap="square">
            <a:spAutoFit/>
          </a:bodyPr>
          <a:lstStyle/>
          <a:p>
            <a:pPr marL="342900" lvl="0" indent="-342900" algn="ctr" eaLnBrk="0" hangingPunct="0">
              <a:spcBef>
                <a:spcPct val="20000"/>
              </a:spcBef>
            </a:pPr>
            <a:r>
              <a:rPr lang="en-US" sz="2000" b="1" dirty="0" smtClean="0">
                <a:solidFill>
                  <a:srgbClr val="FFC9C5"/>
                </a:solidFill>
                <a:latin typeface="Arial"/>
                <a:ea typeface="ＭＳ Ｐゴシック" charset="0"/>
              </a:rPr>
              <a:t>Not everyone dealing with data is rational</a:t>
            </a:r>
          </a:p>
        </p:txBody>
      </p:sp>
    </p:spTree>
    <p:extLst>
      <p:ext uri="{BB962C8B-B14F-4D97-AF65-F5344CB8AC3E}">
        <p14:creationId xmlns:p14="http://schemas.microsoft.com/office/powerpoint/2010/main" val="38761038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rgbClr val="BFBFBF"/>
                </a:solidFill>
              </a:rPr>
              <a:t>Physicist:	</a:t>
            </a:r>
            <a:r>
              <a:rPr lang="en-US" sz="1600" dirty="0" smtClean="0">
                <a:solidFill>
                  <a:schemeClr val="bg1">
                    <a:lumMod val="75000"/>
                  </a:schemeClr>
                </a:solidFill>
              </a:rPr>
              <a:t>Most probably between 3 and 5.</a:t>
            </a:r>
            <a:endParaRPr lang="en-US" sz="1600" dirty="0" smtClean="0">
              <a:solidFill>
                <a:srgbClr val="BFBFBF"/>
              </a:solidFill>
            </a:endParaRPr>
          </a:p>
          <a:p>
            <a:pPr defTabSz="2286000">
              <a:tabLst>
                <a:tab pos="2560320" algn="l"/>
              </a:tabLst>
            </a:pPr>
            <a:r>
              <a:rPr lang="en-US" sz="1600" dirty="0" smtClean="0">
                <a:solidFill>
                  <a:srgbClr val="BFBFBF"/>
                </a:solidFill>
              </a:rPr>
              <a:t>Mathematician:	No idea, but I can prove an answer exists.</a:t>
            </a:r>
          </a:p>
          <a:p>
            <a:pPr defTabSz="2286000">
              <a:tabLst>
                <a:tab pos="2560320" algn="l"/>
              </a:tabLst>
            </a:pPr>
            <a:r>
              <a:rPr lang="en-US" sz="1600" dirty="0" smtClean="0">
                <a:solidFill>
                  <a:srgbClr val="BFBFBF"/>
                </a:solidFill>
              </a:rPr>
              <a:t>Philosopher:	What do you mean by “2”?</a:t>
            </a:r>
          </a:p>
          <a:p>
            <a:pPr defTabSz="2286000">
              <a:tabLst>
                <a:tab pos="2560320" algn="l"/>
              </a:tabLst>
            </a:pPr>
            <a:r>
              <a:rPr lang="en-US" sz="1600" dirty="0" smtClean="0">
                <a:solidFill>
                  <a:srgbClr val="BFBFBF"/>
                </a:solidFill>
              </a:rPr>
              <a:t>Logician:	What do you mean by “times”?</a:t>
            </a:r>
          </a:p>
          <a:p>
            <a:pPr defTabSz="2286000">
              <a:tabLst>
                <a:tab pos="2560320" algn="l"/>
              </a:tabLst>
            </a:pPr>
            <a:r>
              <a:rPr lang="en-US" sz="1600" dirty="0" smtClean="0">
                <a:solidFill>
                  <a:schemeClr val="tx1"/>
                </a:solidFill>
              </a:rPr>
              <a:t>Accountant:	What do you want it to be?”</a:t>
            </a:r>
          </a:p>
          <a:p>
            <a:endParaRPr lang="en-US" dirty="0" smtClean="0"/>
          </a:p>
        </p:txBody>
      </p:sp>
      <p:sp>
        <p:nvSpPr>
          <p:cNvPr id="5" name="Rectangle 4"/>
          <p:cNvSpPr/>
          <p:nvPr/>
        </p:nvSpPr>
        <p:spPr>
          <a:xfrm>
            <a:off x="1505421" y="4720107"/>
            <a:ext cx="5423414" cy="400110"/>
          </a:xfrm>
          <a:prstGeom prst="rect">
            <a:avLst/>
          </a:prstGeom>
        </p:spPr>
        <p:txBody>
          <a:bodyPr wrap="square">
            <a:spAutoFit/>
          </a:bodyPr>
          <a:lstStyle/>
          <a:p>
            <a:pPr marL="342900" lvl="0" indent="-342900" algn="ctr" eaLnBrk="0" hangingPunct="0">
              <a:spcBef>
                <a:spcPct val="20000"/>
              </a:spcBef>
            </a:pPr>
            <a:r>
              <a:rPr lang="en-US" sz="2000" b="1" dirty="0" smtClean="0">
                <a:solidFill>
                  <a:srgbClr val="FFA7A7"/>
                </a:solidFill>
                <a:latin typeface="Arial"/>
                <a:ea typeface="ＭＳ Ｐゴシック" charset="0"/>
              </a:rPr>
              <a:t>Not everyone dealing with data is rational</a:t>
            </a:r>
          </a:p>
        </p:txBody>
      </p:sp>
    </p:spTree>
    <p:extLst>
      <p:ext uri="{BB962C8B-B14F-4D97-AF65-F5344CB8AC3E}">
        <p14:creationId xmlns:p14="http://schemas.microsoft.com/office/powerpoint/2010/main" val="11580017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rgbClr val="BFBFBF"/>
                </a:solidFill>
              </a:rPr>
              <a:t>Physicist:	</a:t>
            </a:r>
            <a:r>
              <a:rPr lang="en-US" sz="1600" dirty="0" smtClean="0">
                <a:solidFill>
                  <a:schemeClr val="bg1">
                    <a:lumMod val="75000"/>
                  </a:schemeClr>
                </a:solidFill>
              </a:rPr>
              <a:t>Most probably between 3 and 5.</a:t>
            </a:r>
            <a:endParaRPr lang="en-US" sz="1600" dirty="0" smtClean="0">
              <a:solidFill>
                <a:srgbClr val="BFBFBF"/>
              </a:solidFill>
            </a:endParaRPr>
          </a:p>
          <a:p>
            <a:pPr defTabSz="2286000">
              <a:tabLst>
                <a:tab pos="2560320" algn="l"/>
              </a:tabLst>
            </a:pPr>
            <a:r>
              <a:rPr lang="en-US" sz="1600" dirty="0" smtClean="0">
                <a:solidFill>
                  <a:srgbClr val="BFBFBF"/>
                </a:solidFill>
              </a:rPr>
              <a:t>Mathematician:	No idea, but I can prove an answer exists.</a:t>
            </a:r>
          </a:p>
          <a:p>
            <a:pPr defTabSz="2286000">
              <a:tabLst>
                <a:tab pos="2560320" algn="l"/>
              </a:tabLst>
            </a:pPr>
            <a:r>
              <a:rPr lang="en-US" sz="1600" dirty="0" smtClean="0">
                <a:solidFill>
                  <a:srgbClr val="BFBFBF"/>
                </a:solidFill>
              </a:rPr>
              <a:t>Philosopher:	What do you mean by “2”?</a:t>
            </a:r>
          </a:p>
          <a:p>
            <a:pPr defTabSz="2286000">
              <a:tabLst>
                <a:tab pos="2560320" algn="l"/>
              </a:tabLst>
            </a:pPr>
            <a:r>
              <a:rPr lang="en-US" sz="1600" dirty="0" smtClean="0">
                <a:solidFill>
                  <a:srgbClr val="BFBFBF"/>
                </a:solidFill>
              </a:rPr>
              <a:t>Logician:	What do you mean by “times”?</a:t>
            </a:r>
          </a:p>
          <a:p>
            <a:pPr defTabSz="2286000">
              <a:tabLst>
                <a:tab pos="2560320" algn="l"/>
              </a:tabLst>
            </a:pPr>
            <a:r>
              <a:rPr lang="en-US" sz="1600" dirty="0" smtClean="0">
                <a:solidFill>
                  <a:srgbClr val="BFBFBF"/>
                </a:solidFill>
              </a:rPr>
              <a:t>Accountant:	What do you want it to be?"</a:t>
            </a:r>
          </a:p>
          <a:p>
            <a:pPr defTabSz="2286000">
              <a:tabLst>
                <a:tab pos="2560320" algn="l"/>
              </a:tabLst>
            </a:pPr>
            <a:r>
              <a:rPr lang="en-US" sz="1600" dirty="0" smtClean="0">
                <a:solidFill>
                  <a:schemeClr val="tx1"/>
                </a:solidFill>
              </a:rPr>
              <a:t>Lawyer:	We can sue.  That will be $650 per hour.</a:t>
            </a:r>
          </a:p>
          <a:p>
            <a:endParaRPr lang="en-US" dirty="0" smtClean="0"/>
          </a:p>
        </p:txBody>
      </p:sp>
      <p:sp>
        <p:nvSpPr>
          <p:cNvPr id="5" name="Rectangle 4"/>
          <p:cNvSpPr/>
          <p:nvPr/>
        </p:nvSpPr>
        <p:spPr>
          <a:xfrm>
            <a:off x="1505421" y="4720107"/>
            <a:ext cx="5423414" cy="400110"/>
          </a:xfrm>
          <a:prstGeom prst="rect">
            <a:avLst/>
          </a:prstGeom>
        </p:spPr>
        <p:txBody>
          <a:bodyPr wrap="square">
            <a:spAutoFit/>
          </a:bodyPr>
          <a:lstStyle/>
          <a:p>
            <a:pPr marL="342900" lvl="0" indent="-342900" algn="ctr" eaLnBrk="0" hangingPunct="0">
              <a:spcBef>
                <a:spcPct val="20000"/>
              </a:spcBef>
            </a:pPr>
            <a:r>
              <a:rPr lang="en-US" sz="2000" b="1" dirty="0" smtClean="0">
                <a:solidFill>
                  <a:srgbClr val="FF8585"/>
                </a:solidFill>
                <a:latin typeface="Arial"/>
                <a:ea typeface="ＭＳ Ｐゴシック" charset="0"/>
              </a:rPr>
              <a:t>Not everyone dealing with data is rational</a:t>
            </a:r>
          </a:p>
        </p:txBody>
      </p:sp>
    </p:spTree>
    <p:extLst>
      <p:ext uri="{BB962C8B-B14F-4D97-AF65-F5344CB8AC3E}">
        <p14:creationId xmlns:p14="http://schemas.microsoft.com/office/powerpoint/2010/main" val="7960054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rgbClr val="BFBFBF"/>
                </a:solidFill>
              </a:rPr>
              <a:t>Physicist:	</a:t>
            </a:r>
            <a:r>
              <a:rPr lang="en-US" sz="1600" dirty="0" smtClean="0">
                <a:solidFill>
                  <a:schemeClr val="bg1">
                    <a:lumMod val="75000"/>
                  </a:schemeClr>
                </a:solidFill>
              </a:rPr>
              <a:t>Most probably between 3 and 5.</a:t>
            </a:r>
            <a:endParaRPr lang="en-US" sz="1600" dirty="0" smtClean="0">
              <a:solidFill>
                <a:srgbClr val="BFBFBF"/>
              </a:solidFill>
            </a:endParaRPr>
          </a:p>
          <a:p>
            <a:pPr defTabSz="2286000">
              <a:tabLst>
                <a:tab pos="2560320" algn="l"/>
              </a:tabLst>
            </a:pPr>
            <a:r>
              <a:rPr lang="en-US" sz="1600" dirty="0" smtClean="0">
                <a:solidFill>
                  <a:srgbClr val="BFBFBF"/>
                </a:solidFill>
              </a:rPr>
              <a:t>Mathematician:	No idea, but I can prove an answer exists.</a:t>
            </a:r>
          </a:p>
          <a:p>
            <a:pPr defTabSz="2286000">
              <a:tabLst>
                <a:tab pos="2560320" algn="l"/>
              </a:tabLst>
            </a:pPr>
            <a:r>
              <a:rPr lang="en-US" sz="1600" dirty="0" smtClean="0">
                <a:solidFill>
                  <a:srgbClr val="BFBFBF"/>
                </a:solidFill>
              </a:rPr>
              <a:t>Philosopher:	What do you mean by “2”?</a:t>
            </a:r>
          </a:p>
          <a:p>
            <a:pPr defTabSz="2286000">
              <a:tabLst>
                <a:tab pos="2560320" algn="l"/>
              </a:tabLst>
            </a:pPr>
            <a:r>
              <a:rPr lang="en-US" sz="1600" dirty="0" smtClean="0">
                <a:solidFill>
                  <a:srgbClr val="BFBFBF"/>
                </a:solidFill>
              </a:rPr>
              <a:t>Logician:	What do you mean by “times”?</a:t>
            </a:r>
          </a:p>
          <a:p>
            <a:pPr defTabSz="2286000">
              <a:tabLst>
                <a:tab pos="2560320" algn="l"/>
              </a:tabLst>
            </a:pPr>
            <a:r>
              <a:rPr lang="en-US" sz="1600" dirty="0" smtClean="0">
                <a:solidFill>
                  <a:srgbClr val="BFBFBF"/>
                </a:solidFill>
              </a:rPr>
              <a:t>Accountant:	What do you want it to be?"</a:t>
            </a:r>
          </a:p>
          <a:p>
            <a:pPr defTabSz="2286000">
              <a:tabLst>
                <a:tab pos="2560320" algn="l"/>
              </a:tabLst>
            </a:pPr>
            <a:r>
              <a:rPr lang="en-US" sz="1600" dirty="0" smtClean="0">
                <a:solidFill>
                  <a:srgbClr val="BFBFBF"/>
                </a:solidFill>
              </a:rPr>
              <a:t>Lawyer:	We can sue.  That will be $650 per hour.</a:t>
            </a:r>
          </a:p>
          <a:p>
            <a:pPr defTabSz="2286000">
              <a:tabLst>
                <a:tab pos="2560320" algn="l"/>
              </a:tabLst>
            </a:pPr>
            <a:r>
              <a:rPr lang="en-US" sz="1600" dirty="0" smtClean="0">
                <a:solidFill>
                  <a:schemeClr val="tx1"/>
                </a:solidFill>
              </a:rPr>
              <a:t>Government Agent:	Who wants to know?</a:t>
            </a:r>
            <a:endParaRPr lang="en-US" dirty="0" smtClean="0"/>
          </a:p>
        </p:txBody>
      </p:sp>
      <p:sp>
        <p:nvSpPr>
          <p:cNvPr id="5" name="Rectangle 4"/>
          <p:cNvSpPr/>
          <p:nvPr/>
        </p:nvSpPr>
        <p:spPr>
          <a:xfrm>
            <a:off x="1505421" y="4720107"/>
            <a:ext cx="5423414" cy="400110"/>
          </a:xfrm>
          <a:prstGeom prst="rect">
            <a:avLst/>
          </a:prstGeom>
        </p:spPr>
        <p:txBody>
          <a:bodyPr wrap="square">
            <a:spAutoFit/>
          </a:bodyPr>
          <a:lstStyle/>
          <a:p>
            <a:pPr marL="342900" lvl="0" indent="-342900" algn="ctr" eaLnBrk="0" hangingPunct="0">
              <a:spcBef>
                <a:spcPct val="20000"/>
              </a:spcBef>
            </a:pPr>
            <a:r>
              <a:rPr lang="en-US" sz="2000" b="1" dirty="0" smtClean="0">
                <a:solidFill>
                  <a:srgbClr val="FD6E5F"/>
                </a:solidFill>
                <a:latin typeface="Arial"/>
                <a:ea typeface="ＭＳ Ｐゴシック" charset="0"/>
              </a:rPr>
              <a:t>Not everyone dealing with data is rational</a:t>
            </a:r>
          </a:p>
        </p:txBody>
      </p:sp>
    </p:spTree>
    <p:extLst>
      <p:ext uri="{BB962C8B-B14F-4D97-AF65-F5344CB8AC3E}">
        <p14:creationId xmlns:p14="http://schemas.microsoft.com/office/powerpoint/2010/main" val="1002528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rgbClr val="BFBFBF"/>
                </a:solidFill>
              </a:rPr>
              <a:t>Physicist:	</a:t>
            </a:r>
            <a:r>
              <a:rPr lang="en-US" sz="1600" dirty="0" smtClean="0">
                <a:solidFill>
                  <a:schemeClr val="bg1">
                    <a:lumMod val="75000"/>
                  </a:schemeClr>
                </a:solidFill>
              </a:rPr>
              <a:t>Most probably between 3 and 5.</a:t>
            </a:r>
            <a:endParaRPr lang="en-US" sz="1600" dirty="0" smtClean="0">
              <a:solidFill>
                <a:srgbClr val="BFBFBF"/>
              </a:solidFill>
            </a:endParaRPr>
          </a:p>
          <a:p>
            <a:pPr defTabSz="2286000">
              <a:tabLst>
                <a:tab pos="2560320" algn="l"/>
              </a:tabLst>
            </a:pPr>
            <a:r>
              <a:rPr lang="en-US" sz="1600" dirty="0" smtClean="0">
                <a:solidFill>
                  <a:srgbClr val="BFBFBF"/>
                </a:solidFill>
              </a:rPr>
              <a:t>Mathematician:	No idea, but I can prove an answer exists.</a:t>
            </a:r>
          </a:p>
          <a:p>
            <a:pPr defTabSz="2286000">
              <a:tabLst>
                <a:tab pos="2560320" algn="l"/>
              </a:tabLst>
            </a:pPr>
            <a:r>
              <a:rPr lang="en-US" sz="1600" dirty="0" smtClean="0">
                <a:solidFill>
                  <a:srgbClr val="BFBFBF"/>
                </a:solidFill>
              </a:rPr>
              <a:t>Philosopher:	What do you mean by “2”?</a:t>
            </a:r>
          </a:p>
          <a:p>
            <a:pPr defTabSz="2286000">
              <a:tabLst>
                <a:tab pos="2560320" algn="l"/>
              </a:tabLst>
            </a:pPr>
            <a:r>
              <a:rPr lang="en-US" sz="1600" dirty="0" smtClean="0">
                <a:solidFill>
                  <a:srgbClr val="BFBFBF"/>
                </a:solidFill>
              </a:rPr>
              <a:t>Logician:	What do you mean by “times”?</a:t>
            </a:r>
          </a:p>
          <a:p>
            <a:pPr defTabSz="2286000">
              <a:tabLst>
                <a:tab pos="2560320" algn="l"/>
              </a:tabLst>
            </a:pPr>
            <a:r>
              <a:rPr lang="en-US" sz="1600" dirty="0" smtClean="0">
                <a:solidFill>
                  <a:srgbClr val="BFBFBF"/>
                </a:solidFill>
              </a:rPr>
              <a:t>Accountant:	What do you want it to be?"</a:t>
            </a:r>
          </a:p>
          <a:p>
            <a:pPr defTabSz="2286000">
              <a:tabLst>
                <a:tab pos="2560320" algn="l"/>
              </a:tabLst>
            </a:pPr>
            <a:r>
              <a:rPr lang="en-US" sz="1600" dirty="0" smtClean="0">
                <a:solidFill>
                  <a:srgbClr val="BFBFBF"/>
                </a:solidFill>
              </a:rPr>
              <a:t>Lawyer:	We can sue.  That will be $650 per hour.</a:t>
            </a:r>
          </a:p>
          <a:p>
            <a:pPr defTabSz="2286000">
              <a:tabLst>
                <a:tab pos="2560320" algn="l"/>
              </a:tabLst>
            </a:pPr>
            <a:r>
              <a:rPr lang="en-US" sz="1600" dirty="0" smtClean="0">
                <a:solidFill>
                  <a:schemeClr val="bg1">
                    <a:lumMod val="75000"/>
                  </a:schemeClr>
                </a:solidFill>
              </a:rPr>
              <a:t>Government Agent:	Who wants to know?</a:t>
            </a:r>
          </a:p>
          <a:p>
            <a:pPr defTabSz="2286000">
              <a:tabLst>
                <a:tab pos="2560320" algn="l"/>
              </a:tabLst>
            </a:pPr>
            <a:r>
              <a:rPr lang="en-US" sz="1600" dirty="0" smtClean="0">
                <a:solidFill>
                  <a:schemeClr val="tx1"/>
                </a:solidFill>
              </a:rPr>
              <a:t>Politician:	Maybe next year.</a:t>
            </a:r>
          </a:p>
          <a:p>
            <a:pPr defTabSz="2286000">
              <a:tabLst>
                <a:tab pos="2560320" algn="l"/>
              </a:tabLst>
            </a:pPr>
            <a:endParaRPr lang="en-US" dirty="0" smtClean="0"/>
          </a:p>
        </p:txBody>
      </p:sp>
      <p:sp>
        <p:nvSpPr>
          <p:cNvPr id="5" name="Rectangle 4"/>
          <p:cNvSpPr/>
          <p:nvPr/>
        </p:nvSpPr>
        <p:spPr>
          <a:xfrm>
            <a:off x="1505421" y="4720107"/>
            <a:ext cx="5423414" cy="400110"/>
          </a:xfrm>
          <a:prstGeom prst="rect">
            <a:avLst/>
          </a:prstGeom>
        </p:spPr>
        <p:txBody>
          <a:bodyPr wrap="square">
            <a:spAutoFit/>
          </a:bodyPr>
          <a:lstStyle/>
          <a:p>
            <a:pPr marL="342900" lvl="0" indent="-342900" algn="ctr" eaLnBrk="0" hangingPunct="0">
              <a:spcBef>
                <a:spcPct val="20000"/>
              </a:spcBef>
            </a:pPr>
            <a:r>
              <a:rPr lang="en-US" sz="2000" b="1" dirty="0" smtClean="0">
                <a:solidFill>
                  <a:srgbClr val="FE4234"/>
                </a:solidFill>
                <a:latin typeface="Arial"/>
                <a:ea typeface="ＭＳ Ｐゴシック" charset="0"/>
              </a:rPr>
              <a:t>Not everyone dealing with data is rational</a:t>
            </a:r>
          </a:p>
        </p:txBody>
      </p:sp>
    </p:spTree>
    <p:extLst>
      <p:ext uri="{BB962C8B-B14F-4D97-AF65-F5344CB8AC3E}">
        <p14:creationId xmlns:p14="http://schemas.microsoft.com/office/powerpoint/2010/main" val="1002528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b="1" dirty="0" smtClean="0">
                <a:solidFill>
                  <a:schemeClr val="tx1"/>
                </a:solidFill>
              </a:rPr>
              <a:t>Correlation need not imply Cause – but it may</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00" y="760320"/>
            <a:ext cx="8229600" cy="510438"/>
          </a:xfrm>
        </p:spPr>
        <p:txBody>
          <a:bodyPr/>
          <a:lstStyle/>
          <a:p>
            <a:r>
              <a:rPr lang="en-US" dirty="0" smtClean="0">
                <a:solidFill>
                  <a:schemeClr val="tx1"/>
                </a:solidFill>
              </a:rPr>
              <a:t>Irrationality and Self-interest</a:t>
            </a:r>
            <a:endParaRPr lang="en-US" dirty="0"/>
          </a:p>
        </p:txBody>
      </p:sp>
      <p:sp>
        <p:nvSpPr>
          <p:cNvPr id="3" name="Content Placeholder 2"/>
          <p:cNvSpPr>
            <a:spLocks noGrp="1"/>
          </p:cNvSpPr>
          <p:nvPr>
            <p:ph idx="1"/>
          </p:nvPr>
        </p:nvSpPr>
        <p:spPr>
          <a:xfrm>
            <a:off x="732024" y="1512068"/>
            <a:ext cx="6903076" cy="3208039"/>
          </a:xfrm>
        </p:spPr>
        <p:txBody>
          <a:bodyPr/>
          <a:lstStyle/>
          <a:p>
            <a:r>
              <a:rPr lang="en-US" b="1" dirty="0" smtClean="0">
                <a:solidFill>
                  <a:schemeClr val="tx1"/>
                </a:solidFill>
              </a:rPr>
              <a:t>"What is 2 times 2 ?”</a:t>
            </a:r>
          </a:p>
          <a:p>
            <a:r>
              <a:rPr lang="en-US" sz="1050" dirty="0" smtClean="0">
                <a:solidFill>
                  <a:schemeClr val="tx1"/>
                </a:solidFill>
              </a:rPr>
              <a:t> </a:t>
            </a:r>
            <a:endParaRPr lang="en-US" sz="800" dirty="0" smtClean="0">
              <a:solidFill>
                <a:schemeClr val="tx1"/>
              </a:solidFill>
            </a:endParaRPr>
          </a:p>
          <a:p>
            <a:pPr defTabSz="2286000">
              <a:tabLst>
                <a:tab pos="2560320" algn="l"/>
              </a:tabLst>
            </a:pPr>
            <a:r>
              <a:rPr lang="en-US" sz="1600" dirty="0" smtClean="0">
                <a:solidFill>
                  <a:srgbClr val="BFBFBF"/>
                </a:solidFill>
              </a:rPr>
              <a:t>Physicist:	</a:t>
            </a:r>
            <a:r>
              <a:rPr lang="en-US" sz="1600" dirty="0" smtClean="0">
                <a:solidFill>
                  <a:schemeClr val="bg1">
                    <a:lumMod val="75000"/>
                  </a:schemeClr>
                </a:solidFill>
              </a:rPr>
              <a:t>Most probably between 3 and 5.</a:t>
            </a:r>
            <a:endParaRPr lang="en-US" sz="1600" dirty="0" smtClean="0">
              <a:solidFill>
                <a:srgbClr val="BFBFBF"/>
              </a:solidFill>
            </a:endParaRPr>
          </a:p>
          <a:p>
            <a:pPr defTabSz="2286000">
              <a:tabLst>
                <a:tab pos="2560320" algn="l"/>
              </a:tabLst>
            </a:pPr>
            <a:r>
              <a:rPr lang="en-US" sz="1600" dirty="0" smtClean="0">
                <a:solidFill>
                  <a:srgbClr val="BFBFBF"/>
                </a:solidFill>
              </a:rPr>
              <a:t>Mathematician:	No idea, but I can prove an answer exists.</a:t>
            </a:r>
          </a:p>
          <a:p>
            <a:pPr defTabSz="2286000">
              <a:tabLst>
                <a:tab pos="2560320" algn="l"/>
              </a:tabLst>
            </a:pPr>
            <a:r>
              <a:rPr lang="en-US" sz="1600" dirty="0" smtClean="0">
                <a:solidFill>
                  <a:srgbClr val="BFBFBF"/>
                </a:solidFill>
              </a:rPr>
              <a:t>Philosopher:	What do you mean by “2”?</a:t>
            </a:r>
          </a:p>
          <a:p>
            <a:pPr defTabSz="2286000">
              <a:tabLst>
                <a:tab pos="2560320" algn="l"/>
              </a:tabLst>
            </a:pPr>
            <a:r>
              <a:rPr lang="en-US" sz="1600" dirty="0" smtClean="0">
                <a:solidFill>
                  <a:srgbClr val="BFBFBF"/>
                </a:solidFill>
              </a:rPr>
              <a:t>Logician:	What do you mean by “times”?</a:t>
            </a:r>
          </a:p>
          <a:p>
            <a:pPr defTabSz="2286000">
              <a:tabLst>
                <a:tab pos="2560320" algn="l"/>
              </a:tabLst>
            </a:pPr>
            <a:r>
              <a:rPr lang="en-US" sz="1600" dirty="0" smtClean="0">
                <a:solidFill>
                  <a:srgbClr val="BFBFBF"/>
                </a:solidFill>
              </a:rPr>
              <a:t>Accountant:	What do you want it to be?"</a:t>
            </a:r>
          </a:p>
          <a:p>
            <a:pPr defTabSz="2286000">
              <a:tabLst>
                <a:tab pos="2560320" algn="l"/>
              </a:tabLst>
            </a:pPr>
            <a:r>
              <a:rPr lang="en-US" sz="1600" dirty="0" smtClean="0">
                <a:solidFill>
                  <a:srgbClr val="BFBFBF"/>
                </a:solidFill>
              </a:rPr>
              <a:t>Lawyer:	We can sue.  That will be $650 per hour.</a:t>
            </a:r>
          </a:p>
          <a:p>
            <a:pPr defTabSz="2286000">
              <a:tabLst>
                <a:tab pos="2560320" algn="l"/>
              </a:tabLst>
            </a:pPr>
            <a:r>
              <a:rPr lang="en-US" sz="1600" dirty="0" smtClean="0">
                <a:solidFill>
                  <a:srgbClr val="BFBFBF"/>
                </a:solidFill>
              </a:rPr>
              <a:t>Government Agent:	Who wants to know?</a:t>
            </a:r>
          </a:p>
          <a:p>
            <a:pPr defTabSz="2286000">
              <a:tabLst>
                <a:tab pos="2560320" algn="l"/>
              </a:tabLst>
            </a:pPr>
            <a:r>
              <a:rPr lang="en-US" sz="1600" dirty="0" smtClean="0">
                <a:solidFill>
                  <a:schemeClr val="bg1">
                    <a:lumMod val="75000"/>
                  </a:schemeClr>
                </a:solidFill>
              </a:rPr>
              <a:t>Politician:	Maybe next year</a:t>
            </a:r>
            <a:r>
              <a:rPr lang="en-US" sz="1600" dirty="0" smtClean="0">
                <a:solidFill>
                  <a:schemeClr val="bg1">
                    <a:lumMod val="65000"/>
                  </a:schemeClr>
                </a:solidFill>
              </a:rPr>
              <a:t>.</a:t>
            </a:r>
          </a:p>
          <a:p>
            <a:endParaRPr lang="en-US" dirty="0" smtClean="0"/>
          </a:p>
        </p:txBody>
      </p:sp>
      <p:sp>
        <p:nvSpPr>
          <p:cNvPr id="4" name="Rectangle 3"/>
          <p:cNvSpPr/>
          <p:nvPr/>
        </p:nvSpPr>
        <p:spPr>
          <a:xfrm>
            <a:off x="878832" y="5259377"/>
            <a:ext cx="6602188" cy="584776"/>
          </a:xfrm>
          <a:prstGeom prst="rect">
            <a:avLst/>
          </a:prstGeom>
        </p:spPr>
        <p:txBody>
          <a:bodyPr wrap="none">
            <a:spAutoFit/>
          </a:bodyPr>
          <a:lstStyle/>
          <a:p>
            <a:pPr algn="ctr"/>
            <a:r>
              <a:rPr lang="en-US" sz="1600" dirty="0" smtClean="0">
                <a:solidFill>
                  <a:prstClr val="black"/>
                </a:solidFill>
                <a:latin typeface="Arial"/>
                <a:ea typeface="ＭＳ Ｐゴシック" charset="0"/>
              </a:rPr>
              <a:t>Despite overwhelming evidence, half of Americans deny evolution.</a:t>
            </a:r>
          </a:p>
          <a:p>
            <a:pPr algn="ctr"/>
            <a:r>
              <a:rPr lang="en-US" sz="1600" dirty="0" smtClean="0">
                <a:solidFill>
                  <a:prstClr val="black"/>
                </a:solidFill>
                <a:latin typeface="Arial"/>
                <a:ea typeface="ＭＳ Ｐゴシック" charset="0"/>
              </a:rPr>
              <a:t>Half also deny that humans </a:t>
            </a:r>
            <a:r>
              <a:rPr lang="en-US" sz="1600" dirty="0">
                <a:solidFill>
                  <a:prstClr val="black"/>
                </a:solidFill>
                <a:latin typeface="Arial"/>
                <a:ea typeface="ＭＳ Ｐゴシック" charset="0"/>
              </a:rPr>
              <a:t>a</a:t>
            </a:r>
            <a:r>
              <a:rPr lang="en-US" sz="1600" dirty="0" smtClean="0">
                <a:solidFill>
                  <a:prstClr val="black"/>
                </a:solidFill>
                <a:latin typeface="Arial"/>
                <a:ea typeface="ＭＳ Ｐゴシック" charset="0"/>
              </a:rPr>
              <a:t>ffect the climate, or even the environment.</a:t>
            </a:r>
            <a:endParaRPr lang="en-US" dirty="0"/>
          </a:p>
        </p:txBody>
      </p:sp>
      <p:sp>
        <p:nvSpPr>
          <p:cNvPr id="5" name="Rectangle 4"/>
          <p:cNvSpPr/>
          <p:nvPr/>
        </p:nvSpPr>
        <p:spPr>
          <a:xfrm>
            <a:off x="1505421" y="4720107"/>
            <a:ext cx="5423414" cy="400110"/>
          </a:xfrm>
          <a:prstGeom prst="rect">
            <a:avLst/>
          </a:prstGeom>
        </p:spPr>
        <p:txBody>
          <a:bodyPr wrap="square">
            <a:spAutoFit/>
          </a:bodyPr>
          <a:lstStyle/>
          <a:p>
            <a:pPr marL="342900" lvl="0" indent="-342900" algn="ctr" eaLnBrk="0" hangingPunct="0">
              <a:spcBef>
                <a:spcPct val="20000"/>
              </a:spcBef>
            </a:pPr>
            <a:r>
              <a:rPr lang="en-US" sz="2000" b="1" dirty="0" smtClean="0">
                <a:solidFill>
                  <a:srgbClr val="FF0000"/>
                </a:solidFill>
                <a:latin typeface="Arial"/>
                <a:ea typeface="ＭＳ Ｐゴシック" charset="0"/>
              </a:rPr>
              <a:t>Not everyone dealing with data is rational</a:t>
            </a:r>
          </a:p>
        </p:txBody>
      </p:sp>
      <p:sp>
        <p:nvSpPr>
          <p:cNvPr id="6" name="Rectangle 5"/>
          <p:cNvSpPr/>
          <p:nvPr/>
        </p:nvSpPr>
        <p:spPr>
          <a:xfrm>
            <a:off x="732024" y="6053959"/>
            <a:ext cx="7012502" cy="338554"/>
          </a:xfrm>
          <a:prstGeom prst="rect">
            <a:avLst/>
          </a:prstGeom>
        </p:spPr>
        <p:txBody>
          <a:bodyPr wrap="square">
            <a:spAutoFit/>
          </a:bodyPr>
          <a:lstStyle/>
          <a:p>
            <a:r>
              <a:rPr lang="en-US" sz="1600" dirty="0" smtClean="0"/>
              <a:t>My data are complete and consistent.  	   (Who was this Gödel guy?)</a:t>
            </a:r>
          </a:p>
        </p:txBody>
      </p:sp>
    </p:spTree>
    <p:extLst>
      <p:ext uri="{BB962C8B-B14F-4D97-AF65-F5344CB8AC3E}">
        <p14:creationId xmlns:p14="http://schemas.microsoft.com/office/powerpoint/2010/main" val="5714901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Error and Fraud</a:t>
            </a:r>
            <a:endParaRPr lang="en-US" dirty="0"/>
          </a:p>
        </p:txBody>
      </p:sp>
      <p:sp>
        <p:nvSpPr>
          <p:cNvPr id="3" name="Content Placeholder 2"/>
          <p:cNvSpPr>
            <a:spLocks noGrp="1"/>
          </p:cNvSpPr>
          <p:nvPr>
            <p:ph idx="1"/>
          </p:nvPr>
        </p:nvSpPr>
        <p:spPr>
          <a:xfrm>
            <a:off x="646386" y="1576552"/>
            <a:ext cx="7791319" cy="4735961"/>
          </a:xfrm>
        </p:spPr>
        <p:txBody>
          <a:bodyPr/>
          <a:lstStyle/>
          <a:p>
            <a:r>
              <a:rPr lang="en-US" dirty="0" smtClean="0">
                <a:solidFill>
                  <a:schemeClr val="tx1"/>
                </a:solidFill>
              </a:rPr>
              <a:t>Sometimes our data were not obtained the way we thought</a:t>
            </a:r>
          </a:p>
          <a:p>
            <a:endParaRPr lang="en-US" sz="1600" dirty="0" smtClean="0">
              <a:solidFill>
                <a:schemeClr val="tx1"/>
              </a:solidFill>
            </a:endParaRPr>
          </a:p>
          <a:p>
            <a:r>
              <a:rPr lang="en-US" b="1" dirty="0" smtClean="0">
                <a:solidFill>
                  <a:srgbClr val="FF0000"/>
                </a:solidFill>
              </a:rPr>
              <a:t>Mistaken Provenance</a:t>
            </a:r>
          </a:p>
          <a:p>
            <a:r>
              <a:rPr lang="en-US" dirty="0" smtClean="0">
                <a:solidFill>
                  <a:schemeClr val="tx1"/>
                </a:solidFill>
              </a:rPr>
              <a:t>	Accidental errors and omissions, unchecked sources</a:t>
            </a:r>
          </a:p>
          <a:p>
            <a:r>
              <a:rPr lang="en-US" dirty="0" smtClean="0">
                <a:solidFill>
                  <a:schemeClr val="tx1"/>
                </a:solidFill>
              </a:rPr>
              <a:t>	Historical convictions, incorrect expectations, </a:t>
            </a:r>
            <a:r>
              <a:rPr lang="en-US" dirty="0" err="1" smtClean="0">
                <a:solidFill>
                  <a:schemeClr val="tx1"/>
                </a:solidFill>
              </a:rPr>
              <a:t>stubborness</a:t>
            </a:r>
            <a:endParaRPr lang="en-US" dirty="0" smtClean="0">
              <a:solidFill>
                <a:schemeClr val="tx1"/>
              </a:solidFill>
            </a:endParaRPr>
          </a:p>
          <a:p>
            <a:endParaRPr lang="en-US" sz="800" dirty="0" smtClean="0">
              <a:solidFill>
                <a:schemeClr val="tx1"/>
              </a:solidFill>
            </a:endParaRPr>
          </a:p>
          <a:p>
            <a:r>
              <a:rPr lang="en-US" b="1" dirty="0" smtClean="0">
                <a:solidFill>
                  <a:schemeClr val="tx1"/>
                </a:solidFill>
              </a:rPr>
              <a:t>Remedy:  </a:t>
            </a:r>
            <a:r>
              <a:rPr lang="en-US" b="1" dirty="0" smtClean="0">
                <a:solidFill>
                  <a:srgbClr val="FF0000"/>
                </a:solidFill>
              </a:rPr>
              <a:t>Check everything.  Have your detractors evaluate it.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Error and Fraud</a:t>
            </a:r>
            <a:endParaRPr lang="en-US" dirty="0"/>
          </a:p>
        </p:txBody>
      </p:sp>
      <p:sp>
        <p:nvSpPr>
          <p:cNvPr id="3" name="Content Placeholder 2"/>
          <p:cNvSpPr>
            <a:spLocks noGrp="1"/>
          </p:cNvSpPr>
          <p:nvPr>
            <p:ph idx="1"/>
          </p:nvPr>
        </p:nvSpPr>
        <p:spPr>
          <a:xfrm>
            <a:off x="646386" y="1576552"/>
            <a:ext cx="7791319" cy="4735961"/>
          </a:xfrm>
        </p:spPr>
        <p:txBody>
          <a:bodyPr/>
          <a:lstStyle/>
          <a:p>
            <a:r>
              <a:rPr lang="en-US" dirty="0" smtClean="0">
                <a:solidFill>
                  <a:schemeClr val="bg1">
                    <a:lumMod val="75000"/>
                  </a:schemeClr>
                </a:solidFill>
              </a:rPr>
              <a:t>Sometimes our data were not obtained the way we thought</a:t>
            </a:r>
          </a:p>
          <a:p>
            <a:endParaRPr lang="en-US" sz="1600" dirty="0" smtClean="0">
              <a:solidFill>
                <a:schemeClr val="tx1"/>
              </a:solidFill>
            </a:endParaRPr>
          </a:p>
          <a:p>
            <a:r>
              <a:rPr lang="en-US" b="1" dirty="0" smtClean="0">
                <a:solidFill>
                  <a:srgbClr val="FF9999"/>
                </a:solidFill>
              </a:rPr>
              <a:t>Mistaken Provenance</a:t>
            </a:r>
          </a:p>
          <a:p>
            <a:r>
              <a:rPr lang="en-US" dirty="0" smtClean="0">
                <a:solidFill>
                  <a:schemeClr val="tx1"/>
                </a:solidFill>
              </a:rPr>
              <a:t>	</a:t>
            </a:r>
            <a:r>
              <a:rPr lang="en-US" dirty="0" smtClean="0">
                <a:solidFill>
                  <a:schemeClr val="bg1">
                    <a:lumMod val="75000"/>
                  </a:schemeClr>
                </a:solidFill>
              </a:rPr>
              <a:t>Accidental errors and omissions, unchecked sources</a:t>
            </a:r>
          </a:p>
          <a:p>
            <a:r>
              <a:rPr lang="en-US" dirty="0" smtClean="0">
                <a:solidFill>
                  <a:schemeClr val="bg1">
                    <a:lumMod val="75000"/>
                  </a:schemeClr>
                </a:solidFill>
              </a:rPr>
              <a:t>	Historical convictions, incorrect expectations, </a:t>
            </a:r>
            <a:r>
              <a:rPr lang="en-US" dirty="0" err="1" smtClean="0">
                <a:solidFill>
                  <a:schemeClr val="bg1">
                    <a:lumMod val="75000"/>
                  </a:schemeClr>
                </a:solidFill>
              </a:rPr>
              <a:t>stubborness</a:t>
            </a:r>
            <a:endParaRPr lang="en-US" dirty="0" smtClean="0">
              <a:solidFill>
                <a:schemeClr val="bg1">
                  <a:lumMod val="75000"/>
                </a:schemeClr>
              </a:solidFill>
            </a:endParaRPr>
          </a:p>
          <a:p>
            <a:endParaRPr lang="en-US" sz="800" dirty="0" smtClean="0">
              <a:solidFill>
                <a:schemeClr val="tx1"/>
              </a:solidFill>
            </a:endParaRPr>
          </a:p>
          <a:p>
            <a:r>
              <a:rPr lang="en-US" b="1" dirty="0" smtClean="0">
                <a:solidFill>
                  <a:schemeClr val="bg1">
                    <a:lumMod val="75000"/>
                  </a:schemeClr>
                </a:solidFill>
              </a:rPr>
              <a:t>Remedy:</a:t>
            </a:r>
            <a:r>
              <a:rPr lang="en-US" b="1" dirty="0" smtClean="0">
                <a:solidFill>
                  <a:schemeClr val="tx1"/>
                </a:solidFill>
              </a:rPr>
              <a:t>  </a:t>
            </a:r>
            <a:r>
              <a:rPr lang="en-US" b="1" dirty="0" smtClean="0">
                <a:solidFill>
                  <a:srgbClr val="FF9999"/>
                </a:solidFill>
              </a:rPr>
              <a:t>Check everything.  Have your detractors evaluate it.</a:t>
            </a:r>
          </a:p>
          <a:p>
            <a:endParaRPr lang="en-US" dirty="0" smtClean="0">
              <a:solidFill>
                <a:schemeClr val="tx1"/>
              </a:solidFill>
            </a:endParaRPr>
          </a:p>
          <a:p>
            <a:r>
              <a:rPr lang="en-US" b="1" dirty="0" smtClean="0">
                <a:solidFill>
                  <a:srgbClr val="FF00FF"/>
                </a:solidFill>
              </a:rPr>
              <a:t>Conscious or Unconscious Intention to Deceive</a:t>
            </a:r>
          </a:p>
          <a:p>
            <a:r>
              <a:rPr lang="en-US" dirty="0" smtClean="0">
                <a:solidFill>
                  <a:schemeClr val="tx1"/>
                </a:solidFill>
              </a:rPr>
              <a:t>	Bias toward publication of </a:t>
            </a:r>
            <a:r>
              <a:rPr lang="en-US" b="1" dirty="0" smtClean="0">
                <a:solidFill>
                  <a:schemeClr val="tx1"/>
                </a:solidFill>
              </a:rPr>
              <a:t>successful</a:t>
            </a:r>
            <a:r>
              <a:rPr lang="en-US" dirty="0" smtClean="0">
                <a:solidFill>
                  <a:schemeClr val="tx1"/>
                </a:solidFill>
              </a:rPr>
              <a:t> clinical trials</a:t>
            </a:r>
          </a:p>
          <a:p>
            <a:r>
              <a:rPr lang="en-US" dirty="0" smtClean="0">
                <a:solidFill>
                  <a:schemeClr val="tx1"/>
                </a:solidFill>
              </a:rPr>
              <a:t>	Distortion by ideological preference, cultural prejudice </a:t>
            </a:r>
          </a:p>
          <a:p>
            <a:endParaRPr lang="en-US" sz="800" dirty="0" smtClean="0">
              <a:solidFill>
                <a:schemeClr val="tx1"/>
              </a:solidFill>
            </a:endParaRPr>
          </a:p>
          <a:p>
            <a:r>
              <a:rPr lang="en-US" b="1" dirty="0" smtClean="0">
                <a:solidFill>
                  <a:schemeClr val="tx1"/>
                </a:solidFill>
              </a:rPr>
              <a:t>Remedy:  </a:t>
            </a:r>
            <a:r>
              <a:rPr lang="en-US" b="1" dirty="0" smtClean="0">
                <a:solidFill>
                  <a:srgbClr val="FF00FF"/>
                </a:solidFill>
              </a:rPr>
              <a:t>I know of no satisfactory mitigation of this.</a:t>
            </a:r>
            <a:endParaRPr lang="en-US" b="1" dirty="0">
              <a:solidFill>
                <a:srgbClr val="FF00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Sub-optimization</a:t>
            </a:r>
            <a:endParaRPr lang="en-US" dirty="0"/>
          </a:p>
        </p:txBody>
      </p:sp>
      <p:sp>
        <p:nvSpPr>
          <p:cNvPr id="3" name="Content Placeholder 2"/>
          <p:cNvSpPr>
            <a:spLocks noGrp="1"/>
          </p:cNvSpPr>
          <p:nvPr>
            <p:ph idx="1"/>
          </p:nvPr>
        </p:nvSpPr>
        <p:spPr>
          <a:xfrm>
            <a:off x="457200" y="1460671"/>
            <a:ext cx="5200966" cy="1507910"/>
          </a:xfrm>
        </p:spPr>
        <p:txBody>
          <a:bodyPr/>
          <a:lstStyle/>
          <a:p>
            <a:r>
              <a:rPr lang="en-US" sz="2200" dirty="0" smtClean="0">
                <a:solidFill>
                  <a:schemeClr val="tx1"/>
                </a:solidFill>
              </a:rPr>
              <a:t>1. The tendency to devote most of our attention to things we think we understand best</a:t>
            </a:r>
          </a:p>
          <a:p>
            <a:endParaRPr lang="en-US" sz="2800" dirty="0" smtClean="0">
              <a:solidFill>
                <a:schemeClr val="tx1"/>
              </a:solidFill>
            </a:endParaRPr>
          </a:p>
          <a:p>
            <a:pPr>
              <a:tabLst>
                <a:tab pos="1828800" algn="l"/>
              </a:tabLst>
            </a:pPr>
            <a:r>
              <a:rPr lang="en-US" dirty="0" smtClean="0">
                <a:solidFill>
                  <a:schemeClr val="tx1"/>
                </a:solidFill>
              </a:rPr>
              <a:t>		</a:t>
            </a:r>
          </a:p>
        </p:txBody>
      </p:sp>
      <p:pic>
        <p:nvPicPr>
          <p:cNvPr id="12296" name="Picture 8" descr="http://blog.newsystemsthinking.com/wp-content/uploads/Fools.jpg"/>
          <p:cNvPicPr>
            <a:picLocks noChangeAspect="1" noChangeArrowheads="1"/>
          </p:cNvPicPr>
          <p:nvPr/>
        </p:nvPicPr>
        <p:blipFill>
          <a:blip r:embed="rId3"/>
          <a:srcRect/>
          <a:stretch>
            <a:fillRect/>
          </a:stretch>
        </p:blipFill>
        <p:spPr bwMode="auto">
          <a:xfrm>
            <a:off x="5865001" y="1270758"/>
            <a:ext cx="2717747" cy="1803306"/>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Sub-optimization</a:t>
            </a:r>
            <a:endParaRPr lang="en-US" dirty="0"/>
          </a:p>
        </p:txBody>
      </p:sp>
      <p:sp>
        <p:nvSpPr>
          <p:cNvPr id="3" name="Content Placeholder 2"/>
          <p:cNvSpPr>
            <a:spLocks noGrp="1"/>
          </p:cNvSpPr>
          <p:nvPr>
            <p:ph idx="1"/>
          </p:nvPr>
        </p:nvSpPr>
        <p:spPr>
          <a:xfrm>
            <a:off x="457200" y="1460671"/>
            <a:ext cx="5200966" cy="1507910"/>
          </a:xfrm>
        </p:spPr>
        <p:txBody>
          <a:bodyPr/>
          <a:lstStyle/>
          <a:p>
            <a:r>
              <a:rPr lang="en-US" sz="2200" dirty="0" smtClean="0">
                <a:solidFill>
                  <a:schemeClr val="bg1">
                    <a:lumMod val="75000"/>
                  </a:schemeClr>
                </a:solidFill>
              </a:rPr>
              <a:t>1. The tendency to devote most of our attention to things we think we understand best</a:t>
            </a:r>
          </a:p>
          <a:p>
            <a:endParaRPr lang="en-US" sz="2800" dirty="0" smtClean="0">
              <a:solidFill>
                <a:schemeClr val="tx1"/>
              </a:solidFill>
            </a:endParaRPr>
          </a:p>
          <a:p>
            <a:pPr>
              <a:tabLst>
                <a:tab pos="1828800" algn="l"/>
              </a:tabLst>
            </a:pPr>
            <a:r>
              <a:rPr lang="en-US" dirty="0" smtClean="0">
                <a:solidFill>
                  <a:schemeClr val="tx1"/>
                </a:solidFill>
              </a:rPr>
              <a:t>		</a:t>
            </a:r>
          </a:p>
        </p:txBody>
      </p:sp>
      <p:pic>
        <p:nvPicPr>
          <p:cNvPr id="12296" name="Picture 8" descr="http://blog.newsystemsthinking.com/wp-content/uploads/Fools.jpg"/>
          <p:cNvPicPr>
            <a:picLocks noChangeAspect="1" noChangeArrowheads="1"/>
          </p:cNvPicPr>
          <p:nvPr/>
        </p:nvPicPr>
        <p:blipFill>
          <a:blip r:embed="rId3"/>
          <a:srcRect/>
          <a:stretch>
            <a:fillRect/>
          </a:stretch>
        </p:blipFill>
        <p:spPr bwMode="auto">
          <a:xfrm>
            <a:off x="5865001" y="1270758"/>
            <a:ext cx="2717747" cy="1803306"/>
          </a:xfrm>
          <a:prstGeom prst="rect">
            <a:avLst/>
          </a:prstGeom>
          <a:noFill/>
        </p:spPr>
      </p:pic>
      <p:pic>
        <p:nvPicPr>
          <p:cNvPr id="12297" name="Picture 9"/>
          <p:cNvPicPr>
            <a:picLocks noChangeAspect="1" noChangeArrowheads="1"/>
          </p:cNvPicPr>
          <p:nvPr/>
        </p:nvPicPr>
        <p:blipFill>
          <a:blip r:embed="rId4"/>
          <a:srcRect/>
          <a:stretch>
            <a:fillRect/>
          </a:stretch>
        </p:blipFill>
        <p:spPr bwMode="auto">
          <a:xfrm>
            <a:off x="553792" y="2743200"/>
            <a:ext cx="1976907" cy="2372288"/>
          </a:xfrm>
          <a:prstGeom prst="rect">
            <a:avLst/>
          </a:prstGeom>
          <a:noFill/>
          <a:ln w="9525">
            <a:noFill/>
            <a:miter lim="800000"/>
            <a:headEnd/>
            <a:tailEnd/>
          </a:ln>
        </p:spPr>
      </p:pic>
      <p:sp>
        <p:nvSpPr>
          <p:cNvPr id="13" name="Content Placeholder 2"/>
          <p:cNvSpPr txBox="1">
            <a:spLocks/>
          </p:cNvSpPr>
          <p:nvPr/>
        </p:nvSpPr>
        <p:spPr>
          <a:xfrm>
            <a:off x="2752817" y="3203105"/>
            <a:ext cx="5829931" cy="849532"/>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2. The tendency for one part</a:t>
            </a:r>
            <a:r>
              <a:rPr kumimoji="0" lang="en-US" sz="2200" b="0" i="0" u="none" strike="noStrike" kern="1200" cap="none" spc="0" normalizeH="0" noProof="0" dirty="0" smtClean="0">
                <a:ln>
                  <a:noFill/>
                </a:ln>
                <a:solidFill>
                  <a:schemeClr val="tx1"/>
                </a:solidFill>
                <a:effectLst/>
                <a:uLnTx/>
                <a:uFillTx/>
                <a:latin typeface="Arial"/>
                <a:ea typeface="ＭＳ Ｐゴシック" charset="0"/>
                <a:cs typeface="ＭＳ Ｐゴシック" charset="0"/>
              </a:rPr>
              <a:t> to compete with another to the detriment of the whole. </a:t>
            </a:r>
            <a:endParaRPr kumimoji="0" lang="en-US" sz="22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Sub-optimization</a:t>
            </a:r>
            <a:endParaRPr lang="en-US" dirty="0"/>
          </a:p>
        </p:txBody>
      </p:sp>
      <p:sp>
        <p:nvSpPr>
          <p:cNvPr id="3" name="Content Placeholder 2"/>
          <p:cNvSpPr>
            <a:spLocks noGrp="1"/>
          </p:cNvSpPr>
          <p:nvPr>
            <p:ph idx="1"/>
          </p:nvPr>
        </p:nvSpPr>
        <p:spPr>
          <a:xfrm>
            <a:off x="457200" y="1460671"/>
            <a:ext cx="5200966" cy="1507910"/>
          </a:xfrm>
        </p:spPr>
        <p:txBody>
          <a:bodyPr/>
          <a:lstStyle/>
          <a:p>
            <a:r>
              <a:rPr lang="en-US" sz="2200" dirty="0" smtClean="0">
                <a:solidFill>
                  <a:schemeClr val="bg1">
                    <a:lumMod val="75000"/>
                  </a:schemeClr>
                </a:solidFill>
              </a:rPr>
              <a:t>1. The tendency to devote most of our attention to things we think we understand best</a:t>
            </a:r>
          </a:p>
          <a:p>
            <a:endParaRPr lang="en-US" sz="2800" dirty="0" smtClean="0">
              <a:solidFill>
                <a:schemeClr val="tx1"/>
              </a:solidFill>
            </a:endParaRPr>
          </a:p>
          <a:p>
            <a:pPr>
              <a:tabLst>
                <a:tab pos="1828800" algn="l"/>
              </a:tabLst>
            </a:pPr>
            <a:r>
              <a:rPr lang="en-US" dirty="0" smtClean="0">
                <a:solidFill>
                  <a:schemeClr val="tx1"/>
                </a:solidFill>
              </a:rPr>
              <a:t>		</a:t>
            </a:r>
          </a:p>
        </p:txBody>
      </p:sp>
      <p:pic>
        <p:nvPicPr>
          <p:cNvPr id="12296" name="Picture 8" descr="http://blog.newsystemsthinking.com/wp-content/uploads/Fools.jpg"/>
          <p:cNvPicPr>
            <a:picLocks noChangeAspect="1" noChangeArrowheads="1"/>
          </p:cNvPicPr>
          <p:nvPr/>
        </p:nvPicPr>
        <p:blipFill>
          <a:blip r:embed="rId3"/>
          <a:srcRect/>
          <a:stretch>
            <a:fillRect/>
          </a:stretch>
        </p:blipFill>
        <p:spPr bwMode="auto">
          <a:xfrm>
            <a:off x="5865001" y="1270758"/>
            <a:ext cx="2717747" cy="1803306"/>
          </a:xfrm>
          <a:prstGeom prst="rect">
            <a:avLst/>
          </a:prstGeom>
          <a:noFill/>
        </p:spPr>
      </p:pic>
      <p:pic>
        <p:nvPicPr>
          <p:cNvPr id="12297" name="Picture 9"/>
          <p:cNvPicPr>
            <a:picLocks noChangeAspect="1" noChangeArrowheads="1"/>
          </p:cNvPicPr>
          <p:nvPr/>
        </p:nvPicPr>
        <p:blipFill>
          <a:blip r:embed="rId4"/>
          <a:srcRect/>
          <a:stretch>
            <a:fillRect/>
          </a:stretch>
        </p:blipFill>
        <p:spPr bwMode="auto">
          <a:xfrm>
            <a:off x="553792" y="2743200"/>
            <a:ext cx="1976907" cy="2372288"/>
          </a:xfrm>
          <a:prstGeom prst="rect">
            <a:avLst/>
          </a:prstGeom>
          <a:noFill/>
          <a:ln w="9525">
            <a:noFill/>
            <a:miter lim="800000"/>
            <a:headEnd/>
            <a:tailEnd/>
          </a:ln>
        </p:spPr>
      </p:pic>
      <p:sp>
        <p:nvSpPr>
          <p:cNvPr id="11" name="Rectangle 10"/>
          <p:cNvSpPr/>
          <p:nvPr/>
        </p:nvSpPr>
        <p:spPr>
          <a:xfrm>
            <a:off x="3074382" y="4193254"/>
            <a:ext cx="5167567" cy="707886"/>
          </a:xfrm>
          <a:prstGeom prst="rect">
            <a:avLst/>
          </a:prstGeom>
        </p:spPr>
        <p:txBody>
          <a:bodyPr wrap="square">
            <a:spAutoFit/>
          </a:bodyPr>
          <a:lstStyle/>
          <a:p>
            <a:pPr>
              <a:tabLst>
                <a:tab pos="1828800" algn="l"/>
              </a:tabLst>
            </a:pPr>
            <a:r>
              <a:rPr lang="en-US" sz="2000" b="1" dirty="0" smtClean="0">
                <a:solidFill>
                  <a:srgbClr val="FF0000"/>
                </a:solidFill>
              </a:rPr>
              <a:t>Data can be unconsciously biased by our prejudices and expectations</a:t>
            </a:r>
            <a:endParaRPr lang="en-US" sz="2000" b="1" dirty="0">
              <a:solidFill>
                <a:srgbClr val="FF0000"/>
              </a:solidFill>
            </a:endParaRPr>
          </a:p>
        </p:txBody>
      </p:sp>
      <p:sp>
        <p:nvSpPr>
          <p:cNvPr id="13" name="Content Placeholder 2"/>
          <p:cNvSpPr txBox="1">
            <a:spLocks/>
          </p:cNvSpPr>
          <p:nvPr/>
        </p:nvSpPr>
        <p:spPr>
          <a:xfrm>
            <a:off x="2752817" y="3203105"/>
            <a:ext cx="5829931" cy="849532"/>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dirty="0" smtClean="0">
                <a:ln>
                  <a:noFill/>
                </a:ln>
                <a:solidFill>
                  <a:schemeClr val="bg1">
                    <a:lumMod val="75000"/>
                  </a:schemeClr>
                </a:solidFill>
                <a:effectLst/>
                <a:uLnTx/>
                <a:uFillTx/>
                <a:latin typeface="Arial"/>
                <a:ea typeface="ＭＳ Ｐゴシック" charset="0"/>
                <a:cs typeface="ＭＳ Ｐゴシック" charset="0"/>
              </a:rPr>
              <a:t>2. The tendency for one part</a:t>
            </a:r>
            <a:r>
              <a:rPr kumimoji="0" lang="en-US" sz="2200" b="0" i="0" u="none" strike="noStrike" kern="1200" cap="none" spc="0" normalizeH="0" noProof="0" dirty="0" smtClean="0">
                <a:ln>
                  <a:noFill/>
                </a:ln>
                <a:solidFill>
                  <a:schemeClr val="bg1">
                    <a:lumMod val="75000"/>
                  </a:schemeClr>
                </a:solidFill>
                <a:effectLst/>
                <a:uLnTx/>
                <a:uFillTx/>
                <a:latin typeface="Arial"/>
                <a:ea typeface="ＭＳ Ｐゴシック" charset="0"/>
                <a:cs typeface="ＭＳ Ｐゴシック" charset="0"/>
              </a:rPr>
              <a:t> to compete with another to the detriment of the whole. </a:t>
            </a:r>
            <a:endParaRPr kumimoji="0" lang="en-US" sz="2200" b="0" i="0" u="none" strike="noStrike" kern="1200" cap="none" spc="0" normalizeH="0" baseline="0" noProof="0" dirty="0" smtClean="0">
              <a:ln>
                <a:noFill/>
              </a:ln>
              <a:solidFill>
                <a:schemeClr val="bg1">
                  <a:lumMod val="75000"/>
                </a:schemeClr>
              </a:solidFill>
              <a:effectLst/>
              <a:uLnTx/>
              <a:uFillTx/>
              <a:latin typeface="Arial"/>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Sub-optimization</a:t>
            </a:r>
            <a:endParaRPr lang="en-US" dirty="0"/>
          </a:p>
        </p:txBody>
      </p:sp>
      <p:sp>
        <p:nvSpPr>
          <p:cNvPr id="3" name="Content Placeholder 2"/>
          <p:cNvSpPr>
            <a:spLocks noGrp="1"/>
          </p:cNvSpPr>
          <p:nvPr>
            <p:ph idx="1"/>
          </p:nvPr>
        </p:nvSpPr>
        <p:spPr>
          <a:xfrm>
            <a:off x="457200" y="1460671"/>
            <a:ext cx="5200966" cy="1507910"/>
          </a:xfrm>
        </p:spPr>
        <p:txBody>
          <a:bodyPr/>
          <a:lstStyle/>
          <a:p>
            <a:r>
              <a:rPr lang="en-US" sz="2200" dirty="0" smtClean="0">
                <a:solidFill>
                  <a:schemeClr val="bg1">
                    <a:lumMod val="75000"/>
                  </a:schemeClr>
                </a:solidFill>
              </a:rPr>
              <a:t>1. The tendency to devote most of our attention to things we think we understand best</a:t>
            </a:r>
          </a:p>
          <a:p>
            <a:endParaRPr lang="en-US" sz="2800" dirty="0" smtClean="0">
              <a:solidFill>
                <a:schemeClr val="tx1"/>
              </a:solidFill>
            </a:endParaRPr>
          </a:p>
          <a:p>
            <a:pPr>
              <a:tabLst>
                <a:tab pos="1828800" algn="l"/>
              </a:tabLst>
            </a:pPr>
            <a:r>
              <a:rPr lang="en-US" dirty="0" smtClean="0">
                <a:solidFill>
                  <a:schemeClr val="tx1"/>
                </a:solidFill>
              </a:rPr>
              <a:t>		</a:t>
            </a:r>
          </a:p>
        </p:txBody>
      </p:sp>
      <p:pic>
        <p:nvPicPr>
          <p:cNvPr id="12296" name="Picture 8" descr="http://blog.newsystemsthinking.com/wp-content/uploads/Fools.jpg"/>
          <p:cNvPicPr>
            <a:picLocks noChangeAspect="1" noChangeArrowheads="1"/>
          </p:cNvPicPr>
          <p:nvPr/>
        </p:nvPicPr>
        <p:blipFill>
          <a:blip r:embed="rId3"/>
          <a:srcRect/>
          <a:stretch>
            <a:fillRect/>
          </a:stretch>
        </p:blipFill>
        <p:spPr bwMode="auto">
          <a:xfrm>
            <a:off x="5865001" y="1270758"/>
            <a:ext cx="2717747" cy="1803306"/>
          </a:xfrm>
          <a:prstGeom prst="rect">
            <a:avLst/>
          </a:prstGeom>
          <a:noFill/>
        </p:spPr>
      </p:pic>
      <p:pic>
        <p:nvPicPr>
          <p:cNvPr id="12297" name="Picture 9"/>
          <p:cNvPicPr>
            <a:picLocks noChangeAspect="1" noChangeArrowheads="1"/>
          </p:cNvPicPr>
          <p:nvPr/>
        </p:nvPicPr>
        <p:blipFill>
          <a:blip r:embed="rId4"/>
          <a:srcRect/>
          <a:stretch>
            <a:fillRect/>
          </a:stretch>
        </p:blipFill>
        <p:spPr bwMode="auto">
          <a:xfrm>
            <a:off x="553792" y="2743200"/>
            <a:ext cx="1976907" cy="2372288"/>
          </a:xfrm>
          <a:prstGeom prst="rect">
            <a:avLst/>
          </a:prstGeom>
          <a:noFill/>
          <a:ln w="9525">
            <a:noFill/>
            <a:miter lim="800000"/>
            <a:headEnd/>
            <a:tailEnd/>
          </a:ln>
        </p:spPr>
      </p:pic>
      <p:sp>
        <p:nvSpPr>
          <p:cNvPr id="10" name="Rectangle 9"/>
          <p:cNvSpPr/>
          <p:nvPr/>
        </p:nvSpPr>
        <p:spPr>
          <a:xfrm>
            <a:off x="559699" y="5414372"/>
            <a:ext cx="7682250" cy="369332"/>
          </a:xfrm>
          <a:prstGeom prst="rect">
            <a:avLst/>
          </a:prstGeom>
        </p:spPr>
        <p:txBody>
          <a:bodyPr wrap="square">
            <a:spAutoFit/>
          </a:bodyPr>
          <a:lstStyle/>
          <a:p>
            <a:pPr>
              <a:tabLst>
                <a:tab pos="1828800" algn="l"/>
              </a:tabLst>
            </a:pPr>
            <a:r>
              <a:rPr lang="en-US" b="1" dirty="0" smtClean="0"/>
              <a:t>Attend to the unknowns first.  Look at the whole picture.</a:t>
            </a:r>
          </a:p>
        </p:txBody>
      </p:sp>
      <p:sp>
        <p:nvSpPr>
          <p:cNvPr id="11" name="Rectangle 10"/>
          <p:cNvSpPr/>
          <p:nvPr/>
        </p:nvSpPr>
        <p:spPr>
          <a:xfrm>
            <a:off x="3074382" y="4193254"/>
            <a:ext cx="5167567" cy="707886"/>
          </a:xfrm>
          <a:prstGeom prst="rect">
            <a:avLst/>
          </a:prstGeom>
        </p:spPr>
        <p:txBody>
          <a:bodyPr wrap="square">
            <a:spAutoFit/>
          </a:bodyPr>
          <a:lstStyle/>
          <a:p>
            <a:pPr>
              <a:tabLst>
                <a:tab pos="1828800" algn="l"/>
              </a:tabLst>
            </a:pPr>
            <a:r>
              <a:rPr lang="en-US" sz="2000" b="1" dirty="0" smtClean="0">
                <a:solidFill>
                  <a:srgbClr val="FF9999"/>
                </a:solidFill>
              </a:rPr>
              <a:t>Data can be unconsciously biased by our prejudices and expectations</a:t>
            </a:r>
            <a:endParaRPr lang="en-US" sz="2000" b="1" dirty="0">
              <a:solidFill>
                <a:srgbClr val="FF9999"/>
              </a:solidFill>
            </a:endParaRPr>
          </a:p>
        </p:txBody>
      </p:sp>
      <p:sp>
        <p:nvSpPr>
          <p:cNvPr id="13" name="Content Placeholder 2"/>
          <p:cNvSpPr txBox="1">
            <a:spLocks/>
          </p:cNvSpPr>
          <p:nvPr/>
        </p:nvSpPr>
        <p:spPr>
          <a:xfrm>
            <a:off x="2752817" y="3203105"/>
            <a:ext cx="5829931" cy="849532"/>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dirty="0" smtClean="0">
                <a:ln>
                  <a:noFill/>
                </a:ln>
                <a:solidFill>
                  <a:schemeClr val="bg1">
                    <a:lumMod val="75000"/>
                  </a:schemeClr>
                </a:solidFill>
                <a:effectLst/>
                <a:uLnTx/>
                <a:uFillTx/>
                <a:latin typeface="Arial"/>
                <a:ea typeface="ＭＳ Ｐゴシック" charset="0"/>
                <a:cs typeface="ＭＳ Ｐゴシック" charset="0"/>
              </a:rPr>
              <a:t>2. The tendency for one part</a:t>
            </a:r>
            <a:r>
              <a:rPr kumimoji="0" lang="en-US" sz="2200" b="0" i="0" u="none" strike="noStrike" kern="1200" cap="none" spc="0" normalizeH="0" noProof="0" dirty="0" smtClean="0">
                <a:ln>
                  <a:noFill/>
                </a:ln>
                <a:solidFill>
                  <a:schemeClr val="bg1">
                    <a:lumMod val="75000"/>
                  </a:schemeClr>
                </a:solidFill>
                <a:effectLst/>
                <a:uLnTx/>
                <a:uFillTx/>
                <a:latin typeface="Arial"/>
                <a:ea typeface="ＭＳ Ｐゴシック" charset="0"/>
                <a:cs typeface="ＭＳ Ｐゴシック" charset="0"/>
              </a:rPr>
              <a:t> to compete with another to the detriment of the whole. </a:t>
            </a:r>
            <a:endParaRPr kumimoji="0" lang="en-US" sz="2200" b="0" i="0" u="none" strike="noStrike" kern="1200" cap="none" spc="0" normalizeH="0" baseline="0" noProof="0" dirty="0" smtClean="0">
              <a:ln>
                <a:noFill/>
              </a:ln>
              <a:solidFill>
                <a:schemeClr val="bg1">
                  <a:lumMod val="75000"/>
                </a:schemeClr>
              </a:solidFill>
              <a:effectLst/>
              <a:uLnTx/>
              <a:uFillTx/>
              <a:latin typeface="Arial"/>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noChangeArrowheads="1"/>
          </p:cNvPicPr>
          <p:nvPr/>
        </p:nvPicPr>
        <p:blipFill>
          <a:blip r:embed="rId3"/>
          <a:srcRect/>
          <a:stretch>
            <a:fillRect/>
          </a:stretch>
        </p:blipFill>
        <p:spPr bwMode="auto">
          <a:xfrm>
            <a:off x="7925591" y="5180879"/>
            <a:ext cx="761209" cy="1049101"/>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tx1"/>
                </a:solidFill>
              </a:rPr>
              <a:t>Sub-optimization</a:t>
            </a:r>
            <a:endParaRPr lang="en-US" dirty="0"/>
          </a:p>
        </p:txBody>
      </p:sp>
      <p:sp>
        <p:nvSpPr>
          <p:cNvPr id="3" name="Content Placeholder 2"/>
          <p:cNvSpPr>
            <a:spLocks noGrp="1"/>
          </p:cNvSpPr>
          <p:nvPr>
            <p:ph idx="1"/>
          </p:nvPr>
        </p:nvSpPr>
        <p:spPr>
          <a:xfrm>
            <a:off x="457200" y="1460671"/>
            <a:ext cx="5200966" cy="1507910"/>
          </a:xfrm>
        </p:spPr>
        <p:txBody>
          <a:bodyPr/>
          <a:lstStyle/>
          <a:p>
            <a:r>
              <a:rPr lang="en-US" sz="2200" dirty="0" smtClean="0">
                <a:solidFill>
                  <a:schemeClr val="bg1">
                    <a:lumMod val="75000"/>
                  </a:schemeClr>
                </a:solidFill>
              </a:rPr>
              <a:t>1. The tendency to devote most of our attention to things we think we understand best</a:t>
            </a:r>
          </a:p>
          <a:p>
            <a:endParaRPr lang="en-US" sz="2800" dirty="0" smtClean="0">
              <a:solidFill>
                <a:schemeClr val="tx1"/>
              </a:solidFill>
            </a:endParaRPr>
          </a:p>
          <a:p>
            <a:pPr>
              <a:tabLst>
                <a:tab pos="1828800" algn="l"/>
              </a:tabLst>
            </a:pPr>
            <a:r>
              <a:rPr lang="en-US" dirty="0" smtClean="0">
                <a:solidFill>
                  <a:schemeClr val="tx1"/>
                </a:solidFill>
              </a:rPr>
              <a:t>		</a:t>
            </a:r>
          </a:p>
        </p:txBody>
      </p:sp>
      <p:pic>
        <p:nvPicPr>
          <p:cNvPr id="12296" name="Picture 8" descr="http://blog.newsystemsthinking.com/wp-content/uploads/Fools.jpg"/>
          <p:cNvPicPr>
            <a:picLocks noChangeAspect="1" noChangeArrowheads="1"/>
          </p:cNvPicPr>
          <p:nvPr/>
        </p:nvPicPr>
        <p:blipFill>
          <a:blip r:embed="rId4"/>
          <a:srcRect/>
          <a:stretch>
            <a:fillRect/>
          </a:stretch>
        </p:blipFill>
        <p:spPr bwMode="auto">
          <a:xfrm>
            <a:off x="5865001" y="1270758"/>
            <a:ext cx="2717747" cy="1803306"/>
          </a:xfrm>
          <a:prstGeom prst="rect">
            <a:avLst/>
          </a:prstGeom>
          <a:noFill/>
        </p:spPr>
      </p:pic>
      <p:pic>
        <p:nvPicPr>
          <p:cNvPr id="12297" name="Picture 9"/>
          <p:cNvPicPr>
            <a:picLocks noChangeAspect="1" noChangeArrowheads="1"/>
          </p:cNvPicPr>
          <p:nvPr/>
        </p:nvPicPr>
        <p:blipFill>
          <a:blip r:embed="rId5"/>
          <a:srcRect/>
          <a:stretch>
            <a:fillRect/>
          </a:stretch>
        </p:blipFill>
        <p:spPr bwMode="auto">
          <a:xfrm>
            <a:off x="553792" y="2743200"/>
            <a:ext cx="1976907" cy="2372288"/>
          </a:xfrm>
          <a:prstGeom prst="rect">
            <a:avLst/>
          </a:prstGeom>
          <a:noFill/>
          <a:ln w="9525">
            <a:noFill/>
            <a:miter lim="800000"/>
            <a:headEnd/>
            <a:tailEnd/>
          </a:ln>
        </p:spPr>
      </p:pic>
      <p:sp>
        <p:nvSpPr>
          <p:cNvPr id="10" name="Rectangle 9"/>
          <p:cNvSpPr/>
          <p:nvPr/>
        </p:nvSpPr>
        <p:spPr>
          <a:xfrm>
            <a:off x="559699" y="5414372"/>
            <a:ext cx="7682250" cy="815608"/>
          </a:xfrm>
          <a:prstGeom prst="rect">
            <a:avLst/>
          </a:prstGeom>
        </p:spPr>
        <p:txBody>
          <a:bodyPr wrap="square">
            <a:spAutoFit/>
          </a:bodyPr>
          <a:lstStyle/>
          <a:p>
            <a:pPr>
              <a:tabLst>
                <a:tab pos="1828800" algn="l"/>
              </a:tabLst>
            </a:pPr>
            <a:r>
              <a:rPr lang="en-US" b="1" dirty="0" smtClean="0">
                <a:solidFill>
                  <a:schemeClr val="bg1">
                    <a:lumMod val="75000"/>
                  </a:schemeClr>
                </a:solidFill>
              </a:rPr>
              <a:t>Attend to the unknowns first.  Look at the whole picture.</a:t>
            </a:r>
          </a:p>
          <a:p>
            <a:pPr>
              <a:tabLst>
                <a:tab pos="1828800" algn="l"/>
              </a:tabLst>
            </a:pPr>
            <a:endParaRPr lang="en-US" sz="1050" dirty="0" smtClean="0"/>
          </a:p>
          <a:p>
            <a:pPr>
              <a:tabLst>
                <a:tab pos="1828800" algn="l"/>
              </a:tabLst>
            </a:pPr>
            <a:r>
              <a:rPr lang="en-US" b="1" dirty="0" smtClean="0"/>
              <a:t>Acting on the tiniest intuitive suspicion may save your patient’s life. </a:t>
            </a:r>
            <a:endParaRPr lang="en-US" b="1" dirty="0"/>
          </a:p>
        </p:txBody>
      </p:sp>
      <p:sp>
        <p:nvSpPr>
          <p:cNvPr id="11" name="Rectangle 10"/>
          <p:cNvSpPr/>
          <p:nvPr/>
        </p:nvSpPr>
        <p:spPr>
          <a:xfrm>
            <a:off x="3074382" y="4193254"/>
            <a:ext cx="5167567" cy="707886"/>
          </a:xfrm>
          <a:prstGeom prst="rect">
            <a:avLst/>
          </a:prstGeom>
        </p:spPr>
        <p:txBody>
          <a:bodyPr wrap="square">
            <a:spAutoFit/>
          </a:bodyPr>
          <a:lstStyle/>
          <a:p>
            <a:pPr>
              <a:tabLst>
                <a:tab pos="1828800" algn="l"/>
              </a:tabLst>
            </a:pPr>
            <a:r>
              <a:rPr lang="en-US" sz="2000" b="1" dirty="0" smtClean="0">
                <a:solidFill>
                  <a:srgbClr val="FF9999"/>
                </a:solidFill>
              </a:rPr>
              <a:t>Data can be unconsciously biased by our prejudices and expectations</a:t>
            </a:r>
            <a:endParaRPr lang="en-US" sz="2000" b="1" dirty="0">
              <a:solidFill>
                <a:srgbClr val="FF9999"/>
              </a:solidFill>
            </a:endParaRPr>
          </a:p>
        </p:txBody>
      </p:sp>
      <p:sp>
        <p:nvSpPr>
          <p:cNvPr id="13" name="Content Placeholder 2"/>
          <p:cNvSpPr txBox="1">
            <a:spLocks/>
          </p:cNvSpPr>
          <p:nvPr/>
        </p:nvSpPr>
        <p:spPr>
          <a:xfrm>
            <a:off x="2752817" y="3203105"/>
            <a:ext cx="5829931" cy="849532"/>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buFontTx/>
              <a:buNone/>
              <a:tabLst/>
              <a:defRPr/>
            </a:pPr>
            <a:r>
              <a:rPr kumimoji="0" lang="en-US" sz="2200" b="0" i="0" u="none" strike="noStrike" kern="1200" cap="none" spc="0" normalizeH="0" baseline="0" noProof="0" dirty="0" smtClean="0">
                <a:ln>
                  <a:noFill/>
                </a:ln>
                <a:solidFill>
                  <a:schemeClr val="bg1">
                    <a:lumMod val="75000"/>
                  </a:schemeClr>
                </a:solidFill>
                <a:effectLst/>
                <a:uLnTx/>
                <a:uFillTx/>
                <a:latin typeface="Arial"/>
                <a:ea typeface="ＭＳ Ｐゴシック" charset="0"/>
                <a:cs typeface="ＭＳ Ｐゴシック" charset="0"/>
              </a:rPr>
              <a:t>2. The tendency for one part</a:t>
            </a:r>
            <a:r>
              <a:rPr kumimoji="0" lang="en-US" sz="2200" b="0" i="0" u="none" strike="noStrike" kern="1200" cap="none" spc="0" normalizeH="0" noProof="0" dirty="0" smtClean="0">
                <a:ln>
                  <a:noFill/>
                </a:ln>
                <a:solidFill>
                  <a:schemeClr val="bg1">
                    <a:lumMod val="75000"/>
                  </a:schemeClr>
                </a:solidFill>
                <a:effectLst/>
                <a:uLnTx/>
                <a:uFillTx/>
                <a:latin typeface="Arial"/>
                <a:ea typeface="ＭＳ Ｐゴシック" charset="0"/>
                <a:cs typeface="ＭＳ Ｐゴシック" charset="0"/>
              </a:rPr>
              <a:t> to compete with another to the detriment of the whole. </a:t>
            </a:r>
            <a:endParaRPr kumimoji="0" lang="en-US" sz="2200" b="0" i="0" u="none" strike="noStrike" kern="1200" cap="none" spc="0" normalizeH="0" baseline="0" noProof="0" dirty="0" smtClean="0">
              <a:ln>
                <a:noFill/>
              </a:ln>
              <a:solidFill>
                <a:schemeClr val="bg1">
                  <a:lumMod val="75000"/>
                </a:schemeClr>
              </a:solidFill>
              <a:effectLst/>
              <a:uLnTx/>
              <a:uFillTx/>
              <a:latin typeface="Arial"/>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Archive Accessibility</a:t>
            </a:r>
            <a:endParaRPr lang="en-US" dirty="0">
              <a:solidFill>
                <a:schemeClr val="tx1"/>
              </a:solidFill>
            </a:endParaRPr>
          </a:p>
        </p:txBody>
      </p:sp>
      <p:graphicFrame>
        <p:nvGraphicFramePr>
          <p:cNvPr id="13314" name="Object 2"/>
          <p:cNvGraphicFramePr>
            <a:graphicFrameLocks noChangeAspect="1"/>
          </p:cNvGraphicFramePr>
          <p:nvPr/>
        </p:nvGraphicFramePr>
        <p:xfrm>
          <a:off x="220530" y="4662789"/>
          <a:ext cx="1305571" cy="1812783"/>
        </p:xfrm>
        <a:graphic>
          <a:graphicData uri="http://schemas.openxmlformats.org/presentationml/2006/ole">
            <mc:AlternateContent xmlns:mc="http://schemas.openxmlformats.org/markup-compatibility/2006">
              <mc:Choice xmlns:v="urn:schemas-microsoft-com:vml" Requires="v">
                <p:oleObj spid="_x0000_s13380" name="PhotoImpact" r:id="rId4" imgW="2009524" imgH="2790476" progId="">
                  <p:embed/>
                </p:oleObj>
              </mc:Choice>
              <mc:Fallback>
                <p:oleObj name="PhotoImpact" r:id="rId4" imgW="2009524" imgH="2790476"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30" y="4662789"/>
                        <a:ext cx="1305571" cy="181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13316" name="Picture 4" descr="http://www.nlm.nih.gov/exhibition/odysseyofknowledge/images/NLM35.jpg"/>
          <p:cNvPicPr>
            <a:picLocks noChangeAspect="1" noChangeArrowheads="1"/>
          </p:cNvPicPr>
          <p:nvPr/>
        </p:nvPicPr>
        <p:blipFill>
          <a:blip r:embed="rId6"/>
          <a:srcRect/>
          <a:stretch>
            <a:fillRect/>
          </a:stretch>
        </p:blipFill>
        <p:spPr bwMode="auto">
          <a:xfrm>
            <a:off x="3828197" y="4623201"/>
            <a:ext cx="1460838" cy="1856410"/>
          </a:xfrm>
          <a:prstGeom prst="rect">
            <a:avLst/>
          </a:prstGeom>
          <a:noFill/>
        </p:spPr>
      </p:pic>
      <p:pic>
        <p:nvPicPr>
          <p:cNvPr id="13322" name="Picture 10" descr="http://www.freewebs.com/msprzeklas/hieroglyphics%201.jpg"/>
          <p:cNvPicPr>
            <a:picLocks noChangeAspect="1" noChangeArrowheads="1"/>
          </p:cNvPicPr>
          <p:nvPr/>
        </p:nvPicPr>
        <p:blipFill>
          <a:blip r:embed="rId7"/>
          <a:srcRect/>
          <a:stretch>
            <a:fillRect/>
          </a:stretch>
        </p:blipFill>
        <p:spPr bwMode="auto">
          <a:xfrm>
            <a:off x="1635050" y="4988468"/>
            <a:ext cx="2075089" cy="1662676"/>
          </a:xfrm>
          <a:prstGeom prst="rect">
            <a:avLst/>
          </a:prstGeom>
          <a:noFill/>
        </p:spPr>
      </p:pic>
      <p:pic>
        <p:nvPicPr>
          <p:cNvPr id="13331" name="Picture 19"/>
          <p:cNvPicPr>
            <a:picLocks noChangeAspect="1" noChangeArrowheads="1"/>
          </p:cNvPicPr>
          <p:nvPr/>
        </p:nvPicPr>
        <p:blipFill>
          <a:blip r:embed="rId8"/>
          <a:srcRect/>
          <a:stretch>
            <a:fillRect/>
          </a:stretch>
        </p:blipFill>
        <p:spPr bwMode="auto">
          <a:xfrm>
            <a:off x="220530" y="2498523"/>
            <a:ext cx="1314766" cy="1906204"/>
          </a:xfrm>
          <a:prstGeom prst="rect">
            <a:avLst/>
          </a:prstGeom>
          <a:noFill/>
          <a:ln w="9525">
            <a:noFill/>
            <a:miter lim="800000"/>
            <a:headEnd/>
            <a:tailEnd/>
          </a:ln>
        </p:spPr>
      </p:pic>
      <p:pic>
        <p:nvPicPr>
          <p:cNvPr id="13336" name="Picture 24" descr="http://www.raleigh-it-support.com/wp-content/uploads/2010/11/Server-Farm.jpg"/>
          <p:cNvPicPr>
            <a:picLocks noChangeAspect="1" noChangeArrowheads="1"/>
          </p:cNvPicPr>
          <p:nvPr/>
        </p:nvPicPr>
        <p:blipFill>
          <a:blip r:embed="rId9"/>
          <a:srcRect/>
          <a:stretch>
            <a:fillRect/>
          </a:stretch>
        </p:blipFill>
        <p:spPr bwMode="auto">
          <a:xfrm>
            <a:off x="2586388" y="1469574"/>
            <a:ext cx="2457160" cy="2055823"/>
          </a:xfrm>
          <a:prstGeom prst="rect">
            <a:avLst/>
          </a:prstGeom>
          <a:noFill/>
        </p:spPr>
      </p:pic>
      <p:pic>
        <p:nvPicPr>
          <p:cNvPr id="13332" name="Picture 20"/>
          <p:cNvPicPr>
            <a:picLocks noChangeAspect="1" noChangeArrowheads="1"/>
          </p:cNvPicPr>
          <p:nvPr/>
        </p:nvPicPr>
        <p:blipFill>
          <a:blip r:embed="rId10"/>
          <a:srcRect/>
          <a:stretch>
            <a:fillRect/>
          </a:stretch>
        </p:blipFill>
        <p:spPr bwMode="auto">
          <a:xfrm>
            <a:off x="1401635" y="1342318"/>
            <a:ext cx="1086255" cy="1037251"/>
          </a:xfrm>
          <a:prstGeom prst="rect">
            <a:avLst/>
          </a:prstGeom>
          <a:noFill/>
          <a:ln w="9525">
            <a:noFill/>
            <a:miter lim="800000"/>
            <a:headEnd/>
            <a:tailEnd/>
          </a:ln>
        </p:spPr>
      </p:pic>
      <p:sp>
        <p:nvSpPr>
          <p:cNvPr id="16" name="Rectangle 15"/>
          <p:cNvSpPr/>
          <p:nvPr/>
        </p:nvSpPr>
        <p:spPr>
          <a:xfrm>
            <a:off x="147116" y="6475572"/>
            <a:ext cx="979755" cy="230832"/>
          </a:xfrm>
          <a:prstGeom prst="rect">
            <a:avLst/>
          </a:prstGeom>
        </p:spPr>
        <p:txBody>
          <a:bodyPr wrap="none">
            <a:spAutoFit/>
          </a:bodyPr>
          <a:lstStyle/>
          <a:p>
            <a:r>
              <a:rPr lang="en-US" sz="900" dirty="0" smtClean="0"/>
              <a:t>Clay Cuneiform</a:t>
            </a:r>
            <a:endParaRPr lang="en-US" sz="900" dirty="0"/>
          </a:p>
        </p:txBody>
      </p:sp>
      <p:sp>
        <p:nvSpPr>
          <p:cNvPr id="18" name="Rectangle 17"/>
          <p:cNvSpPr/>
          <p:nvPr/>
        </p:nvSpPr>
        <p:spPr>
          <a:xfrm>
            <a:off x="1545211" y="4757636"/>
            <a:ext cx="819455" cy="230832"/>
          </a:xfrm>
          <a:prstGeom prst="rect">
            <a:avLst/>
          </a:prstGeom>
        </p:spPr>
        <p:txBody>
          <a:bodyPr wrap="none">
            <a:spAutoFit/>
          </a:bodyPr>
          <a:lstStyle/>
          <a:p>
            <a:r>
              <a:rPr lang="en-US" sz="900" dirty="0" smtClean="0"/>
              <a:t>Hieroglyphic</a:t>
            </a:r>
            <a:endParaRPr lang="en-US" sz="900" dirty="0"/>
          </a:p>
        </p:txBody>
      </p:sp>
      <p:sp>
        <p:nvSpPr>
          <p:cNvPr id="20" name="Rectangle 19"/>
          <p:cNvSpPr/>
          <p:nvPr/>
        </p:nvSpPr>
        <p:spPr>
          <a:xfrm>
            <a:off x="2372227" y="1342318"/>
            <a:ext cx="428322" cy="230832"/>
          </a:xfrm>
          <a:prstGeom prst="rect">
            <a:avLst/>
          </a:prstGeom>
        </p:spPr>
        <p:txBody>
          <a:bodyPr wrap="none">
            <a:spAutoFit/>
          </a:bodyPr>
          <a:lstStyle/>
          <a:p>
            <a:r>
              <a:rPr lang="en-US" sz="900" dirty="0" smtClean="0"/>
              <a:t>DVD</a:t>
            </a:r>
            <a:endParaRPr lang="en-US" sz="900" dirty="0"/>
          </a:p>
        </p:txBody>
      </p:sp>
      <p:sp>
        <p:nvSpPr>
          <p:cNvPr id="21" name="Rectangle 20"/>
          <p:cNvSpPr/>
          <p:nvPr/>
        </p:nvSpPr>
        <p:spPr>
          <a:xfrm>
            <a:off x="2586388" y="3298357"/>
            <a:ext cx="825867" cy="230832"/>
          </a:xfrm>
          <a:prstGeom prst="rect">
            <a:avLst/>
          </a:prstGeom>
        </p:spPr>
        <p:txBody>
          <a:bodyPr wrap="none">
            <a:spAutoFit/>
          </a:bodyPr>
          <a:lstStyle/>
          <a:p>
            <a:r>
              <a:rPr lang="en-US" sz="900" dirty="0" smtClean="0"/>
              <a:t>Server Farm</a:t>
            </a:r>
            <a:endParaRPr lang="en-US" sz="900" dirty="0"/>
          </a:p>
        </p:txBody>
      </p:sp>
      <p:sp>
        <p:nvSpPr>
          <p:cNvPr id="22" name="Rectangle 21"/>
          <p:cNvSpPr/>
          <p:nvPr/>
        </p:nvSpPr>
        <p:spPr>
          <a:xfrm>
            <a:off x="7324954" y="760320"/>
            <a:ext cx="1723549" cy="230832"/>
          </a:xfrm>
          <a:prstGeom prst="rect">
            <a:avLst/>
          </a:prstGeom>
        </p:spPr>
        <p:txBody>
          <a:bodyPr wrap="none">
            <a:spAutoFit/>
          </a:bodyPr>
          <a:lstStyle/>
          <a:p>
            <a:r>
              <a:rPr lang="en-US" sz="900" dirty="0" smtClean="0"/>
              <a:t>Ones and Zeroes in the Cloud</a:t>
            </a:r>
            <a:endParaRPr lang="en-US" sz="900" dirty="0"/>
          </a:p>
        </p:txBody>
      </p:sp>
      <p:sp>
        <p:nvSpPr>
          <p:cNvPr id="23" name="Rectangle 22"/>
          <p:cNvSpPr/>
          <p:nvPr/>
        </p:nvSpPr>
        <p:spPr>
          <a:xfrm>
            <a:off x="130262" y="4404727"/>
            <a:ext cx="1120820" cy="230832"/>
          </a:xfrm>
          <a:prstGeom prst="rect">
            <a:avLst/>
          </a:prstGeom>
        </p:spPr>
        <p:txBody>
          <a:bodyPr wrap="none">
            <a:spAutoFit/>
          </a:bodyPr>
          <a:lstStyle/>
          <a:p>
            <a:r>
              <a:rPr lang="en-US" sz="900" dirty="0" smtClean="0"/>
              <a:t>5- hole paper tape</a:t>
            </a:r>
            <a:endParaRPr lang="en-US" sz="900" dirty="0"/>
          </a:p>
        </p:txBody>
      </p:sp>
      <p:pic>
        <p:nvPicPr>
          <p:cNvPr id="13377" name="Picture 65" descr="http://radiomagonline.com/media/leads/Quantegy456tape.jpg"/>
          <p:cNvPicPr>
            <a:picLocks noChangeAspect="1" noChangeArrowheads="1"/>
          </p:cNvPicPr>
          <p:nvPr/>
        </p:nvPicPr>
        <p:blipFill>
          <a:blip r:embed="rId11"/>
          <a:srcRect/>
          <a:stretch>
            <a:fillRect/>
          </a:stretch>
        </p:blipFill>
        <p:spPr bwMode="auto">
          <a:xfrm>
            <a:off x="194120" y="1355667"/>
            <a:ext cx="909223" cy="909223"/>
          </a:xfrm>
          <a:prstGeom prst="rect">
            <a:avLst/>
          </a:prstGeom>
          <a:noFill/>
        </p:spPr>
      </p:pic>
      <p:sp>
        <p:nvSpPr>
          <p:cNvPr id="24" name="Rectangle 23"/>
          <p:cNvSpPr/>
          <p:nvPr/>
        </p:nvSpPr>
        <p:spPr>
          <a:xfrm>
            <a:off x="136936" y="2238048"/>
            <a:ext cx="909223" cy="230832"/>
          </a:xfrm>
          <a:prstGeom prst="rect">
            <a:avLst/>
          </a:prstGeom>
        </p:spPr>
        <p:txBody>
          <a:bodyPr wrap="none">
            <a:spAutoFit/>
          </a:bodyPr>
          <a:lstStyle/>
          <a:p>
            <a:r>
              <a:rPr lang="en-US" sz="900" dirty="0" smtClean="0"/>
              <a:t>Magnetic tape</a:t>
            </a:r>
            <a:endParaRPr lang="en-US" sz="900" dirty="0"/>
          </a:p>
        </p:txBody>
      </p:sp>
      <p:pic>
        <p:nvPicPr>
          <p:cNvPr id="13379" name="Picture 67" descr="http://www.kaypiperu.com/wp-content/uploads/2012/07/filmreel.jpeg"/>
          <p:cNvPicPr>
            <a:picLocks noChangeAspect="1" noChangeArrowheads="1"/>
          </p:cNvPicPr>
          <p:nvPr/>
        </p:nvPicPr>
        <p:blipFill>
          <a:blip r:embed="rId12"/>
          <a:srcRect/>
          <a:stretch>
            <a:fillRect/>
          </a:stretch>
        </p:blipFill>
        <p:spPr bwMode="auto">
          <a:xfrm rot="5400000">
            <a:off x="1403216" y="2749277"/>
            <a:ext cx="1365068" cy="804280"/>
          </a:xfrm>
          <a:prstGeom prst="rect">
            <a:avLst/>
          </a:prstGeom>
          <a:noFill/>
        </p:spPr>
      </p:pic>
      <p:sp>
        <p:nvSpPr>
          <p:cNvPr id="26" name="Rectangle 25"/>
          <p:cNvSpPr/>
          <p:nvPr/>
        </p:nvSpPr>
        <p:spPr>
          <a:xfrm>
            <a:off x="1624831" y="2899959"/>
            <a:ext cx="402674" cy="230832"/>
          </a:xfrm>
          <a:prstGeom prst="rect">
            <a:avLst/>
          </a:prstGeom>
        </p:spPr>
        <p:txBody>
          <a:bodyPr wrap="none">
            <a:spAutoFit/>
          </a:bodyPr>
          <a:lstStyle/>
          <a:p>
            <a:r>
              <a:rPr lang="en-US" sz="900" dirty="0" smtClean="0"/>
              <a:t>Film</a:t>
            </a:r>
            <a:endParaRPr lang="en-US" sz="900" dirty="0"/>
          </a:p>
        </p:txBody>
      </p:sp>
      <p:sp>
        <p:nvSpPr>
          <p:cNvPr id="27" name="Rectangle 26"/>
          <p:cNvSpPr/>
          <p:nvPr/>
        </p:nvSpPr>
        <p:spPr>
          <a:xfrm>
            <a:off x="3758882" y="6479611"/>
            <a:ext cx="1338828" cy="230832"/>
          </a:xfrm>
          <a:prstGeom prst="rect">
            <a:avLst/>
          </a:prstGeom>
        </p:spPr>
        <p:txBody>
          <a:bodyPr wrap="none">
            <a:spAutoFit/>
          </a:bodyPr>
          <a:lstStyle/>
          <a:p>
            <a:r>
              <a:rPr lang="en-US" sz="900" dirty="0" smtClean="0"/>
              <a:t>Illuminated Manuscript</a:t>
            </a:r>
            <a:endParaRPr lang="en-US" sz="900" dirty="0"/>
          </a:p>
        </p:txBody>
      </p:sp>
      <p:pic>
        <p:nvPicPr>
          <p:cNvPr id="13383" name="Picture 71" descr="http://www.cybernun.org/images/scroll.gif"/>
          <p:cNvPicPr>
            <a:picLocks noChangeAspect="1" noChangeArrowheads="1"/>
          </p:cNvPicPr>
          <p:nvPr/>
        </p:nvPicPr>
        <p:blipFill>
          <a:blip r:embed="rId13"/>
          <a:srcRect/>
          <a:stretch>
            <a:fillRect/>
          </a:stretch>
        </p:blipFill>
        <p:spPr bwMode="auto">
          <a:xfrm>
            <a:off x="5352911" y="4223874"/>
            <a:ext cx="1100866" cy="1007418"/>
          </a:xfrm>
          <a:prstGeom prst="rect">
            <a:avLst/>
          </a:prstGeom>
          <a:noFill/>
        </p:spPr>
      </p:pic>
      <p:sp>
        <p:nvSpPr>
          <p:cNvPr id="30" name="Rectangle 29"/>
          <p:cNvSpPr/>
          <p:nvPr/>
        </p:nvSpPr>
        <p:spPr>
          <a:xfrm>
            <a:off x="6245138" y="4547373"/>
            <a:ext cx="845103" cy="230832"/>
          </a:xfrm>
          <a:prstGeom prst="rect">
            <a:avLst/>
          </a:prstGeom>
        </p:spPr>
        <p:txBody>
          <a:bodyPr wrap="none">
            <a:spAutoFit/>
          </a:bodyPr>
          <a:lstStyle/>
          <a:p>
            <a:r>
              <a:rPr lang="en-US" sz="900" dirty="0" smtClean="0"/>
              <a:t>Quill &amp; Scroll</a:t>
            </a:r>
            <a:endParaRPr lang="en-US" sz="900" dirty="0"/>
          </a:p>
        </p:txBody>
      </p:sp>
      <p:sp>
        <p:nvSpPr>
          <p:cNvPr id="31" name="Rectangle 30"/>
          <p:cNvSpPr/>
          <p:nvPr/>
        </p:nvSpPr>
        <p:spPr>
          <a:xfrm>
            <a:off x="2558221" y="3573730"/>
            <a:ext cx="2303836" cy="830997"/>
          </a:xfrm>
          <a:prstGeom prst="rect">
            <a:avLst/>
          </a:prstGeom>
        </p:spPr>
        <p:txBody>
          <a:bodyPr wrap="none">
            <a:spAutoFit/>
          </a:bodyPr>
          <a:lstStyle/>
          <a:p>
            <a:r>
              <a:rPr lang="en-US" sz="4800" dirty="0" smtClean="0">
                <a:latin typeface="Times New Roman" pitchFamily="18" charset="0"/>
                <a:cs typeface="Times New Roman" pitchFamily="18" charset="0"/>
              </a:rPr>
              <a:t>Memory</a:t>
            </a:r>
            <a:endParaRPr lang="en-US" sz="4800" dirty="0">
              <a:latin typeface="Times New Roman" pitchFamily="18" charset="0"/>
              <a:cs typeface="Times New Roman" pitchFamily="18" charset="0"/>
            </a:endParaRPr>
          </a:p>
        </p:txBody>
      </p:sp>
      <p:pic>
        <p:nvPicPr>
          <p:cNvPr id="13384" name="Picture 72"/>
          <p:cNvPicPr>
            <a:picLocks noChangeAspect="1" noChangeArrowheads="1"/>
          </p:cNvPicPr>
          <p:nvPr/>
        </p:nvPicPr>
        <p:blipFill>
          <a:blip r:embed="rId14"/>
          <a:srcRect/>
          <a:stretch>
            <a:fillRect/>
          </a:stretch>
        </p:blipFill>
        <p:spPr bwMode="auto">
          <a:xfrm>
            <a:off x="5127856" y="956935"/>
            <a:ext cx="3838575" cy="2562225"/>
          </a:xfrm>
          <a:prstGeom prst="rect">
            <a:avLst/>
          </a:prstGeom>
          <a:noFill/>
          <a:ln w="9525">
            <a:noFill/>
            <a:miter lim="800000"/>
            <a:headEnd/>
            <a:tailEnd/>
          </a:ln>
        </p:spPr>
      </p:pic>
      <p:pic>
        <p:nvPicPr>
          <p:cNvPr id="13385" name="Picture 73"/>
          <p:cNvPicPr>
            <a:picLocks noChangeAspect="1" noChangeArrowheads="1"/>
          </p:cNvPicPr>
          <p:nvPr/>
        </p:nvPicPr>
        <p:blipFill>
          <a:blip r:embed="rId15"/>
          <a:srcRect/>
          <a:stretch>
            <a:fillRect/>
          </a:stretch>
        </p:blipFill>
        <p:spPr bwMode="auto">
          <a:xfrm>
            <a:off x="7588853" y="1051217"/>
            <a:ext cx="1295825" cy="1295825"/>
          </a:xfrm>
          <a:prstGeom prst="rect">
            <a:avLst/>
          </a:prstGeom>
          <a:noFill/>
          <a:ln w="9525">
            <a:noFill/>
            <a:miter lim="800000"/>
            <a:headEnd/>
            <a:tailEnd/>
          </a:ln>
        </p:spPr>
      </p:pic>
      <p:pic>
        <p:nvPicPr>
          <p:cNvPr id="13388" name="Picture 76" descr="http://www.wiseupjournal.com/images/articles/dna-law.jpg"/>
          <p:cNvPicPr>
            <a:picLocks noChangeAspect="1" noChangeArrowheads="1"/>
          </p:cNvPicPr>
          <p:nvPr/>
        </p:nvPicPr>
        <p:blipFill>
          <a:blip r:embed="rId16"/>
          <a:srcRect/>
          <a:stretch>
            <a:fillRect/>
          </a:stretch>
        </p:blipFill>
        <p:spPr bwMode="auto">
          <a:xfrm>
            <a:off x="7312363" y="3585700"/>
            <a:ext cx="1736140" cy="2123860"/>
          </a:xfrm>
          <a:prstGeom prst="rect">
            <a:avLst/>
          </a:prstGeom>
          <a:noFill/>
        </p:spPr>
      </p:pic>
      <p:sp>
        <p:nvSpPr>
          <p:cNvPr id="35" name="Rectangle 34"/>
          <p:cNvSpPr/>
          <p:nvPr/>
        </p:nvSpPr>
        <p:spPr>
          <a:xfrm>
            <a:off x="7048299" y="6442202"/>
            <a:ext cx="922047" cy="230832"/>
          </a:xfrm>
          <a:prstGeom prst="rect">
            <a:avLst/>
          </a:prstGeom>
        </p:spPr>
        <p:txBody>
          <a:bodyPr wrap="none">
            <a:spAutoFit/>
          </a:bodyPr>
          <a:lstStyle/>
          <a:p>
            <a:r>
              <a:rPr lang="en-US" sz="900" dirty="0" smtClean="0"/>
              <a:t>Mayan Glyphs</a:t>
            </a:r>
            <a:endParaRPr lang="en-US" sz="900" dirty="0"/>
          </a:p>
        </p:txBody>
      </p:sp>
      <p:sp>
        <p:nvSpPr>
          <p:cNvPr id="37" name="Rectangle 36"/>
          <p:cNvSpPr/>
          <p:nvPr/>
        </p:nvSpPr>
        <p:spPr>
          <a:xfrm>
            <a:off x="8369449" y="5115876"/>
            <a:ext cx="428322" cy="230832"/>
          </a:xfrm>
          <a:prstGeom prst="rect">
            <a:avLst/>
          </a:prstGeom>
        </p:spPr>
        <p:txBody>
          <a:bodyPr wrap="none">
            <a:spAutoFit/>
          </a:bodyPr>
          <a:lstStyle/>
          <a:p>
            <a:r>
              <a:rPr lang="en-US" sz="900" dirty="0" smtClean="0"/>
              <a:t>DNA</a:t>
            </a:r>
            <a:endParaRPr lang="en-US" sz="900" dirty="0"/>
          </a:p>
        </p:txBody>
      </p:sp>
      <p:pic>
        <p:nvPicPr>
          <p:cNvPr id="13386" name="Picture 74"/>
          <p:cNvPicPr>
            <a:picLocks noChangeAspect="1" noChangeArrowheads="1"/>
          </p:cNvPicPr>
          <p:nvPr/>
        </p:nvPicPr>
        <p:blipFill>
          <a:blip r:embed="rId17"/>
          <a:srcRect/>
          <a:stretch>
            <a:fillRect/>
          </a:stretch>
        </p:blipFill>
        <p:spPr bwMode="auto">
          <a:xfrm>
            <a:off x="6512115" y="5467006"/>
            <a:ext cx="1398165" cy="975196"/>
          </a:xfrm>
          <a:prstGeom prst="rect">
            <a:avLst/>
          </a:prstGeom>
          <a:noFill/>
          <a:ln w="9525">
            <a:noFill/>
            <a:miter lim="800000"/>
            <a:headEnd/>
            <a:tailEnd/>
          </a:ln>
        </p:spPr>
      </p:pic>
      <p:sp>
        <p:nvSpPr>
          <p:cNvPr id="38" name="Rectangle 37"/>
          <p:cNvSpPr/>
          <p:nvPr/>
        </p:nvSpPr>
        <p:spPr>
          <a:xfrm>
            <a:off x="2416848" y="4373949"/>
            <a:ext cx="1342034" cy="523220"/>
          </a:xfrm>
          <a:prstGeom prst="rect">
            <a:avLst/>
          </a:prstGeom>
        </p:spPr>
        <p:txBody>
          <a:bodyPr wrap="none">
            <a:spAutoFit/>
          </a:bodyPr>
          <a:lstStyle/>
          <a:p>
            <a:r>
              <a:rPr lang="en-US" sz="2800" dirty="0" smtClean="0">
                <a:latin typeface="Times New Roman" pitchFamily="18" charset="0"/>
                <a:cs typeface="Times New Roman" pitchFamily="18" charset="0"/>
              </a:rPr>
              <a:t>Printing</a:t>
            </a:r>
            <a:endParaRPr lang="en-US" sz="2800" dirty="0">
              <a:latin typeface="Times New Roman" pitchFamily="18" charset="0"/>
              <a:cs typeface="Times New Roman" pitchFamily="18" charset="0"/>
            </a:endParaRPr>
          </a:p>
        </p:txBody>
      </p:sp>
      <p:sp>
        <p:nvSpPr>
          <p:cNvPr id="39" name="Rectangle 38"/>
          <p:cNvSpPr/>
          <p:nvPr/>
        </p:nvSpPr>
        <p:spPr>
          <a:xfrm>
            <a:off x="6245138" y="4831182"/>
            <a:ext cx="1606321" cy="400110"/>
          </a:xfrm>
          <a:prstGeom prst="rect">
            <a:avLst/>
          </a:prstGeom>
        </p:spPr>
        <p:txBody>
          <a:bodyPr wrap="square">
            <a:spAutoFit/>
          </a:bodyPr>
          <a:lstStyle/>
          <a:p>
            <a:r>
              <a:rPr lang="en-US" sz="2000" dirty="0" smtClean="0">
                <a:latin typeface="Script MT Bold" pitchFamily="66" charset="0"/>
              </a:rPr>
              <a:t>Handwriting</a:t>
            </a:r>
            <a:endParaRPr lang="en-US" sz="2000" dirty="0">
              <a:latin typeface="Script MT Bold" pitchFamily="66" charset="0"/>
            </a:endParaRPr>
          </a:p>
        </p:txBody>
      </p:sp>
      <p:sp>
        <p:nvSpPr>
          <p:cNvPr id="41" name="Rectangle 40"/>
          <p:cNvSpPr/>
          <p:nvPr/>
        </p:nvSpPr>
        <p:spPr>
          <a:xfrm>
            <a:off x="5127856" y="4108458"/>
            <a:ext cx="1267869" cy="230832"/>
          </a:xfrm>
          <a:prstGeom prst="rect">
            <a:avLst/>
          </a:prstGeom>
        </p:spPr>
        <p:txBody>
          <a:bodyPr wrap="square">
            <a:spAutoFit/>
          </a:bodyPr>
          <a:lstStyle/>
          <a:p>
            <a:r>
              <a:rPr lang="en-US" sz="900" dirty="0" smtClean="0"/>
              <a:t>Jacquard Loom</a:t>
            </a:r>
            <a:endParaRPr lang="en-US" sz="900" dirty="0"/>
          </a:p>
        </p:txBody>
      </p:sp>
      <p:pic>
        <p:nvPicPr>
          <p:cNvPr id="13389" name="Picture 77"/>
          <p:cNvPicPr>
            <a:picLocks noChangeAspect="1" noChangeArrowheads="1"/>
          </p:cNvPicPr>
          <p:nvPr/>
        </p:nvPicPr>
        <p:blipFill>
          <a:blip r:embed="rId18"/>
          <a:srcRect/>
          <a:stretch>
            <a:fillRect/>
          </a:stretch>
        </p:blipFill>
        <p:spPr bwMode="auto">
          <a:xfrm>
            <a:off x="5121251" y="3585700"/>
            <a:ext cx="1947137" cy="454558"/>
          </a:xfrm>
          <a:prstGeom prst="rect">
            <a:avLst/>
          </a:prstGeom>
          <a:noFill/>
          <a:ln w="9525">
            <a:noFill/>
            <a:miter lim="800000"/>
            <a:headEnd/>
            <a:tailEnd/>
          </a:ln>
        </p:spPr>
      </p:pic>
      <p:pic>
        <p:nvPicPr>
          <p:cNvPr id="13381" name="Picture 69" descr="http://upload.wikimedia.org/wikipedia/commons/thumb/c/cc/Quipu.png/180px-Quipu.png"/>
          <p:cNvPicPr>
            <a:picLocks noChangeAspect="1" noChangeArrowheads="1"/>
          </p:cNvPicPr>
          <p:nvPr/>
        </p:nvPicPr>
        <p:blipFill>
          <a:blip r:embed="rId19"/>
          <a:srcRect/>
          <a:stretch>
            <a:fillRect/>
          </a:stretch>
        </p:blipFill>
        <p:spPr bwMode="auto">
          <a:xfrm>
            <a:off x="5442159" y="5231292"/>
            <a:ext cx="1012796" cy="1519195"/>
          </a:xfrm>
          <a:prstGeom prst="rect">
            <a:avLst/>
          </a:prstGeom>
          <a:noFill/>
        </p:spPr>
      </p:pic>
      <p:sp>
        <p:nvSpPr>
          <p:cNvPr id="19" name="Rectangle 18"/>
          <p:cNvSpPr/>
          <p:nvPr/>
        </p:nvSpPr>
        <p:spPr>
          <a:xfrm>
            <a:off x="6094820" y="6442202"/>
            <a:ext cx="492443" cy="230832"/>
          </a:xfrm>
          <a:prstGeom prst="rect">
            <a:avLst/>
          </a:prstGeom>
        </p:spPr>
        <p:txBody>
          <a:bodyPr wrap="none">
            <a:spAutoFit/>
          </a:bodyPr>
          <a:lstStyle/>
          <a:p>
            <a:r>
              <a:rPr lang="en-US" sz="900" dirty="0" err="1" smtClean="0"/>
              <a:t>Quipu</a:t>
            </a:r>
            <a:endParaRPr lang="en-US" sz="9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Archive Accessibility</a:t>
            </a:r>
            <a:endParaRPr lang="en-US" dirty="0">
              <a:solidFill>
                <a:schemeClr val="tx1"/>
              </a:solidFill>
            </a:endParaRPr>
          </a:p>
        </p:txBody>
      </p:sp>
      <p:graphicFrame>
        <p:nvGraphicFramePr>
          <p:cNvPr id="13314" name="Object 2"/>
          <p:cNvGraphicFramePr>
            <a:graphicFrameLocks noChangeAspect="1"/>
          </p:cNvGraphicFramePr>
          <p:nvPr/>
        </p:nvGraphicFramePr>
        <p:xfrm>
          <a:off x="220530" y="4662789"/>
          <a:ext cx="1305571" cy="1812783"/>
        </p:xfrm>
        <a:graphic>
          <a:graphicData uri="http://schemas.openxmlformats.org/presentationml/2006/ole">
            <mc:AlternateContent xmlns:mc="http://schemas.openxmlformats.org/markup-compatibility/2006">
              <mc:Choice xmlns:v="urn:schemas-microsoft-com:vml" Requires="v">
                <p:oleObj spid="_x0000_s156679" name="PhotoImpact" r:id="rId4" imgW="2009524" imgH="2790476" progId="">
                  <p:embed/>
                </p:oleObj>
              </mc:Choice>
              <mc:Fallback>
                <p:oleObj name="PhotoImpact" r:id="rId4" imgW="2009524" imgH="2790476" progId="">
                  <p:embed/>
                  <p:pic>
                    <p:nvPicPr>
                      <p:cNvPr id="0" name="Object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30" y="4662789"/>
                        <a:ext cx="1305571" cy="181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13316" name="Picture 4" descr="http://www.nlm.nih.gov/exhibition/odysseyofknowledge/images/NLM35.jpg"/>
          <p:cNvPicPr>
            <a:picLocks noChangeAspect="1" noChangeArrowheads="1"/>
          </p:cNvPicPr>
          <p:nvPr/>
        </p:nvPicPr>
        <p:blipFill>
          <a:blip r:embed="rId6"/>
          <a:srcRect/>
          <a:stretch>
            <a:fillRect/>
          </a:stretch>
        </p:blipFill>
        <p:spPr bwMode="auto">
          <a:xfrm>
            <a:off x="3828197" y="4623201"/>
            <a:ext cx="1460838" cy="1856410"/>
          </a:xfrm>
          <a:prstGeom prst="rect">
            <a:avLst/>
          </a:prstGeom>
          <a:noFill/>
        </p:spPr>
      </p:pic>
      <p:pic>
        <p:nvPicPr>
          <p:cNvPr id="13322" name="Picture 10" descr="http://www.freewebs.com/msprzeklas/hieroglyphics%201.jpg"/>
          <p:cNvPicPr>
            <a:picLocks noChangeAspect="1" noChangeArrowheads="1"/>
          </p:cNvPicPr>
          <p:nvPr/>
        </p:nvPicPr>
        <p:blipFill>
          <a:blip r:embed="rId7"/>
          <a:srcRect/>
          <a:stretch>
            <a:fillRect/>
          </a:stretch>
        </p:blipFill>
        <p:spPr bwMode="auto">
          <a:xfrm>
            <a:off x="1635050" y="4988468"/>
            <a:ext cx="2075089" cy="1662676"/>
          </a:xfrm>
          <a:prstGeom prst="rect">
            <a:avLst/>
          </a:prstGeom>
          <a:noFill/>
        </p:spPr>
      </p:pic>
      <p:sp>
        <p:nvSpPr>
          <p:cNvPr id="16" name="Rectangle 15"/>
          <p:cNvSpPr/>
          <p:nvPr/>
        </p:nvSpPr>
        <p:spPr>
          <a:xfrm>
            <a:off x="147116" y="6475572"/>
            <a:ext cx="979755" cy="230832"/>
          </a:xfrm>
          <a:prstGeom prst="rect">
            <a:avLst/>
          </a:prstGeom>
        </p:spPr>
        <p:txBody>
          <a:bodyPr wrap="none">
            <a:spAutoFit/>
          </a:bodyPr>
          <a:lstStyle/>
          <a:p>
            <a:r>
              <a:rPr lang="en-US" sz="900" dirty="0" smtClean="0"/>
              <a:t>Clay Cuneiform</a:t>
            </a:r>
            <a:endParaRPr lang="en-US" sz="900" dirty="0"/>
          </a:p>
        </p:txBody>
      </p:sp>
      <p:sp>
        <p:nvSpPr>
          <p:cNvPr id="18" name="Rectangle 17"/>
          <p:cNvSpPr/>
          <p:nvPr/>
        </p:nvSpPr>
        <p:spPr>
          <a:xfrm>
            <a:off x="1545211" y="4757636"/>
            <a:ext cx="819455" cy="230832"/>
          </a:xfrm>
          <a:prstGeom prst="rect">
            <a:avLst/>
          </a:prstGeom>
        </p:spPr>
        <p:txBody>
          <a:bodyPr wrap="none">
            <a:spAutoFit/>
          </a:bodyPr>
          <a:lstStyle/>
          <a:p>
            <a:r>
              <a:rPr lang="en-US" sz="900" dirty="0" smtClean="0"/>
              <a:t>Hieroglyphic</a:t>
            </a:r>
            <a:endParaRPr lang="en-US" sz="900" dirty="0"/>
          </a:p>
        </p:txBody>
      </p:sp>
      <p:sp>
        <p:nvSpPr>
          <p:cNvPr id="27" name="Rectangle 26"/>
          <p:cNvSpPr/>
          <p:nvPr/>
        </p:nvSpPr>
        <p:spPr>
          <a:xfrm>
            <a:off x="3758882" y="6479611"/>
            <a:ext cx="1338828" cy="230832"/>
          </a:xfrm>
          <a:prstGeom prst="rect">
            <a:avLst/>
          </a:prstGeom>
        </p:spPr>
        <p:txBody>
          <a:bodyPr wrap="none">
            <a:spAutoFit/>
          </a:bodyPr>
          <a:lstStyle/>
          <a:p>
            <a:r>
              <a:rPr lang="en-US" sz="900" dirty="0" smtClean="0"/>
              <a:t>Illuminated Manuscript</a:t>
            </a:r>
            <a:endParaRPr lang="en-US" sz="900" dirty="0"/>
          </a:p>
        </p:txBody>
      </p:sp>
      <p:pic>
        <p:nvPicPr>
          <p:cNvPr id="13383" name="Picture 71" descr="http://www.cybernun.org/images/scroll.gif"/>
          <p:cNvPicPr>
            <a:picLocks noChangeAspect="1" noChangeArrowheads="1"/>
          </p:cNvPicPr>
          <p:nvPr/>
        </p:nvPicPr>
        <p:blipFill>
          <a:blip r:embed="rId8"/>
          <a:srcRect/>
          <a:stretch>
            <a:fillRect/>
          </a:stretch>
        </p:blipFill>
        <p:spPr bwMode="auto">
          <a:xfrm>
            <a:off x="5352911" y="4223874"/>
            <a:ext cx="1100866" cy="1007418"/>
          </a:xfrm>
          <a:prstGeom prst="rect">
            <a:avLst/>
          </a:prstGeom>
          <a:noFill/>
        </p:spPr>
      </p:pic>
      <p:sp>
        <p:nvSpPr>
          <p:cNvPr id="30" name="Rectangle 29"/>
          <p:cNvSpPr/>
          <p:nvPr/>
        </p:nvSpPr>
        <p:spPr>
          <a:xfrm>
            <a:off x="6245138" y="4547373"/>
            <a:ext cx="845103" cy="230832"/>
          </a:xfrm>
          <a:prstGeom prst="rect">
            <a:avLst/>
          </a:prstGeom>
        </p:spPr>
        <p:txBody>
          <a:bodyPr wrap="none">
            <a:spAutoFit/>
          </a:bodyPr>
          <a:lstStyle/>
          <a:p>
            <a:r>
              <a:rPr lang="en-US" sz="900" dirty="0" smtClean="0"/>
              <a:t>Quill &amp; Scroll</a:t>
            </a:r>
            <a:endParaRPr lang="en-US" sz="900" dirty="0"/>
          </a:p>
        </p:txBody>
      </p:sp>
      <p:sp>
        <p:nvSpPr>
          <p:cNvPr id="35" name="Rectangle 34"/>
          <p:cNvSpPr/>
          <p:nvPr/>
        </p:nvSpPr>
        <p:spPr>
          <a:xfrm>
            <a:off x="7048299" y="6442202"/>
            <a:ext cx="922047" cy="230832"/>
          </a:xfrm>
          <a:prstGeom prst="rect">
            <a:avLst/>
          </a:prstGeom>
        </p:spPr>
        <p:txBody>
          <a:bodyPr wrap="none">
            <a:spAutoFit/>
          </a:bodyPr>
          <a:lstStyle/>
          <a:p>
            <a:r>
              <a:rPr lang="en-US" sz="900" dirty="0" smtClean="0"/>
              <a:t>Mayan Glyphs</a:t>
            </a:r>
            <a:endParaRPr lang="en-US" sz="900" dirty="0"/>
          </a:p>
        </p:txBody>
      </p:sp>
      <p:pic>
        <p:nvPicPr>
          <p:cNvPr id="13386" name="Picture 74"/>
          <p:cNvPicPr>
            <a:picLocks noChangeAspect="1" noChangeArrowheads="1"/>
          </p:cNvPicPr>
          <p:nvPr/>
        </p:nvPicPr>
        <p:blipFill>
          <a:blip r:embed="rId9"/>
          <a:srcRect/>
          <a:stretch>
            <a:fillRect/>
          </a:stretch>
        </p:blipFill>
        <p:spPr bwMode="auto">
          <a:xfrm>
            <a:off x="6512115" y="5467006"/>
            <a:ext cx="1398165" cy="975196"/>
          </a:xfrm>
          <a:prstGeom prst="rect">
            <a:avLst/>
          </a:prstGeom>
          <a:noFill/>
          <a:ln w="9525">
            <a:noFill/>
            <a:miter lim="800000"/>
            <a:headEnd/>
            <a:tailEnd/>
          </a:ln>
        </p:spPr>
      </p:pic>
      <p:sp>
        <p:nvSpPr>
          <p:cNvPr id="39" name="Rectangle 38"/>
          <p:cNvSpPr/>
          <p:nvPr/>
        </p:nvSpPr>
        <p:spPr>
          <a:xfrm>
            <a:off x="6245138" y="4831182"/>
            <a:ext cx="1606321" cy="400110"/>
          </a:xfrm>
          <a:prstGeom prst="rect">
            <a:avLst/>
          </a:prstGeom>
        </p:spPr>
        <p:txBody>
          <a:bodyPr wrap="square">
            <a:spAutoFit/>
          </a:bodyPr>
          <a:lstStyle/>
          <a:p>
            <a:r>
              <a:rPr lang="en-US" sz="2000" dirty="0" smtClean="0">
                <a:latin typeface="Script MT Bold" pitchFamily="66" charset="0"/>
              </a:rPr>
              <a:t>Handwriting</a:t>
            </a:r>
            <a:endParaRPr lang="en-US" sz="2000" dirty="0">
              <a:latin typeface="Script MT Bold" pitchFamily="66" charset="0"/>
            </a:endParaRPr>
          </a:p>
        </p:txBody>
      </p:sp>
      <p:pic>
        <p:nvPicPr>
          <p:cNvPr id="13381" name="Picture 69" descr="http://upload.wikimedia.org/wikipedia/commons/thumb/c/cc/Quipu.png/180px-Quipu.png"/>
          <p:cNvPicPr>
            <a:picLocks noChangeAspect="1" noChangeArrowheads="1"/>
          </p:cNvPicPr>
          <p:nvPr/>
        </p:nvPicPr>
        <p:blipFill>
          <a:blip r:embed="rId10"/>
          <a:srcRect/>
          <a:stretch>
            <a:fillRect/>
          </a:stretch>
        </p:blipFill>
        <p:spPr bwMode="auto">
          <a:xfrm>
            <a:off x="5442159" y="5231292"/>
            <a:ext cx="1012796" cy="1519195"/>
          </a:xfrm>
          <a:prstGeom prst="rect">
            <a:avLst/>
          </a:prstGeom>
          <a:noFill/>
        </p:spPr>
      </p:pic>
      <p:sp>
        <p:nvSpPr>
          <p:cNvPr id="19" name="Rectangle 18"/>
          <p:cNvSpPr/>
          <p:nvPr/>
        </p:nvSpPr>
        <p:spPr>
          <a:xfrm>
            <a:off x="6094820" y="6442202"/>
            <a:ext cx="492443" cy="230832"/>
          </a:xfrm>
          <a:prstGeom prst="rect">
            <a:avLst/>
          </a:prstGeom>
        </p:spPr>
        <p:txBody>
          <a:bodyPr wrap="none">
            <a:spAutoFit/>
          </a:bodyPr>
          <a:lstStyle/>
          <a:p>
            <a:r>
              <a:rPr lang="en-US" sz="900" dirty="0" err="1" smtClean="0"/>
              <a:t>Quipu</a:t>
            </a:r>
            <a:endParaRPr lang="en-US" sz="900" dirty="0"/>
          </a:p>
        </p:txBody>
      </p:sp>
      <p:sp>
        <p:nvSpPr>
          <p:cNvPr id="40" name="Content Placeholder 2"/>
          <p:cNvSpPr>
            <a:spLocks noGrp="1"/>
          </p:cNvSpPr>
          <p:nvPr>
            <p:ph idx="1"/>
          </p:nvPr>
        </p:nvSpPr>
        <p:spPr>
          <a:xfrm>
            <a:off x="1126872" y="1724297"/>
            <a:ext cx="5921427" cy="515983"/>
          </a:xfrm>
        </p:spPr>
        <p:txBody>
          <a:bodyPr/>
          <a:lstStyle/>
          <a:p>
            <a:r>
              <a:rPr lang="en-US" sz="2200" b="1" u="sng" dirty="0" smtClean="0">
                <a:solidFill>
                  <a:schemeClr val="tx1"/>
                </a:solidFill>
              </a:rPr>
              <a:t>Single copy loss</a:t>
            </a:r>
            <a:r>
              <a:rPr lang="en-US" dirty="0" smtClean="0">
                <a:solidFill>
                  <a:schemeClr val="tx1"/>
                </a:solidFill>
              </a:rPr>
              <a:t>	</a:t>
            </a:r>
          </a:p>
        </p:txBody>
      </p:sp>
      <p:sp>
        <p:nvSpPr>
          <p:cNvPr id="43" name="Rectangle 42"/>
          <p:cNvSpPr/>
          <p:nvPr/>
        </p:nvSpPr>
        <p:spPr>
          <a:xfrm>
            <a:off x="3153519" y="2609612"/>
            <a:ext cx="3172663" cy="369332"/>
          </a:xfrm>
          <a:prstGeom prst="rect">
            <a:avLst/>
          </a:prstGeom>
        </p:spPr>
        <p:txBody>
          <a:bodyPr wrap="none">
            <a:spAutoFit/>
          </a:bodyPr>
          <a:lstStyle/>
          <a:p>
            <a:r>
              <a:rPr lang="en-US" b="1" dirty="0" smtClean="0"/>
              <a:t>No good method of backup</a:t>
            </a:r>
            <a:endParaRPr lang="en-US" dirty="0"/>
          </a:p>
        </p:txBody>
      </p:sp>
      <p:sp>
        <p:nvSpPr>
          <p:cNvPr id="21" name="Rectangle 20"/>
          <p:cNvSpPr/>
          <p:nvPr/>
        </p:nvSpPr>
        <p:spPr>
          <a:xfrm>
            <a:off x="2558221" y="3573730"/>
            <a:ext cx="2303836" cy="830997"/>
          </a:xfrm>
          <a:prstGeom prst="rect">
            <a:avLst/>
          </a:prstGeom>
        </p:spPr>
        <p:txBody>
          <a:bodyPr wrap="none">
            <a:spAutoFit/>
          </a:bodyPr>
          <a:lstStyle/>
          <a:p>
            <a:r>
              <a:rPr lang="en-US" sz="4800" dirty="0" smtClean="0">
                <a:latin typeface="Times New Roman" pitchFamily="18" charset="0"/>
                <a:cs typeface="Times New Roman" pitchFamily="18" charset="0"/>
              </a:rPr>
              <a:t>Memory</a:t>
            </a:r>
            <a:endParaRPr lang="en-US" sz="4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rgbClr val="7F7F7F"/>
                </a:solidFill>
              </a:rPr>
              <a:t>Correlation need not imply Cause – but it may</a:t>
            </a:r>
          </a:p>
          <a:p>
            <a:pPr marL="457200" indent="-457200">
              <a:buFont typeface="+mj-lt"/>
              <a:buAutoNum type="arabicPeriod"/>
            </a:pPr>
            <a:r>
              <a:rPr lang="en-US" dirty="0" smtClean="0">
                <a:solidFill>
                  <a:schemeClr val="tx1"/>
                </a:solidFill>
              </a:rPr>
              <a:t>Self-</a:t>
            </a:r>
            <a:r>
              <a:rPr lang="en-US" dirty="0" err="1" smtClean="0">
                <a:solidFill>
                  <a:schemeClr val="tx1"/>
                </a:solidFill>
              </a:rPr>
              <a:t>referentiality</a:t>
            </a:r>
            <a:r>
              <a:rPr lang="en-US" dirty="0" smtClean="0">
                <a:solidFill>
                  <a:schemeClr val="tx1"/>
                </a:solidFill>
              </a:rPr>
              <a:t>  and/or Non-independence of Data</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Archive Accessibility</a:t>
            </a:r>
            <a:endParaRPr lang="en-US" dirty="0">
              <a:solidFill>
                <a:schemeClr val="tx1"/>
              </a:solidFill>
            </a:endParaRPr>
          </a:p>
        </p:txBody>
      </p:sp>
      <p:pic>
        <p:nvPicPr>
          <p:cNvPr id="13331" name="Picture 19"/>
          <p:cNvPicPr>
            <a:picLocks noChangeAspect="1" noChangeArrowheads="1"/>
          </p:cNvPicPr>
          <p:nvPr/>
        </p:nvPicPr>
        <p:blipFill>
          <a:blip r:embed="rId3"/>
          <a:srcRect/>
          <a:stretch>
            <a:fillRect/>
          </a:stretch>
        </p:blipFill>
        <p:spPr bwMode="auto">
          <a:xfrm>
            <a:off x="220530" y="2498523"/>
            <a:ext cx="1314766" cy="1906204"/>
          </a:xfrm>
          <a:prstGeom prst="rect">
            <a:avLst/>
          </a:prstGeom>
          <a:noFill/>
          <a:ln w="9525">
            <a:noFill/>
            <a:miter lim="800000"/>
            <a:headEnd/>
            <a:tailEnd/>
          </a:ln>
        </p:spPr>
      </p:pic>
      <p:pic>
        <p:nvPicPr>
          <p:cNvPr id="13332" name="Picture 20"/>
          <p:cNvPicPr>
            <a:picLocks noChangeAspect="1" noChangeArrowheads="1"/>
          </p:cNvPicPr>
          <p:nvPr/>
        </p:nvPicPr>
        <p:blipFill>
          <a:blip r:embed="rId4"/>
          <a:srcRect/>
          <a:stretch>
            <a:fillRect/>
          </a:stretch>
        </p:blipFill>
        <p:spPr bwMode="auto">
          <a:xfrm>
            <a:off x="1401635" y="1342318"/>
            <a:ext cx="1086255" cy="1037251"/>
          </a:xfrm>
          <a:prstGeom prst="rect">
            <a:avLst/>
          </a:prstGeom>
          <a:noFill/>
          <a:ln w="9525">
            <a:noFill/>
            <a:miter lim="800000"/>
            <a:headEnd/>
            <a:tailEnd/>
          </a:ln>
        </p:spPr>
      </p:pic>
      <p:sp>
        <p:nvSpPr>
          <p:cNvPr id="20" name="Rectangle 19"/>
          <p:cNvSpPr/>
          <p:nvPr/>
        </p:nvSpPr>
        <p:spPr>
          <a:xfrm>
            <a:off x="2372227" y="1342318"/>
            <a:ext cx="428322" cy="230832"/>
          </a:xfrm>
          <a:prstGeom prst="rect">
            <a:avLst/>
          </a:prstGeom>
        </p:spPr>
        <p:txBody>
          <a:bodyPr wrap="none">
            <a:spAutoFit/>
          </a:bodyPr>
          <a:lstStyle/>
          <a:p>
            <a:r>
              <a:rPr lang="en-US" sz="900" dirty="0" smtClean="0"/>
              <a:t>DVD</a:t>
            </a:r>
            <a:endParaRPr lang="en-US" sz="900" dirty="0"/>
          </a:p>
        </p:txBody>
      </p:sp>
      <p:sp>
        <p:nvSpPr>
          <p:cNvPr id="23" name="Rectangle 22"/>
          <p:cNvSpPr/>
          <p:nvPr/>
        </p:nvSpPr>
        <p:spPr>
          <a:xfrm>
            <a:off x="130262" y="4404727"/>
            <a:ext cx="1120820" cy="230832"/>
          </a:xfrm>
          <a:prstGeom prst="rect">
            <a:avLst/>
          </a:prstGeom>
        </p:spPr>
        <p:txBody>
          <a:bodyPr wrap="none">
            <a:spAutoFit/>
          </a:bodyPr>
          <a:lstStyle/>
          <a:p>
            <a:r>
              <a:rPr lang="en-US" sz="900" dirty="0" smtClean="0"/>
              <a:t>5- hole paper tape</a:t>
            </a:r>
            <a:endParaRPr lang="en-US" sz="900" dirty="0"/>
          </a:p>
        </p:txBody>
      </p:sp>
      <p:pic>
        <p:nvPicPr>
          <p:cNvPr id="13377" name="Picture 65" descr="http://radiomagonline.com/media/leads/Quantegy456tape.jpg"/>
          <p:cNvPicPr>
            <a:picLocks noChangeAspect="1" noChangeArrowheads="1"/>
          </p:cNvPicPr>
          <p:nvPr/>
        </p:nvPicPr>
        <p:blipFill>
          <a:blip r:embed="rId5"/>
          <a:srcRect/>
          <a:stretch>
            <a:fillRect/>
          </a:stretch>
        </p:blipFill>
        <p:spPr bwMode="auto">
          <a:xfrm>
            <a:off x="194120" y="1355667"/>
            <a:ext cx="909223" cy="909223"/>
          </a:xfrm>
          <a:prstGeom prst="rect">
            <a:avLst/>
          </a:prstGeom>
          <a:noFill/>
        </p:spPr>
      </p:pic>
      <p:sp>
        <p:nvSpPr>
          <p:cNvPr id="24" name="Rectangle 23"/>
          <p:cNvSpPr/>
          <p:nvPr/>
        </p:nvSpPr>
        <p:spPr>
          <a:xfrm>
            <a:off x="136936" y="2238048"/>
            <a:ext cx="909223" cy="230832"/>
          </a:xfrm>
          <a:prstGeom prst="rect">
            <a:avLst/>
          </a:prstGeom>
        </p:spPr>
        <p:txBody>
          <a:bodyPr wrap="none">
            <a:spAutoFit/>
          </a:bodyPr>
          <a:lstStyle/>
          <a:p>
            <a:r>
              <a:rPr lang="en-US" sz="900" dirty="0" smtClean="0"/>
              <a:t>Magnetic tape</a:t>
            </a:r>
            <a:endParaRPr lang="en-US" sz="900" dirty="0"/>
          </a:p>
        </p:txBody>
      </p:sp>
      <p:pic>
        <p:nvPicPr>
          <p:cNvPr id="13379" name="Picture 67" descr="http://www.kaypiperu.com/wp-content/uploads/2012/07/filmreel.jpeg"/>
          <p:cNvPicPr>
            <a:picLocks noChangeAspect="1" noChangeArrowheads="1"/>
          </p:cNvPicPr>
          <p:nvPr/>
        </p:nvPicPr>
        <p:blipFill>
          <a:blip r:embed="rId6"/>
          <a:srcRect/>
          <a:stretch>
            <a:fillRect/>
          </a:stretch>
        </p:blipFill>
        <p:spPr bwMode="auto">
          <a:xfrm rot="5400000">
            <a:off x="1403216" y="2749277"/>
            <a:ext cx="1365068" cy="804280"/>
          </a:xfrm>
          <a:prstGeom prst="rect">
            <a:avLst/>
          </a:prstGeom>
          <a:noFill/>
        </p:spPr>
      </p:pic>
      <p:sp>
        <p:nvSpPr>
          <p:cNvPr id="26" name="Rectangle 25"/>
          <p:cNvSpPr/>
          <p:nvPr/>
        </p:nvSpPr>
        <p:spPr>
          <a:xfrm>
            <a:off x="1624831" y="2899959"/>
            <a:ext cx="402674" cy="230832"/>
          </a:xfrm>
          <a:prstGeom prst="rect">
            <a:avLst/>
          </a:prstGeom>
        </p:spPr>
        <p:txBody>
          <a:bodyPr wrap="none">
            <a:spAutoFit/>
          </a:bodyPr>
          <a:lstStyle/>
          <a:p>
            <a:r>
              <a:rPr lang="en-US" sz="900" dirty="0" smtClean="0"/>
              <a:t>Film</a:t>
            </a:r>
            <a:endParaRPr lang="en-US" sz="900" dirty="0"/>
          </a:p>
        </p:txBody>
      </p:sp>
      <p:sp>
        <p:nvSpPr>
          <p:cNvPr id="41" name="Rectangle 40"/>
          <p:cNvSpPr/>
          <p:nvPr/>
        </p:nvSpPr>
        <p:spPr>
          <a:xfrm>
            <a:off x="5127856" y="4108458"/>
            <a:ext cx="1267869" cy="230832"/>
          </a:xfrm>
          <a:prstGeom prst="rect">
            <a:avLst/>
          </a:prstGeom>
        </p:spPr>
        <p:txBody>
          <a:bodyPr wrap="square">
            <a:spAutoFit/>
          </a:bodyPr>
          <a:lstStyle/>
          <a:p>
            <a:r>
              <a:rPr lang="en-US" sz="900" dirty="0" smtClean="0"/>
              <a:t>Jacquard Loom</a:t>
            </a:r>
            <a:endParaRPr lang="en-US" sz="900" dirty="0"/>
          </a:p>
        </p:txBody>
      </p:sp>
      <p:pic>
        <p:nvPicPr>
          <p:cNvPr id="13389" name="Picture 77"/>
          <p:cNvPicPr>
            <a:picLocks noChangeAspect="1" noChangeArrowheads="1"/>
          </p:cNvPicPr>
          <p:nvPr/>
        </p:nvPicPr>
        <p:blipFill>
          <a:blip r:embed="rId7"/>
          <a:srcRect/>
          <a:stretch>
            <a:fillRect/>
          </a:stretch>
        </p:blipFill>
        <p:spPr bwMode="auto">
          <a:xfrm>
            <a:off x="5121251" y="3585700"/>
            <a:ext cx="1947137" cy="454558"/>
          </a:xfrm>
          <a:prstGeom prst="rect">
            <a:avLst/>
          </a:prstGeom>
          <a:noFill/>
          <a:ln w="9525">
            <a:noFill/>
            <a:miter lim="800000"/>
            <a:headEnd/>
            <a:tailEnd/>
          </a:ln>
        </p:spPr>
      </p:pic>
      <p:sp>
        <p:nvSpPr>
          <p:cNvPr id="36" name="Content Placeholder 2"/>
          <p:cNvSpPr txBox="1">
            <a:spLocks/>
          </p:cNvSpPr>
          <p:nvPr/>
        </p:nvSpPr>
        <p:spPr>
          <a:xfrm>
            <a:off x="1103343" y="4799567"/>
            <a:ext cx="5921427" cy="641113"/>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buFontTx/>
              <a:buNone/>
              <a:tabLst/>
              <a:defRPr/>
            </a:pPr>
            <a:r>
              <a:rPr kumimoji="0" lang="en-US" sz="2200" b="1" i="0" u="sng"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Reading</a:t>
            </a:r>
            <a:r>
              <a:rPr kumimoji="0" lang="en-US" sz="2200" b="1" i="0" u="sng" strike="noStrike" kern="1200" cap="none" spc="0" normalizeH="0" noProof="0" dirty="0" smtClean="0">
                <a:ln>
                  <a:noFill/>
                </a:ln>
                <a:solidFill>
                  <a:schemeClr val="tx1"/>
                </a:solidFill>
                <a:effectLst/>
                <a:uLnTx/>
                <a:uFillTx/>
                <a:latin typeface="Arial"/>
                <a:ea typeface="ＭＳ Ｐゴシック" charset="0"/>
                <a:cs typeface="ＭＳ Ｐゴシック" charset="0"/>
              </a:rPr>
              <a:t> machines are n</a:t>
            </a:r>
            <a:r>
              <a:rPr lang="en-US" sz="2200" b="1" u="sng" dirty="0" smtClean="0">
                <a:latin typeface="Arial"/>
                <a:ea typeface="ＭＳ Ｐゴシック" charset="0"/>
                <a:cs typeface="ＭＳ Ｐゴシック" charset="0"/>
              </a:rPr>
              <a:t>o longer available</a:t>
            </a:r>
            <a:endParaRPr kumimoji="0" lang="en-US" sz="2200" b="1" i="0" u="sng"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defRPr/>
            </a:pPr>
            <a:endParaRPr kumimoji="0" lang="en-US" sz="22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a:p>
            <a:pPr marL="342900" marR="0" lvl="0" indent="-342900" algn="l" defTabSz="457200" rtl="0" eaLnBrk="0" fontAlgn="base" latinLnBrk="0" hangingPunct="0">
              <a:lnSpc>
                <a:spcPct val="100000"/>
              </a:lnSpc>
              <a:spcBef>
                <a:spcPct val="20000"/>
              </a:spcBef>
              <a:spcAft>
                <a:spcPct val="0"/>
              </a:spcAft>
              <a:buClrTx/>
              <a:buSzTx/>
              <a:buFontTx/>
              <a:buNone/>
              <a:tabLst>
                <a:tab pos="1828800" algn="l"/>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	</a:t>
            </a:r>
          </a:p>
        </p:txBody>
      </p:sp>
      <p:sp>
        <p:nvSpPr>
          <p:cNvPr id="40" name="Content Placeholder 2"/>
          <p:cNvSpPr txBox="1">
            <a:spLocks/>
          </p:cNvSpPr>
          <p:nvPr/>
        </p:nvSpPr>
        <p:spPr>
          <a:xfrm>
            <a:off x="2272937" y="5440680"/>
            <a:ext cx="8433219" cy="475761"/>
          </a:xfrm>
          <a:prstGeom prst="rect">
            <a:avLst/>
          </a:prstGeom>
        </p:spPr>
        <p:txBody>
          <a:bodyPr/>
          <a:lstStyle/>
          <a:p>
            <a:pPr marL="342900" indent="-342900" eaLnBrk="0" hangingPunct="0">
              <a:spcBef>
                <a:spcPct val="20000"/>
              </a:spcBef>
            </a:pPr>
            <a:r>
              <a:rPr lang="en-US" sz="2000" b="1" dirty="0" smtClean="0">
                <a:latin typeface="Arial"/>
                <a:ea typeface="ＭＳ Ｐゴシック" charset="0"/>
                <a:cs typeface="ＭＳ Ｐゴシック" charset="0"/>
              </a:rPr>
              <a:t>Tapes  </a:t>
            </a:r>
            <a:r>
              <a:rPr lang="en-US" sz="2400" b="1" dirty="0" smtClean="0">
                <a:latin typeface="Arial"/>
                <a:ea typeface="ＭＳ Ｐゴシック" charset="0"/>
                <a:cs typeface="ＭＳ Ｐゴシック" charset="0"/>
              </a:rPr>
              <a:t> </a:t>
            </a:r>
            <a:r>
              <a:rPr lang="en-US" sz="1600" b="1" dirty="0" smtClean="0">
                <a:latin typeface="Arial"/>
                <a:ea typeface="ＭＳ Ｐゴシック" charset="0"/>
                <a:cs typeface="ＭＳ Ｐゴシック" charset="0"/>
              </a:rPr>
              <a:t>Cassette, Punched, 8-track, VHS</a:t>
            </a:r>
          </a:p>
          <a:p>
            <a:pPr marL="342900" marR="0" lvl="0" indent="-342900" algn="l" defTabSz="457200" rtl="0" eaLnBrk="0" fontAlgn="base" latinLnBrk="0" hangingPunct="0">
              <a:lnSpc>
                <a:spcPct val="100000"/>
              </a:lnSpc>
              <a:spcBef>
                <a:spcPct val="20000"/>
              </a:spcBef>
              <a:spcAft>
                <a:spcPct val="0"/>
              </a:spcAft>
              <a:buClrTx/>
              <a:buSzTx/>
              <a:buFontTx/>
              <a:buNone/>
              <a:tabLst>
                <a:tab pos="1828800" algn="l"/>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	</a:t>
            </a:r>
          </a:p>
        </p:txBody>
      </p:sp>
      <p:sp>
        <p:nvSpPr>
          <p:cNvPr id="42" name="Content Placeholder 2"/>
          <p:cNvSpPr txBox="1">
            <a:spLocks/>
          </p:cNvSpPr>
          <p:nvPr/>
        </p:nvSpPr>
        <p:spPr>
          <a:xfrm>
            <a:off x="2272937" y="5916441"/>
            <a:ext cx="6147220" cy="464765"/>
          </a:xfrm>
          <a:prstGeom prst="rect">
            <a:avLst/>
          </a:prstGeom>
        </p:spPr>
        <p:txBody>
          <a:bodyPr/>
          <a:lstStyle/>
          <a:p>
            <a:pPr marL="342900" indent="-342900" eaLnBrk="0" hangingPunct="0">
              <a:spcBef>
                <a:spcPct val="20000"/>
              </a:spcBef>
            </a:pPr>
            <a:r>
              <a:rPr lang="en-US" sz="2000" b="1" dirty="0" smtClean="0">
                <a:latin typeface="Arial"/>
                <a:ea typeface="ＭＳ Ｐゴシック" charset="0"/>
                <a:cs typeface="ＭＳ Ｐゴシック" charset="0"/>
              </a:rPr>
              <a:t>Disks </a:t>
            </a:r>
            <a:r>
              <a:rPr lang="en-US" sz="2400" b="1" dirty="0" smtClean="0">
                <a:latin typeface="Arial"/>
                <a:ea typeface="ＭＳ Ｐゴシック" charset="0"/>
                <a:cs typeface="ＭＳ Ｐゴシック" charset="0"/>
              </a:rPr>
              <a:t>  </a:t>
            </a:r>
            <a:r>
              <a:rPr kumimoji="0" lang="en-US" sz="1600" b="1"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Vinyl Records, </a:t>
            </a:r>
            <a:r>
              <a:rPr lang="en-US" sz="1600" b="1" dirty="0" smtClean="0">
                <a:latin typeface="Arial"/>
                <a:ea typeface="ＭＳ Ｐゴシック" charset="0"/>
                <a:cs typeface="ＭＳ Ｐゴシック" charset="0"/>
              </a:rPr>
              <a:t>Floppy, Laser</a:t>
            </a:r>
          </a:p>
          <a:p>
            <a:pPr marL="342900" marR="0" lvl="0" indent="-342900" algn="l" defTabSz="457200" rtl="0" eaLnBrk="0" fontAlgn="base" latinLnBrk="0" hangingPunct="0">
              <a:lnSpc>
                <a:spcPct val="100000"/>
              </a:lnSpc>
              <a:spcBef>
                <a:spcPct val="20000"/>
              </a:spcBef>
              <a:spcAft>
                <a:spcPct val="0"/>
              </a:spcAft>
              <a:buClrTx/>
              <a:buSzTx/>
              <a:buFontTx/>
              <a:buNone/>
              <a:tabLst>
                <a:tab pos="1828800" algn="l"/>
              </a:tabLst>
              <a:defRPr/>
            </a:pPr>
            <a:r>
              <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rPr>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Archive Accessibility</a:t>
            </a:r>
            <a:endParaRPr lang="en-US" dirty="0">
              <a:solidFill>
                <a:schemeClr val="tx1"/>
              </a:solidFill>
            </a:endParaRPr>
          </a:p>
        </p:txBody>
      </p:sp>
      <p:pic>
        <p:nvPicPr>
          <p:cNvPr id="13316" name="Picture 4" descr="http://www.nlm.nih.gov/exhibition/odysseyofknowledge/images/NLM35.jpg"/>
          <p:cNvPicPr>
            <a:picLocks noChangeAspect="1" noChangeArrowheads="1"/>
          </p:cNvPicPr>
          <p:nvPr/>
        </p:nvPicPr>
        <p:blipFill>
          <a:blip r:embed="rId3"/>
          <a:srcRect/>
          <a:stretch>
            <a:fillRect/>
          </a:stretch>
        </p:blipFill>
        <p:spPr bwMode="auto">
          <a:xfrm>
            <a:off x="3828197" y="4623201"/>
            <a:ext cx="1460838" cy="1856410"/>
          </a:xfrm>
          <a:prstGeom prst="rect">
            <a:avLst/>
          </a:prstGeom>
          <a:noFill/>
        </p:spPr>
      </p:pic>
      <p:pic>
        <p:nvPicPr>
          <p:cNvPr id="13332" name="Picture 20"/>
          <p:cNvPicPr>
            <a:picLocks noChangeAspect="1" noChangeArrowheads="1"/>
          </p:cNvPicPr>
          <p:nvPr/>
        </p:nvPicPr>
        <p:blipFill>
          <a:blip r:embed="rId4"/>
          <a:srcRect/>
          <a:stretch>
            <a:fillRect/>
          </a:stretch>
        </p:blipFill>
        <p:spPr bwMode="auto">
          <a:xfrm>
            <a:off x="1401635" y="1342318"/>
            <a:ext cx="1086255" cy="1037251"/>
          </a:xfrm>
          <a:prstGeom prst="rect">
            <a:avLst/>
          </a:prstGeom>
          <a:noFill/>
          <a:ln w="9525">
            <a:noFill/>
            <a:miter lim="800000"/>
            <a:headEnd/>
            <a:tailEnd/>
          </a:ln>
        </p:spPr>
      </p:pic>
      <p:sp>
        <p:nvSpPr>
          <p:cNvPr id="20" name="Rectangle 19"/>
          <p:cNvSpPr/>
          <p:nvPr/>
        </p:nvSpPr>
        <p:spPr>
          <a:xfrm>
            <a:off x="2372227" y="1342318"/>
            <a:ext cx="428322" cy="230832"/>
          </a:xfrm>
          <a:prstGeom prst="rect">
            <a:avLst/>
          </a:prstGeom>
        </p:spPr>
        <p:txBody>
          <a:bodyPr wrap="none">
            <a:spAutoFit/>
          </a:bodyPr>
          <a:lstStyle/>
          <a:p>
            <a:r>
              <a:rPr lang="en-US" sz="900" dirty="0" smtClean="0"/>
              <a:t>DVD</a:t>
            </a:r>
            <a:endParaRPr lang="en-US" sz="900" dirty="0"/>
          </a:p>
        </p:txBody>
      </p:sp>
      <p:pic>
        <p:nvPicPr>
          <p:cNvPr id="13377" name="Picture 65" descr="http://radiomagonline.com/media/leads/Quantegy456tape.jpg"/>
          <p:cNvPicPr>
            <a:picLocks noChangeAspect="1" noChangeArrowheads="1"/>
          </p:cNvPicPr>
          <p:nvPr/>
        </p:nvPicPr>
        <p:blipFill>
          <a:blip r:embed="rId5"/>
          <a:srcRect/>
          <a:stretch>
            <a:fillRect/>
          </a:stretch>
        </p:blipFill>
        <p:spPr bwMode="auto">
          <a:xfrm>
            <a:off x="194120" y="1355667"/>
            <a:ext cx="909223" cy="909223"/>
          </a:xfrm>
          <a:prstGeom prst="rect">
            <a:avLst/>
          </a:prstGeom>
          <a:noFill/>
        </p:spPr>
      </p:pic>
      <p:sp>
        <p:nvSpPr>
          <p:cNvPr id="24" name="Rectangle 23"/>
          <p:cNvSpPr/>
          <p:nvPr/>
        </p:nvSpPr>
        <p:spPr>
          <a:xfrm>
            <a:off x="136936" y="2238048"/>
            <a:ext cx="909223" cy="230832"/>
          </a:xfrm>
          <a:prstGeom prst="rect">
            <a:avLst/>
          </a:prstGeom>
        </p:spPr>
        <p:txBody>
          <a:bodyPr wrap="none">
            <a:spAutoFit/>
          </a:bodyPr>
          <a:lstStyle/>
          <a:p>
            <a:r>
              <a:rPr lang="en-US" sz="900" dirty="0" smtClean="0"/>
              <a:t>Magnetic tape</a:t>
            </a:r>
            <a:endParaRPr lang="en-US" sz="900" dirty="0"/>
          </a:p>
        </p:txBody>
      </p:sp>
      <p:pic>
        <p:nvPicPr>
          <p:cNvPr id="13379" name="Picture 67" descr="http://www.kaypiperu.com/wp-content/uploads/2012/07/filmreel.jpeg"/>
          <p:cNvPicPr>
            <a:picLocks noChangeAspect="1" noChangeArrowheads="1"/>
          </p:cNvPicPr>
          <p:nvPr/>
        </p:nvPicPr>
        <p:blipFill>
          <a:blip r:embed="rId6"/>
          <a:srcRect/>
          <a:stretch>
            <a:fillRect/>
          </a:stretch>
        </p:blipFill>
        <p:spPr bwMode="auto">
          <a:xfrm rot="5400000">
            <a:off x="1403216" y="2749277"/>
            <a:ext cx="1365068" cy="804280"/>
          </a:xfrm>
          <a:prstGeom prst="rect">
            <a:avLst/>
          </a:prstGeom>
          <a:noFill/>
        </p:spPr>
      </p:pic>
      <p:sp>
        <p:nvSpPr>
          <p:cNvPr id="26" name="Rectangle 25"/>
          <p:cNvSpPr/>
          <p:nvPr/>
        </p:nvSpPr>
        <p:spPr>
          <a:xfrm>
            <a:off x="1624831" y="2899959"/>
            <a:ext cx="402674" cy="230832"/>
          </a:xfrm>
          <a:prstGeom prst="rect">
            <a:avLst/>
          </a:prstGeom>
        </p:spPr>
        <p:txBody>
          <a:bodyPr wrap="none">
            <a:spAutoFit/>
          </a:bodyPr>
          <a:lstStyle/>
          <a:p>
            <a:r>
              <a:rPr lang="en-US" sz="900" dirty="0" smtClean="0"/>
              <a:t>Film</a:t>
            </a:r>
            <a:endParaRPr lang="en-US" sz="900" dirty="0"/>
          </a:p>
        </p:txBody>
      </p:sp>
      <p:sp>
        <p:nvSpPr>
          <p:cNvPr id="27" name="Rectangle 26"/>
          <p:cNvSpPr/>
          <p:nvPr/>
        </p:nvSpPr>
        <p:spPr>
          <a:xfrm>
            <a:off x="3758882" y="6479611"/>
            <a:ext cx="1338828" cy="230832"/>
          </a:xfrm>
          <a:prstGeom prst="rect">
            <a:avLst/>
          </a:prstGeom>
        </p:spPr>
        <p:txBody>
          <a:bodyPr wrap="none">
            <a:spAutoFit/>
          </a:bodyPr>
          <a:lstStyle/>
          <a:p>
            <a:r>
              <a:rPr lang="en-US" sz="900" dirty="0" smtClean="0"/>
              <a:t>Illuminated Manuscript</a:t>
            </a:r>
            <a:endParaRPr lang="en-US" sz="900" dirty="0"/>
          </a:p>
        </p:txBody>
      </p:sp>
      <p:pic>
        <p:nvPicPr>
          <p:cNvPr id="13383" name="Picture 71" descr="http://www.cybernun.org/images/scroll.gif"/>
          <p:cNvPicPr>
            <a:picLocks noChangeAspect="1" noChangeArrowheads="1"/>
          </p:cNvPicPr>
          <p:nvPr/>
        </p:nvPicPr>
        <p:blipFill>
          <a:blip r:embed="rId7"/>
          <a:srcRect/>
          <a:stretch>
            <a:fillRect/>
          </a:stretch>
        </p:blipFill>
        <p:spPr bwMode="auto">
          <a:xfrm>
            <a:off x="5352911" y="4223874"/>
            <a:ext cx="1100866" cy="1007418"/>
          </a:xfrm>
          <a:prstGeom prst="rect">
            <a:avLst/>
          </a:prstGeom>
          <a:noFill/>
        </p:spPr>
      </p:pic>
      <p:sp>
        <p:nvSpPr>
          <p:cNvPr id="30" name="Rectangle 29"/>
          <p:cNvSpPr/>
          <p:nvPr/>
        </p:nvSpPr>
        <p:spPr>
          <a:xfrm>
            <a:off x="6245138" y="4547373"/>
            <a:ext cx="845103" cy="230832"/>
          </a:xfrm>
          <a:prstGeom prst="rect">
            <a:avLst/>
          </a:prstGeom>
        </p:spPr>
        <p:txBody>
          <a:bodyPr wrap="none">
            <a:spAutoFit/>
          </a:bodyPr>
          <a:lstStyle/>
          <a:p>
            <a:r>
              <a:rPr lang="en-US" sz="900" dirty="0" smtClean="0"/>
              <a:t>Quill &amp; Scroll</a:t>
            </a:r>
            <a:endParaRPr lang="en-US" sz="900" dirty="0"/>
          </a:p>
        </p:txBody>
      </p:sp>
      <p:pic>
        <p:nvPicPr>
          <p:cNvPr id="13388" name="Picture 76" descr="http://www.wiseupjournal.com/images/articles/dna-law.jpg"/>
          <p:cNvPicPr>
            <a:picLocks noChangeAspect="1" noChangeArrowheads="1"/>
          </p:cNvPicPr>
          <p:nvPr/>
        </p:nvPicPr>
        <p:blipFill>
          <a:blip r:embed="rId8"/>
          <a:srcRect/>
          <a:stretch>
            <a:fillRect/>
          </a:stretch>
        </p:blipFill>
        <p:spPr bwMode="auto">
          <a:xfrm>
            <a:off x="7312363" y="3585700"/>
            <a:ext cx="1736140" cy="2123860"/>
          </a:xfrm>
          <a:prstGeom prst="rect">
            <a:avLst/>
          </a:prstGeom>
          <a:noFill/>
        </p:spPr>
      </p:pic>
      <p:sp>
        <p:nvSpPr>
          <p:cNvPr id="37" name="Rectangle 36"/>
          <p:cNvSpPr/>
          <p:nvPr/>
        </p:nvSpPr>
        <p:spPr>
          <a:xfrm>
            <a:off x="8369449" y="5115876"/>
            <a:ext cx="428322" cy="230832"/>
          </a:xfrm>
          <a:prstGeom prst="rect">
            <a:avLst/>
          </a:prstGeom>
        </p:spPr>
        <p:txBody>
          <a:bodyPr wrap="none">
            <a:spAutoFit/>
          </a:bodyPr>
          <a:lstStyle/>
          <a:p>
            <a:r>
              <a:rPr lang="en-US" sz="900" dirty="0" smtClean="0"/>
              <a:t>DNA</a:t>
            </a:r>
            <a:endParaRPr lang="en-US" sz="900" dirty="0"/>
          </a:p>
        </p:txBody>
      </p:sp>
      <p:sp>
        <p:nvSpPr>
          <p:cNvPr id="39" name="Rectangle 38"/>
          <p:cNvSpPr/>
          <p:nvPr/>
        </p:nvSpPr>
        <p:spPr>
          <a:xfrm>
            <a:off x="6245138" y="4831182"/>
            <a:ext cx="1606321" cy="400110"/>
          </a:xfrm>
          <a:prstGeom prst="rect">
            <a:avLst/>
          </a:prstGeom>
        </p:spPr>
        <p:txBody>
          <a:bodyPr wrap="square">
            <a:spAutoFit/>
          </a:bodyPr>
          <a:lstStyle/>
          <a:p>
            <a:r>
              <a:rPr lang="en-US" sz="2000" dirty="0" smtClean="0">
                <a:latin typeface="Script MT Bold" pitchFamily="66" charset="0"/>
              </a:rPr>
              <a:t>Handwriting</a:t>
            </a:r>
            <a:endParaRPr lang="en-US" sz="2000" dirty="0">
              <a:latin typeface="Script MT Bold" pitchFamily="66" charset="0"/>
            </a:endParaRPr>
          </a:p>
        </p:txBody>
      </p:sp>
      <p:sp>
        <p:nvSpPr>
          <p:cNvPr id="36" name="Rectangle 35"/>
          <p:cNvSpPr/>
          <p:nvPr/>
        </p:nvSpPr>
        <p:spPr>
          <a:xfrm>
            <a:off x="4103107" y="1449977"/>
            <a:ext cx="3401893" cy="430887"/>
          </a:xfrm>
          <a:prstGeom prst="rect">
            <a:avLst/>
          </a:prstGeom>
        </p:spPr>
        <p:txBody>
          <a:bodyPr wrap="none">
            <a:spAutoFit/>
          </a:bodyPr>
          <a:lstStyle/>
          <a:p>
            <a:r>
              <a:rPr lang="en-US" sz="2200" b="1" u="sng" dirty="0" smtClean="0"/>
              <a:t>Accumulation of Errors</a:t>
            </a:r>
          </a:p>
        </p:txBody>
      </p:sp>
      <p:sp>
        <p:nvSpPr>
          <p:cNvPr id="40" name="Content Placeholder 2"/>
          <p:cNvSpPr txBox="1">
            <a:spLocks/>
          </p:cNvSpPr>
          <p:nvPr/>
        </p:nvSpPr>
        <p:spPr>
          <a:xfrm>
            <a:off x="4880374" y="2238048"/>
            <a:ext cx="2624626" cy="1230439"/>
          </a:xfrm>
          <a:prstGeom prst="rect">
            <a:avLst/>
          </a:prstGeom>
        </p:spPr>
        <p:txBody>
          <a:bodyPr/>
          <a:lstStyle/>
          <a:p>
            <a:pPr marL="342900" indent="-342900" eaLnBrk="0" hangingPunct="0">
              <a:spcBef>
                <a:spcPct val="20000"/>
              </a:spcBef>
            </a:pPr>
            <a:r>
              <a:rPr lang="en-US" sz="2000" b="1" dirty="0" smtClean="0">
                <a:latin typeface="Arial"/>
                <a:ea typeface="ＭＳ Ｐゴシック" charset="0"/>
                <a:cs typeface="ＭＳ Ｐゴシック" charset="0"/>
              </a:rPr>
              <a:t>Aging deterioration</a:t>
            </a:r>
          </a:p>
          <a:p>
            <a:pPr marL="342900" indent="-342900" eaLnBrk="0" hangingPunct="0">
              <a:spcBef>
                <a:spcPct val="20000"/>
              </a:spcBef>
            </a:pPr>
            <a:r>
              <a:rPr lang="en-US" sz="2000" b="1" dirty="0" smtClean="0">
                <a:latin typeface="Arial"/>
                <a:ea typeface="ＭＳ Ｐゴシック" charset="0"/>
                <a:cs typeface="ＭＳ Ｐゴシック" charset="0"/>
              </a:rPr>
              <a:t>Damage in Storage</a:t>
            </a:r>
          </a:p>
          <a:p>
            <a:pPr marL="342900" indent="-342900" eaLnBrk="0" hangingPunct="0">
              <a:spcBef>
                <a:spcPct val="20000"/>
              </a:spcBef>
            </a:pPr>
            <a:r>
              <a:rPr lang="en-US" sz="2000" b="1" dirty="0" smtClean="0">
                <a:latin typeface="Arial"/>
                <a:ea typeface="ＭＳ Ｐゴシック" charset="0"/>
                <a:cs typeface="ＭＳ Ｐゴシック" charset="0"/>
              </a:rPr>
              <a:t>Successive copying</a:t>
            </a:r>
          </a:p>
          <a:p>
            <a:pPr marL="342900" marR="0" lvl="0" indent="-342900" algn="l" defTabSz="457200" rtl="0" eaLnBrk="0" fontAlgn="base" latinLnBrk="0" hangingPunct="0">
              <a:lnSpc>
                <a:spcPct val="100000"/>
              </a:lnSpc>
              <a:spcBef>
                <a:spcPct val="20000"/>
              </a:spcBef>
              <a:spcAft>
                <a:spcPct val="0"/>
              </a:spcAft>
              <a:buClrTx/>
              <a:buSzTx/>
              <a:buFontTx/>
              <a:buNone/>
              <a:tabLst>
                <a:tab pos="1828800" algn="l"/>
              </a:tabLst>
              <a:defRPr/>
            </a:pPr>
            <a:endParaRPr kumimoji="0" lang="en-US" sz="2000" b="0" i="0" u="none" strike="noStrike" kern="1200" cap="none" spc="0" normalizeH="0" baseline="0" noProof="0" dirty="0" smtClean="0">
              <a:ln>
                <a:noFill/>
              </a:ln>
              <a:solidFill>
                <a:schemeClr val="tx1"/>
              </a:solidFill>
              <a:effectLst/>
              <a:uLnTx/>
              <a:uFillTx/>
              <a:latin typeface="Arial"/>
              <a:ea typeface="ＭＳ Ｐゴシック" charset="0"/>
              <a:cs typeface="ＭＳ Ｐゴシック" charset="0"/>
            </a:endParaRPr>
          </a:p>
        </p:txBody>
      </p:sp>
      <p:sp>
        <p:nvSpPr>
          <p:cNvPr id="21" name="Rectangle 20"/>
          <p:cNvSpPr/>
          <p:nvPr/>
        </p:nvSpPr>
        <p:spPr>
          <a:xfrm>
            <a:off x="2558221" y="3573730"/>
            <a:ext cx="2303836" cy="830997"/>
          </a:xfrm>
          <a:prstGeom prst="rect">
            <a:avLst/>
          </a:prstGeom>
        </p:spPr>
        <p:txBody>
          <a:bodyPr wrap="none">
            <a:spAutoFit/>
          </a:bodyPr>
          <a:lstStyle/>
          <a:p>
            <a:r>
              <a:rPr lang="en-US" sz="4800" dirty="0" smtClean="0">
                <a:latin typeface="Times New Roman" pitchFamily="18" charset="0"/>
                <a:cs typeface="Times New Roman" pitchFamily="18" charset="0"/>
              </a:rPr>
              <a:t>Memory</a:t>
            </a:r>
            <a:endParaRPr lang="en-US" sz="4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Archive Accessibility</a:t>
            </a:r>
            <a:endParaRPr lang="en-US" dirty="0">
              <a:solidFill>
                <a:schemeClr val="tx1"/>
              </a:solidFill>
            </a:endParaRPr>
          </a:p>
        </p:txBody>
      </p:sp>
      <p:graphicFrame>
        <p:nvGraphicFramePr>
          <p:cNvPr id="13314" name="Object 2"/>
          <p:cNvGraphicFramePr>
            <a:graphicFrameLocks noChangeAspect="1"/>
          </p:cNvGraphicFramePr>
          <p:nvPr/>
        </p:nvGraphicFramePr>
        <p:xfrm>
          <a:off x="220530" y="4662789"/>
          <a:ext cx="1305571" cy="1812783"/>
        </p:xfrm>
        <a:graphic>
          <a:graphicData uri="http://schemas.openxmlformats.org/presentationml/2006/ole">
            <mc:AlternateContent xmlns:mc="http://schemas.openxmlformats.org/markup-compatibility/2006">
              <mc:Choice xmlns:v="urn:schemas-microsoft-com:vml" Requires="v">
                <p:oleObj spid="_x0000_s158727" name="PhotoImpact" r:id="rId4" imgW="2009524" imgH="2790476" progId="">
                  <p:embed/>
                </p:oleObj>
              </mc:Choice>
              <mc:Fallback>
                <p:oleObj name="PhotoImpact" r:id="rId4" imgW="2009524" imgH="2790476" progId="">
                  <p:embed/>
                  <p:pic>
                    <p:nvPicPr>
                      <p:cNvPr id="0" name="Object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30" y="4662789"/>
                        <a:ext cx="1305571" cy="181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13322" name="Picture 10" descr="http://www.freewebs.com/msprzeklas/hieroglyphics%201.jpg"/>
          <p:cNvPicPr>
            <a:picLocks noChangeAspect="1" noChangeArrowheads="1"/>
          </p:cNvPicPr>
          <p:nvPr/>
        </p:nvPicPr>
        <p:blipFill>
          <a:blip r:embed="rId6"/>
          <a:srcRect/>
          <a:stretch>
            <a:fillRect/>
          </a:stretch>
        </p:blipFill>
        <p:spPr bwMode="auto">
          <a:xfrm>
            <a:off x="1635050" y="4988468"/>
            <a:ext cx="2075089" cy="1662676"/>
          </a:xfrm>
          <a:prstGeom prst="rect">
            <a:avLst/>
          </a:prstGeom>
          <a:noFill/>
        </p:spPr>
      </p:pic>
      <p:pic>
        <p:nvPicPr>
          <p:cNvPr id="13332" name="Picture 20"/>
          <p:cNvPicPr>
            <a:picLocks noChangeAspect="1" noChangeArrowheads="1"/>
          </p:cNvPicPr>
          <p:nvPr/>
        </p:nvPicPr>
        <p:blipFill>
          <a:blip r:embed="rId7"/>
          <a:srcRect/>
          <a:stretch>
            <a:fillRect/>
          </a:stretch>
        </p:blipFill>
        <p:spPr bwMode="auto">
          <a:xfrm>
            <a:off x="1401635" y="1342318"/>
            <a:ext cx="1086255" cy="1037251"/>
          </a:xfrm>
          <a:prstGeom prst="rect">
            <a:avLst/>
          </a:prstGeom>
          <a:noFill/>
          <a:ln w="9525">
            <a:noFill/>
            <a:miter lim="800000"/>
            <a:headEnd/>
            <a:tailEnd/>
          </a:ln>
        </p:spPr>
      </p:pic>
      <p:sp>
        <p:nvSpPr>
          <p:cNvPr id="16" name="Rectangle 15"/>
          <p:cNvSpPr/>
          <p:nvPr/>
        </p:nvSpPr>
        <p:spPr>
          <a:xfrm>
            <a:off x="147116" y="6475572"/>
            <a:ext cx="979755" cy="230832"/>
          </a:xfrm>
          <a:prstGeom prst="rect">
            <a:avLst/>
          </a:prstGeom>
        </p:spPr>
        <p:txBody>
          <a:bodyPr wrap="none">
            <a:spAutoFit/>
          </a:bodyPr>
          <a:lstStyle/>
          <a:p>
            <a:r>
              <a:rPr lang="en-US" sz="900" dirty="0" smtClean="0"/>
              <a:t>Clay Cuneiform</a:t>
            </a:r>
            <a:endParaRPr lang="en-US" sz="900" dirty="0"/>
          </a:p>
        </p:txBody>
      </p:sp>
      <p:sp>
        <p:nvSpPr>
          <p:cNvPr id="18" name="Rectangle 17"/>
          <p:cNvSpPr/>
          <p:nvPr/>
        </p:nvSpPr>
        <p:spPr>
          <a:xfrm>
            <a:off x="1545211" y="4757636"/>
            <a:ext cx="819455" cy="230832"/>
          </a:xfrm>
          <a:prstGeom prst="rect">
            <a:avLst/>
          </a:prstGeom>
        </p:spPr>
        <p:txBody>
          <a:bodyPr wrap="none">
            <a:spAutoFit/>
          </a:bodyPr>
          <a:lstStyle/>
          <a:p>
            <a:r>
              <a:rPr lang="en-US" sz="900" dirty="0" smtClean="0"/>
              <a:t>Hieroglyphic</a:t>
            </a:r>
            <a:endParaRPr lang="en-US" sz="900" dirty="0"/>
          </a:p>
        </p:txBody>
      </p:sp>
      <p:sp>
        <p:nvSpPr>
          <p:cNvPr id="20" name="Rectangle 19"/>
          <p:cNvSpPr/>
          <p:nvPr/>
        </p:nvSpPr>
        <p:spPr>
          <a:xfrm>
            <a:off x="2372227" y="1342318"/>
            <a:ext cx="428322" cy="230832"/>
          </a:xfrm>
          <a:prstGeom prst="rect">
            <a:avLst/>
          </a:prstGeom>
        </p:spPr>
        <p:txBody>
          <a:bodyPr wrap="none">
            <a:spAutoFit/>
          </a:bodyPr>
          <a:lstStyle/>
          <a:p>
            <a:r>
              <a:rPr lang="en-US" sz="900" dirty="0" smtClean="0"/>
              <a:t>DVD</a:t>
            </a:r>
            <a:endParaRPr lang="en-US" sz="900" dirty="0"/>
          </a:p>
        </p:txBody>
      </p:sp>
      <p:sp>
        <p:nvSpPr>
          <p:cNvPr id="22" name="Rectangle 21"/>
          <p:cNvSpPr/>
          <p:nvPr/>
        </p:nvSpPr>
        <p:spPr>
          <a:xfrm>
            <a:off x="7324954" y="760320"/>
            <a:ext cx="1723549" cy="230832"/>
          </a:xfrm>
          <a:prstGeom prst="rect">
            <a:avLst/>
          </a:prstGeom>
        </p:spPr>
        <p:txBody>
          <a:bodyPr wrap="none">
            <a:spAutoFit/>
          </a:bodyPr>
          <a:lstStyle/>
          <a:p>
            <a:r>
              <a:rPr lang="en-US" sz="900" dirty="0" smtClean="0"/>
              <a:t>Ones and Zeroes in the Cloud</a:t>
            </a:r>
            <a:endParaRPr lang="en-US" sz="900" dirty="0"/>
          </a:p>
        </p:txBody>
      </p:sp>
      <p:pic>
        <p:nvPicPr>
          <p:cNvPr id="13377" name="Picture 65" descr="http://radiomagonline.com/media/leads/Quantegy456tape.jpg"/>
          <p:cNvPicPr>
            <a:picLocks noChangeAspect="1" noChangeArrowheads="1"/>
          </p:cNvPicPr>
          <p:nvPr/>
        </p:nvPicPr>
        <p:blipFill>
          <a:blip r:embed="rId8"/>
          <a:srcRect/>
          <a:stretch>
            <a:fillRect/>
          </a:stretch>
        </p:blipFill>
        <p:spPr bwMode="auto">
          <a:xfrm>
            <a:off x="194120" y="1355667"/>
            <a:ext cx="909223" cy="909223"/>
          </a:xfrm>
          <a:prstGeom prst="rect">
            <a:avLst/>
          </a:prstGeom>
          <a:noFill/>
        </p:spPr>
      </p:pic>
      <p:sp>
        <p:nvSpPr>
          <p:cNvPr id="24" name="Rectangle 23"/>
          <p:cNvSpPr/>
          <p:nvPr/>
        </p:nvSpPr>
        <p:spPr>
          <a:xfrm>
            <a:off x="136936" y="2238048"/>
            <a:ext cx="909223" cy="230832"/>
          </a:xfrm>
          <a:prstGeom prst="rect">
            <a:avLst/>
          </a:prstGeom>
        </p:spPr>
        <p:txBody>
          <a:bodyPr wrap="none">
            <a:spAutoFit/>
          </a:bodyPr>
          <a:lstStyle/>
          <a:p>
            <a:r>
              <a:rPr lang="en-US" sz="900" dirty="0" smtClean="0"/>
              <a:t>Magnetic tape</a:t>
            </a:r>
            <a:endParaRPr lang="en-US" sz="900" dirty="0"/>
          </a:p>
        </p:txBody>
      </p:sp>
      <p:pic>
        <p:nvPicPr>
          <p:cNvPr id="13388" name="Picture 76" descr="http://www.wiseupjournal.com/images/articles/dna-law.jpg"/>
          <p:cNvPicPr>
            <a:picLocks noChangeAspect="1" noChangeArrowheads="1"/>
          </p:cNvPicPr>
          <p:nvPr/>
        </p:nvPicPr>
        <p:blipFill>
          <a:blip r:embed="rId9"/>
          <a:srcRect/>
          <a:stretch>
            <a:fillRect/>
          </a:stretch>
        </p:blipFill>
        <p:spPr bwMode="auto">
          <a:xfrm>
            <a:off x="7312363" y="3585700"/>
            <a:ext cx="1736140" cy="2123860"/>
          </a:xfrm>
          <a:prstGeom prst="rect">
            <a:avLst/>
          </a:prstGeom>
          <a:noFill/>
        </p:spPr>
      </p:pic>
      <p:sp>
        <p:nvSpPr>
          <p:cNvPr id="35" name="Rectangle 34"/>
          <p:cNvSpPr/>
          <p:nvPr/>
        </p:nvSpPr>
        <p:spPr>
          <a:xfrm>
            <a:off x="7048299" y="6442202"/>
            <a:ext cx="922047" cy="230832"/>
          </a:xfrm>
          <a:prstGeom prst="rect">
            <a:avLst/>
          </a:prstGeom>
        </p:spPr>
        <p:txBody>
          <a:bodyPr wrap="none">
            <a:spAutoFit/>
          </a:bodyPr>
          <a:lstStyle/>
          <a:p>
            <a:r>
              <a:rPr lang="en-US" sz="900" dirty="0" smtClean="0"/>
              <a:t>Mayan Glyphs</a:t>
            </a:r>
            <a:endParaRPr lang="en-US" sz="900" dirty="0"/>
          </a:p>
        </p:txBody>
      </p:sp>
      <p:sp>
        <p:nvSpPr>
          <p:cNvPr id="37" name="Rectangle 36"/>
          <p:cNvSpPr/>
          <p:nvPr/>
        </p:nvSpPr>
        <p:spPr>
          <a:xfrm>
            <a:off x="8369449" y="5115876"/>
            <a:ext cx="428322" cy="230832"/>
          </a:xfrm>
          <a:prstGeom prst="rect">
            <a:avLst/>
          </a:prstGeom>
        </p:spPr>
        <p:txBody>
          <a:bodyPr wrap="none">
            <a:spAutoFit/>
          </a:bodyPr>
          <a:lstStyle/>
          <a:p>
            <a:r>
              <a:rPr lang="en-US" sz="900" dirty="0" smtClean="0"/>
              <a:t>DNA</a:t>
            </a:r>
            <a:endParaRPr lang="en-US" sz="900" dirty="0"/>
          </a:p>
        </p:txBody>
      </p:sp>
      <p:pic>
        <p:nvPicPr>
          <p:cNvPr id="13386" name="Picture 74"/>
          <p:cNvPicPr>
            <a:picLocks noChangeAspect="1" noChangeArrowheads="1"/>
          </p:cNvPicPr>
          <p:nvPr/>
        </p:nvPicPr>
        <p:blipFill>
          <a:blip r:embed="rId10"/>
          <a:srcRect/>
          <a:stretch>
            <a:fillRect/>
          </a:stretch>
        </p:blipFill>
        <p:spPr bwMode="auto">
          <a:xfrm>
            <a:off x="6512115" y="5467006"/>
            <a:ext cx="1398165" cy="975196"/>
          </a:xfrm>
          <a:prstGeom prst="rect">
            <a:avLst/>
          </a:prstGeom>
          <a:noFill/>
          <a:ln w="9525">
            <a:noFill/>
            <a:miter lim="800000"/>
            <a:headEnd/>
            <a:tailEnd/>
          </a:ln>
        </p:spPr>
      </p:pic>
      <p:pic>
        <p:nvPicPr>
          <p:cNvPr id="13381" name="Picture 69" descr="http://upload.wikimedia.org/wikipedia/commons/thumb/c/cc/Quipu.png/180px-Quipu.png"/>
          <p:cNvPicPr>
            <a:picLocks noChangeAspect="1" noChangeArrowheads="1"/>
          </p:cNvPicPr>
          <p:nvPr/>
        </p:nvPicPr>
        <p:blipFill>
          <a:blip r:embed="rId11"/>
          <a:srcRect/>
          <a:stretch>
            <a:fillRect/>
          </a:stretch>
        </p:blipFill>
        <p:spPr bwMode="auto">
          <a:xfrm>
            <a:off x="5442159" y="5231292"/>
            <a:ext cx="1012796" cy="1519195"/>
          </a:xfrm>
          <a:prstGeom prst="rect">
            <a:avLst/>
          </a:prstGeom>
          <a:noFill/>
        </p:spPr>
      </p:pic>
      <p:sp>
        <p:nvSpPr>
          <p:cNvPr id="19" name="Rectangle 18"/>
          <p:cNvSpPr/>
          <p:nvPr/>
        </p:nvSpPr>
        <p:spPr>
          <a:xfrm>
            <a:off x="6094820" y="6442202"/>
            <a:ext cx="492443" cy="230832"/>
          </a:xfrm>
          <a:prstGeom prst="rect">
            <a:avLst/>
          </a:prstGeom>
        </p:spPr>
        <p:txBody>
          <a:bodyPr wrap="none">
            <a:spAutoFit/>
          </a:bodyPr>
          <a:lstStyle/>
          <a:p>
            <a:r>
              <a:rPr lang="en-US" sz="900" dirty="0" err="1" smtClean="0"/>
              <a:t>Quipu</a:t>
            </a:r>
            <a:endParaRPr lang="en-US" sz="900" dirty="0"/>
          </a:p>
        </p:txBody>
      </p:sp>
      <p:sp>
        <p:nvSpPr>
          <p:cNvPr id="36" name="Rectangle 35"/>
          <p:cNvSpPr/>
          <p:nvPr/>
        </p:nvSpPr>
        <p:spPr>
          <a:xfrm>
            <a:off x="3482438" y="1733238"/>
            <a:ext cx="4154705" cy="646331"/>
          </a:xfrm>
          <a:prstGeom prst="rect">
            <a:avLst/>
          </a:prstGeom>
        </p:spPr>
        <p:txBody>
          <a:bodyPr wrap="square">
            <a:spAutoFit/>
          </a:bodyPr>
          <a:lstStyle/>
          <a:p>
            <a:r>
              <a:rPr lang="en-US" b="1" u="sng" dirty="0" smtClean="0"/>
              <a:t>Loss of the Translation Capability between Encoding Methods</a:t>
            </a:r>
            <a:r>
              <a:rPr lang="en-US" dirty="0" smtClean="0"/>
              <a:t>	</a:t>
            </a:r>
          </a:p>
        </p:txBody>
      </p:sp>
      <p:sp>
        <p:nvSpPr>
          <p:cNvPr id="40" name="Rectangle 39"/>
          <p:cNvSpPr/>
          <p:nvPr/>
        </p:nvSpPr>
        <p:spPr>
          <a:xfrm>
            <a:off x="2800549" y="2958737"/>
            <a:ext cx="2723823" cy="1477328"/>
          </a:xfrm>
          <a:prstGeom prst="rect">
            <a:avLst/>
          </a:prstGeom>
        </p:spPr>
        <p:txBody>
          <a:bodyPr wrap="square">
            <a:spAutoFit/>
          </a:bodyPr>
          <a:lstStyle/>
          <a:p>
            <a:r>
              <a:rPr lang="en-US" b="1" dirty="0" smtClean="0"/>
              <a:t>No ‘Rosetta Stone’</a:t>
            </a:r>
          </a:p>
          <a:p>
            <a:r>
              <a:rPr lang="en-US" b="1" dirty="0" smtClean="0"/>
              <a:t>	</a:t>
            </a:r>
            <a:r>
              <a:rPr lang="en-US" b="1" dirty="0" err="1" smtClean="0"/>
              <a:t>Ogham</a:t>
            </a:r>
            <a:endParaRPr lang="en-US" b="1" dirty="0" smtClean="0"/>
          </a:p>
          <a:p>
            <a:r>
              <a:rPr lang="en-US" b="1" dirty="0" smtClean="0"/>
              <a:t>	Linear A</a:t>
            </a:r>
          </a:p>
          <a:p>
            <a:r>
              <a:rPr lang="en-US" b="1" dirty="0" smtClean="0"/>
              <a:t>	Indian Pictographs</a:t>
            </a:r>
          </a:p>
          <a:p>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Archive Accessibility</a:t>
            </a:r>
            <a:endParaRPr lang="en-US" dirty="0">
              <a:solidFill>
                <a:schemeClr val="tx1"/>
              </a:solidFill>
            </a:endParaRPr>
          </a:p>
        </p:txBody>
      </p:sp>
      <p:pic>
        <p:nvPicPr>
          <p:cNvPr id="13336" name="Picture 24" descr="http://www.raleigh-it-support.com/wp-content/uploads/2010/11/Server-Farm.jpg"/>
          <p:cNvPicPr>
            <a:picLocks noChangeAspect="1" noChangeArrowheads="1"/>
          </p:cNvPicPr>
          <p:nvPr/>
        </p:nvPicPr>
        <p:blipFill>
          <a:blip r:embed="rId3"/>
          <a:srcRect/>
          <a:stretch>
            <a:fillRect/>
          </a:stretch>
        </p:blipFill>
        <p:spPr bwMode="auto">
          <a:xfrm>
            <a:off x="2586388" y="1469574"/>
            <a:ext cx="2457160" cy="2055823"/>
          </a:xfrm>
          <a:prstGeom prst="rect">
            <a:avLst/>
          </a:prstGeom>
          <a:noFill/>
        </p:spPr>
      </p:pic>
      <p:sp>
        <p:nvSpPr>
          <p:cNvPr id="21" name="Rectangle 20"/>
          <p:cNvSpPr/>
          <p:nvPr/>
        </p:nvSpPr>
        <p:spPr>
          <a:xfrm>
            <a:off x="2586388" y="3298357"/>
            <a:ext cx="825867" cy="230832"/>
          </a:xfrm>
          <a:prstGeom prst="rect">
            <a:avLst/>
          </a:prstGeom>
        </p:spPr>
        <p:txBody>
          <a:bodyPr wrap="none">
            <a:spAutoFit/>
          </a:bodyPr>
          <a:lstStyle/>
          <a:p>
            <a:r>
              <a:rPr lang="en-US" sz="900" dirty="0" smtClean="0"/>
              <a:t>Server Farm</a:t>
            </a:r>
            <a:endParaRPr lang="en-US" sz="900" dirty="0"/>
          </a:p>
        </p:txBody>
      </p:sp>
      <p:sp>
        <p:nvSpPr>
          <p:cNvPr id="22" name="Rectangle 21"/>
          <p:cNvSpPr/>
          <p:nvPr/>
        </p:nvSpPr>
        <p:spPr>
          <a:xfrm>
            <a:off x="7324954" y="760320"/>
            <a:ext cx="1723549" cy="230832"/>
          </a:xfrm>
          <a:prstGeom prst="rect">
            <a:avLst/>
          </a:prstGeom>
        </p:spPr>
        <p:txBody>
          <a:bodyPr wrap="none">
            <a:spAutoFit/>
          </a:bodyPr>
          <a:lstStyle/>
          <a:p>
            <a:r>
              <a:rPr lang="en-US" sz="900" dirty="0" smtClean="0"/>
              <a:t>Ones and Zeroes in the Cloud</a:t>
            </a:r>
            <a:endParaRPr lang="en-US" sz="900" dirty="0"/>
          </a:p>
        </p:txBody>
      </p:sp>
      <p:pic>
        <p:nvPicPr>
          <p:cNvPr id="13384" name="Picture 72"/>
          <p:cNvPicPr>
            <a:picLocks noChangeAspect="1" noChangeArrowheads="1"/>
          </p:cNvPicPr>
          <p:nvPr/>
        </p:nvPicPr>
        <p:blipFill>
          <a:blip r:embed="rId4"/>
          <a:srcRect/>
          <a:stretch>
            <a:fillRect/>
          </a:stretch>
        </p:blipFill>
        <p:spPr bwMode="auto">
          <a:xfrm>
            <a:off x="5127856" y="956935"/>
            <a:ext cx="3838575" cy="2562225"/>
          </a:xfrm>
          <a:prstGeom prst="rect">
            <a:avLst/>
          </a:prstGeom>
          <a:noFill/>
          <a:ln w="9525">
            <a:noFill/>
            <a:miter lim="800000"/>
            <a:headEnd/>
            <a:tailEnd/>
          </a:ln>
        </p:spPr>
      </p:pic>
      <p:pic>
        <p:nvPicPr>
          <p:cNvPr id="13385" name="Picture 73"/>
          <p:cNvPicPr>
            <a:picLocks noChangeAspect="1" noChangeArrowheads="1"/>
          </p:cNvPicPr>
          <p:nvPr/>
        </p:nvPicPr>
        <p:blipFill>
          <a:blip r:embed="rId5"/>
          <a:srcRect/>
          <a:stretch>
            <a:fillRect/>
          </a:stretch>
        </p:blipFill>
        <p:spPr bwMode="auto">
          <a:xfrm>
            <a:off x="7588853" y="1051217"/>
            <a:ext cx="1295825" cy="1295825"/>
          </a:xfrm>
          <a:prstGeom prst="rect">
            <a:avLst/>
          </a:prstGeom>
          <a:noFill/>
          <a:ln w="9525">
            <a:noFill/>
            <a:miter lim="800000"/>
            <a:headEnd/>
            <a:tailEnd/>
          </a:ln>
        </p:spPr>
      </p:pic>
      <p:sp>
        <p:nvSpPr>
          <p:cNvPr id="36" name="Content Placeholder 2"/>
          <p:cNvSpPr>
            <a:spLocks noGrp="1"/>
          </p:cNvSpPr>
          <p:nvPr>
            <p:ph idx="1"/>
          </p:nvPr>
        </p:nvSpPr>
        <p:spPr>
          <a:xfrm>
            <a:off x="1041964" y="4369526"/>
            <a:ext cx="7285607" cy="515983"/>
          </a:xfrm>
        </p:spPr>
        <p:txBody>
          <a:bodyPr/>
          <a:lstStyle/>
          <a:p>
            <a:r>
              <a:rPr lang="en-US" sz="2200" b="1" u="sng" dirty="0" smtClean="0">
                <a:solidFill>
                  <a:schemeClr val="tx1"/>
                </a:solidFill>
              </a:rPr>
              <a:t>Maybe the Current Ideas Solve all these Problems</a:t>
            </a:r>
            <a:r>
              <a:rPr lang="en-US" dirty="0" smtClean="0">
                <a:solidFill>
                  <a:schemeClr val="tx1"/>
                </a:solidFill>
              </a:rPr>
              <a:t>	</a:t>
            </a:r>
          </a:p>
        </p:txBody>
      </p:sp>
      <p:sp>
        <p:nvSpPr>
          <p:cNvPr id="40" name="Content Placeholder 2"/>
          <p:cNvSpPr txBox="1">
            <a:spLocks/>
          </p:cNvSpPr>
          <p:nvPr/>
        </p:nvSpPr>
        <p:spPr>
          <a:xfrm>
            <a:off x="5043548" y="5375366"/>
            <a:ext cx="2094342" cy="515983"/>
          </a:xfrm>
          <a:prstGeom prst="rect">
            <a:avLst/>
          </a:prstGeom>
        </p:spPr>
        <p:txBody>
          <a:bodyPr/>
          <a:lstStyle/>
          <a:p>
            <a:pPr marL="342900" marR="0" lvl="0" indent="-342900" algn="l" defTabSz="457200" rtl="0" eaLnBrk="0" fontAlgn="base" latinLnBrk="0" hangingPunct="0">
              <a:lnSpc>
                <a:spcPct val="100000"/>
              </a:lnSpc>
              <a:spcBef>
                <a:spcPct val="20000"/>
              </a:spcBef>
              <a:spcAft>
                <a:spcPct val="0"/>
              </a:spcAft>
              <a:buClrTx/>
              <a:buSzTx/>
              <a:buFontTx/>
              <a:buNone/>
              <a:tabLst/>
              <a:defRPr/>
            </a:pPr>
            <a:r>
              <a:rPr kumimoji="0" lang="en-US" sz="2000" b="1" i="0" strike="noStrike" kern="1200" cap="none" spc="0" normalizeH="0" baseline="0" noProof="0" dirty="0" smtClean="0">
                <a:ln>
                  <a:noFill/>
                </a:ln>
                <a:effectLst/>
                <a:uLnTx/>
                <a:uFillTx/>
                <a:latin typeface="Arial"/>
                <a:ea typeface="ＭＳ Ｐゴシック" charset="0"/>
                <a:cs typeface="ＭＳ Ｐゴシック" charset="0"/>
              </a:rPr>
              <a:t>Maybe not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Self-consistency</a:t>
            </a:r>
            <a:endParaRPr lang="en-US" dirty="0">
              <a:solidFill>
                <a:schemeClr val="tx1"/>
              </a:solidFill>
            </a:endParaRPr>
          </a:p>
        </p:txBody>
      </p:sp>
      <p:sp>
        <p:nvSpPr>
          <p:cNvPr id="3" name="Content Placeholder 2"/>
          <p:cNvSpPr>
            <a:spLocks noGrp="1"/>
          </p:cNvSpPr>
          <p:nvPr>
            <p:ph idx="1"/>
          </p:nvPr>
        </p:nvSpPr>
        <p:spPr>
          <a:xfrm>
            <a:off x="378372" y="1600200"/>
            <a:ext cx="8393562" cy="4769069"/>
          </a:xfrm>
        </p:spPr>
        <p:txBody>
          <a:bodyPr/>
          <a:lstStyle/>
          <a:p>
            <a:r>
              <a:rPr lang="en-US" b="1" dirty="0" smtClean="0">
                <a:solidFill>
                  <a:schemeClr val="tx1"/>
                </a:solidFill>
              </a:rPr>
              <a:t>If</a:t>
            </a:r>
            <a:r>
              <a:rPr lang="en-US" dirty="0" smtClean="0">
                <a:solidFill>
                  <a:schemeClr val="tx1"/>
                </a:solidFill>
              </a:rPr>
              <a:t> data are </a:t>
            </a:r>
            <a:r>
              <a:rPr lang="en-US" b="1" dirty="0" smtClean="0">
                <a:solidFill>
                  <a:schemeClr val="tx1"/>
                </a:solidFill>
              </a:rPr>
              <a:t>not</a:t>
            </a:r>
            <a:r>
              <a:rPr lang="en-US" dirty="0" smtClean="0">
                <a:solidFill>
                  <a:schemeClr val="tx1"/>
                </a:solidFill>
              </a:rPr>
              <a:t> internally consistent, </a:t>
            </a:r>
            <a:r>
              <a:rPr lang="en-US" b="1" dirty="0" smtClean="0">
                <a:solidFill>
                  <a:schemeClr val="tx1"/>
                </a:solidFill>
              </a:rPr>
              <a:t>then</a:t>
            </a:r>
            <a:r>
              <a:rPr lang="en-US" dirty="0" smtClean="0">
                <a:solidFill>
                  <a:schemeClr val="tx1"/>
                </a:solidFill>
              </a:rPr>
              <a:t> some or all are </a:t>
            </a:r>
            <a:r>
              <a:rPr lang="en-US" b="1" dirty="0" smtClean="0">
                <a:solidFill>
                  <a:schemeClr val="tx1"/>
                </a:solidFill>
              </a:rPr>
              <a:t>wrong.</a:t>
            </a:r>
          </a:p>
          <a:p>
            <a:r>
              <a:rPr lang="en-US" b="1" dirty="0" smtClean="0">
                <a:solidFill>
                  <a:schemeClr val="tx1"/>
                </a:solidFill>
              </a:rPr>
              <a:t>If</a:t>
            </a:r>
            <a:r>
              <a:rPr lang="en-US" dirty="0" smtClean="0">
                <a:solidFill>
                  <a:schemeClr val="tx1"/>
                </a:solidFill>
              </a:rPr>
              <a:t> the data </a:t>
            </a:r>
            <a:r>
              <a:rPr lang="en-US" b="1" dirty="0" smtClean="0">
                <a:solidFill>
                  <a:schemeClr val="tx1"/>
                </a:solidFill>
              </a:rPr>
              <a:t>are</a:t>
            </a:r>
            <a:r>
              <a:rPr lang="en-US" dirty="0" smtClean="0">
                <a:solidFill>
                  <a:schemeClr val="tx1"/>
                </a:solidFill>
              </a:rPr>
              <a:t> internally consistent, </a:t>
            </a:r>
            <a:r>
              <a:rPr lang="en-US" b="1" dirty="0" smtClean="0">
                <a:solidFill>
                  <a:schemeClr val="tx1"/>
                </a:solidFill>
              </a:rPr>
              <a:t>then</a:t>
            </a:r>
            <a:r>
              <a:rPr lang="en-US" dirty="0" smtClean="0">
                <a:solidFill>
                  <a:schemeClr val="tx1"/>
                </a:solidFill>
              </a:rPr>
              <a:t> some or all </a:t>
            </a:r>
            <a:r>
              <a:rPr lang="en-US" b="1" dirty="0" smtClean="0">
                <a:solidFill>
                  <a:schemeClr val="tx1"/>
                </a:solidFill>
              </a:rPr>
              <a:t>may not </a:t>
            </a:r>
            <a:r>
              <a:rPr lang="en-US" dirty="0" smtClean="0">
                <a:solidFill>
                  <a:schemeClr val="tx1"/>
                </a:solidFill>
              </a:rPr>
              <a:t>be wrong.</a:t>
            </a:r>
          </a:p>
          <a:p>
            <a:endParaRPr lang="en-US" dirty="0" smtClean="0">
              <a:solidFill>
                <a:schemeClr val="tx1"/>
              </a:solidFill>
            </a:endParaRPr>
          </a:p>
          <a:p>
            <a:pPr algn="ctr"/>
            <a:r>
              <a:rPr lang="en-US" sz="2400" b="1" dirty="0" smtClean="0">
                <a:solidFill>
                  <a:srgbClr val="00B050"/>
                </a:solidFill>
              </a:rPr>
              <a:t>Self-consistency </a:t>
            </a:r>
            <a:r>
              <a:rPr lang="en-US" dirty="0" smtClean="0">
                <a:solidFill>
                  <a:schemeClr val="tx1"/>
                </a:solidFill>
              </a:rPr>
              <a:t>is </a:t>
            </a:r>
            <a:r>
              <a:rPr lang="en-US" sz="2400" b="1" dirty="0" smtClean="0">
                <a:solidFill>
                  <a:srgbClr val="00B050"/>
                </a:solidFill>
              </a:rPr>
              <a:t>Necessary</a:t>
            </a:r>
            <a:r>
              <a:rPr lang="en-US" dirty="0" smtClean="0">
                <a:solidFill>
                  <a:schemeClr val="tx1"/>
                </a:solidFill>
              </a:rPr>
              <a:t> but not Sufficient.</a:t>
            </a:r>
          </a:p>
          <a:p>
            <a:pPr algn="ctr"/>
            <a:endParaRPr lang="en-US" dirty="0" smtClean="0">
              <a:solidFill>
                <a:schemeClr val="tx1"/>
              </a:solidFill>
            </a:endParaRPr>
          </a:p>
          <a:p>
            <a:pPr algn="ctr"/>
            <a:r>
              <a:rPr lang="en-US" dirty="0" smtClean="0">
                <a:solidFill>
                  <a:schemeClr val="tx1"/>
                </a:solidFill>
              </a:rPr>
              <a:t>For large data sets, even self-consistency can be difficult to confirm.</a:t>
            </a:r>
          </a:p>
          <a:p>
            <a:pPr algn="ctr"/>
            <a:endParaRPr lang="en-US" dirty="0" smtClean="0">
              <a:solidFill>
                <a:schemeClr val="tx1"/>
              </a:solidFill>
            </a:endParaRPr>
          </a:p>
          <a:p>
            <a:pPr algn="ctr"/>
            <a:r>
              <a:rPr lang="en-US" dirty="0" smtClean="0">
                <a:solidFill>
                  <a:schemeClr val="tx1"/>
                </a:solidFill>
              </a:rPr>
              <a:t>Some apparent conflict may be resolved by including</a:t>
            </a:r>
          </a:p>
          <a:p>
            <a:pPr algn="ctr"/>
            <a:r>
              <a:rPr lang="en-US" dirty="0" smtClean="0">
                <a:solidFill>
                  <a:schemeClr val="tx1"/>
                </a:solidFill>
              </a:rPr>
              <a:t>supplementary information not intrinsic to the data</a:t>
            </a:r>
          </a:p>
          <a:p>
            <a:pPr algn="ctr"/>
            <a:r>
              <a:rPr lang="en-US" dirty="0" smtClean="0">
                <a:solidFill>
                  <a:schemeClr val="tx1"/>
                </a:solidFill>
              </a:rPr>
              <a:t> </a:t>
            </a:r>
          </a:p>
          <a:p>
            <a:pPr algn="ctr"/>
            <a:r>
              <a:rPr lang="en-US" dirty="0" smtClean="0">
                <a:solidFill>
                  <a:schemeClr val="tx1"/>
                </a:solidFill>
              </a:rPr>
              <a:t>For medical health much that we have is </a:t>
            </a:r>
            <a:r>
              <a:rPr lang="en-US" b="1" dirty="0" smtClean="0">
                <a:solidFill>
                  <a:srgbClr val="CC0000"/>
                </a:solidFill>
              </a:rPr>
              <a:t>circumstantial</a:t>
            </a:r>
            <a:r>
              <a:rPr lang="en-US" dirty="0" smtClean="0">
                <a:solidFill>
                  <a:schemeClr val="tx1"/>
                </a:solidFill>
              </a:rPr>
              <a:t> support.</a:t>
            </a:r>
          </a:p>
          <a:p>
            <a:endParaRPr lang="en-US" dirty="0" smtClean="0">
              <a:solidFill>
                <a:schemeClr val="tx1"/>
              </a:solidFill>
            </a:endParaRPr>
          </a:p>
          <a:p>
            <a:endParaRPr lang="en-US" dirty="0" smtClean="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Necessity and Sufficiency</a:t>
            </a:r>
            <a:endParaRPr lang="en-US" dirty="0">
              <a:solidFill>
                <a:schemeClr val="tx1"/>
              </a:solidFill>
            </a:endParaRPr>
          </a:p>
        </p:txBody>
      </p:sp>
      <p:sp>
        <p:nvSpPr>
          <p:cNvPr id="3" name="Content Placeholder 2"/>
          <p:cNvSpPr>
            <a:spLocks noGrp="1"/>
          </p:cNvSpPr>
          <p:nvPr>
            <p:ph idx="1"/>
          </p:nvPr>
        </p:nvSpPr>
        <p:spPr>
          <a:xfrm>
            <a:off x="457200" y="1450428"/>
            <a:ext cx="8229600" cy="4525963"/>
          </a:xfrm>
        </p:spPr>
        <p:txBody>
          <a:bodyPr/>
          <a:lstStyle/>
          <a:p>
            <a:r>
              <a:rPr lang="en-US" b="1" dirty="0" smtClean="0">
                <a:solidFill>
                  <a:schemeClr val="tx1"/>
                </a:solidFill>
              </a:rPr>
              <a:t>Necessity</a:t>
            </a:r>
            <a:endParaRPr lang="en-US" dirty="0" smtClean="0">
              <a:solidFill>
                <a:schemeClr val="tx1"/>
              </a:solidFill>
            </a:endParaRPr>
          </a:p>
          <a:p>
            <a:r>
              <a:rPr lang="en-US" dirty="0" smtClean="0">
                <a:solidFill>
                  <a:schemeClr val="tx1"/>
                </a:solidFill>
              </a:rPr>
              <a:t> 	Measurements must be as good</a:t>
            </a:r>
          </a:p>
          <a:p>
            <a:r>
              <a:rPr lang="en-US" dirty="0" smtClean="0">
                <a:solidFill>
                  <a:schemeClr val="tx1"/>
                </a:solidFill>
              </a:rPr>
              <a:t>			and Data bases as complete and accurate as possible.</a:t>
            </a:r>
          </a:p>
          <a:p>
            <a:endParaRPr lang="en-US" sz="1100" dirty="0" smtClean="0">
              <a:solidFill>
                <a:schemeClr val="tx1"/>
              </a:solidFill>
            </a:endParaRPr>
          </a:p>
          <a:p>
            <a:r>
              <a:rPr lang="en-US" b="1" dirty="0" smtClean="0">
                <a:solidFill>
                  <a:schemeClr val="tx1"/>
                </a:solidFill>
              </a:rPr>
              <a:t>Sufficiency</a:t>
            </a:r>
          </a:p>
          <a:p>
            <a:r>
              <a:rPr lang="en-US" dirty="0" smtClean="0">
                <a:solidFill>
                  <a:schemeClr val="tx1"/>
                </a:solidFill>
              </a:rPr>
              <a:t>	Enough trustworthy information must be available</a:t>
            </a:r>
          </a:p>
          <a:p>
            <a:r>
              <a:rPr lang="en-US" dirty="0" smtClean="0">
                <a:solidFill>
                  <a:schemeClr val="tx1"/>
                </a:solidFill>
              </a:rPr>
              <a:t>			 for accurate medical diagnoses</a:t>
            </a:r>
          </a:p>
          <a:p>
            <a:endParaRPr lang="en-US" sz="1100" dirty="0" smtClean="0">
              <a:solidFill>
                <a:schemeClr val="tx1"/>
              </a:solidFill>
            </a:endParaRPr>
          </a:p>
          <a:p>
            <a:r>
              <a:rPr lang="en-US" dirty="0" smtClean="0">
                <a:solidFill>
                  <a:schemeClr val="tx1"/>
                </a:solidFill>
              </a:rPr>
              <a:t>For large data sets a sufficient criterion for trustworthiness may not always be readily accessible – probabilities rule, but we rely on</a:t>
            </a:r>
          </a:p>
          <a:p>
            <a:endParaRPr lang="en-US" sz="200" dirty="0" smtClean="0">
              <a:solidFill>
                <a:schemeClr val="tx1"/>
              </a:solidFill>
            </a:endParaRPr>
          </a:p>
          <a:p>
            <a:r>
              <a:rPr lang="en-US" dirty="0" smtClean="0">
                <a:solidFill>
                  <a:schemeClr val="tx1"/>
                </a:solidFill>
              </a:rPr>
              <a:t>	Clinical Trials,  Experience,  Likelihood,  Plausibility,  Acceptability</a:t>
            </a:r>
          </a:p>
          <a:p>
            <a:endParaRPr lang="en-US" dirty="0" smtClean="0">
              <a:solidFill>
                <a:schemeClr val="tx1"/>
              </a:solidFill>
            </a:endParaRPr>
          </a:p>
          <a:p>
            <a:pPr algn="ctr"/>
            <a:r>
              <a:rPr lang="en-US" b="1" dirty="0" smtClean="0">
                <a:solidFill>
                  <a:schemeClr val="tx1"/>
                </a:solidFill>
              </a:rPr>
              <a:t>And yet we  </a:t>
            </a:r>
            <a:r>
              <a:rPr lang="en-US" sz="2400" b="1" dirty="0" smtClean="0">
                <a:solidFill>
                  <a:srgbClr val="00B050"/>
                </a:solidFill>
              </a:rPr>
              <a:t>LIVE</a:t>
            </a:r>
            <a:r>
              <a:rPr lang="en-US" b="1" dirty="0" smtClean="0">
                <a:solidFill>
                  <a:schemeClr val="tx1"/>
                </a:solidFill>
              </a:rPr>
              <a:t>  or  </a:t>
            </a:r>
            <a:r>
              <a:rPr lang="en-US" sz="2400" b="1" dirty="0" smtClean="0">
                <a:solidFill>
                  <a:srgbClr val="9900CC"/>
                </a:solidFill>
              </a:rPr>
              <a:t>DIE</a:t>
            </a:r>
            <a:r>
              <a:rPr lang="en-US" sz="2400" b="1" dirty="0" smtClean="0">
                <a:solidFill>
                  <a:schemeClr val="tx1"/>
                </a:solidFill>
              </a:rPr>
              <a:t>  </a:t>
            </a:r>
            <a:r>
              <a:rPr lang="en-US" b="1" dirty="0" smtClean="0">
                <a:solidFill>
                  <a:schemeClr val="tx1"/>
                </a:solidFill>
              </a:rPr>
              <a:t>by these innumerate guidelines.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1422" y="5177396"/>
            <a:ext cx="6722417" cy="1015299"/>
          </a:xfrm>
          <a:prstGeom prst="roundRect">
            <a:avLst/>
          </a:prstGeom>
          <a:gradFill>
            <a:gsLst>
              <a:gs pos="0">
                <a:srgbClr val="0000FF"/>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tx1"/>
                </a:solidFill>
              </a:rPr>
              <a:t>The Ideal Criterion</a:t>
            </a:r>
            <a:endParaRPr lang="en-US" dirty="0">
              <a:solidFill>
                <a:schemeClr val="tx1"/>
              </a:solidFill>
            </a:endParaRPr>
          </a:p>
        </p:txBody>
      </p:sp>
      <p:sp>
        <p:nvSpPr>
          <p:cNvPr id="3" name="Content Placeholder 2"/>
          <p:cNvSpPr>
            <a:spLocks noGrp="1"/>
          </p:cNvSpPr>
          <p:nvPr>
            <p:ph idx="1"/>
          </p:nvPr>
        </p:nvSpPr>
        <p:spPr>
          <a:xfrm>
            <a:off x="457200" y="1600200"/>
            <a:ext cx="8229600" cy="3377485"/>
          </a:xfrm>
        </p:spPr>
        <p:txBody>
          <a:bodyPr/>
          <a:lstStyle/>
          <a:p>
            <a:r>
              <a:rPr lang="en-US" b="1" dirty="0" smtClean="0">
                <a:solidFill>
                  <a:schemeClr val="tx1"/>
                </a:solidFill>
              </a:rPr>
              <a:t>We want a </a:t>
            </a:r>
          </a:p>
          <a:p>
            <a:pPr algn="ctr"/>
            <a:r>
              <a:rPr lang="en-US" sz="2400" b="1" dirty="0" smtClean="0">
                <a:solidFill>
                  <a:srgbClr val="00B050"/>
                </a:solidFill>
              </a:rPr>
              <a:t>General Economical Machine</a:t>
            </a:r>
          </a:p>
          <a:p>
            <a:r>
              <a:rPr lang="en-US" b="1" dirty="0" smtClean="0">
                <a:solidFill>
                  <a:schemeClr val="tx1"/>
                </a:solidFill>
              </a:rPr>
              <a:t>to be </a:t>
            </a:r>
          </a:p>
          <a:p>
            <a:endParaRPr lang="en-US" sz="900" dirty="0" smtClean="0">
              <a:solidFill>
                <a:schemeClr val="tx1"/>
              </a:solidFill>
            </a:endParaRPr>
          </a:p>
          <a:p>
            <a:pPr algn="ctr"/>
            <a:r>
              <a:rPr lang="en-US" sz="2600" b="1" dirty="0" smtClean="0">
                <a:solidFill>
                  <a:srgbClr val="0066FF"/>
                </a:solidFill>
              </a:rPr>
              <a:t>RIGHT</a:t>
            </a:r>
            <a:r>
              <a:rPr lang="en-US" sz="2600" dirty="0" smtClean="0">
                <a:solidFill>
                  <a:srgbClr val="0066FF"/>
                </a:solidFill>
              </a:rPr>
              <a:t> </a:t>
            </a:r>
            <a:r>
              <a:rPr lang="en-US" sz="2600" b="1" dirty="0" smtClean="0">
                <a:solidFill>
                  <a:srgbClr val="0066FF"/>
                </a:solidFill>
              </a:rPr>
              <a:t>more often</a:t>
            </a:r>
          </a:p>
          <a:p>
            <a:r>
              <a:rPr lang="en-US" b="1" dirty="0" smtClean="0">
                <a:solidFill>
                  <a:schemeClr val="tx1"/>
                </a:solidFill>
              </a:rPr>
              <a:t>than an </a:t>
            </a:r>
            <a:endParaRPr lang="en-US" sz="1600" b="1" dirty="0" smtClean="0">
              <a:solidFill>
                <a:schemeClr val="tx1"/>
              </a:solidFill>
            </a:endParaRPr>
          </a:p>
          <a:p>
            <a:pPr algn="ctr"/>
            <a:endParaRPr lang="en-US" sz="1100" b="1" dirty="0" smtClean="0">
              <a:solidFill>
                <a:schemeClr val="tx1"/>
              </a:solidFill>
            </a:endParaRPr>
          </a:p>
          <a:p>
            <a:pPr algn="ctr"/>
            <a:r>
              <a:rPr lang="en-US" sz="2400" b="1" dirty="0" smtClean="0">
                <a:solidFill>
                  <a:srgbClr val="FF0000"/>
                </a:solidFill>
              </a:rPr>
              <a:t>Expensively Trained Medical Professional or Specialist</a:t>
            </a:r>
            <a:endParaRPr lang="en-US" sz="2400" dirty="0" smtClean="0">
              <a:solidFill>
                <a:srgbClr val="FF0000"/>
              </a:solidFill>
            </a:endParaRPr>
          </a:p>
          <a:p>
            <a:pPr>
              <a:lnSpc>
                <a:spcPct val="150000"/>
              </a:lnSpc>
            </a:pPr>
            <a:endParaRPr lang="en-US" dirty="0" smtClean="0">
              <a:solidFill>
                <a:schemeClr val="tx1"/>
              </a:solidFill>
            </a:endParaRPr>
          </a:p>
        </p:txBody>
      </p:sp>
      <p:sp>
        <p:nvSpPr>
          <p:cNvPr id="5" name="Rectangle 4"/>
          <p:cNvSpPr/>
          <p:nvPr/>
        </p:nvSpPr>
        <p:spPr>
          <a:xfrm>
            <a:off x="1219200" y="5334000"/>
            <a:ext cx="6495393" cy="646331"/>
          </a:xfrm>
          <a:prstGeom prst="rect">
            <a:avLst/>
          </a:prstGeom>
        </p:spPr>
        <p:txBody>
          <a:bodyPr wrap="square">
            <a:spAutoFit/>
          </a:bodyPr>
          <a:lstStyle/>
          <a:p>
            <a:pPr marL="342900" lvl="0" indent="-342900" algn="ctr" eaLnBrk="0" hangingPunct="0">
              <a:lnSpc>
                <a:spcPct val="150000"/>
              </a:lnSpc>
              <a:spcBef>
                <a:spcPct val="20000"/>
              </a:spcBef>
            </a:pPr>
            <a:r>
              <a:rPr lang="en-US" sz="2400" b="1" dirty="0" smtClean="0">
                <a:solidFill>
                  <a:srgbClr val="FFFF00"/>
                </a:solidFill>
                <a:latin typeface="Arial"/>
                <a:ea typeface="ＭＳ Ｐゴシック" charset="0"/>
              </a:rPr>
              <a:t>We would like it to be right all the time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Summary and Conclusion</a:t>
            </a:r>
            <a:endParaRPr lang="en-US" dirty="0">
              <a:solidFill>
                <a:schemeClr val="tx1"/>
              </a:solidFill>
            </a:endParaRPr>
          </a:p>
        </p:txBody>
      </p:sp>
      <p:sp>
        <p:nvSpPr>
          <p:cNvPr id="3" name="Content Placeholder 2"/>
          <p:cNvSpPr>
            <a:spLocks noGrp="1"/>
          </p:cNvSpPr>
          <p:nvPr>
            <p:ph idx="1"/>
          </p:nvPr>
        </p:nvSpPr>
        <p:spPr>
          <a:xfrm>
            <a:off x="457200" y="1600200"/>
            <a:ext cx="8229600" cy="4618730"/>
          </a:xfrm>
        </p:spPr>
        <p:txBody>
          <a:bodyPr/>
          <a:lstStyle/>
          <a:p>
            <a:pPr algn="ctr"/>
            <a:r>
              <a:rPr lang="en-US" sz="2400" dirty="0" smtClean="0">
                <a:solidFill>
                  <a:schemeClr val="tx1"/>
                </a:solidFill>
              </a:rPr>
              <a:t>We </a:t>
            </a:r>
            <a:r>
              <a:rPr lang="en-US" sz="2800" b="1" dirty="0" smtClean="0">
                <a:solidFill>
                  <a:srgbClr val="00B050"/>
                </a:solidFill>
              </a:rPr>
              <a:t>LIVE</a:t>
            </a:r>
            <a:r>
              <a:rPr lang="en-US" sz="2800" dirty="0" smtClean="0">
                <a:solidFill>
                  <a:schemeClr val="tx1"/>
                </a:solidFill>
              </a:rPr>
              <a:t> </a:t>
            </a:r>
            <a:r>
              <a:rPr lang="en-US" sz="2400" dirty="0" smtClean="0">
                <a:solidFill>
                  <a:schemeClr val="tx1"/>
                </a:solidFill>
              </a:rPr>
              <a:t>or </a:t>
            </a:r>
            <a:r>
              <a:rPr lang="en-US" sz="2800" b="1" dirty="0" smtClean="0">
                <a:solidFill>
                  <a:srgbClr val="9900CC"/>
                </a:solidFill>
              </a:rPr>
              <a:t>DIE</a:t>
            </a:r>
            <a:r>
              <a:rPr lang="en-US" sz="2800" dirty="0" smtClean="0">
                <a:solidFill>
                  <a:schemeClr val="tx1"/>
                </a:solidFill>
              </a:rPr>
              <a:t> </a:t>
            </a:r>
            <a:r>
              <a:rPr lang="en-US" sz="2400" dirty="0" smtClean="0">
                <a:solidFill>
                  <a:schemeClr val="tx1"/>
                </a:solidFill>
              </a:rPr>
              <a:t>by accurate medical evaluation.</a:t>
            </a:r>
          </a:p>
          <a:p>
            <a:pPr algn="ctr"/>
            <a:r>
              <a:rPr lang="en-US" dirty="0" smtClean="0">
                <a:solidFill>
                  <a:schemeClr val="tx1"/>
                </a:solidFill>
              </a:rPr>
              <a:t>We increasingly have access to enormous and growing data bases.</a:t>
            </a:r>
          </a:p>
          <a:p>
            <a:pPr algn="ctr"/>
            <a:endParaRPr lang="en-US" dirty="0" smtClean="0">
              <a:solidFill>
                <a:schemeClr val="tx1"/>
              </a:solidFill>
            </a:endParaRPr>
          </a:p>
          <a:p>
            <a:r>
              <a:rPr lang="en-US" sz="2400" b="1" dirty="0" smtClean="0">
                <a:solidFill>
                  <a:srgbClr val="00B050"/>
                </a:solidFill>
              </a:rPr>
              <a:t>Challenge #1</a:t>
            </a:r>
          </a:p>
          <a:p>
            <a:r>
              <a:rPr lang="en-US" dirty="0" smtClean="0">
                <a:solidFill>
                  <a:schemeClr val="tx1"/>
                </a:solidFill>
              </a:rPr>
              <a:t>			How do we assure accuracy in a data-driven world?</a:t>
            </a:r>
          </a:p>
          <a:p>
            <a:r>
              <a:rPr lang="en-US" dirty="0" smtClean="0">
                <a:solidFill>
                  <a:schemeClr val="tx1"/>
                </a:solidFill>
              </a:rPr>
              <a:t>			What error sources deserve our greatest attention?</a:t>
            </a:r>
          </a:p>
          <a:p>
            <a:r>
              <a:rPr lang="en-US" dirty="0" smtClean="0">
                <a:solidFill>
                  <a:schemeClr val="tx1"/>
                </a:solidFill>
              </a:rPr>
              <a:t>			How do we guarantee data beyond reproach?</a:t>
            </a:r>
          </a:p>
          <a:p>
            <a:endParaRPr lang="en-US" dirty="0" smtClean="0">
              <a:solidFill>
                <a:schemeClr val="tx1"/>
              </a:solidFill>
            </a:endParaRPr>
          </a:p>
          <a:p>
            <a:r>
              <a:rPr lang="en-US" sz="2400" b="1" dirty="0" smtClean="0">
                <a:solidFill>
                  <a:srgbClr val="00B050"/>
                </a:solidFill>
              </a:rPr>
              <a:t>Challenge #2</a:t>
            </a:r>
          </a:p>
          <a:p>
            <a:r>
              <a:rPr lang="en-US" dirty="0" smtClean="0">
                <a:solidFill>
                  <a:schemeClr val="tx1"/>
                </a:solidFill>
              </a:rPr>
              <a:t>			Medical practitioners must </a:t>
            </a:r>
            <a:r>
              <a:rPr lang="en-US" b="1" dirty="0" smtClean="0">
                <a:solidFill>
                  <a:schemeClr val="tx1"/>
                </a:solidFill>
              </a:rPr>
              <a:t>trust</a:t>
            </a:r>
            <a:r>
              <a:rPr lang="en-US" dirty="0" smtClean="0">
                <a:solidFill>
                  <a:schemeClr val="tx1"/>
                </a:solidFill>
              </a:rPr>
              <a:t> inevitable changes.</a:t>
            </a:r>
          </a:p>
          <a:p>
            <a:r>
              <a:rPr lang="en-US" dirty="0" smtClean="0">
                <a:solidFill>
                  <a:schemeClr val="tx1"/>
                </a:solidFill>
              </a:rPr>
              <a:t>			The paradigm shift must be perceived as enhancement.</a:t>
            </a:r>
          </a:p>
          <a:p>
            <a:r>
              <a:rPr lang="en-US" dirty="0" smtClean="0">
                <a:solidFill>
                  <a:schemeClr val="tx1"/>
                </a:solidFill>
              </a:rPr>
              <a:t>			</a:t>
            </a:r>
          </a:p>
          <a:p>
            <a:endParaRPr lang="en-US"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781"/>
            <a:ext cx="8229600" cy="510438"/>
          </a:xfrm>
        </p:spPr>
        <p:txBody>
          <a:bodyPr/>
          <a:lstStyle/>
          <a:p>
            <a:pPr algn="ctr"/>
            <a:r>
              <a:rPr lang="en-US" dirty="0" smtClean="0">
                <a:solidFill>
                  <a:schemeClr val="tx1"/>
                </a:solidFill>
              </a:rPr>
              <a:t>Thank you for your Attention</a:t>
            </a:r>
            <a:endParaRPr lang="en-US" dirty="0">
              <a:solidFill>
                <a:schemeClr val="tx1"/>
              </a:solidFill>
            </a:endParaRPr>
          </a:p>
        </p:txBody>
      </p:sp>
      <p:sp>
        <p:nvSpPr>
          <p:cNvPr id="3" name="Content Placeholder 2"/>
          <p:cNvSpPr>
            <a:spLocks noGrp="1"/>
          </p:cNvSpPr>
          <p:nvPr>
            <p:ph idx="1"/>
          </p:nvPr>
        </p:nvSpPr>
        <p:spPr>
          <a:xfrm>
            <a:off x="3017520" y="2945674"/>
            <a:ext cx="2749731" cy="2023872"/>
          </a:xfrm>
        </p:spPr>
        <p:txBody>
          <a:bodyPr/>
          <a:lstStyle/>
          <a:p>
            <a:pPr marL="457200" indent="-457200" algn="ctr"/>
            <a:r>
              <a:rPr lang="en-US" dirty="0" smtClean="0">
                <a:solidFill>
                  <a:schemeClr val="tx1"/>
                </a:solidFill>
              </a:rPr>
              <a:t>Questions?</a:t>
            </a:r>
          </a:p>
          <a:p>
            <a:pPr marL="457200" indent="-457200" algn="ctr"/>
            <a:endParaRPr lang="en-US" dirty="0" smtClean="0">
              <a:solidFill>
                <a:schemeClr val="tx1"/>
              </a:solidFill>
            </a:endParaRPr>
          </a:p>
          <a:p>
            <a:pPr marL="457200" indent="-457200" algn="ctr"/>
            <a:r>
              <a:rPr lang="en-US" dirty="0" smtClean="0">
                <a:solidFill>
                  <a:schemeClr val="tx1"/>
                </a:solidFill>
              </a:rPr>
              <a:t>Comments?</a:t>
            </a:r>
          </a:p>
          <a:p>
            <a:pPr marL="457200" indent="-457200" algn="ctr"/>
            <a:endParaRPr lang="en-US" dirty="0" smtClean="0">
              <a:solidFill>
                <a:schemeClr val="tx1"/>
              </a:solidFill>
            </a:endParaRPr>
          </a:p>
          <a:p>
            <a:pPr marL="457200" indent="-457200" algn="ctr"/>
            <a:r>
              <a:rPr lang="en-US" dirty="0" smtClean="0">
                <a:solidFill>
                  <a:schemeClr val="tx1"/>
                </a:solidFill>
              </a:rPr>
              <a:t>Observations?</a:t>
            </a:r>
            <a:endParaRPr lang="en-US" dirty="0">
              <a:solidFill>
                <a:schemeClr val="tx1"/>
              </a:solidFill>
            </a:endParaRPr>
          </a:p>
        </p:txBody>
      </p:sp>
      <p:pic>
        <p:nvPicPr>
          <p:cNvPr id="4" name="Scanadu Trailer.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24996" y="5146766"/>
            <a:ext cx="1730121" cy="1401656"/>
          </a:xfrm>
          <a:prstGeom prst="rect">
            <a:avLst/>
          </a:prstGeom>
          <a:noFill/>
        </p:spPr>
      </p:pic>
      <p:sp>
        <p:nvSpPr>
          <p:cNvPr id="5" name="Rectangle 4"/>
          <p:cNvSpPr/>
          <p:nvPr/>
        </p:nvSpPr>
        <p:spPr>
          <a:xfrm>
            <a:off x="2187004" y="5904411"/>
            <a:ext cx="1661032" cy="461665"/>
          </a:xfrm>
          <a:prstGeom prst="rect">
            <a:avLst/>
          </a:prstGeom>
        </p:spPr>
        <p:txBody>
          <a:bodyPr wrap="none">
            <a:spAutoFit/>
          </a:bodyPr>
          <a:lstStyle/>
          <a:p>
            <a:r>
              <a:rPr lang="en-US" sz="2400" dirty="0" smtClean="0">
                <a:latin typeface="Brandon Grotesque Medium" pitchFamily="34" charset="0"/>
              </a:rPr>
              <a:t>SCANADU</a:t>
            </a:r>
            <a:endParaRPr lang="en-US" sz="2400" dirty="0">
              <a:latin typeface="Brandon Grotesque Medium" pitchFamily="34" charset="0"/>
            </a:endParaRP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tx1"/>
                </a:solidFill>
              </a:rPr>
              <a:t>Garbage in – Garbage Out</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tx1"/>
                </a:solidFill>
              </a:rPr>
              <a:t>Computability and Completeness</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From Data to Diagnosis – 13 Risks</a:t>
            </a:r>
            <a:endParaRPr lang="en-US" dirty="0"/>
          </a:p>
        </p:txBody>
      </p:sp>
      <p:sp>
        <p:nvSpPr>
          <p:cNvPr id="3" name="Content Placeholder 2"/>
          <p:cNvSpPr>
            <a:spLocks noGrp="1"/>
          </p:cNvSpPr>
          <p:nvPr>
            <p:ph idx="1"/>
          </p:nvPr>
        </p:nvSpPr>
        <p:spPr>
          <a:xfrm>
            <a:off x="457200" y="1450848"/>
            <a:ext cx="8229600" cy="4888992"/>
          </a:xfrm>
        </p:spPr>
        <p:txBody>
          <a:bodyPr/>
          <a:lstStyle/>
          <a:p>
            <a:pPr marL="457200" indent="-457200">
              <a:buFont typeface="+mj-lt"/>
              <a:buAutoNum type="arabicPeriod"/>
            </a:pPr>
            <a:r>
              <a:rPr lang="en-US" dirty="0" smtClean="0">
                <a:solidFill>
                  <a:schemeClr val="bg1">
                    <a:lumMod val="75000"/>
                  </a:schemeClr>
                </a:solidFill>
              </a:rPr>
              <a:t>Correlation need not imply Cause – but it may</a:t>
            </a:r>
          </a:p>
          <a:p>
            <a:pPr marL="457200" indent="-457200">
              <a:buFont typeface="+mj-lt"/>
              <a:buAutoNum type="arabicPeriod"/>
            </a:pPr>
            <a:r>
              <a:rPr lang="en-US" dirty="0" smtClean="0">
                <a:solidFill>
                  <a:schemeClr val="bg1">
                    <a:lumMod val="75000"/>
                  </a:schemeClr>
                </a:solidFill>
              </a:rPr>
              <a:t>Self-</a:t>
            </a:r>
            <a:r>
              <a:rPr lang="en-US" dirty="0" err="1" smtClean="0">
                <a:solidFill>
                  <a:schemeClr val="bg1">
                    <a:lumMod val="75000"/>
                  </a:schemeClr>
                </a:solidFill>
              </a:rPr>
              <a:t>referentiality</a:t>
            </a:r>
            <a:r>
              <a:rPr lang="en-US" dirty="0" smtClean="0">
                <a:solidFill>
                  <a:schemeClr val="bg1">
                    <a:lumMod val="75000"/>
                  </a:schemeClr>
                </a:solidFill>
              </a:rPr>
              <a:t>  and/or Non-independence of Data</a:t>
            </a:r>
          </a:p>
          <a:p>
            <a:pPr marL="457200" indent="-457200">
              <a:buFont typeface="+mj-lt"/>
              <a:buAutoNum type="arabicPeriod"/>
            </a:pPr>
            <a:r>
              <a:rPr lang="en-US" dirty="0" smtClean="0">
                <a:solidFill>
                  <a:schemeClr val="bg1">
                    <a:lumMod val="75000"/>
                  </a:schemeClr>
                </a:solidFill>
              </a:rPr>
              <a:t>Garbage in – Garbage Out</a:t>
            </a:r>
          </a:p>
          <a:p>
            <a:pPr marL="457200" indent="-457200">
              <a:buFont typeface="+mj-lt"/>
              <a:buAutoNum type="arabicPeriod"/>
            </a:pPr>
            <a:r>
              <a:rPr lang="en-US" dirty="0" smtClean="0">
                <a:solidFill>
                  <a:schemeClr val="bg1">
                    <a:lumMod val="75000"/>
                  </a:schemeClr>
                </a:solidFill>
              </a:rPr>
              <a:t>Computability and Completeness</a:t>
            </a:r>
          </a:p>
          <a:p>
            <a:pPr marL="457200" indent="-457200">
              <a:buFont typeface="+mj-lt"/>
              <a:buAutoNum type="arabicPeriod"/>
            </a:pPr>
            <a:r>
              <a:rPr lang="en-US" dirty="0" smtClean="0">
                <a:solidFill>
                  <a:schemeClr val="tx1"/>
                </a:solidFill>
              </a:rPr>
              <a:t>Intrinsic and Heuristic Algorithms</a:t>
            </a:r>
          </a:p>
        </p:txBody>
      </p:sp>
    </p:spTree>
    <p:extLst>
      <p:ext uri="{BB962C8B-B14F-4D97-AF65-F5344CB8AC3E}">
        <p14:creationId xmlns:p14="http://schemas.microsoft.com/office/powerpoint/2010/main" val="2281608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4182</TotalTime>
  <Words>5254</Words>
  <Application>Microsoft Office PowerPoint</Application>
  <PresentationFormat>On-screen Show (4:3)</PresentationFormat>
  <Paragraphs>969</Paragraphs>
  <Slides>68</Slides>
  <Notes>68</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9" baseType="lpstr">
      <vt:lpstr>Arial</vt:lpstr>
      <vt:lpstr>Arial Bold</vt:lpstr>
      <vt:lpstr>ＭＳ Ｐゴシック</vt:lpstr>
      <vt:lpstr>Script MT Bold</vt:lpstr>
      <vt:lpstr>Times New Roman</vt:lpstr>
      <vt:lpstr>Brandon Grotesque Medium</vt:lpstr>
      <vt:lpstr>Calibri</vt:lpstr>
      <vt:lpstr>Symbol</vt:lpstr>
      <vt:lpstr>Wingdings</vt:lpstr>
      <vt:lpstr>Office Theme</vt:lpstr>
      <vt:lpstr>PhotoImpact</vt:lpstr>
      <vt:lpstr>PowerPoint Presentation</vt:lpstr>
      <vt:lpstr>What is  Scanadu?      </vt:lpstr>
      <vt:lpstr>Why this Talk? </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From Data to Diagnosis – 13 Risks</vt:lpstr>
      <vt:lpstr>Correlation need not imply Cause – but it may</vt:lpstr>
      <vt:lpstr>Correlation need not imply Cause – but it may</vt:lpstr>
      <vt:lpstr>Correlation need not imply Cause – but it may</vt:lpstr>
      <vt:lpstr>Correlation need not imply Cause – but it may</vt:lpstr>
      <vt:lpstr>Correlation need not imply Cause – but it may</vt:lpstr>
      <vt:lpstr>Self-referentiality of Data</vt:lpstr>
      <vt:lpstr>Self-referentiality of Data</vt:lpstr>
      <vt:lpstr>Self-referentiality of Data</vt:lpstr>
      <vt:lpstr>Self-referentiality of Data</vt:lpstr>
      <vt:lpstr>Non-independence of Data</vt:lpstr>
      <vt:lpstr>Garbage in – Garbage Out</vt:lpstr>
      <vt:lpstr>Garbage in – Garbage Out</vt:lpstr>
      <vt:lpstr>Garbage in – Garbage Out</vt:lpstr>
      <vt:lpstr>Garbage in – Garbage Out</vt:lpstr>
      <vt:lpstr>Garbage in – Garbage Out</vt:lpstr>
      <vt:lpstr>Computability and Completeness</vt:lpstr>
      <vt:lpstr>Intrinsic and Heuristic Algorithms</vt:lpstr>
      <vt:lpstr>Inverse Problems and Instabilities</vt:lpstr>
      <vt:lpstr>Inverse Problems and Instabilities</vt:lpstr>
      <vt:lpstr>Inverse Problems and Instabilities</vt:lpstr>
      <vt:lpstr>Noise and Filters</vt:lpstr>
      <vt:lpstr>Noise and Filters</vt:lpstr>
      <vt:lpstr>Noise and Filters</vt:lpstr>
      <vt:lpstr>Irrationality and Self-interest</vt:lpstr>
      <vt:lpstr>Irrationality and Self-interest</vt:lpstr>
      <vt:lpstr>Irrationality and Self-interest</vt:lpstr>
      <vt:lpstr>Irrationality and Self-interest</vt:lpstr>
      <vt:lpstr>Irrationality and Self-interest</vt:lpstr>
      <vt:lpstr>Irrationality and Self-interest</vt:lpstr>
      <vt:lpstr>Irrationality and Self-interest</vt:lpstr>
      <vt:lpstr>Irrationality and Self-interest</vt:lpstr>
      <vt:lpstr>Irrationality and Self-interest</vt:lpstr>
      <vt:lpstr>Irrationality and Self-interest</vt:lpstr>
      <vt:lpstr>Error and Fraud</vt:lpstr>
      <vt:lpstr>Error and Fraud</vt:lpstr>
      <vt:lpstr>Sub-optimization</vt:lpstr>
      <vt:lpstr>Sub-optimization</vt:lpstr>
      <vt:lpstr>Sub-optimization</vt:lpstr>
      <vt:lpstr>Sub-optimization</vt:lpstr>
      <vt:lpstr>Sub-optimization</vt:lpstr>
      <vt:lpstr>Archive Accessibility</vt:lpstr>
      <vt:lpstr>Archive Accessibility</vt:lpstr>
      <vt:lpstr>Archive Accessibility</vt:lpstr>
      <vt:lpstr>Archive Accessibility</vt:lpstr>
      <vt:lpstr>Archive Accessibility</vt:lpstr>
      <vt:lpstr>Archive Accessibility</vt:lpstr>
      <vt:lpstr>Self-consistency</vt:lpstr>
      <vt:lpstr>Necessity and Sufficiency</vt:lpstr>
      <vt:lpstr>The Ideal Criterion</vt:lpstr>
      <vt:lpstr>Summary and Conclusion</vt:lpstr>
      <vt:lpstr>Thank you for your Attention</vt:lpstr>
    </vt:vector>
  </TitlesOfParts>
  <Company>Wolfram Research,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Perardi</dc:creator>
  <cp:lastModifiedBy>wolfram</cp:lastModifiedBy>
  <cp:revision>358</cp:revision>
  <dcterms:created xsi:type="dcterms:W3CDTF">2011-07-14T19:59:58Z</dcterms:created>
  <dcterms:modified xsi:type="dcterms:W3CDTF">2012-09-07T16:43:12Z</dcterms:modified>
</cp:coreProperties>
</file>