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1"/>
  </p:sldMasterIdLst>
  <p:notesMasterIdLst>
    <p:notesMasterId r:id="rId18"/>
  </p:notesMasterIdLst>
  <p:handoutMasterIdLst>
    <p:handoutMasterId r:id="rId19"/>
  </p:handoutMasterIdLst>
  <p:sldIdLst>
    <p:sldId id="387" r:id="rId2"/>
    <p:sldId id="600" r:id="rId3"/>
    <p:sldId id="621" r:id="rId4"/>
    <p:sldId id="622" r:id="rId5"/>
    <p:sldId id="623" r:id="rId6"/>
    <p:sldId id="637" r:id="rId7"/>
    <p:sldId id="624" r:id="rId8"/>
    <p:sldId id="627" r:id="rId9"/>
    <p:sldId id="625" r:id="rId10"/>
    <p:sldId id="630" r:id="rId11"/>
    <p:sldId id="636" r:id="rId12"/>
    <p:sldId id="631" r:id="rId13"/>
    <p:sldId id="632" r:id="rId14"/>
    <p:sldId id="634" r:id="rId15"/>
    <p:sldId id="633" r:id="rId16"/>
    <p:sldId id="635" r:id="rId17"/>
  </p:sldIdLst>
  <p:sldSz cx="9144000" cy="6858000" type="screen4x3"/>
  <p:notesSz cx="6797675" cy="9926638"/>
  <p:defaultTextStyle>
    <a:defPPr>
      <a:defRPr lang="it-IT"/>
    </a:defPPr>
    <a:lvl1pPr algn="l" rtl="0" eaLnBrk="0" fontAlgn="base" hangingPunct="0">
      <a:spcBef>
        <a:spcPct val="20000"/>
      </a:spcBef>
      <a:spcAft>
        <a:spcPct val="0"/>
      </a:spcAft>
      <a:buClr>
        <a:srgbClr val="AC0000"/>
      </a:buClr>
      <a:buFont typeface="Wingdings" pitchFamily="2" charset="2"/>
      <a:buChar char="n"/>
      <a:defRPr sz="2200" kern="1200">
        <a:solidFill>
          <a:schemeClr val="tx1"/>
        </a:solidFill>
        <a:latin typeface="Tahoma" charset="0"/>
        <a:ea typeface="+mn-ea"/>
        <a:cs typeface="+mn-cs"/>
      </a:defRPr>
    </a:lvl1pPr>
    <a:lvl2pPr marL="457200" algn="l" rtl="0" eaLnBrk="0" fontAlgn="base" hangingPunct="0">
      <a:spcBef>
        <a:spcPct val="20000"/>
      </a:spcBef>
      <a:spcAft>
        <a:spcPct val="0"/>
      </a:spcAft>
      <a:buClr>
        <a:srgbClr val="AC0000"/>
      </a:buClr>
      <a:buFont typeface="Wingdings" pitchFamily="2" charset="2"/>
      <a:buChar char="n"/>
      <a:defRPr sz="2200" kern="1200">
        <a:solidFill>
          <a:schemeClr val="tx1"/>
        </a:solidFill>
        <a:latin typeface="Tahoma" charset="0"/>
        <a:ea typeface="+mn-ea"/>
        <a:cs typeface="+mn-cs"/>
      </a:defRPr>
    </a:lvl2pPr>
    <a:lvl3pPr marL="914400" algn="l" rtl="0" eaLnBrk="0" fontAlgn="base" hangingPunct="0">
      <a:spcBef>
        <a:spcPct val="20000"/>
      </a:spcBef>
      <a:spcAft>
        <a:spcPct val="0"/>
      </a:spcAft>
      <a:buClr>
        <a:srgbClr val="AC0000"/>
      </a:buClr>
      <a:buFont typeface="Wingdings" pitchFamily="2" charset="2"/>
      <a:buChar char="n"/>
      <a:defRPr sz="2200" kern="1200">
        <a:solidFill>
          <a:schemeClr val="tx1"/>
        </a:solidFill>
        <a:latin typeface="Tahoma" charset="0"/>
        <a:ea typeface="+mn-ea"/>
        <a:cs typeface="+mn-cs"/>
      </a:defRPr>
    </a:lvl3pPr>
    <a:lvl4pPr marL="1371600" algn="l" rtl="0" eaLnBrk="0" fontAlgn="base" hangingPunct="0">
      <a:spcBef>
        <a:spcPct val="20000"/>
      </a:spcBef>
      <a:spcAft>
        <a:spcPct val="0"/>
      </a:spcAft>
      <a:buClr>
        <a:srgbClr val="AC0000"/>
      </a:buClr>
      <a:buFont typeface="Wingdings" pitchFamily="2" charset="2"/>
      <a:buChar char="n"/>
      <a:defRPr sz="2200" kern="1200">
        <a:solidFill>
          <a:schemeClr val="tx1"/>
        </a:solidFill>
        <a:latin typeface="Tahoma" charset="0"/>
        <a:ea typeface="+mn-ea"/>
        <a:cs typeface="+mn-cs"/>
      </a:defRPr>
    </a:lvl4pPr>
    <a:lvl5pPr marL="1828800" algn="l" rtl="0" eaLnBrk="0" fontAlgn="base" hangingPunct="0">
      <a:spcBef>
        <a:spcPct val="20000"/>
      </a:spcBef>
      <a:spcAft>
        <a:spcPct val="0"/>
      </a:spcAft>
      <a:buClr>
        <a:srgbClr val="AC0000"/>
      </a:buClr>
      <a:buFont typeface="Wingdings" pitchFamily="2" charset="2"/>
      <a:buChar char="n"/>
      <a:defRPr sz="2200" kern="1200">
        <a:solidFill>
          <a:schemeClr val="tx1"/>
        </a:solidFill>
        <a:latin typeface="Tahoma" charset="0"/>
        <a:ea typeface="+mn-ea"/>
        <a:cs typeface="+mn-cs"/>
      </a:defRPr>
    </a:lvl5pPr>
    <a:lvl6pPr marL="2286000" algn="l" defTabSz="914400" rtl="0" eaLnBrk="1" latinLnBrk="0" hangingPunct="1">
      <a:defRPr sz="2200" kern="1200">
        <a:solidFill>
          <a:schemeClr val="tx1"/>
        </a:solidFill>
        <a:latin typeface="Tahoma" charset="0"/>
        <a:ea typeface="+mn-ea"/>
        <a:cs typeface="+mn-cs"/>
      </a:defRPr>
    </a:lvl6pPr>
    <a:lvl7pPr marL="2743200" algn="l" defTabSz="914400" rtl="0" eaLnBrk="1" latinLnBrk="0" hangingPunct="1">
      <a:defRPr sz="2200" kern="1200">
        <a:solidFill>
          <a:schemeClr val="tx1"/>
        </a:solidFill>
        <a:latin typeface="Tahoma" charset="0"/>
        <a:ea typeface="+mn-ea"/>
        <a:cs typeface="+mn-cs"/>
      </a:defRPr>
    </a:lvl7pPr>
    <a:lvl8pPr marL="3200400" algn="l" defTabSz="914400" rtl="0" eaLnBrk="1" latinLnBrk="0" hangingPunct="1">
      <a:defRPr sz="2200" kern="1200">
        <a:solidFill>
          <a:schemeClr val="tx1"/>
        </a:solidFill>
        <a:latin typeface="Tahoma" charset="0"/>
        <a:ea typeface="+mn-ea"/>
        <a:cs typeface="+mn-cs"/>
      </a:defRPr>
    </a:lvl8pPr>
    <a:lvl9pPr marL="3657600" algn="l" defTabSz="914400" rtl="0" eaLnBrk="1" latinLnBrk="0" hangingPunct="1">
      <a:defRPr sz="2200"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3300"/>
    <a:srgbClr val="DDDDDD"/>
    <a:srgbClr val="99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64" d="100"/>
          <a:sy n="64" d="100"/>
        </p:scale>
        <p:origin x="-1332" y="-96"/>
      </p:cViewPr>
      <p:guideLst>
        <p:guide orient="horz" pos="2160"/>
        <p:guide pos="2880"/>
      </p:guideLst>
    </p:cSldViewPr>
  </p:slideViewPr>
  <p:outlineViewPr>
    <p:cViewPr>
      <p:scale>
        <a:sx n="33" d="100"/>
        <a:sy n="33" d="100"/>
      </p:scale>
      <p:origin x="0" y="3342"/>
    </p:cViewPr>
  </p:outlineViewPr>
  <p:notesTextViewPr>
    <p:cViewPr>
      <p:scale>
        <a:sx n="100" d="100"/>
        <a:sy n="100" d="100"/>
      </p:scale>
      <p:origin x="0" y="0"/>
    </p:cViewPr>
  </p:notesTextViewPr>
  <p:sorterViewPr>
    <p:cViewPr>
      <p:scale>
        <a:sx n="75" d="100"/>
        <a:sy n="75" d="100"/>
      </p:scale>
      <p:origin x="0" y="2568"/>
    </p:cViewPr>
  </p:sorterViewPr>
  <p:notesViewPr>
    <p:cSldViewPr>
      <p:cViewPr varScale="1">
        <p:scale>
          <a:sx n="85" d="100"/>
          <a:sy n="85" d="100"/>
        </p:scale>
        <p:origin x="-2304" y="-84"/>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0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eaLnBrk="1" hangingPunct="1">
              <a:spcBef>
                <a:spcPct val="0"/>
              </a:spcBef>
              <a:buClrTx/>
              <a:buFontTx/>
              <a:buNone/>
              <a:defRPr sz="1200">
                <a:latin typeface="Arial" charset="0"/>
              </a:defRPr>
            </a:lvl1pPr>
          </a:lstStyle>
          <a:p>
            <a:endParaRPr lang="en-GB"/>
          </a:p>
        </p:txBody>
      </p:sp>
      <p:sp>
        <p:nvSpPr>
          <p:cNvPr id="420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algn="r" eaLnBrk="1" hangingPunct="1">
              <a:spcBef>
                <a:spcPct val="0"/>
              </a:spcBef>
              <a:buClrTx/>
              <a:buFontTx/>
              <a:buNone/>
              <a:defRPr sz="1200">
                <a:latin typeface="Arial" charset="0"/>
              </a:defRPr>
            </a:lvl1pPr>
          </a:lstStyle>
          <a:p>
            <a:endParaRPr lang="en-GB"/>
          </a:p>
        </p:txBody>
      </p:sp>
      <p:sp>
        <p:nvSpPr>
          <p:cNvPr id="42086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eaLnBrk="1" hangingPunct="1">
              <a:spcBef>
                <a:spcPct val="0"/>
              </a:spcBef>
              <a:buClrTx/>
              <a:buFontTx/>
              <a:buNone/>
              <a:defRPr sz="1200">
                <a:latin typeface="Arial" charset="0"/>
              </a:defRPr>
            </a:lvl1pPr>
          </a:lstStyle>
          <a:p>
            <a:endParaRPr lang="en-GB"/>
          </a:p>
        </p:txBody>
      </p:sp>
      <p:sp>
        <p:nvSpPr>
          <p:cNvPr id="42086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algn="r" eaLnBrk="1" hangingPunct="1">
              <a:spcBef>
                <a:spcPct val="0"/>
              </a:spcBef>
              <a:buClrTx/>
              <a:buFontTx/>
              <a:buNone/>
              <a:defRPr sz="1200">
                <a:latin typeface="Arial" charset="0"/>
              </a:defRPr>
            </a:lvl1pPr>
          </a:lstStyle>
          <a:p>
            <a:fld id="{12CC834B-8598-46F9-B9B5-A04B38C939C8}" type="slidenum">
              <a:rPr lang="it-IT"/>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eaLnBrk="1" hangingPunct="1">
              <a:spcBef>
                <a:spcPct val="0"/>
              </a:spcBef>
              <a:buClrTx/>
              <a:buFontTx/>
              <a:buNone/>
              <a:defRPr sz="1200">
                <a:latin typeface="Arial" charset="0"/>
              </a:defRPr>
            </a:lvl1pPr>
          </a:lstStyle>
          <a:p>
            <a:endParaRPr lang="en-GB"/>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lvl1pPr algn="r" eaLnBrk="1" hangingPunct="1">
              <a:spcBef>
                <a:spcPct val="0"/>
              </a:spcBef>
              <a:buClrTx/>
              <a:buFontTx/>
              <a:buNone/>
              <a:defRPr sz="1200">
                <a:latin typeface="Arial" charset="0"/>
              </a:defRPr>
            </a:lvl1pPr>
          </a:lstStyle>
          <a:p>
            <a:endParaRPr lang="en-GB"/>
          </a:p>
        </p:txBody>
      </p:sp>
      <p:sp>
        <p:nvSpPr>
          <p:cNvPr id="27652" name="Rectangle 4"/>
          <p:cNvSpPr>
            <a:spLocks noGrp="1" noRot="1" noChangeAspect="1" noChangeArrowheads="1" noTextEdit="1"/>
          </p:cNvSpPr>
          <p:nvPr>
            <p:ph type="sldImg" idx="2"/>
          </p:nvPr>
        </p:nvSpPr>
        <p:spPr bwMode="auto">
          <a:xfrm>
            <a:off x="914400" y="744538"/>
            <a:ext cx="4965700"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p:spPr>
        <p:txBody>
          <a:bodyPr vert="horz" wrap="square" lIns="91427" tIns="45713" rIns="91427" bIns="45713"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eaLnBrk="1" hangingPunct="1">
              <a:spcBef>
                <a:spcPct val="0"/>
              </a:spcBef>
              <a:buClrTx/>
              <a:buFontTx/>
              <a:buNone/>
              <a:defRPr sz="1200">
                <a:latin typeface="Arial" charset="0"/>
              </a:defRPr>
            </a:lvl1pPr>
          </a:lstStyle>
          <a:p>
            <a:endParaRPr lang="en-GB"/>
          </a:p>
        </p:txBody>
      </p:sp>
      <p:sp>
        <p:nvSpPr>
          <p:cNvPr id="410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p:spPr>
        <p:txBody>
          <a:bodyPr vert="horz" wrap="square" lIns="91427" tIns="45713" rIns="91427" bIns="45713" numCol="1" anchor="b" anchorCtr="0" compatLnSpc="1">
            <a:prstTxWarp prst="textNoShape">
              <a:avLst/>
            </a:prstTxWarp>
          </a:bodyPr>
          <a:lstStyle>
            <a:lvl1pPr algn="r" eaLnBrk="1" hangingPunct="1">
              <a:spcBef>
                <a:spcPct val="0"/>
              </a:spcBef>
              <a:buClrTx/>
              <a:buFontTx/>
              <a:buNone/>
              <a:defRPr sz="1200">
                <a:latin typeface="Arial" charset="0"/>
              </a:defRPr>
            </a:lvl1pPr>
          </a:lstStyle>
          <a:p>
            <a:fld id="{85E8E565-5974-4456-AF96-BD1AF101CB5F}" type="slidenum">
              <a:rPr lang="it-IT"/>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fld id="{BE182CEE-4986-42CB-BDA4-0415E08D708D}" type="slidenum">
              <a:rPr lang="it-IT"/>
              <a:pPr/>
              <a:t>1</a:t>
            </a:fld>
            <a:endParaRPr lang="it-IT"/>
          </a:p>
        </p:txBody>
      </p:sp>
      <p:sp>
        <p:nvSpPr>
          <p:cNvPr id="28675" name="Rectangle 2"/>
          <p:cNvSpPr>
            <a:spLocks noGrp="1" noRot="1" noChangeAspect="1" noChangeArrowheads="1" noTextEdit="1"/>
          </p:cNvSpPr>
          <p:nvPr>
            <p:ph type="sldImg"/>
          </p:nvPr>
        </p:nvSpPr>
        <p:spPr>
          <a:xfrm>
            <a:off x="915988" y="744538"/>
            <a:ext cx="4962525" cy="3722687"/>
          </a:xfrm>
          <a:ln/>
        </p:spPr>
      </p:sp>
      <p:sp>
        <p:nvSpPr>
          <p:cNvPr id="28676" name="Rectangle 3"/>
          <p:cNvSpPr>
            <a:spLocks noGrp="1" noChangeArrowheads="1"/>
          </p:cNvSpPr>
          <p:nvPr>
            <p:ph type="body" idx="1"/>
          </p:nvPr>
        </p:nvSpPr>
        <p:spPr/>
        <p:txBody>
          <a:bodyPr/>
          <a:lstStyle/>
          <a:p>
            <a:pPr eaLnBrk="1" hangingPunct="1"/>
            <a:endParaRPr lang="en-GB"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Rot="1" noChangeAspect="1" noChangeArrowheads="1" noTextEdit="1"/>
          </p:cNvSpPr>
          <p:nvPr>
            <p:ph type="sldImg"/>
          </p:nvPr>
        </p:nvSpPr>
        <p:spPr>
          <a:xfrm>
            <a:off x="915988" y="744538"/>
            <a:ext cx="4962525" cy="3722687"/>
          </a:xfrm>
          <a:ln/>
        </p:spPr>
      </p:sp>
      <p:sp>
        <p:nvSpPr>
          <p:cNvPr id="285699" name="Rectangle 3"/>
          <p:cNvSpPr>
            <a:spLocks noGrp="1" noChangeArrowheads="1"/>
          </p:cNvSpPr>
          <p:nvPr>
            <p:ph type="body" idx="1"/>
          </p:nvPr>
        </p:nvSpPr>
        <p:spPr/>
        <p:txBody>
          <a:bodyPr/>
          <a:lstStyle/>
          <a:p>
            <a:endParaRPr lang="en-GB"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rgbClr val="993333"/>
        </a:solidFill>
        <a:effectLst/>
      </p:bgPr>
    </p:bg>
    <p:spTree>
      <p:nvGrpSpPr>
        <p:cNvPr id="1" name=""/>
        <p:cNvGrpSpPr/>
        <p:nvPr/>
      </p:nvGrpSpPr>
      <p:grpSpPr>
        <a:xfrm>
          <a:off x="0" y="0"/>
          <a:ext cx="0" cy="0"/>
          <a:chOff x="0" y="0"/>
          <a:chExt cx="0" cy="0"/>
        </a:xfrm>
      </p:grpSpPr>
      <p:sp>
        <p:nvSpPr>
          <p:cNvPr id="4" name="Line 12"/>
          <p:cNvSpPr>
            <a:spLocks noChangeShapeType="1"/>
          </p:cNvSpPr>
          <p:nvPr userDrawn="1"/>
        </p:nvSpPr>
        <p:spPr bwMode="auto">
          <a:xfrm>
            <a:off x="0" y="838200"/>
            <a:ext cx="1616075" cy="0"/>
          </a:xfrm>
          <a:prstGeom prst="line">
            <a:avLst/>
          </a:prstGeom>
          <a:noFill/>
          <a:ln w="9525">
            <a:solidFill>
              <a:srgbClr val="993333"/>
            </a:solidFill>
            <a:round/>
            <a:headEnd/>
            <a:tailEnd/>
          </a:ln>
        </p:spPr>
        <p:txBody>
          <a:bodyPr wrap="none" anchor="ctr"/>
          <a:lstStyle/>
          <a:p>
            <a:pPr eaLnBrk="1" hangingPunct="1">
              <a:spcBef>
                <a:spcPct val="0"/>
              </a:spcBef>
              <a:buClrTx/>
              <a:buFontTx/>
              <a:buNone/>
              <a:defRPr/>
            </a:pPr>
            <a:endParaRPr lang="it-IT" sz="3000">
              <a:solidFill>
                <a:schemeClr val="tx2"/>
              </a:solidFill>
              <a:latin typeface="Impact" pitchFamily="34" charset="0"/>
            </a:endParaRPr>
          </a:p>
        </p:txBody>
      </p:sp>
      <p:pic>
        <p:nvPicPr>
          <p:cNvPr id="5" name="Picture 14" descr="Logo a colori"/>
          <p:cNvPicPr>
            <a:picLocks noChangeAspect="1" noChangeArrowheads="1"/>
          </p:cNvPicPr>
          <p:nvPr userDrawn="1"/>
        </p:nvPicPr>
        <p:blipFill>
          <a:blip r:embed="rId2" cstate="print"/>
          <a:srcRect/>
          <a:stretch>
            <a:fillRect/>
          </a:stretch>
        </p:blipFill>
        <p:spPr bwMode="auto">
          <a:xfrm>
            <a:off x="333375" y="419100"/>
            <a:ext cx="866775" cy="252413"/>
          </a:xfrm>
          <a:prstGeom prst="rect">
            <a:avLst/>
          </a:prstGeom>
          <a:noFill/>
          <a:ln w="9525">
            <a:noFill/>
            <a:miter lim="800000"/>
            <a:headEnd/>
            <a:tailEnd/>
          </a:ln>
        </p:spPr>
      </p:pic>
      <p:pic>
        <p:nvPicPr>
          <p:cNvPr id="6" name="Picture 17" descr="LateraleLogoPerPpt"/>
          <p:cNvPicPr>
            <a:picLocks noChangeAspect="1" noChangeArrowheads="1"/>
          </p:cNvPicPr>
          <p:nvPr userDrawn="1"/>
        </p:nvPicPr>
        <p:blipFill>
          <a:blip r:embed="rId3" cstate="print">
            <a:lum bright="100000" contrast="100000"/>
            <a:grayscl/>
            <a:biLevel thresh="50000"/>
          </a:blip>
          <a:srcRect l="32469" t="18527" b="6009"/>
          <a:stretch>
            <a:fillRect/>
          </a:stretch>
        </p:blipFill>
        <p:spPr bwMode="auto">
          <a:xfrm>
            <a:off x="-4763" y="0"/>
            <a:ext cx="1619251" cy="6865938"/>
          </a:xfrm>
          <a:prstGeom prst="rect">
            <a:avLst/>
          </a:prstGeom>
          <a:noFill/>
          <a:ln w="9525">
            <a:noFill/>
            <a:miter lim="800000"/>
            <a:headEnd/>
            <a:tailEnd/>
          </a:ln>
        </p:spPr>
      </p:pic>
      <p:sp>
        <p:nvSpPr>
          <p:cNvPr id="7" name="Line 18"/>
          <p:cNvSpPr>
            <a:spLocks noChangeShapeType="1"/>
          </p:cNvSpPr>
          <p:nvPr userDrawn="1"/>
        </p:nvSpPr>
        <p:spPr bwMode="auto">
          <a:xfrm>
            <a:off x="1066800" y="1052513"/>
            <a:ext cx="8077200" cy="0"/>
          </a:xfrm>
          <a:prstGeom prst="line">
            <a:avLst/>
          </a:prstGeom>
          <a:noFill/>
          <a:ln w="9525">
            <a:solidFill>
              <a:srgbClr val="C0C0C0"/>
            </a:solidFill>
            <a:round/>
            <a:headEnd/>
            <a:tailEnd/>
          </a:ln>
        </p:spPr>
        <p:txBody>
          <a:bodyPr wrap="none" anchor="ctr"/>
          <a:lstStyle/>
          <a:p>
            <a:pPr eaLnBrk="1" hangingPunct="1">
              <a:spcBef>
                <a:spcPct val="0"/>
              </a:spcBef>
              <a:buClrTx/>
              <a:buFontTx/>
              <a:buNone/>
              <a:defRPr/>
            </a:pPr>
            <a:endParaRPr lang="it-IT" sz="3000">
              <a:solidFill>
                <a:schemeClr val="tx2"/>
              </a:solidFill>
              <a:latin typeface="Impact" pitchFamily="34" charset="0"/>
            </a:endParaRPr>
          </a:p>
        </p:txBody>
      </p:sp>
      <p:sp>
        <p:nvSpPr>
          <p:cNvPr id="8" name="Line 19"/>
          <p:cNvSpPr>
            <a:spLocks noChangeShapeType="1"/>
          </p:cNvSpPr>
          <p:nvPr userDrawn="1"/>
        </p:nvSpPr>
        <p:spPr bwMode="auto">
          <a:xfrm>
            <a:off x="0" y="1052513"/>
            <a:ext cx="1616075" cy="0"/>
          </a:xfrm>
          <a:prstGeom prst="line">
            <a:avLst/>
          </a:prstGeom>
          <a:noFill/>
          <a:ln w="9525">
            <a:solidFill>
              <a:srgbClr val="993333"/>
            </a:solidFill>
            <a:round/>
            <a:headEnd/>
            <a:tailEnd/>
          </a:ln>
        </p:spPr>
        <p:txBody>
          <a:bodyPr wrap="none" anchor="ctr"/>
          <a:lstStyle/>
          <a:p>
            <a:pPr eaLnBrk="1" hangingPunct="1">
              <a:spcBef>
                <a:spcPct val="0"/>
              </a:spcBef>
              <a:buClrTx/>
              <a:buFontTx/>
              <a:buNone/>
              <a:defRPr/>
            </a:pPr>
            <a:endParaRPr lang="it-IT" sz="3000">
              <a:solidFill>
                <a:schemeClr val="tx2"/>
              </a:solidFill>
              <a:latin typeface="Impact" pitchFamily="34" charset="0"/>
            </a:endParaRPr>
          </a:p>
        </p:txBody>
      </p:sp>
      <p:pic>
        <p:nvPicPr>
          <p:cNvPr id="9" name="Picture 20" descr="Logo a colori"/>
          <p:cNvPicPr>
            <a:picLocks noChangeAspect="1" noChangeArrowheads="1"/>
          </p:cNvPicPr>
          <p:nvPr userDrawn="1"/>
        </p:nvPicPr>
        <p:blipFill>
          <a:blip r:embed="rId2" cstate="print"/>
          <a:srcRect/>
          <a:stretch>
            <a:fillRect/>
          </a:stretch>
        </p:blipFill>
        <p:spPr bwMode="auto">
          <a:xfrm>
            <a:off x="549275" y="635000"/>
            <a:ext cx="866775" cy="252413"/>
          </a:xfrm>
          <a:prstGeom prst="rect">
            <a:avLst/>
          </a:prstGeom>
          <a:noFill/>
          <a:ln w="9525">
            <a:noFill/>
            <a:miter lim="800000"/>
            <a:headEnd/>
            <a:tailEnd/>
          </a:ln>
        </p:spPr>
      </p:pic>
      <p:sp>
        <p:nvSpPr>
          <p:cNvPr id="299010" name="Rectangle 2"/>
          <p:cNvSpPr>
            <a:spLocks noGrp="1" noChangeArrowheads="1"/>
          </p:cNvSpPr>
          <p:nvPr>
            <p:ph type="ctrTitle"/>
          </p:nvPr>
        </p:nvSpPr>
        <p:spPr>
          <a:xfrm>
            <a:off x="1871663" y="1125538"/>
            <a:ext cx="7272337" cy="3743325"/>
          </a:xfrm>
        </p:spPr>
        <p:txBody>
          <a:bodyPr anchor="t"/>
          <a:lstStyle>
            <a:lvl1pPr>
              <a:defRPr>
                <a:solidFill>
                  <a:schemeClr val="bg1"/>
                </a:solidFill>
              </a:defRPr>
            </a:lvl1pPr>
          </a:lstStyle>
          <a:p>
            <a:r>
              <a:rPr lang="it-IT"/>
              <a:t>Titolo e sottotitolo</a:t>
            </a:r>
          </a:p>
        </p:txBody>
      </p:sp>
      <p:sp>
        <p:nvSpPr>
          <p:cNvPr id="299013" name="Rectangle 5"/>
          <p:cNvSpPr>
            <a:spLocks noGrp="1" noChangeArrowheads="1"/>
          </p:cNvSpPr>
          <p:nvPr>
            <p:ph type="subTitle" idx="1"/>
          </p:nvPr>
        </p:nvSpPr>
        <p:spPr>
          <a:xfrm>
            <a:off x="1871663" y="5084763"/>
            <a:ext cx="7272337" cy="1368425"/>
          </a:xfrm>
        </p:spPr>
        <p:txBody>
          <a:bodyPr/>
          <a:lstStyle>
            <a:lvl1pPr marL="0" indent="0">
              <a:buFont typeface="Wingdings" pitchFamily="2" charset="2"/>
              <a:buNone/>
              <a:defRPr sz="2400" b="1">
                <a:solidFill>
                  <a:srgbClr val="DDDDDD"/>
                </a:solidFill>
              </a:defRPr>
            </a:lvl1pPr>
          </a:lstStyle>
          <a:p>
            <a:r>
              <a:rPr lang="it-IT"/>
              <a:t>Relatore e intervento</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4" name="Picture 12" descr="LateraleLogoPerPpt"/>
          <p:cNvPicPr>
            <a:picLocks noChangeAspect="1" noChangeArrowheads="1"/>
          </p:cNvPicPr>
          <p:nvPr userDrawn="1"/>
        </p:nvPicPr>
        <p:blipFill>
          <a:blip r:embed="rId2" cstate="print"/>
          <a:srcRect l="32451" t="18532" b="6003"/>
          <a:stretch>
            <a:fillRect/>
          </a:stretch>
        </p:blipFill>
        <p:spPr bwMode="auto">
          <a:xfrm>
            <a:off x="0" y="0"/>
            <a:ext cx="1619250" cy="6865938"/>
          </a:xfrm>
          <a:prstGeom prst="rect">
            <a:avLst/>
          </a:prstGeom>
          <a:noFill/>
          <a:ln w="9525">
            <a:noFill/>
            <a:miter lim="800000"/>
            <a:headEnd/>
            <a:tailEnd/>
          </a:ln>
        </p:spPr>
      </p:pic>
      <p:sp>
        <p:nvSpPr>
          <p:cNvPr id="5" name="Line 14"/>
          <p:cNvSpPr>
            <a:spLocks noChangeShapeType="1"/>
          </p:cNvSpPr>
          <p:nvPr userDrawn="1"/>
        </p:nvSpPr>
        <p:spPr bwMode="auto">
          <a:xfrm>
            <a:off x="1066800" y="838200"/>
            <a:ext cx="8077200" cy="0"/>
          </a:xfrm>
          <a:prstGeom prst="line">
            <a:avLst/>
          </a:prstGeom>
          <a:noFill/>
          <a:ln w="9525">
            <a:solidFill>
              <a:schemeClr val="bg2"/>
            </a:solidFill>
            <a:round/>
            <a:headEnd/>
            <a:tailEnd/>
          </a:ln>
        </p:spPr>
        <p:txBody>
          <a:bodyPr wrap="none" anchor="ctr"/>
          <a:lstStyle/>
          <a:p>
            <a:pPr eaLnBrk="1" hangingPunct="1">
              <a:spcBef>
                <a:spcPct val="0"/>
              </a:spcBef>
              <a:buClrTx/>
              <a:buFontTx/>
              <a:buNone/>
              <a:defRPr/>
            </a:pPr>
            <a:endParaRPr lang="it-IT" sz="3000">
              <a:solidFill>
                <a:schemeClr val="tx2"/>
              </a:solidFill>
              <a:latin typeface="Impact" pitchFamily="34" charset="0"/>
            </a:endParaRPr>
          </a:p>
        </p:txBody>
      </p:sp>
      <p:sp>
        <p:nvSpPr>
          <p:cNvPr id="6" name="Text Box 17"/>
          <p:cNvSpPr txBox="1">
            <a:spLocks noChangeArrowheads="1"/>
          </p:cNvSpPr>
          <p:nvPr userDrawn="1"/>
        </p:nvSpPr>
        <p:spPr bwMode="auto">
          <a:xfrm>
            <a:off x="395288" y="520542"/>
            <a:ext cx="1152525" cy="246221"/>
          </a:xfrm>
          <a:prstGeom prst="rect">
            <a:avLst/>
          </a:prstGeom>
          <a:noFill/>
          <a:ln w="9525">
            <a:noFill/>
            <a:miter lim="800000"/>
            <a:headEnd/>
            <a:tailEnd/>
          </a:ln>
        </p:spPr>
        <p:txBody>
          <a:bodyPr lIns="0" tIns="0" rIns="0" bIns="0" anchor="b">
            <a:spAutoFit/>
          </a:bodyPr>
          <a:lstStyle/>
          <a:p>
            <a:pPr algn="r">
              <a:spcBef>
                <a:spcPct val="0"/>
              </a:spcBef>
              <a:buClrTx/>
              <a:buFontTx/>
              <a:buNone/>
            </a:pPr>
            <a:r>
              <a:rPr lang="en-US" sz="800" b="1" noProof="0" dirty="0" smtClean="0">
                <a:solidFill>
                  <a:schemeClr val="bg1"/>
                </a:solidFill>
                <a:ea typeface="ＭＳ Ｐゴシック" pitchFamily="34" charset="-128"/>
              </a:rPr>
              <a:t>Open Statistical Data in Italy</a:t>
            </a:r>
            <a:endParaRPr lang="en-US" sz="800" b="1" noProof="0" dirty="0">
              <a:solidFill>
                <a:schemeClr val="bg1"/>
              </a:solidFill>
              <a:ea typeface="ＭＳ Ｐゴシック" pitchFamily="34" charset="-128"/>
            </a:endParaRPr>
          </a:p>
        </p:txBody>
      </p:sp>
      <p:pic>
        <p:nvPicPr>
          <p:cNvPr id="7" name="Picture 18" descr="Logo a colori"/>
          <p:cNvPicPr>
            <a:picLocks noChangeAspect="1" noChangeArrowheads="1"/>
          </p:cNvPicPr>
          <p:nvPr userDrawn="1"/>
        </p:nvPicPr>
        <p:blipFill>
          <a:blip r:embed="rId3" cstate="print"/>
          <a:srcRect/>
          <a:stretch>
            <a:fillRect/>
          </a:stretch>
        </p:blipFill>
        <p:spPr bwMode="auto">
          <a:xfrm>
            <a:off x="7880350" y="6477000"/>
            <a:ext cx="841375" cy="244475"/>
          </a:xfrm>
          <a:prstGeom prst="rect">
            <a:avLst/>
          </a:prstGeom>
          <a:noFill/>
          <a:ln w="9525">
            <a:noFill/>
            <a:miter lim="800000"/>
            <a:headEnd/>
            <a:tailEnd/>
          </a:ln>
        </p:spPr>
      </p:pic>
      <p:sp>
        <p:nvSpPr>
          <p:cNvPr id="8" name="Line 13"/>
          <p:cNvSpPr>
            <a:spLocks noChangeShapeType="1"/>
          </p:cNvSpPr>
          <p:nvPr userDrawn="1"/>
        </p:nvSpPr>
        <p:spPr bwMode="auto">
          <a:xfrm>
            <a:off x="0" y="838200"/>
            <a:ext cx="1616075" cy="0"/>
          </a:xfrm>
          <a:prstGeom prst="line">
            <a:avLst/>
          </a:prstGeom>
          <a:noFill/>
          <a:ln w="9525">
            <a:solidFill>
              <a:schemeClr val="bg1"/>
            </a:solidFill>
            <a:round/>
            <a:headEnd/>
            <a:tailEnd/>
          </a:ln>
        </p:spPr>
        <p:txBody>
          <a:bodyPr wrap="none" anchor="ctr"/>
          <a:lstStyle/>
          <a:p>
            <a:pPr eaLnBrk="1" hangingPunct="1">
              <a:spcBef>
                <a:spcPct val="0"/>
              </a:spcBef>
              <a:buClrTx/>
              <a:buFontTx/>
              <a:buNone/>
              <a:defRPr/>
            </a:pPr>
            <a:endParaRPr lang="it-IT" sz="3000">
              <a:solidFill>
                <a:schemeClr val="tx2"/>
              </a:solidFill>
              <a:latin typeface="Impact" pitchFamily="34" charset="0"/>
            </a:endParaRPr>
          </a:p>
        </p:txBody>
      </p:sp>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9" name="Rectangle 19"/>
          <p:cNvSpPr>
            <a:spLocks noGrp="1" noChangeArrowheads="1"/>
          </p:cNvSpPr>
          <p:nvPr>
            <p:ph type="dt" sz="half" idx="10"/>
          </p:nvPr>
        </p:nvSpPr>
        <p:spPr>
          <a:xfrm>
            <a:off x="1331913" y="6497638"/>
            <a:ext cx="2016125" cy="360362"/>
          </a:xfrm>
        </p:spPr>
        <p:txBody>
          <a:bodyPr/>
          <a:lstStyle>
            <a:lvl1pPr>
              <a:defRPr/>
            </a:lvl1pPr>
          </a:lstStyle>
          <a:p>
            <a:r>
              <a:rPr lang="it-IT" dirty="0" err="1" smtClean="0"/>
              <a:t>September</a:t>
            </a:r>
            <a:r>
              <a:rPr lang="it-IT" dirty="0" smtClean="0"/>
              <a:t> 10, 2010</a:t>
            </a:r>
            <a:endParaRPr lang="it-IT" dirty="0"/>
          </a:p>
        </p:txBody>
      </p:sp>
      <p:sp>
        <p:nvSpPr>
          <p:cNvPr id="10" name="Rectangle 20"/>
          <p:cNvSpPr>
            <a:spLocks noGrp="1" noChangeArrowheads="1"/>
          </p:cNvSpPr>
          <p:nvPr>
            <p:ph type="ftr" sz="quarter" idx="11"/>
          </p:nvPr>
        </p:nvSpPr>
        <p:spPr/>
        <p:txBody>
          <a:bodyPr/>
          <a:lstStyle>
            <a:lvl1pPr>
              <a:defRPr/>
            </a:lvl1pPr>
          </a:lstStyle>
          <a:p>
            <a:r>
              <a:rPr lang="it-IT"/>
              <a:t>Giovanni A. Barbieri</a:t>
            </a:r>
          </a:p>
        </p:txBody>
      </p:sp>
      <p:sp>
        <p:nvSpPr>
          <p:cNvPr id="11" name="Rectangle 21"/>
          <p:cNvSpPr>
            <a:spLocks noGrp="1" noChangeArrowheads="1"/>
          </p:cNvSpPr>
          <p:nvPr>
            <p:ph type="sldNum" sz="quarter" idx="12"/>
          </p:nvPr>
        </p:nvSpPr>
        <p:spPr/>
        <p:txBody>
          <a:bodyPr/>
          <a:lstStyle>
            <a:lvl1pPr>
              <a:defRPr/>
            </a:lvl1pPr>
          </a:lstStyle>
          <a:p>
            <a:pPr>
              <a:defRPr/>
            </a:pPr>
            <a:fld id="{3293533B-59E8-4CA4-81A8-AAE379D204FE}" type="slidenum">
              <a:rPr lang="it-IT"/>
              <a:pPr>
                <a:defRPr/>
              </a:pPr>
              <a:t>‹N›</a:t>
            </a:fld>
            <a:endParaRPr lang="it-IT"/>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30375" y="0"/>
            <a:ext cx="7305675" cy="720725"/>
          </a:xfrm>
          <a:prstGeom prst="rect">
            <a:avLst/>
          </a:prstGeom>
          <a:noFill/>
          <a:ln w="9525">
            <a:noFill/>
            <a:miter lim="800000"/>
            <a:headEnd/>
            <a:tailEnd/>
          </a:ln>
        </p:spPr>
        <p:txBody>
          <a:bodyPr vert="horz" wrap="square" lIns="54000" tIns="45720" rIns="54000" bIns="45720" numCol="1" anchor="ctr" anchorCtr="0" compatLnSpc="1">
            <a:prstTxWarp prst="textNoShape">
              <a:avLst/>
            </a:prstTxWarp>
          </a:bodyPr>
          <a:lstStyle/>
          <a:p>
            <a:pPr lvl="0"/>
            <a:r>
              <a:rPr lang="it-IT" dirty="0" smtClean="0"/>
              <a:t>Titolo</a:t>
            </a:r>
          </a:p>
        </p:txBody>
      </p:sp>
      <p:sp>
        <p:nvSpPr>
          <p:cNvPr id="1027" name="Rectangle 5"/>
          <p:cNvSpPr>
            <a:spLocks noGrp="1" noChangeArrowheads="1"/>
          </p:cNvSpPr>
          <p:nvPr>
            <p:ph type="body" idx="1"/>
          </p:nvPr>
        </p:nvSpPr>
        <p:spPr bwMode="auto">
          <a:xfrm>
            <a:off x="1730375" y="1052513"/>
            <a:ext cx="7305675"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p:txBody>
      </p:sp>
      <p:sp>
        <p:nvSpPr>
          <p:cNvPr id="17" name="Rectangle 19"/>
          <p:cNvSpPr>
            <a:spLocks noGrp="1" noChangeArrowheads="1"/>
          </p:cNvSpPr>
          <p:nvPr>
            <p:ph type="dt" sz="half" idx="2"/>
          </p:nvPr>
        </p:nvSpPr>
        <p:spPr bwMode="auto">
          <a:xfrm>
            <a:off x="1763713" y="6497638"/>
            <a:ext cx="1800175" cy="36036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400"/>
            </a:lvl1pPr>
          </a:lstStyle>
          <a:p>
            <a:r>
              <a:rPr lang="it-IT" dirty="0" err="1" smtClean="0"/>
              <a:t>September</a:t>
            </a:r>
            <a:r>
              <a:rPr lang="it-IT" dirty="0" smtClean="0"/>
              <a:t> 10, 2010</a:t>
            </a:r>
            <a:endParaRPr lang="it-IT" dirty="0"/>
          </a:p>
        </p:txBody>
      </p:sp>
      <p:sp>
        <p:nvSpPr>
          <p:cNvPr id="18" name="Rectangle 20"/>
          <p:cNvSpPr>
            <a:spLocks noGrp="1" noChangeArrowheads="1"/>
          </p:cNvSpPr>
          <p:nvPr>
            <p:ph type="ftr" sz="quarter" idx="3"/>
          </p:nvPr>
        </p:nvSpPr>
        <p:spPr bwMode="auto">
          <a:xfrm>
            <a:off x="3419475" y="6497638"/>
            <a:ext cx="2592388" cy="36036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spcBef>
                <a:spcPct val="0"/>
              </a:spcBef>
              <a:buClrTx/>
              <a:buFontTx/>
              <a:buNone/>
              <a:defRPr sz="1400"/>
            </a:lvl1pPr>
          </a:lstStyle>
          <a:p>
            <a:r>
              <a:rPr lang="it-IT"/>
              <a:t>G. A. Barbieri</a:t>
            </a:r>
          </a:p>
        </p:txBody>
      </p:sp>
      <p:sp>
        <p:nvSpPr>
          <p:cNvPr id="19" name="Rectangle 21"/>
          <p:cNvSpPr>
            <a:spLocks noGrp="1" noChangeArrowheads="1"/>
          </p:cNvSpPr>
          <p:nvPr>
            <p:ph type="sldNum" sz="quarter" idx="4"/>
          </p:nvPr>
        </p:nvSpPr>
        <p:spPr bwMode="auto">
          <a:xfrm>
            <a:off x="6084888" y="6497638"/>
            <a:ext cx="1270000" cy="360362"/>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spcBef>
                <a:spcPct val="0"/>
              </a:spcBef>
              <a:buClrTx/>
              <a:buFontTx/>
              <a:buNone/>
              <a:defRPr sz="1400">
                <a:latin typeface="+mn-lt"/>
              </a:defRPr>
            </a:lvl1pPr>
          </a:lstStyle>
          <a:p>
            <a:pPr>
              <a:defRPr/>
            </a:pPr>
            <a:fld id="{8D0284F4-EBA8-4584-BB75-12DC2D50F8C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Lst>
  <p:transition>
    <p:wipe dir="r"/>
  </p:transition>
  <p:timing>
    <p:tnLst>
      <p:par>
        <p:cTn id="1" dur="indefinite" restart="never" nodeType="tmRoot"/>
      </p:par>
    </p:tnLst>
  </p:timing>
  <p:hf hdr="0"/>
  <p:txStyles>
    <p:titleStyle>
      <a:lvl1pPr algn="l" rtl="0" eaLnBrk="0" fontAlgn="base" hangingPunct="0">
        <a:spcBef>
          <a:spcPct val="0"/>
        </a:spcBef>
        <a:spcAft>
          <a:spcPct val="0"/>
        </a:spcAft>
        <a:defRPr sz="3200" b="1">
          <a:solidFill>
            <a:schemeClr val="tx2"/>
          </a:solidFill>
          <a:latin typeface="Arial" charset="0"/>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Tahoma" pitchFamily="34" charset="0"/>
        </a:defRPr>
      </a:lvl6pPr>
      <a:lvl7pPr marL="914400" algn="l" rtl="0" fontAlgn="base">
        <a:spcBef>
          <a:spcPct val="0"/>
        </a:spcBef>
        <a:spcAft>
          <a:spcPct val="0"/>
        </a:spcAft>
        <a:defRPr sz="3200" b="1">
          <a:solidFill>
            <a:schemeClr val="tx2"/>
          </a:solidFill>
          <a:latin typeface="Tahoma" pitchFamily="34" charset="0"/>
        </a:defRPr>
      </a:lvl7pPr>
      <a:lvl8pPr marL="1371600" algn="l" rtl="0" fontAlgn="base">
        <a:spcBef>
          <a:spcPct val="0"/>
        </a:spcBef>
        <a:spcAft>
          <a:spcPct val="0"/>
        </a:spcAft>
        <a:defRPr sz="3200" b="1">
          <a:solidFill>
            <a:schemeClr val="tx2"/>
          </a:solidFill>
          <a:latin typeface="Tahoma" pitchFamily="34" charset="0"/>
        </a:defRPr>
      </a:lvl8pPr>
      <a:lvl9pPr marL="1828800" algn="l" rtl="0" fontAlgn="base">
        <a:spcBef>
          <a:spcPct val="0"/>
        </a:spcBef>
        <a:spcAft>
          <a:spcPct val="0"/>
        </a:spcAft>
        <a:defRPr sz="3200" b="1">
          <a:solidFill>
            <a:schemeClr val="tx2"/>
          </a:solidFill>
          <a:latin typeface="Tahoma" pitchFamily="34" charset="0"/>
        </a:defRPr>
      </a:lvl9pPr>
    </p:titleStyle>
    <p:bodyStyle>
      <a:lvl1pPr marL="469900" indent="-469900" algn="l" rtl="0" eaLnBrk="0" fontAlgn="base" hangingPunct="0">
        <a:spcBef>
          <a:spcPct val="20000"/>
        </a:spcBef>
        <a:spcAft>
          <a:spcPct val="0"/>
        </a:spcAft>
        <a:buClr>
          <a:srgbClr val="AC0000"/>
        </a:buClr>
        <a:buFont typeface="Wingdings" pitchFamily="2" charset="2"/>
        <a:buChar char="n"/>
        <a:defRPr sz="2200">
          <a:solidFill>
            <a:schemeClr val="tx1"/>
          </a:solidFill>
          <a:latin typeface="Arial" charset="0"/>
          <a:ea typeface="+mn-ea"/>
          <a:cs typeface="+mn-cs"/>
        </a:defRPr>
      </a:lvl1pPr>
      <a:lvl2pPr marL="966788" indent="-495300" algn="l" rtl="0" eaLnBrk="0" fontAlgn="base" hangingPunct="0">
        <a:spcBef>
          <a:spcPct val="20000"/>
        </a:spcBef>
        <a:spcAft>
          <a:spcPct val="0"/>
        </a:spcAft>
        <a:buClr>
          <a:srgbClr val="AC0000"/>
        </a:buClr>
        <a:buSzPct val="120000"/>
        <a:buFont typeface="Wingdings" pitchFamily="2" charset="2"/>
        <a:buChar char="§"/>
        <a:defRPr sz="2200">
          <a:solidFill>
            <a:schemeClr val="tx1"/>
          </a:solidFill>
          <a:latin typeface="Arial" charset="0"/>
        </a:defRPr>
      </a:lvl2pPr>
      <a:lvl3pPr marL="1347788" indent="-438150" algn="l" rtl="0" eaLnBrk="0" fontAlgn="base" hangingPunct="0">
        <a:spcBef>
          <a:spcPct val="20000"/>
        </a:spcBef>
        <a:spcAft>
          <a:spcPct val="0"/>
        </a:spcAft>
        <a:buClr>
          <a:schemeClr val="accent2"/>
        </a:buClr>
        <a:buFont typeface="Wingdings" pitchFamily="2" charset="2"/>
        <a:buChar char="Ø"/>
        <a:defRPr sz="2000">
          <a:solidFill>
            <a:schemeClr val="tx1"/>
          </a:solidFill>
          <a:latin typeface="Arial" charset="0"/>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Arial" charset="0"/>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Verdana" pitchFamily="34" charset="0"/>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Verdana" pitchFamily="34" charset="0"/>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Verdana" pitchFamily="34" charset="0"/>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Verdana" pitchFamily="34" charset="0"/>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Verdana" pitchFamily="34" charset="0"/>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senna184.pc.istat.it/istatexplor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a:xfrm>
            <a:off x="1870075" y="1916113"/>
            <a:ext cx="7273925" cy="1673225"/>
          </a:xfrm>
        </p:spPr>
        <p:txBody>
          <a:bodyPr/>
          <a:lstStyle/>
          <a:p>
            <a:pPr eaLnBrk="1" hangingPunct="1"/>
            <a:r>
              <a:rPr lang="it-IT" dirty="0" smtClean="0"/>
              <a:t>Open </a:t>
            </a:r>
            <a:r>
              <a:rPr lang="en-US" dirty="0" smtClean="0"/>
              <a:t>Statistical</a:t>
            </a:r>
            <a:r>
              <a:rPr lang="it-IT" dirty="0" smtClean="0"/>
              <a:t> Data in Italy</a:t>
            </a:r>
            <a:r>
              <a:rPr lang="it-IT" dirty="0" smtClean="0">
                <a:solidFill>
                  <a:schemeClr val="tx2"/>
                </a:solidFill>
              </a:rPr>
              <a:t>  </a:t>
            </a:r>
            <a:r>
              <a:rPr lang="it-IT" dirty="0" smtClean="0">
                <a:latin typeface="Tahoma" charset="0"/>
              </a:rPr>
              <a:t/>
            </a:r>
            <a:br>
              <a:rPr lang="it-IT" dirty="0" smtClean="0">
                <a:latin typeface="Tahoma" charset="0"/>
              </a:rPr>
            </a:br>
            <a:endParaRPr lang="it-IT" dirty="0" smtClean="0">
              <a:latin typeface="Tahoma" charset="0"/>
            </a:endParaRPr>
          </a:p>
        </p:txBody>
      </p:sp>
      <p:sp>
        <p:nvSpPr>
          <p:cNvPr id="4099" name="Rectangle 5"/>
          <p:cNvSpPr>
            <a:spLocks noGrp="1" noChangeArrowheads="1"/>
          </p:cNvSpPr>
          <p:nvPr>
            <p:ph type="subTitle" idx="1"/>
          </p:nvPr>
        </p:nvSpPr>
        <p:spPr/>
        <p:txBody>
          <a:bodyPr/>
          <a:lstStyle/>
          <a:p>
            <a:pPr eaLnBrk="1" hangingPunct="1"/>
            <a:r>
              <a:rPr lang="it-IT" dirty="0" smtClean="0">
                <a:latin typeface="Tahoma" charset="0"/>
              </a:rPr>
              <a:t>Giovanni A. Barbieri</a:t>
            </a:r>
            <a:br>
              <a:rPr lang="it-IT" dirty="0" smtClean="0">
                <a:latin typeface="Tahoma" charset="0"/>
              </a:rPr>
            </a:br>
            <a:r>
              <a:rPr lang="it-IT" dirty="0" smtClean="0">
                <a:latin typeface="Tahoma" charset="0"/>
              </a:rPr>
              <a:t>Istat</a:t>
            </a:r>
          </a:p>
          <a:p>
            <a:pPr eaLnBrk="1" hangingPunct="1"/>
            <a:r>
              <a:rPr lang="en-GB" sz="2000" dirty="0" smtClean="0">
                <a:solidFill>
                  <a:schemeClr val="bg1"/>
                </a:solidFill>
                <a:latin typeface="Tahoma" charset="0"/>
              </a:rPr>
              <a:t>Data Summit 2010</a:t>
            </a:r>
            <a:endParaRPr lang="it-IT" dirty="0" smtClean="0">
              <a:solidFill>
                <a:schemeClr val="bg1"/>
              </a:solidFill>
              <a:latin typeface="Tahoma" charset="0"/>
            </a:endParaRPr>
          </a:p>
        </p:txBody>
      </p:sp>
      <p:sp>
        <p:nvSpPr>
          <p:cNvPr id="4100" name="Text Box 6"/>
          <p:cNvSpPr txBox="1">
            <a:spLocks noChangeArrowheads="1"/>
          </p:cNvSpPr>
          <p:nvPr/>
        </p:nvSpPr>
        <p:spPr bwMode="auto">
          <a:xfrm>
            <a:off x="1978025" y="6569075"/>
            <a:ext cx="4756150" cy="152400"/>
          </a:xfrm>
          <a:prstGeom prst="rect">
            <a:avLst/>
          </a:prstGeom>
          <a:noFill/>
          <a:ln w="9525">
            <a:noFill/>
            <a:miter lim="800000"/>
            <a:headEnd/>
            <a:tailEnd/>
          </a:ln>
        </p:spPr>
        <p:txBody>
          <a:bodyPr lIns="0" tIns="0" rIns="0" bIns="0">
            <a:spAutoFit/>
          </a:bodyPr>
          <a:lstStyle/>
          <a:p>
            <a:pPr>
              <a:spcBef>
                <a:spcPct val="0"/>
              </a:spcBef>
              <a:buClrTx/>
              <a:buFontTx/>
              <a:buNone/>
            </a:pPr>
            <a:r>
              <a:rPr lang="it-IT" sz="1000" dirty="0" err="1" smtClean="0">
                <a:solidFill>
                  <a:schemeClr val="bg1"/>
                </a:solidFill>
                <a:ea typeface="ＭＳ Ｐゴシック" pitchFamily="34" charset="-128"/>
              </a:rPr>
              <a:t>Washiungton</a:t>
            </a:r>
            <a:r>
              <a:rPr lang="it-IT" sz="1000" dirty="0" smtClean="0">
                <a:solidFill>
                  <a:schemeClr val="bg1"/>
                </a:solidFill>
                <a:ea typeface="ＭＳ Ｐゴシック" pitchFamily="34" charset="-128"/>
              </a:rPr>
              <a:t> DC, </a:t>
            </a:r>
            <a:r>
              <a:rPr lang="it-IT" sz="1000" dirty="0" err="1" smtClean="0">
                <a:solidFill>
                  <a:schemeClr val="bg1"/>
                </a:solidFill>
                <a:ea typeface="ＭＳ Ｐゴシック" pitchFamily="34" charset="-128"/>
              </a:rPr>
              <a:t>September</a:t>
            </a:r>
            <a:r>
              <a:rPr lang="it-IT" sz="1000" dirty="0">
                <a:solidFill>
                  <a:schemeClr val="bg1"/>
                </a:solidFill>
                <a:ea typeface="ＭＳ Ｐゴシック" pitchFamily="34" charset="-128"/>
              </a:rPr>
              <a:t> </a:t>
            </a:r>
            <a:r>
              <a:rPr lang="it-IT" sz="1000" dirty="0" smtClean="0">
                <a:solidFill>
                  <a:schemeClr val="bg1"/>
                </a:solidFill>
                <a:ea typeface="ＭＳ Ｐゴシック" pitchFamily="34" charset="-128"/>
              </a:rPr>
              <a:t>9-10, </a:t>
            </a:r>
            <a:r>
              <a:rPr lang="it-IT" sz="1000" dirty="0">
                <a:solidFill>
                  <a:schemeClr val="bg1"/>
                </a:solidFill>
                <a:ea typeface="ＭＳ Ｐゴシック" pitchFamily="34" charset="-128"/>
              </a:rPr>
              <a:t>2009</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International Background</a:t>
            </a:r>
          </a:p>
        </p:txBody>
      </p:sp>
      <p:sp>
        <p:nvSpPr>
          <p:cNvPr id="258051" name="Rectangle 3"/>
          <p:cNvSpPr>
            <a:spLocks noGrp="1" noChangeArrowheads="1"/>
          </p:cNvSpPr>
          <p:nvPr>
            <p:ph type="body" idx="1"/>
          </p:nvPr>
        </p:nvSpPr>
        <p:spPr/>
        <p:txBody>
          <a:bodyPr>
            <a:normAutofit fontScale="92500" lnSpcReduction="10000"/>
          </a:bodyPr>
          <a:lstStyle/>
          <a:p>
            <a:r>
              <a:rPr lang="en-US" dirty="0" smtClean="0"/>
              <a:t>As the world economy becomes more global, complex and diverse, comprehensive and good quality of micro-data has become an important tool for evidence-based decision making on complex issues… Access to official micro-data confronts NSOs (</a:t>
            </a:r>
            <a:r>
              <a:rPr lang="en-GB" dirty="0" smtClean="0"/>
              <a:t>National Statistical Offices) </a:t>
            </a:r>
            <a:r>
              <a:rPr lang="en-US" dirty="0" smtClean="0"/>
              <a:t>with a serious challenge. They need to provide policy makers and analysts with the best information available but in doing so, they run the risk of disclosing confidential information (</a:t>
            </a:r>
            <a:r>
              <a:rPr lang="en-US" dirty="0" err="1" smtClean="0"/>
              <a:t>Ribeiro</a:t>
            </a:r>
            <a:r>
              <a:rPr lang="en-US" dirty="0" smtClean="0"/>
              <a:t>, OECD)</a:t>
            </a:r>
            <a:endParaRPr lang="en-US" noProof="0" dirty="0" smtClean="0"/>
          </a:p>
          <a:p>
            <a:r>
              <a:rPr lang="it-IT" dirty="0" err="1" smtClean="0"/>
              <a:t>Confidential</a:t>
            </a:r>
            <a:r>
              <a:rPr lang="it-IT" dirty="0" smtClean="0"/>
              <a:t> data </a:t>
            </a:r>
            <a:r>
              <a:rPr lang="it-IT" dirty="0" err="1" smtClean="0"/>
              <a:t>which</a:t>
            </a:r>
            <a:r>
              <a:rPr lang="it-IT" dirty="0" smtClean="0"/>
              <a:t> </a:t>
            </a:r>
            <a:r>
              <a:rPr lang="it-IT" dirty="0" err="1" smtClean="0"/>
              <a:t>allow</a:t>
            </a:r>
            <a:r>
              <a:rPr lang="it-IT" dirty="0" smtClean="0"/>
              <a:t> </a:t>
            </a:r>
            <a:r>
              <a:rPr lang="it-IT" dirty="0" err="1" smtClean="0"/>
              <a:t>direct</a:t>
            </a:r>
            <a:r>
              <a:rPr lang="it-IT" dirty="0" smtClean="0"/>
              <a:t> or </a:t>
            </a:r>
            <a:r>
              <a:rPr lang="it-IT" dirty="0" err="1" smtClean="0"/>
              <a:t>indirect</a:t>
            </a:r>
            <a:r>
              <a:rPr lang="it-IT" dirty="0" smtClean="0"/>
              <a:t> </a:t>
            </a:r>
            <a:r>
              <a:rPr lang="it-IT" dirty="0" err="1" smtClean="0"/>
              <a:t>identification</a:t>
            </a:r>
            <a:r>
              <a:rPr lang="it-IT" dirty="0" smtClean="0"/>
              <a:t> can </a:t>
            </a:r>
            <a:r>
              <a:rPr lang="it-IT" dirty="0" err="1" smtClean="0"/>
              <a:t>be</a:t>
            </a:r>
            <a:r>
              <a:rPr lang="it-IT" dirty="0" smtClean="0"/>
              <a:t> </a:t>
            </a:r>
            <a:r>
              <a:rPr lang="it-IT" dirty="0" err="1" smtClean="0"/>
              <a:t>disseminated</a:t>
            </a:r>
            <a:r>
              <a:rPr lang="it-IT" dirty="0" smtClean="0"/>
              <a:t> </a:t>
            </a:r>
            <a:r>
              <a:rPr lang="it-IT" dirty="0" err="1" smtClean="0"/>
              <a:t>to</a:t>
            </a:r>
            <a:r>
              <a:rPr lang="it-IT" dirty="0" smtClean="0"/>
              <a:t> </a:t>
            </a:r>
            <a:r>
              <a:rPr lang="it-IT" dirty="0" err="1" smtClean="0"/>
              <a:t>another</a:t>
            </a:r>
            <a:r>
              <a:rPr lang="it-IT" dirty="0" smtClean="0"/>
              <a:t> </a:t>
            </a:r>
            <a:r>
              <a:rPr lang="it-IT" dirty="0" err="1" smtClean="0"/>
              <a:t>producer</a:t>
            </a:r>
            <a:r>
              <a:rPr lang="it-IT" dirty="0" smtClean="0"/>
              <a:t> </a:t>
            </a:r>
            <a:r>
              <a:rPr lang="it-IT" dirty="0" err="1" smtClean="0"/>
              <a:t>of</a:t>
            </a:r>
            <a:r>
              <a:rPr lang="it-IT" dirty="0" smtClean="0"/>
              <a:t> </a:t>
            </a:r>
            <a:r>
              <a:rPr lang="it-IT" dirty="0" err="1" smtClean="0"/>
              <a:t>national</a:t>
            </a:r>
            <a:r>
              <a:rPr lang="it-IT" dirty="0" smtClean="0"/>
              <a:t> </a:t>
            </a:r>
            <a:r>
              <a:rPr lang="it-IT" dirty="0" err="1" smtClean="0"/>
              <a:t>statistics</a:t>
            </a:r>
            <a:r>
              <a:rPr lang="it-IT" dirty="0" smtClean="0"/>
              <a:t> </a:t>
            </a:r>
            <a:r>
              <a:rPr lang="it-IT" dirty="0" err="1" smtClean="0"/>
              <a:t>as</a:t>
            </a:r>
            <a:r>
              <a:rPr lang="it-IT" dirty="0" smtClean="0"/>
              <a:t> </a:t>
            </a:r>
            <a:r>
              <a:rPr lang="it-IT" dirty="0" err="1" smtClean="0"/>
              <a:t>well</a:t>
            </a:r>
            <a:r>
              <a:rPr lang="it-IT" dirty="0" smtClean="0"/>
              <a:t> </a:t>
            </a:r>
            <a:r>
              <a:rPr lang="it-IT" dirty="0" err="1" smtClean="0"/>
              <a:t>as</a:t>
            </a:r>
            <a:r>
              <a:rPr lang="it-IT" dirty="0" smtClean="0"/>
              <a:t> </a:t>
            </a:r>
            <a:r>
              <a:rPr lang="it-IT" dirty="0" err="1" smtClean="0"/>
              <a:t>to</a:t>
            </a:r>
            <a:r>
              <a:rPr lang="it-IT" dirty="0" smtClean="0"/>
              <a:t> Eurostat and the </a:t>
            </a:r>
            <a:r>
              <a:rPr lang="it-IT" dirty="0" err="1" smtClean="0"/>
              <a:t>Ecb</a:t>
            </a:r>
            <a:r>
              <a:rPr lang="it-IT" dirty="0" smtClean="0"/>
              <a:t> in </a:t>
            </a:r>
            <a:r>
              <a:rPr lang="it-IT" dirty="0" err="1" smtClean="0"/>
              <a:t>accordance</a:t>
            </a:r>
            <a:r>
              <a:rPr lang="it-IT" dirty="0" smtClean="0"/>
              <a:t> </a:t>
            </a:r>
            <a:r>
              <a:rPr lang="it-IT" dirty="0" err="1" smtClean="0"/>
              <a:t>with</a:t>
            </a:r>
            <a:r>
              <a:rPr lang="it-IT" dirty="0" smtClean="0"/>
              <a:t> </a:t>
            </a:r>
            <a:r>
              <a:rPr lang="it-IT" dirty="0" err="1" smtClean="0"/>
              <a:t>their</a:t>
            </a:r>
            <a:r>
              <a:rPr lang="it-IT" dirty="0" smtClean="0"/>
              <a:t> </a:t>
            </a:r>
            <a:r>
              <a:rPr lang="it-IT" dirty="0" err="1" smtClean="0"/>
              <a:t>respective</a:t>
            </a:r>
            <a:r>
              <a:rPr lang="it-IT" dirty="0" smtClean="0"/>
              <a:t> </a:t>
            </a:r>
            <a:r>
              <a:rPr lang="it-IT" dirty="0" err="1" smtClean="0"/>
              <a:t>spheres</a:t>
            </a:r>
            <a:r>
              <a:rPr lang="it-IT" dirty="0" smtClean="0"/>
              <a:t> </a:t>
            </a:r>
            <a:r>
              <a:rPr lang="it-IT" dirty="0" err="1" smtClean="0"/>
              <a:t>of</a:t>
            </a:r>
            <a:r>
              <a:rPr lang="it-IT" dirty="0" smtClean="0"/>
              <a:t> </a:t>
            </a:r>
            <a:r>
              <a:rPr lang="it-IT" dirty="0" err="1" smtClean="0"/>
              <a:t>competence</a:t>
            </a:r>
            <a:r>
              <a:rPr lang="it-IT" dirty="0" smtClean="0"/>
              <a:t>. </a:t>
            </a:r>
            <a:r>
              <a:rPr lang="en-US" dirty="0" smtClean="0"/>
              <a:t>However, in order to ensure an efficient collection, compilation and dissemination of European Statistics, the </a:t>
            </a:r>
            <a:r>
              <a:rPr lang="en-US" dirty="0" err="1" smtClean="0"/>
              <a:t>Ecb</a:t>
            </a:r>
            <a:r>
              <a:rPr lang="en-US" dirty="0" smtClean="0"/>
              <a:t> would find it useful to extend the scope of the exchange of confidential data … (</a:t>
            </a:r>
            <a:r>
              <a:rPr lang="en-US" dirty="0" err="1" smtClean="0"/>
              <a:t>Trichet</a:t>
            </a:r>
            <a:r>
              <a:rPr lang="en-US" dirty="0" smtClean="0"/>
              <a:t>, ECB) </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10</a:t>
            </a:fld>
            <a:endParaRPr lang="it-IT"/>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The Rational for </a:t>
            </a:r>
            <a:r>
              <a:rPr lang="en-US" noProof="0" dirty="0" err="1" smtClean="0"/>
              <a:t>Microdata</a:t>
            </a:r>
            <a:endParaRPr lang="en-US" noProof="0" dirty="0" smtClean="0"/>
          </a:p>
        </p:txBody>
      </p:sp>
      <p:sp>
        <p:nvSpPr>
          <p:cNvPr id="258051" name="Rectangle 3"/>
          <p:cNvSpPr>
            <a:spLocks noGrp="1" noChangeArrowheads="1"/>
          </p:cNvSpPr>
          <p:nvPr>
            <p:ph type="body" idx="1"/>
          </p:nvPr>
        </p:nvSpPr>
        <p:spPr/>
        <p:txBody>
          <a:bodyPr>
            <a:normAutofit fontScale="85000" lnSpcReduction="20000"/>
          </a:bodyPr>
          <a:lstStyle/>
          <a:p>
            <a:r>
              <a:rPr lang="it-IT" dirty="0" err="1" smtClean="0"/>
              <a:t>But</a:t>
            </a:r>
            <a:r>
              <a:rPr lang="it-IT" dirty="0" smtClean="0"/>
              <a:t> the </a:t>
            </a:r>
            <a:r>
              <a:rPr lang="it-IT" dirty="0" err="1" smtClean="0"/>
              <a:t>rationale</a:t>
            </a:r>
            <a:r>
              <a:rPr lang="it-IT" dirty="0" smtClean="0"/>
              <a:t> </a:t>
            </a:r>
            <a:r>
              <a:rPr lang="it-IT" dirty="0" err="1" smtClean="0"/>
              <a:t>for</a:t>
            </a:r>
            <a:r>
              <a:rPr lang="it-IT" dirty="0" smtClean="0"/>
              <a:t> </a:t>
            </a:r>
            <a:r>
              <a:rPr lang="it-IT" dirty="0" err="1" smtClean="0"/>
              <a:t>using</a:t>
            </a:r>
            <a:r>
              <a:rPr lang="it-IT" dirty="0" smtClean="0"/>
              <a:t> </a:t>
            </a:r>
            <a:r>
              <a:rPr lang="it-IT" dirty="0" err="1" smtClean="0"/>
              <a:t>microdata</a:t>
            </a:r>
            <a:r>
              <a:rPr lang="it-IT" dirty="0" smtClean="0"/>
              <a:t> </a:t>
            </a:r>
            <a:r>
              <a:rPr lang="it-IT" dirty="0" err="1" smtClean="0"/>
              <a:t>was</a:t>
            </a:r>
            <a:r>
              <a:rPr lang="it-IT" dirty="0" smtClean="0"/>
              <a:t> </a:t>
            </a:r>
            <a:r>
              <a:rPr lang="it-IT" dirty="0" err="1" smtClean="0"/>
              <a:t>made</a:t>
            </a:r>
            <a:r>
              <a:rPr lang="it-IT" dirty="0" smtClean="0"/>
              <a:t> </a:t>
            </a:r>
            <a:r>
              <a:rPr lang="it-IT" dirty="0" err="1" smtClean="0"/>
              <a:t>by</a:t>
            </a:r>
            <a:r>
              <a:rPr lang="it-IT" dirty="0" smtClean="0"/>
              <a:t> Herbert Simon  </a:t>
            </a:r>
            <a:r>
              <a:rPr lang="it-IT" dirty="0" err="1" smtClean="0"/>
              <a:t>already</a:t>
            </a:r>
            <a:r>
              <a:rPr lang="it-IT" dirty="0" smtClean="0"/>
              <a:t> in 1986:</a:t>
            </a:r>
          </a:p>
          <a:p>
            <a:pPr lvl="1"/>
            <a:r>
              <a:rPr lang="en-US" dirty="0" smtClean="0"/>
              <a:t>We must find new sources of evidence and new ways of analyzing the evidence if we are to make progress toward viable economic theories that can make correct predictions of economic events. </a:t>
            </a:r>
          </a:p>
          <a:p>
            <a:pPr lvl="1"/>
            <a:r>
              <a:rPr lang="en-US" dirty="0" smtClean="0"/>
              <a:t>When physicists find themselves in a situation where their observations are not refined enough to reveal the phenomena they wish‘ to study, they concentrate on improving their instruments, not their statistical techniques</a:t>
            </a:r>
          </a:p>
          <a:p>
            <a:pPr lvl="1"/>
            <a:r>
              <a:rPr lang="en-US" dirty="0" smtClean="0"/>
              <a:t>The new strategy that can help us out of our difficulties is to make full use of the </a:t>
            </a:r>
            <a:r>
              <a:rPr lang="en-US" dirty="0" err="1" smtClean="0"/>
              <a:t>microdata</a:t>
            </a:r>
            <a:r>
              <a:rPr lang="en-US" dirty="0" smtClean="0"/>
              <a:t> that we have generally neglected in the past</a:t>
            </a:r>
            <a:endParaRPr lang="it-IT" dirty="0" smtClean="0"/>
          </a:p>
          <a:p>
            <a:pPr lvl="1"/>
            <a:r>
              <a:rPr lang="en-US" dirty="0" smtClean="0"/>
              <a:t>When we move downward from the abstraction and aggregation of markets and whole economies, we encounter economic agents – real flesh-and-blood human beings who are engaged in problem solving and decision making</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11</a:t>
            </a:fld>
            <a:endParaRPr lang="it-IT"/>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The Project</a:t>
            </a:r>
          </a:p>
        </p:txBody>
      </p:sp>
      <p:sp>
        <p:nvSpPr>
          <p:cNvPr id="258051" name="Rectangle 3"/>
          <p:cNvSpPr>
            <a:spLocks noGrp="1" noChangeArrowheads="1"/>
          </p:cNvSpPr>
          <p:nvPr>
            <p:ph type="body" idx="1"/>
          </p:nvPr>
        </p:nvSpPr>
        <p:spPr/>
        <p:txBody>
          <a:bodyPr>
            <a:normAutofit lnSpcReduction="10000"/>
          </a:bodyPr>
          <a:lstStyle/>
          <a:p>
            <a:pPr>
              <a:buFont typeface="+mj-lt"/>
              <a:buAutoNum type="arabicPeriod"/>
            </a:pPr>
            <a:r>
              <a:rPr lang="en-US" noProof="0" dirty="0" smtClean="0"/>
              <a:t>Statistical disclosure risk management</a:t>
            </a:r>
          </a:p>
          <a:p>
            <a:pPr>
              <a:buFont typeface="+mj-lt"/>
              <a:buAutoNum type="arabicPeriod"/>
            </a:pPr>
            <a:r>
              <a:rPr lang="en-US" noProof="0" dirty="0" smtClean="0"/>
              <a:t>Production and release of </a:t>
            </a:r>
            <a:r>
              <a:rPr lang="en-US" noProof="0" dirty="0" err="1" smtClean="0"/>
              <a:t>microdata</a:t>
            </a:r>
            <a:r>
              <a:rPr lang="en-US" noProof="0" dirty="0" smtClean="0"/>
              <a:t> files</a:t>
            </a:r>
          </a:p>
          <a:p>
            <a:pPr lvl="1"/>
            <a:r>
              <a:rPr lang="en-US" dirty="0" smtClean="0"/>
              <a:t>Public Use Files</a:t>
            </a:r>
          </a:p>
          <a:p>
            <a:pPr lvl="1"/>
            <a:r>
              <a:rPr lang="en-US" noProof="0" dirty="0" smtClean="0"/>
              <a:t>Research Files</a:t>
            </a:r>
          </a:p>
          <a:p>
            <a:pPr>
              <a:buFont typeface="+mj-lt"/>
              <a:buAutoNum type="arabicPeriod"/>
            </a:pPr>
            <a:r>
              <a:rPr lang="en-US" dirty="0" smtClean="0"/>
              <a:t>Techniques for creating synthetic files</a:t>
            </a:r>
          </a:p>
          <a:p>
            <a:pPr lvl="1"/>
            <a:r>
              <a:rPr lang="en-US" dirty="0" smtClean="0"/>
              <a:t>A collective methodological effort</a:t>
            </a:r>
          </a:p>
          <a:p>
            <a:pPr>
              <a:buFont typeface="+mj-lt"/>
              <a:buAutoNum type="arabicPeriod"/>
            </a:pPr>
            <a:r>
              <a:rPr lang="en-US" noProof="0" dirty="0" smtClean="0"/>
              <a:t>Research Data Center (with remote access)</a:t>
            </a:r>
          </a:p>
          <a:p>
            <a:pPr lvl="1"/>
            <a:r>
              <a:rPr lang="en-US" dirty="0" smtClean="0"/>
              <a:t>ADELE + BIRD</a:t>
            </a:r>
            <a:endParaRPr lang="en-US" noProof="0" dirty="0" smtClean="0"/>
          </a:p>
          <a:p>
            <a:pPr>
              <a:buFont typeface="+mj-lt"/>
              <a:buAutoNum type="arabicPeriod"/>
            </a:pPr>
            <a:r>
              <a:rPr lang="en-US" dirty="0" smtClean="0"/>
              <a:t>Integrated datasets</a:t>
            </a:r>
          </a:p>
          <a:p>
            <a:pPr lvl="1"/>
            <a:r>
              <a:rPr lang="en-US" dirty="0" smtClean="0"/>
              <a:t>E.g. </a:t>
            </a:r>
            <a:r>
              <a:rPr lang="it-IT" dirty="0" err="1" smtClean="0"/>
              <a:t>KombiFiD</a:t>
            </a:r>
            <a:r>
              <a:rPr lang="it-IT" dirty="0" smtClean="0"/>
              <a:t>, </a:t>
            </a:r>
            <a:r>
              <a:rPr lang="it-IT" dirty="0" err="1" smtClean="0"/>
              <a:t>Combined</a:t>
            </a:r>
            <a:r>
              <a:rPr lang="it-IT" dirty="0" smtClean="0"/>
              <a:t> </a:t>
            </a:r>
            <a:r>
              <a:rPr lang="it-IT" dirty="0" err="1" smtClean="0"/>
              <a:t>firm</a:t>
            </a:r>
            <a:r>
              <a:rPr lang="it-IT" dirty="0" smtClean="0"/>
              <a:t> data </a:t>
            </a:r>
            <a:r>
              <a:rPr lang="it-IT" dirty="0" err="1" smtClean="0"/>
              <a:t>for</a:t>
            </a:r>
            <a:r>
              <a:rPr lang="it-IT" dirty="0" smtClean="0"/>
              <a:t> </a:t>
            </a:r>
            <a:r>
              <a:rPr lang="it-IT" dirty="0" err="1" smtClean="0"/>
              <a:t>Germany</a:t>
            </a:r>
            <a:endParaRPr lang="en-US" dirty="0" smtClean="0"/>
          </a:p>
          <a:p>
            <a:pPr>
              <a:buFont typeface="+mj-lt"/>
              <a:buAutoNum type="arabicPeriod"/>
            </a:pPr>
            <a:r>
              <a:rPr lang="en-US" noProof="0" dirty="0" smtClean="0"/>
              <a:t>Development of the Data Archive for National Italian Statistics</a:t>
            </a:r>
          </a:p>
          <a:p>
            <a:pPr lvl="1"/>
            <a:r>
              <a:rPr lang="en-US" dirty="0" smtClean="0"/>
              <a:t>Governance issues</a:t>
            </a: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12</a:t>
            </a:fld>
            <a:endParaRPr lang="it-IT"/>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Open Issues [1]</a:t>
            </a:r>
          </a:p>
        </p:txBody>
      </p:sp>
      <p:sp>
        <p:nvSpPr>
          <p:cNvPr id="258051" name="Rectangle 3"/>
          <p:cNvSpPr>
            <a:spLocks noGrp="1" noChangeArrowheads="1"/>
          </p:cNvSpPr>
          <p:nvPr>
            <p:ph type="body" idx="1"/>
          </p:nvPr>
        </p:nvSpPr>
        <p:spPr/>
        <p:txBody>
          <a:bodyPr>
            <a:normAutofit lnSpcReduction="10000"/>
          </a:bodyPr>
          <a:lstStyle/>
          <a:p>
            <a:r>
              <a:rPr lang="en-US" noProof="0" dirty="0" smtClean="0"/>
              <a:t>Should statistical disclosure control rules be a crystallized concept?</a:t>
            </a:r>
          </a:p>
          <a:p>
            <a:pPr lvl="1"/>
            <a:r>
              <a:rPr lang="en-US" dirty="0" smtClean="0"/>
              <a:t>Personal/household data vs. business data</a:t>
            </a:r>
          </a:p>
          <a:p>
            <a:pPr lvl="2"/>
            <a:r>
              <a:rPr lang="en-US" dirty="0" smtClean="0"/>
              <a:t>Normal distribution vs. asymmetrical or power law distributions</a:t>
            </a:r>
          </a:p>
          <a:p>
            <a:pPr lvl="2"/>
            <a:r>
              <a:rPr lang="en-US" dirty="0" smtClean="0"/>
              <a:t>E.g. household size vs. enterprise size</a:t>
            </a:r>
          </a:p>
          <a:p>
            <a:pPr lvl="1"/>
            <a:r>
              <a:rPr lang="en-US" noProof="0" dirty="0" smtClean="0"/>
              <a:t>Timely vs. “stale” data</a:t>
            </a:r>
            <a:endParaRPr lang="en-US" sz="3600" dirty="0" smtClean="0"/>
          </a:p>
          <a:p>
            <a:pPr lvl="2"/>
            <a:r>
              <a:rPr lang="en-US" dirty="0" smtClean="0"/>
              <a:t>Disclosed individual information may be detrimental for an enterprise if it is in real time</a:t>
            </a:r>
          </a:p>
          <a:p>
            <a:pPr lvl="2"/>
            <a:r>
              <a:rPr lang="en-US" dirty="0" smtClean="0"/>
              <a:t>It may affect fair competition</a:t>
            </a:r>
          </a:p>
          <a:p>
            <a:pPr lvl="2"/>
            <a:r>
              <a:rPr lang="en-US" dirty="0" smtClean="0"/>
              <a:t>What if the typical release lag for structural business information is 18 months after the reference year?</a:t>
            </a:r>
          </a:p>
          <a:p>
            <a:pPr lvl="2"/>
            <a:r>
              <a:rPr lang="en-US" dirty="0" smtClean="0"/>
              <a:t>What if the P&amp;L account information is already public?</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dirty="0" smtClean="0"/>
              <a:t>Giovanni A. Barbieri</a:t>
            </a:r>
            <a:endParaRPr lang="it-IT" dirty="0"/>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13</a:t>
            </a:fld>
            <a:endParaRPr lang="it-IT"/>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Open Issues [2]</a:t>
            </a:r>
          </a:p>
        </p:txBody>
      </p:sp>
      <p:sp>
        <p:nvSpPr>
          <p:cNvPr id="258051" name="Rectangle 3"/>
          <p:cNvSpPr>
            <a:spLocks noGrp="1" noChangeArrowheads="1"/>
          </p:cNvSpPr>
          <p:nvPr>
            <p:ph type="body" idx="1"/>
          </p:nvPr>
        </p:nvSpPr>
        <p:spPr/>
        <p:txBody>
          <a:bodyPr>
            <a:normAutofit lnSpcReduction="10000"/>
          </a:bodyPr>
          <a:lstStyle/>
          <a:p>
            <a:r>
              <a:rPr lang="en-US" noProof="0" dirty="0" smtClean="0"/>
              <a:t>Are experts superseded by number </a:t>
            </a:r>
            <a:r>
              <a:rPr lang="en-US" noProof="0" dirty="0" smtClean="0"/>
              <a:t>crunchers (</a:t>
            </a:r>
            <a:r>
              <a:rPr lang="en-US" noProof="0" smtClean="0"/>
              <a:t>Ian Ayres)?</a:t>
            </a:r>
            <a:endParaRPr lang="en-US" noProof="0" dirty="0" smtClean="0"/>
          </a:p>
          <a:p>
            <a:pPr lvl="1"/>
            <a:r>
              <a:rPr lang="en-US" dirty="0" smtClean="0"/>
              <a:t>Statistical techniques are essential in many fields (epidemiology, marketing, quality control, accounting, forecasting, polls, R&amp;D, insurance …)</a:t>
            </a:r>
          </a:p>
          <a:p>
            <a:pPr lvl="1"/>
            <a:r>
              <a:rPr lang="en-US" noProof="0" dirty="0" smtClean="0"/>
              <a:t>The scientific method is largely based on standardized procedures of statistical inference (definition of hypotheses, experiment design, analysis of results)</a:t>
            </a:r>
            <a:endParaRPr lang="en-US" sz="3600" dirty="0" smtClean="0"/>
          </a:p>
          <a:p>
            <a:pPr lvl="1"/>
            <a:r>
              <a:rPr lang="en-US" noProof="0" dirty="0" smtClean="0"/>
              <a:t>A new class of experts: authority not based on expertise and personal evaluation, but on quantitative information and the application of formalized techniques</a:t>
            </a:r>
          </a:p>
          <a:p>
            <a:pPr lvl="1"/>
            <a:r>
              <a:rPr lang="en-US" noProof="0" dirty="0" smtClean="0"/>
              <a:t>Statistics substituted judgments with rules</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14</a:t>
            </a:fld>
            <a:endParaRPr lang="it-IT"/>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Open Issues [3]</a:t>
            </a:r>
          </a:p>
        </p:txBody>
      </p:sp>
      <p:sp>
        <p:nvSpPr>
          <p:cNvPr id="258051" name="Rectangle 3"/>
          <p:cNvSpPr>
            <a:spLocks noGrp="1" noChangeArrowheads="1"/>
          </p:cNvSpPr>
          <p:nvPr>
            <p:ph type="body" idx="1"/>
          </p:nvPr>
        </p:nvSpPr>
        <p:spPr/>
        <p:txBody>
          <a:bodyPr/>
          <a:lstStyle/>
          <a:p>
            <a:r>
              <a:rPr lang="en-US" dirty="0" smtClean="0"/>
              <a:t>Is hacking and mashing without contraindications?</a:t>
            </a:r>
          </a:p>
          <a:p>
            <a:pPr lvl="1"/>
            <a:r>
              <a:rPr lang="en-US" dirty="0" smtClean="0"/>
              <a:t>Information is a social relationship</a:t>
            </a:r>
          </a:p>
          <a:p>
            <a:pPr lvl="1"/>
            <a:r>
              <a:rPr lang="en-US" dirty="0" smtClean="0"/>
              <a:t>The value of information is where its meaning is, and meaning stems from the meeting of social actors (Wittgenstein) :</a:t>
            </a:r>
          </a:p>
          <a:p>
            <a:pPr lvl="2"/>
            <a:r>
              <a:rPr lang="en-US" dirty="0" smtClean="0"/>
              <a:t>A common language and terminology</a:t>
            </a:r>
          </a:p>
          <a:p>
            <a:pPr lvl="2"/>
            <a:r>
              <a:rPr lang="en-US" dirty="0" smtClean="0"/>
              <a:t>Attention</a:t>
            </a:r>
          </a:p>
          <a:p>
            <a:pPr lvl="2"/>
            <a:r>
              <a:rPr lang="en-US" dirty="0" smtClean="0"/>
              <a:t>Interest</a:t>
            </a:r>
          </a:p>
          <a:p>
            <a:pPr lvl="2"/>
            <a:r>
              <a:rPr lang="en-US" dirty="0" smtClean="0"/>
              <a:t>A shared paradigm</a:t>
            </a:r>
          </a:p>
          <a:p>
            <a:pPr lvl="1"/>
            <a:r>
              <a:rPr lang="en-US" dirty="0" smtClean="0"/>
              <a:t>Information is a service:</a:t>
            </a:r>
          </a:p>
          <a:p>
            <a:pPr lvl="2"/>
            <a:r>
              <a:rPr lang="en-US" noProof="0" dirty="0" smtClean="0"/>
              <a:t>Its value is in its relevance (relevance is goal dependent!)</a:t>
            </a:r>
          </a:p>
          <a:p>
            <a:pPr lvl="2"/>
            <a:r>
              <a:rPr lang="en-US" dirty="0" smtClean="0"/>
              <a:t>The possibility for the user to access the competence of the producer</a:t>
            </a: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15</a:t>
            </a:fld>
            <a:endParaRPr lang="it-IT"/>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it-IT" dirty="0" err="1" smtClean="0">
                <a:latin typeface="Tahoma" pitchFamily="34" charset="0"/>
              </a:rPr>
              <a:t>Towards</a:t>
            </a:r>
            <a:r>
              <a:rPr lang="it-IT" dirty="0" smtClean="0">
                <a:latin typeface="Tahoma" pitchFamily="34" charset="0"/>
              </a:rPr>
              <a:t> the </a:t>
            </a:r>
            <a:r>
              <a:rPr lang="it-IT" dirty="0" err="1" smtClean="0">
                <a:latin typeface="Tahoma" pitchFamily="34" charset="0"/>
              </a:rPr>
              <a:t>Knowledge</a:t>
            </a:r>
            <a:r>
              <a:rPr lang="it-IT" dirty="0" smtClean="0">
                <a:latin typeface="Tahoma" pitchFamily="34" charset="0"/>
              </a:rPr>
              <a:t> Society</a:t>
            </a:r>
            <a:endParaRPr lang="en-US" noProof="0" dirty="0" smtClean="0"/>
          </a:p>
        </p:txBody>
      </p:sp>
      <p:sp>
        <p:nvSpPr>
          <p:cNvPr id="258051" name="Rectangle 3"/>
          <p:cNvSpPr>
            <a:spLocks noGrp="1" noChangeArrowheads="1"/>
          </p:cNvSpPr>
          <p:nvPr>
            <p:ph type="body" idx="1"/>
          </p:nvPr>
        </p:nvSpPr>
        <p:spPr/>
        <p:txBody>
          <a:bodyPr/>
          <a:lstStyle/>
          <a:p>
            <a:endParaRPr lang="en-US" noProof="0" dirty="0" smtClean="0"/>
          </a:p>
          <a:p>
            <a:pPr>
              <a:buNone/>
            </a:pP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16</a:t>
            </a:fld>
            <a:endParaRPr lang="it-IT"/>
          </a:p>
        </p:txBody>
      </p:sp>
      <p:graphicFrame>
        <p:nvGraphicFramePr>
          <p:cNvPr id="7" name="Group 47"/>
          <p:cNvGraphicFramePr>
            <a:graphicFrameLocks noGrp="1"/>
          </p:cNvGraphicFramePr>
          <p:nvPr/>
        </p:nvGraphicFramePr>
        <p:xfrm>
          <a:off x="1795463" y="981075"/>
          <a:ext cx="7097712" cy="4419600"/>
        </p:xfrm>
        <a:graphic>
          <a:graphicData uri="http://schemas.openxmlformats.org/drawingml/2006/table">
            <a:tbl>
              <a:tblPr/>
              <a:tblGrid>
                <a:gridCol w="1697037"/>
                <a:gridCol w="5400675"/>
              </a:tblGrid>
              <a:tr h="906463">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it-IT" sz="2000" b="0" i="0" u="none" strike="noStrike" cap="none" normalizeH="0" baseline="0" dirty="0" smtClean="0">
                          <a:ln>
                            <a:noFill/>
                          </a:ln>
                          <a:solidFill>
                            <a:schemeClr val="tx1"/>
                          </a:solidFill>
                          <a:effectLst/>
                          <a:latin typeface="Tahoma" pitchFamily="34" charset="0"/>
                        </a:rPr>
                        <a:t>Data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en-GB" sz="2000" b="0" i="0" u="none" strike="noStrike" cap="none" normalizeH="0" baseline="0" dirty="0" smtClean="0">
                          <a:ln>
                            <a:noFill/>
                          </a:ln>
                          <a:solidFill>
                            <a:schemeClr val="tx1"/>
                          </a:solidFill>
                          <a:effectLst/>
                          <a:latin typeface="Tahoma" pitchFamily="34" charset="0"/>
                        </a:rPr>
                        <a:t>The quantitative </a:t>
                      </a:r>
                      <a:r>
                        <a:rPr kumimoji="0" lang="en-GB" sz="2000" b="0" i="0" u="none" strike="noStrike" cap="none" normalizeH="0" baseline="0" dirty="0" smtClean="0">
                          <a:ln>
                            <a:noFill/>
                          </a:ln>
                          <a:solidFill>
                            <a:schemeClr val="accent2"/>
                          </a:solidFill>
                          <a:effectLst/>
                          <a:latin typeface="Tahoma" pitchFamily="34" charset="0"/>
                        </a:rPr>
                        <a:t>representation</a:t>
                      </a:r>
                      <a:r>
                        <a:rPr kumimoji="0" lang="en-GB" sz="2000" b="0" i="0" u="none" strike="noStrike" cap="none" normalizeH="0" baseline="0" dirty="0" smtClean="0">
                          <a:ln>
                            <a:noFill/>
                          </a:ln>
                          <a:solidFill>
                            <a:schemeClr val="tx1"/>
                          </a:solidFill>
                          <a:effectLst/>
                          <a:latin typeface="Tahoma" pitchFamily="34" charset="0"/>
                        </a:rPr>
                        <a:t> of a phenomenon captured in the moment it happens or is produced</a:t>
                      </a:r>
                      <a:endParaRPr kumimoji="0" lang="it-IT"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gridSpan="2">
                  <a:txBody>
                    <a:bodyPr/>
                    <a:lstStyle/>
                    <a:p>
                      <a:pPr marL="0" marR="0" lvl="0" indent="0" algn="ctr"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it-IT" sz="2000" b="0" i="0" u="none" strike="noStrike" cap="none" normalizeH="0" baseline="0" smtClean="0">
                          <a:ln>
                            <a:noFill/>
                          </a:ln>
                          <a:solidFill>
                            <a:schemeClr val="tx1"/>
                          </a:solidFill>
                          <a:effectLst/>
                          <a:latin typeface="Tahoma" pitchFamily="34" charset="0"/>
                          <a:sym typeface="Symbol" pitchFamily="18" charset="2"/>
                        </a:rPr>
                        <a:t></a:t>
                      </a:r>
                    </a:p>
                  </a:txBody>
                  <a:tcPr horzOverflow="overflow">
                    <a:lnL cap="flat">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r>
              <a:tr h="1247775">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it-IT" sz="2000" b="0" i="0" u="none" strike="noStrike" cap="none" normalizeH="0" baseline="0" smtClean="0">
                          <a:ln>
                            <a:noFill/>
                          </a:ln>
                          <a:solidFill>
                            <a:schemeClr val="tx1"/>
                          </a:solidFill>
                          <a:effectLst/>
                          <a:latin typeface="Tahoma" pitchFamily="34" charset="0"/>
                        </a:rPr>
                        <a:t>Information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en-GB" sz="2000" b="0" i="0" u="none" strike="noStrike" cap="none" normalizeH="0" baseline="0" smtClean="0">
                          <a:ln>
                            <a:noFill/>
                          </a:ln>
                          <a:solidFill>
                            <a:schemeClr val="tx1"/>
                          </a:solidFill>
                          <a:effectLst/>
                          <a:latin typeface="Tahoma" pitchFamily="34" charset="0"/>
                        </a:rPr>
                        <a:t>The comprehension and interpretation of the data, stemming from the interaction of social actors and the attribution of </a:t>
                      </a:r>
                      <a:r>
                        <a:rPr kumimoji="0" lang="en-GB" sz="2000" b="0" i="0" u="none" strike="noStrike" cap="none" normalizeH="0" baseline="0" smtClean="0">
                          <a:ln>
                            <a:noFill/>
                          </a:ln>
                          <a:solidFill>
                            <a:schemeClr val="accent2"/>
                          </a:solidFill>
                          <a:effectLst/>
                          <a:latin typeface="Tahoma" pitchFamily="34" charset="0"/>
                        </a:rPr>
                        <a:t>meaning</a:t>
                      </a:r>
                      <a:r>
                        <a:rPr kumimoji="0" lang="en-GB" sz="2000" b="0" i="0" u="none" strike="noStrike" cap="none" normalizeH="0" baseline="0" smtClean="0">
                          <a:ln>
                            <a:noFill/>
                          </a:ln>
                          <a:solidFill>
                            <a:schemeClr val="tx1"/>
                          </a:solidFill>
                          <a:effectLst/>
                          <a:latin typeface="Tahoma" pitchFamily="34" charset="0"/>
                        </a:rPr>
                        <a:t> on the receiving side</a:t>
                      </a:r>
                      <a:endParaRPr kumimoji="0" lang="it-IT" sz="20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gridSpan="2">
                  <a:txBody>
                    <a:bodyPr/>
                    <a:lstStyle/>
                    <a:p>
                      <a:pPr marL="0" marR="0" lvl="0" indent="0" algn="ctr"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it-IT" sz="2000" b="0" i="0" u="none" strike="noStrike" cap="none" normalizeH="0" baseline="0" smtClean="0">
                          <a:ln>
                            <a:noFill/>
                          </a:ln>
                          <a:solidFill>
                            <a:schemeClr val="tx1"/>
                          </a:solidFill>
                          <a:effectLst/>
                          <a:latin typeface="Tahoma" pitchFamily="34" charset="0"/>
                          <a:sym typeface="Symbol" pitchFamily="18" charset="2"/>
                        </a:rPr>
                        <a:t></a:t>
                      </a:r>
                      <a:endParaRPr kumimoji="0" lang="it-IT" sz="2000" b="0" i="0" u="none" strike="noStrike" cap="none" normalizeH="0" baseline="0" smtClean="0">
                        <a:ln>
                          <a:noFill/>
                        </a:ln>
                        <a:solidFill>
                          <a:schemeClr val="tx1"/>
                        </a:solidFill>
                        <a:effectLst/>
                        <a:latin typeface="Tahoma" pitchFamily="34" charset="0"/>
                      </a:endParaRPr>
                    </a:p>
                  </a:txBody>
                  <a:tcPr horzOverflow="overflow">
                    <a:lnL cap="flat">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it-IT"/>
                    </a:p>
                  </a:txBody>
                  <a:tcPr/>
                </a:tc>
              </a:tr>
              <a:tr h="1189038">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it-IT" sz="2000" b="0" i="0" u="none" strike="noStrike" cap="none" normalizeH="0" baseline="0" smtClean="0">
                          <a:ln>
                            <a:noFill/>
                          </a:ln>
                          <a:solidFill>
                            <a:schemeClr val="tx1"/>
                          </a:solidFill>
                          <a:effectLst/>
                          <a:latin typeface="Tahoma" pitchFamily="34" charset="0"/>
                        </a:rPr>
                        <a:t>Knowledge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AC0000"/>
                        </a:buClr>
                        <a:buSzTx/>
                        <a:buFont typeface="Wingdings" pitchFamily="2" charset="2"/>
                        <a:buNone/>
                        <a:tabLst/>
                      </a:pPr>
                      <a:r>
                        <a:rPr kumimoji="0" lang="en-GB" sz="2000" b="0" i="0" u="none" strike="noStrike" cap="none" normalizeH="0" baseline="0" dirty="0" smtClean="0">
                          <a:ln>
                            <a:noFill/>
                          </a:ln>
                          <a:solidFill>
                            <a:schemeClr val="tx1"/>
                          </a:solidFill>
                          <a:effectLst/>
                          <a:latin typeface="Tahoma" pitchFamily="34" charset="0"/>
                        </a:rPr>
                        <a:t>The attribution of </a:t>
                      </a:r>
                      <a:r>
                        <a:rPr kumimoji="0" lang="en-GB" sz="2000" b="0" i="0" u="none" strike="noStrike" cap="none" normalizeH="0" baseline="0" dirty="0" smtClean="0">
                          <a:ln>
                            <a:noFill/>
                          </a:ln>
                          <a:solidFill>
                            <a:schemeClr val="accent2"/>
                          </a:solidFill>
                          <a:effectLst/>
                          <a:latin typeface="Tahoma" pitchFamily="34" charset="0"/>
                        </a:rPr>
                        <a:t>value</a:t>
                      </a:r>
                      <a:r>
                        <a:rPr kumimoji="0" lang="en-GB" sz="2000" b="0" i="0" u="none" strike="noStrike" cap="none" normalizeH="0" baseline="0" dirty="0" smtClean="0">
                          <a:ln>
                            <a:noFill/>
                          </a:ln>
                          <a:solidFill>
                            <a:schemeClr val="tx1"/>
                          </a:solidFill>
                          <a:effectLst/>
                          <a:latin typeface="Tahoma" pitchFamily="34" charset="0"/>
                        </a:rPr>
                        <a:t> to the information, depending on the perspective of satisfying specific user’s needs and using the information in a decision making process</a:t>
                      </a:r>
                      <a:endParaRPr kumimoji="0" lang="it-IT"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Summary</a:t>
            </a:r>
          </a:p>
        </p:txBody>
      </p:sp>
      <p:sp>
        <p:nvSpPr>
          <p:cNvPr id="258051" name="Rectangle 3"/>
          <p:cNvSpPr>
            <a:spLocks noGrp="1" noChangeArrowheads="1"/>
          </p:cNvSpPr>
          <p:nvPr>
            <p:ph type="body" idx="1"/>
          </p:nvPr>
        </p:nvSpPr>
        <p:spPr/>
        <p:txBody>
          <a:bodyPr/>
          <a:lstStyle/>
          <a:p>
            <a:r>
              <a:rPr lang="en-US" noProof="0" dirty="0" smtClean="0"/>
              <a:t>Just provide the data, we’ll do the rest</a:t>
            </a:r>
          </a:p>
          <a:p>
            <a:r>
              <a:rPr lang="en-US" noProof="0" dirty="0" smtClean="0"/>
              <a:t>Answers</a:t>
            </a:r>
          </a:p>
          <a:p>
            <a:pPr lvl="1"/>
            <a:r>
              <a:rPr lang="en-US" noProof="0" dirty="0" smtClean="0"/>
              <a:t>Aggregated data</a:t>
            </a:r>
          </a:p>
          <a:p>
            <a:pPr lvl="1"/>
            <a:r>
              <a:rPr lang="en-US" noProof="0" dirty="0" err="1" smtClean="0"/>
              <a:t>Microdata</a:t>
            </a:r>
            <a:endParaRPr lang="en-US" noProof="0" dirty="0" smtClean="0"/>
          </a:p>
          <a:p>
            <a:r>
              <a:rPr lang="en-US" noProof="0" dirty="0" smtClean="0"/>
              <a:t>Questions</a:t>
            </a:r>
          </a:p>
          <a:p>
            <a:pPr lvl="1"/>
            <a:r>
              <a:rPr lang="en-US" noProof="0" dirty="0" smtClean="0"/>
              <a:t>Statistical disclosure</a:t>
            </a:r>
          </a:p>
          <a:p>
            <a:pPr lvl="1"/>
            <a:r>
              <a:rPr lang="en-US" noProof="0" dirty="0" err="1" smtClean="0"/>
              <a:t>Metainformation</a:t>
            </a:r>
            <a:r>
              <a:rPr lang="en-US" noProof="0" dirty="0" smtClean="0"/>
              <a:t> and analysis</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2</a:t>
            </a:fld>
            <a:endParaRPr lang="it-IT"/>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smtClean="0"/>
              <a:t>Just Provide the Data</a:t>
            </a:r>
          </a:p>
        </p:txBody>
      </p:sp>
      <p:sp>
        <p:nvSpPr>
          <p:cNvPr id="258051" name="Rectangle 3"/>
          <p:cNvSpPr>
            <a:spLocks noGrp="1" noChangeArrowheads="1"/>
          </p:cNvSpPr>
          <p:nvPr>
            <p:ph type="body" idx="1"/>
          </p:nvPr>
        </p:nvSpPr>
        <p:spPr/>
        <p:txBody>
          <a:bodyPr>
            <a:normAutofit fontScale="92500" lnSpcReduction="10000"/>
          </a:bodyPr>
          <a:lstStyle/>
          <a:p>
            <a:r>
              <a:rPr lang="en-US" dirty="0" smtClean="0"/>
              <a:t>Our proposal is simple: The new administration should specify that the federal government’s primary objective as an online publisher is to provide data that is easy for others to reuse, rather than to help citizens use the data in one particular way or another [</a:t>
            </a:r>
            <a:r>
              <a:rPr lang="it-IT" dirty="0" smtClean="0"/>
              <a:t>Robinson,</a:t>
            </a:r>
            <a:r>
              <a:rPr lang="it-IT" dirty="0" err="1" smtClean="0"/>
              <a:t>Yu</a:t>
            </a:r>
            <a:r>
              <a:rPr lang="it-IT" dirty="0" smtClean="0"/>
              <a:t>, </a:t>
            </a:r>
            <a:r>
              <a:rPr lang="it-IT" dirty="0" err="1" smtClean="0"/>
              <a:t>Zeller</a:t>
            </a:r>
            <a:r>
              <a:rPr lang="it-IT" dirty="0" smtClean="0"/>
              <a:t> and </a:t>
            </a:r>
            <a:r>
              <a:rPr lang="it-IT" dirty="0" err="1" smtClean="0"/>
              <a:t>Felten</a:t>
            </a:r>
            <a:r>
              <a:rPr lang="it-IT" dirty="0" smtClean="0"/>
              <a:t> 2008]</a:t>
            </a:r>
          </a:p>
          <a:p>
            <a:r>
              <a:rPr lang="en-US" dirty="0" smtClean="0"/>
              <a:t>We argue that when providing data on the Internet, the federal government’s core objective should be to build open infrastructures that enable citizens to make their own uses of the data. If, having achieved that objective, government takes the further step of developing finished sites that rely on the data, so much the better. Our proposal would reverse the current policy, which is to regard government websites themselves as the primary vehicle for the distribution of public data, and open infrastructures for sharing the data as a </a:t>
            </a:r>
            <a:r>
              <a:rPr lang="it-IT" dirty="0" err="1" smtClean="0"/>
              <a:t>laudable</a:t>
            </a:r>
            <a:r>
              <a:rPr lang="it-IT" dirty="0" smtClean="0"/>
              <a:t> </a:t>
            </a:r>
            <a:r>
              <a:rPr lang="it-IT" dirty="0" err="1" smtClean="0"/>
              <a:t>but</a:t>
            </a:r>
            <a:r>
              <a:rPr lang="it-IT" dirty="0" smtClean="0"/>
              <a:t> </a:t>
            </a:r>
            <a:r>
              <a:rPr lang="it-IT" dirty="0" err="1" smtClean="0"/>
              <a:t>secondary</a:t>
            </a:r>
            <a:r>
              <a:rPr lang="it-IT" dirty="0" smtClean="0"/>
              <a:t> </a:t>
            </a:r>
            <a:r>
              <a:rPr lang="it-IT" dirty="0" err="1" smtClean="0"/>
              <a:t>objective</a:t>
            </a:r>
            <a:endParaRPr lang="en-US"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3</a:t>
            </a:fld>
            <a:endParaRPr lang="it-IT"/>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noAutofit/>
          </a:bodyPr>
          <a:lstStyle/>
          <a:p>
            <a:r>
              <a:rPr lang="it-IT" sz="2400" dirty="0" err="1" smtClean="0"/>
              <a:t>Crowdsourcing</a:t>
            </a:r>
            <a:r>
              <a:rPr lang="it-IT" sz="2400" dirty="0" smtClean="0"/>
              <a:t> </a:t>
            </a:r>
            <a:r>
              <a:rPr lang="it-IT" sz="2400" dirty="0" err="1" smtClean="0"/>
              <a:t>Government</a:t>
            </a:r>
            <a:r>
              <a:rPr lang="it-IT" sz="2400" dirty="0" smtClean="0"/>
              <a:t> </a:t>
            </a:r>
            <a:r>
              <a:rPr lang="it-IT" sz="2400" dirty="0" err="1" smtClean="0"/>
              <a:t>Transparency</a:t>
            </a:r>
            <a:endParaRPr lang="en-US" sz="2400" noProof="0" dirty="0" smtClean="0"/>
          </a:p>
        </p:txBody>
      </p:sp>
      <p:sp>
        <p:nvSpPr>
          <p:cNvPr id="258051" name="Rectangle 3"/>
          <p:cNvSpPr>
            <a:spLocks noGrp="1" noChangeArrowheads="1"/>
          </p:cNvSpPr>
          <p:nvPr>
            <p:ph type="body" idx="1"/>
          </p:nvPr>
        </p:nvSpPr>
        <p:spPr/>
        <p:txBody>
          <a:bodyPr>
            <a:normAutofit fontScale="92500" lnSpcReduction="10000"/>
          </a:bodyPr>
          <a:lstStyle/>
          <a:p>
            <a:r>
              <a:rPr lang="en-US" dirty="0" smtClean="0"/>
              <a:t>Government information that is nominally publicly available is in fact difficult to access either because it is not online or, if it is online, because it is not available in useful and flexible formats [</a:t>
            </a:r>
            <a:r>
              <a:rPr lang="en-US" dirty="0" err="1" smtClean="0"/>
              <a:t>Brito</a:t>
            </a:r>
            <a:r>
              <a:rPr lang="en-US" dirty="0" smtClean="0"/>
              <a:t> 2008]</a:t>
            </a:r>
          </a:p>
          <a:p>
            <a:r>
              <a:rPr lang="en-US" dirty="0" smtClean="0"/>
              <a:t>“Structured data” […] means that information is presented in a format that allows computers to easily parse and manipulate it</a:t>
            </a:r>
          </a:p>
          <a:p>
            <a:pPr lvl="1"/>
            <a:r>
              <a:rPr lang="en-US" dirty="0" smtClean="0"/>
              <a:t>While a static web page that lists a series of news stories or proposed regulations is not structured, the web page may have a companion XML file containing the same information</a:t>
            </a:r>
          </a:p>
          <a:p>
            <a:pPr lvl="1"/>
            <a:r>
              <a:rPr lang="en-US" dirty="0" smtClean="0"/>
              <a:t>A structured XML file would allow a user to sort the data by ascending or descending date, alphabetically by headline or author, by number of words, and in many other ways that a static web page does not afford</a:t>
            </a: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4</a:t>
            </a:fld>
            <a:endParaRPr lang="it-IT"/>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it-IT" dirty="0" err="1" smtClean="0"/>
              <a:t>Brito</a:t>
            </a:r>
            <a:r>
              <a:rPr lang="it-IT" dirty="0" smtClean="0"/>
              <a:t>’s </a:t>
            </a:r>
            <a:r>
              <a:rPr lang="it-IT" dirty="0" err="1" smtClean="0"/>
              <a:t>Recommendations</a:t>
            </a:r>
            <a:endParaRPr lang="en-US" noProof="0" dirty="0" smtClean="0"/>
          </a:p>
        </p:txBody>
      </p:sp>
      <p:sp>
        <p:nvSpPr>
          <p:cNvPr id="258051" name="Rectangle 3"/>
          <p:cNvSpPr>
            <a:spLocks noGrp="1" noChangeArrowheads="1"/>
          </p:cNvSpPr>
          <p:nvPr>
            <p:ph type="body" idx="1"/>
          </p:nvPr>
        </p:nvSpPr>
        <p:spPr/>
        <p:txBody>
          <a:bodyPr>
            <a:normAutofit fontScale="92500" lnSpcReduction="20000"/>
          </a:bodyPr>
          <a:lstStyle/>
          <a:p>
            <a:r>
              <a:rPr lang="en-US" sz="2400" dirty="0" smtClean="0"/>
              <a:t>Data should […] be made </a:t>
            </a:r>
            <a:r>
              <a:rPr lang="en-US" sz="2400" i="1" dirty="0" smtClean="0"/>
              <a:t>meaningfully </a:t>
            </a:r>
            <a:r>
              <a:rPr lang="en-US" sz="2400" dirty="0" smtClean="0"/>
              <a:t>publicly available and in today’s day and age this means it should be made </a:t>
            </a:r>
            <a:r>
              <a:rPr lang="it-IT" sz="2400" dirty="0" err="1" smtClean="0"/>
              <a:t>available</a:t>
            </a:r>
            <a:r>
              <a:rPr lang="it-IT" sz="2400" dirty="0" smtClean="0"/>
              <a:t> online</a:t>
            </a:r>
          </a:p>
          <a:p>
            <a:r>
              <a:rPr lang="en-US" sz="2400" dirty="0" smtClean="0"/>
              <a:t>Information should not just be made available online, but […] online resources must also be useful. This means putting data online in </a:t>
            </a:r>
            <a:r>
              <a:rPr lang="en-US" sz="2400" i="1" dirty="0" smtClean="0"/>
              <a:t>structured</a:t>
            </a:r>
            <a:r>
              <a:rPr lang="en-US" sz="2400" dirty="0" smtClean="0"/>
              <a:t>, </a:t>
            </a:r>
            <a:r>
              <a:rPr lang="en-US" sz="2400" i="1" dirty="0" smtClean="0"/>
              <a:t>open</a:t>
            </a:r>
            <a:r>
              <a:rPr lang="en-US" sz="2400" dirty="0" smtClean="0"/>
              <a:t>, and </a:t>
            </a:r>
            <a:r>
              <a:rPr lang="it-IT" sz="2400" i="1" dirty="0" err="1" smtClean="0"/>
              <a:t>searchable</a:t>
            </a:r>
            <a:r>
              <a:rPr lang="it-IT" sz="2400" dirty="0" smtClean="0"/>
              <a:t> </a:t>
            </a:r>
            <a:r>
              <a:rPr lang="it-IT" sz="2400" dirty="0" err="1" smtClean="0"/>
              <a:t>formats</a:t>
            </a:r>
            <a:endParaRPr lang="it-IT" sz="2400" dirty="0" smtClean="0"/>
          </a:p>
          <a:p>
            <a:r>
              <a:rPr lang="en-US" sz="2400" dirty="0" smtClean="0"/>
              <a:t>Dissemination of raw data in useful formats is a government role:</a:t>
            </a:r>
          </a:p>
          <a:p>
            <a:pPr lvl="1"/>
            <a:r>
              <a:rPr lang="en-US" sz="2400" dirty="0" smtClean="0"/>
              <a:t>Government holds the digital originals of the data and can ensure the integrity and quality of the data made available online</a:t>
            </a:r>
          </a:p>
          <a:p>
            <a:pPr lvl="1"/>
            <a:r>
              <a:rPr lang="en-US" sz="2400" dirty="0" smtClean="0"/>
              <a:t>Rather than offering simply “one best way” to utilize data, government should allow myriad third parties to develop innovative tools that utilize the </a:t>
            </a:r>
            <a:r>
              <a:rPr lang="it-IT" sz="2400" dirty="0" smtClean="0"/>
              <a:t>data</a:t>
            </a: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5</a:t>
            </a:fld>
            <a:endParaRPr lang="it-IT"/>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dirty="0" smtClean="0"/>
              <a:t>Italy’s Statistical Law </a:t>
            </a:r>
            <a:endParaRPr lang="en-US" noProof="0" dirty="0" smtClean="0"/>
          </a:p>
        </p:txBody>
      </p:sp>
      <p:sp>
        <p:nvSpPr>
          <p:cNvPr id="258051" name="Rectangle 3"/>
          <p:cNvSpPr>
            <a:spLocks noGrp="1" noChangeArrowheads="1"/>
          </p:cNvSpPr>
          <p:nvPr>
            <p:ph type="body" idx="1"/>
          </p:nvPr>
        </p:nvSpPr>
        <p:spPr/>
        <p:txBody>
          <a:bodyPr>
            <a:normAutofit/>
          </a:bodyPr>
          <a:lstStyle/>
          <a:p>
            <a:r>
              <a:rPr lang="en-US" dirty="0" smtClean="0"/>
              <a:t>Public statistical information is provided to the Country and to international organizations through the National Statistical System</a:t>
            </a:r>
          </a:p>
          <a:p>
            <a:r>
              <a:rPr lang="en-US" dirty="0" smtClean="0"/>
              <a:t>Data produced by statistical surveys included in the national statistical program are an asset of the national community</a:t>
            </a:r>
          </a:p>
          <a:p>
            <a:r>
              <a:rPr lang="en-US" dirty="0" smtClean="0"/>
              <a:t>Released for research aims (rules, procedures and statistical disclosure issues set by the law)</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6</a:t>
            </a:fld>
            <a:endParaRPr lang="it-IT"/>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noProof="0" dirty="0" err="1" smtClean="0"/>
              <a:t>Istat’s</a:t>
            </a:r>
            <a:r>
              <a:rPr lang="en-US" noProof="0" dirty="0" smtClean="0"/>
              <a:t> Answers – Aggregated Data</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7</a:t>
            </a:fld>
            <a:endParaRPr lang="it-IT"/>
          </a:p>
        </p:txBody>
      </p:sp>
      <p:sp>
        <p:nvSpPr>
          <p:cNvPr id="7" name="Segnaposto contenuto 6"/>
          <p:cNvSpPr>
            <a:spLocks noGrp="1"/>
          </p:cNvSpPr>
          <p:nvPr>
            <p:ph idx="1"/>
          </p:nvPr>
        </p:nvSpPr>
        <p:spPr/>
        <p:txBody>
          <a:bodyPr/>
          <a:lstStyle/>
          <a:p>
            <a:endParaRPr lang="it-IT" dirty="0" smtClean="0"/>
          </a:p>
          <a:p>
            <a:pPr>
              <a:buNone/>
            </a:pPr>
            <a:endParaRPr lang="it-IT" dirty="0"/>
          </a:p>
        </p:txBody>
      </p:sp>
      <p:pic>
        <p:nvPicPr>
          <p:cNvPr id="8" name="Picture 1153" descr="usually resident population"/>
          <p:cNvPicPr>
            <a:picLocks noChangeAspect="1" noChangeArrowheads="1"/>
          </p:cNvPicPr>
          <p:nvPr/>
        </p:nvPicPr>
        <p:blipFill>
          <a:blip r:embed="rId3" cstate="print"/>
          <a:srcRect/>
          <a:stretch>
            <a:fillRect/>
          </a:stretch>
        </p:blipFill>
        <p:spPr bwMode="auto">
          <a:xfrm>
            <a:off x="4749800" y="3911600"/>
            <a:ext cx="3995738" cy="2438400"/>
          </a:xfrm>
          <a:prstGeom prst="rect">
            <a:avLst/>
          </a:prstGeom>
          <a:noFill/>
        </p:spPr>
      </p:pic>
      <p:grpSp>
        <p:nvGrpSpPr>
          <p:cNvPr id="9" name="Group 600"/>
          <p:cNvGrpSpPr>
            <a:grpSpLocks/>
          </p:cNvGrpSpPr>
          <p:nvPr/>
        </p:nvGrpSpPr>
        <p:grpSpPr bwMode="auto">
          <a:xfrm>
            <a:off x="406400" y="3468688"/>
            <a:ext cx="3227388" cy="1423987"/>
            <a:chOff x="2280" y="2119"/>
            <a:chExt cx="3339" cy="1828"/>
          </a:xfrm>
        </p:grpSpPr>
        <p:sp>
          <p:nvSpPr>
            <p:cNvPr id="10" name="AutoShape 588"/>
            <p:cNvSpPr>
              <a:spLocks noChangeArrowheads="1"/>
            </p:cNvSpPr>
            <p:nvPr/>
          </p:nvSpPr>
          <p:spPr bwMode="auto">
            <a:xfrm>
              <a:off x="2280" y="2119"/>
              <a:ext cx="3339" cy="1828"/>
            </a:xfrm>
            <a:prstGeom prst="roundRect">
              <a:avLst>
                <a:gd name="adj" fmla="val 16667"/>
              </a:avLst>
            </a:prstGeom>
            <a:solidFill>
              <a:schemeClr val="bg1"/>
            </a:solidFill>
            <a:ln w="9525">
              <a:solidFill>
                <a:srgbClr val="A50021"/>
              </a:solidFill>
              <a:round/>
              <a:headEnd/>
              <a:tailEnd/>
            </a:ln>
            <a:effectLst/>
          </p:spPr>
          <p:txBody>
            <a:bodyPr wrap="none" anchor="ctr"/>
            <a:lstStyle/>
            <a:p>
              <a:endParaRPr lang="it-IT"/>
            </a:p>
          </p:txBody>
        </p:sp>
        <p:pic>
          <p:nvPicPr>
            <p:cNvPr id="11" name="Picture 560" descr="home I-Stat"/>
            <p:cNvPicPr>
              <a:picLocks noChangeAspect="1" noChangeArrowheads="1"/>
            </p:cNvPicPr>
            <p:nvPr/>
          </p:nvPicPr>
          <p:blipFill>
            <a:blip r:embed="rId4" cstate="print"/>
            <a:srcRect/>
            <a:stretch>
              <a:fillRect/>
            </a:stretch>
          </p:blipFill>
          <p:spPr bwMode="auto">
            <a:xfrm>
              <a:off x="2392" y="2211"/>
              <a:ext cx="3090" cy="1650"/>
            </a:xfrm>
            <a:prstGeom prst="rect">
              <a:avLst/>
            </a:prstGeom>
            <a:noFill/>
            <a:ln w="9525">
              <a:noFill/>
              <a:miter lim="800000"/>
              <a:headEnd/>
              <a:tailEnd/>
            </a:ln>
            <a:effectLst/>
          </p:spPr>
        </p:pic>
      </p:grpSp>
      <p:pic>
        <p:nvPicPr>
          <p:cNvPr id="12" name="Picture 609"/>
          <p:cNvPicPr>
            <a:picLocks noChangeAspect="1" noChangeArrowheads="1"/>
          </p:cNvPicPr>
          <p:nvPr/>
        </p:nvPicPr>
        <p:blipFill>
          <a:blip r:embed="rId5" cstate="print"/>
          <a:srcRect/>
          <a:stretch>
            <a:fillRect/>
          </a:stretch>
        </p:blipFill>
        <p:spPr bwMode="auto">
          <a:xfrm>
            <a:off x="5419725" y="944563"/>
            <a:ext cx="1393825" cy="1425575"/>
          </a:xfrm>
          <a:prstGeom prst="rect">
            <a:avLst/>
          </a:prstGeom>
          <a:noFill/>
        </p:spPr>
      </p:pic>
      <p:sp>
        <p:nvSpPr>
          <p:cNvPr id="13" name="Rectangle 1133"/>
          <p:cNvSpPr>
            <a:spLocks noChangeArrowheads="1"/>
          </p:cNvSpPr>
          <p:nvPr/>
        </p:nvSpPr>
        <p:spPr bwMode="auto">
          <a:xfrm>
            <a:off x="7192963" y="2481263"/>
            <a:ext cx="1616075" cy="304800"/>
          </a:xfrm>
          <a:prstGeom prst="rect">
            <a:avLst/>
          </a:prstGeom>
          <a:noFill/>
          <a:ln w="9525">
            <a:noFill/>
            <a:miter lim="800000"/>
            <a:headEnd/>
            <a:tailEnd/>
          </a:ln>
          <a:effectLst/>
        </p:spPr>
        <p:txBody>
          <a:bodyPr anchor="ctr">
            <a:spAutoFit/>
          </a:bodyPr>
          <a:lstStyle/>
          <a:p>
            <a:pPr algn="ctr"/>
            <a:r>
              <a:rPr lang="en-US" sz="1400">
                <a:solidFill>
                  <a:srgbClr val="A50021"/>
                </a:solidFill>
              </a:rPr>
              <a:t>HYPERCUBE</a:t>
            </a:r>
          </a:p>
        </p:txBody>
      </p:sp>
      <p:sp>
        <p:nvSpPr>
          <p:cNvPr id="14" name="Text Box 1138"/>
          <p:cNvSpPr txBox="1">
            <a:spLocks noChangeArrowheads="1"/>
          </p:cNvSpPr>
          <p:nvPr/>
        </p:nvSpPr>
        <p:spPr bwMode="auto">
          <a:xfrm>
            <a:off x="4405313" y="1758950"/>
            <a:ext cx="879475" cy="274638"/>
          </a:xfrm>
          <a:prstGeom prst="rect">
            <a:avLst/>
          </a:prstGeom>
          <a:noFill/>
          <a:ln w="28575">
            <a:noFill/>
            <a:miter lim="800000"/>
            <a:headEnd/>
            <a:tailEnd/>
          </a:ln>
          <a:effectLst/>
        </p:spPr>
        <p:txBody>
          <a:bodyPr>
            <a:spAutoFit/>
          </a:bodyPr>
          <a:lstStyle/>
          <a:p>
            <a:r>
              <a:rPr lang="en-US" sz="1200" i="1">
                <a:solidFill>
                  <a:schemeClr val="accent2"/>
                </a:solidFill>
              </a:rPr>
              <a:t>Datasets</a:t>
            </a:r>
          </a:p>
        </p:txBody>
      </p:sp>
      <p:sp>
        <p:nvSpPr>
          <p:cNvPr id="15" name="Text Box 1144"/>
          <p:cNvSpPr txBox="1">
            <a:spLocks noChangeArrowheads="1"/>
          </p:cNvSpPr>
          <p:nvPr/>
        </p:nvSpPr>
        <p:spPr bwMode="auto">
          <a:xfrm>
            <a:off x="4425950" y="1033463"/>
            <a:ext cx="857250" cy="274637"/>
          </a:xfrm>
          <a:prstGeom prst="rect">
            <a:avLst/>
          </a:prstGeom>
          <a:noFill/>
          <a:ln w="28575">
            <a:noFill/>
            <a:miter lim="800000"/>
            <a:headEnd/>
            <a:tailEnd/>
          </a:ln>
          <a:effectLst/>
        </p:spPr>
        <p:txBody>
          <a:bodyPr>
            <a:spAutoFit/>
          </a:bodyPr>
          <a:lstStyle/>
          <a:p>
            <a:r>
              <a:rPr lang="en-US" sz="1200"/>
              <a:t>Theme</a:t>
            </a:r>
          </a:p>
        </p:txBody>
      </p:sp>
      <p:sp>
        <p:nvSpPr>
          <p:cNvPr id="16" name="Text Box 1151"/>
          <p:cNvSpPr txBox="1">
            <a:spLocks noChangeArrowheads="1"/>
          </p:cNvSpPr>
          <p:nvPr/>
        </p:nvSpPr>
        <p:spPr bwMode="auto">
          <a:xfrm>
            <a:off x="4419600" y="1579563"/>
            <a:ext cx="1100138" cy="274637"/>
          </a:xfrm>
          <a:prstGeom prst="rect">
            <a:avLst/>
          </a:prstGeom>
          <a:noFill/>
          <a:ln w="28575">
            <a:noFill/>
            <a:miter lim="800000"/>
            <a:headEnd/>
            <a:tailEnd/>
          </a:ln>
          <a:effectLst/>
        </p:spPr>
        <p:txBody>
          <a:bodyPr>
            <a:spAutoFit/>
          </a:bodyPr>
          <a:lstStyle/>
          <a:p>
            <a:pPr algn="ctr">
              <a:spcBef>
                <a:spcPct val="50000"/>
              </a:spcBef>
            </a:pPr>
            <a:r>
              <a:rPr lang="en-US" sz="1200">
                <a:solidFill>
                  <a:srgbClr val="993333"/>
                </a:solidFill>
              </a:rPr>
              <a:t>Subthemes</a:t>
            </a:r>
          </a:p>
        </p:txBody>
      </p:sp>
      <p:sp>
        <p:nvSpPr>
          <p:cNvPr id="17" name="Text Box 1155"/>
          <p:cNvSpPr txBox="1">
            <a:spLocks noChangeArrowheads="1"/>
          </p:cNvSpPr>
          <p:nvPr/>
        </p:nvSpPr>
        <p:spPr bwMode="auto">
          <a:xfrm>
            <a:off x="4586288" y="5068888"/>
            <a:ext cx="1389062" cy="274637"/>
          </a:xfrm>
          <a:prstGeom prst="rect">
            <a:avLst/>
          </a:prstGeom>
          <a:solidFill>
            <a:schemeClr val="accent2"/>
          </a:solidFill>
          <a:ln w="9525">
            <a:noFill/>
            <a:miter lim="800000"/>
            <a:headEnd/>
            <a:tailEnd/>
          </a:ln>
          <a:effectLst>
            <a:outerShdw dist="107763" dir="13500000" algn="ctr" rotWithShape="0">
              <a:srgbClr val="A50021">
                <a:alpha val="50000"/>
              </a:srgbClr>
            </a:outerShdw>
          </a:effectLst>
        </p:spPr>
        <p:txBody>
          <a:bodyPr lIns="0" rIns="0">
            <a:spAutoFit/>
          </a:bodyPr>
          <a:lstStyle/>
          <a:p>
            <a:pPr algn="ctr">
              <a:spcBef>
                <a:spcPct val="50000"/>
              </a:spcBef>
            </a:pPr>
            <a:r>
              <a:rPr lang="it-IT" sz="1200">
                <a:solidFill>
                  <a:srgbClr val="DDDDDD"/>
                </a:solidFill>
              </a:rPr>
              <a:t>INDICATORS</a:t>
            </a:r>
          </a:p>
        </p:txBody>
      </p:sp>
      <p:grpSp>
        <p:nvGrpSpPr>
          <p:cNvPr id="18" name="Group 1156"/>
          <p:cNvGrpSpPr>
            <a:grpSpLocks/>
          </p:cNvGrpSpPr>
          <p:nvPr/>
        </p:nvGrpSpPr>
        <p:grpSpPr bwMode="auto">
          <a:xfrm>
            <a:off x="5978525" y="4965700"/>
            <a:ext cx="280988" cy="571500"/>
            <a:chOff x="1992" y="2040"/>
            <a:chExt cx="210" cy="1782"/>
          </a:xfrm>
        </p:grpSpPr>
        <p:sp>
          <p:nvSpPr>
            <p:cNvPr id="19" name="Line 1157"/>
            <p:cNvSpPr>
              <a:spLocks noChangeShapeType="1"/>
            </p:cNvSpPr>
            <p:nvPr/>
          </p:nvSpPr>
          <p:spPr bwMode="auto">
            <a:xfrm flipV="1">
              <a:off x="1992" y="2040"/>
              <a:ext cx="176" cy="792"/>
            </a:xfrm>
            <a:prstGeom prst="line">
              <a:avLst/>
            </a:prstGeom>
            <a:noFill/>
            <a:ln w="19050">
              <a:solidFill>
                <a:schemeClr val="accent2"/>
              </a:solidFill>
              <a:round/>
              <a:headEnd/>
              <a:tailEnd type="triangle" w="med" len="med"/>
            </a:ln>
            <a:effectLst/>
          </p:spPr>
          <p:txBody>
            <a:bodyPr/>
            <a:lstStyle/>
            <a:p>
              <a:endParaRPr lang="it-IT"/>
            </a:p>
          </p:txBody>
        </p:sp>
        <p:sp>
          <p:nvSpPr>
            <p:cNvPr id="20" name="Line 1158"/>
            <p:cNvSpPr>
              <a:spLocks noChangeShapeType="1"/>
            </p:cNvSpPr>
            <p:nvPr/>
          </p:nvSpPr>
          <p:spPr bwMode="auto">
            <a:xfrm>
              <a:off x="1994" y="2838"/>
              <a:ext cx="160" cy="984"/>
            </a:xfrm>
            <a:prstGeom prst="line">
              <a:avLst/>
            </a:prstGeom>
            <a:noFill/>
            <a:ln w="19050">
              <a:solidFill>
                <a:schemeClr val="accent2"/>
              </a:solidFill>
              <a:round/>
              <a:headEnd/>
              <a:tailEnd type="triangle" w="med" len="med"/>
            </a:ln>
            <a:effectLst/>
          </p:spPr>
          <p:txBody>
            <a:bodyPr/>
            <a:lstStyle/>
            <a:p>
              <a:endParaRPr lang="it-IT"/>
            </a:p>
          </p:txBody>
        </p:sp>
        <p:sp>
          <p:nvSpPr>
            <p:cNvPr id="21" name="Line 1159"/>
            <p:cNvSpPr>
              <a:spLocks noChangeShapeType="1"/>
            </p:cNvSpPr>
            <p:nvPr/>
          </p:nvSpPr>
          <p:spPr bwMode="auto">
            <a:xfrm>
              <a:off x="2002" y="2827"/>
              <a:ext cx="136" cy="448"/>
            </a:xfrm>
            <a:prstGeom prst="line">
              <a:avLst/>
            </a:prstGeom>
            <a:noFill/>
            <a:ln w="19050">
              <a:solidFill>
                <a:schemeClr val="accent2"/>
              </a:solidFill>
              <a:round/>
              <a:headEnd/>
              <a:tailEnd type="triangle" w="med" len="med"/>
            </a:ln>
            <a:effectLst/>
          </p:spPr>
          <p:txBody>
            <a:bodyPr/>
            <a:lstStyle/>
            <a:p>
              <a:endParaRPr lang="it-IT"/>
            </a:p>
          </p:txBody>
        </p:sp>
        <p:sp>
          <p:nvSpPr>
            <p:cNvPr id="22" name="Line 1160"/>
            <p:cNvSpPr>
              <a:spLocks noChangeShapeType="1"/>
            </p:cNvSpPr>
            <p:nvPr/>
          </p:nvSpPr>
          <p:spPr bwMode="auto">
            <a:xfrm flipV="1">
              <a:off x="2002" y="2537"/>
              <a:ext cx="200" cy="296"/>
            </a:xfrm>
            <a:prstGeom prst="line">
              <a:avLst/>
            </a:prstGeom>
            <a:noFill/>
            <a:ln w="19050">
              <a:solidFill>
                <a:schemeClr val="accent2"/>
              </a:solidFill>
              <a:round/>
              <a:headEnd/>
              <a:tailEnd type="triangle" w="med" len="med"/>
            </a:ln>
            <a:effectLst/>
          </p:spPr>
          <p:txBody>
            <a:bodyPr/>
            <a:lstStyle/>
            <a:p>
              <a:endParaRPr lang="it-IT"/>
            </a:p>
          </p:txBody>
        </p:sp>
        <p:sp>
          <p:nvSpPr>
            <p:cNvPr id="23" name="Line 1161"/>
            <p:cNvSpPr>
              <a:spLocks noChangeShapeType="1"/>
            </p:cNvSpPr>
            <p:nvPr/>
          </p:nvSpPr>
          <p:spPr bwMode="auto">
            <a:xfrm>
              <a:off x="1999" y="2828"/>
              <a:ext cx="104" cy="40"/>
            </a:xfrm>
            <a:prstGeom prst="line">
              <a:avLst/>
            </a:prstGeom>
            <a:noFill/>
            <a:ln w="19050">
              <a:solidFill>
                <a:schemeClr val="accent2"/>
              </a:solidFill>
              <a:round/>
              <a:headEnd/>
              <a:tailEnd type="triangle" w="med" len="med"/>
            </a:ln>
            <a:effectLst/>
          </p:spPr>
          <p:txBody>
            <a:bodyPr/>
            <a:lstStyle/>
            <a:p>
              <a:endParaRPr lang="it-IT"/>
            </a:p>
          </p:txBody>
        </p:sp>
      </p:grpSp>
      <p:sp>
        <p:nvSpPr>
          <p:cNvPr id="24" name="Text Box 1163"/>
          <p:cNvSpPr txBox="1">
            <a:spLocks noChangeArrowheads="1"/>
          </p:cNvSpPr>
          <p:nvPr/>
        </p:nvSpPr>
        <p:spPr bwMode="auto">
          <a:xfrm>
            <a:off x="6518275" y="3695700"/>
            <a:ext cx="1582117" cy="276999"/>
          </a:xfrm>
          <a:prstGeom prst="rect">
            <a:avLst/>
          </a:prstGeom>
          <a:solidFill>
            <a:schemeClr val="accent2"/>
          </a:solidFill>
          <a:ln w="9525">
            <a:noFill/>
            <a:miter lim="800000"/>
            <a:headEnd/>
            <a:tailEnd/>
          </a:ln>
          <a:effectLst>
            <a:outerShdw dist="107763" dir="18900000" algn="ctr" rotWithShape="0">
              <a:srgbClr val="A50021">
                <a:alpha val="50000"/>
              </a:srgbClr>
            </a:outerShdw>
          </a:effectLst>
        </p:spPr>
        <p:txBody>
          <a:bodyPr wrap="square">
            <a:spAutoFit/>
          </a:bodyPr>
          <a:lstStyle/>
          <a:p>
            <a:pPr algn="ctr">
              <a:spcBef>
                <a:spcPct val="50000"/>
              </a:spcBef>
            </a:pPr>
            <a:r>
              <a:rPr lang="it-IT" sz="1200" dirty="0">
                <a:solidFill>
                  <a:srgbClr val="DDDDDD"/>
                </a:solidFill>
              </a:rPr>
              <a:t>TERRITORY</a:t>
            </a:r>
          </a:p>
        </p:txBody>
      </p:sp>
      <p:sp>
        <p:nvSpPr>
          <p:cNvPr id="25" name="Line 1164"/>
          <p:cNvSpPr>
            <a:spLocks noChangeShapeType="1"/>
          </p:cNvSpPr>
          <p:nvPr/>
        </p:nvSpPr>
        <p:spPr bwMode="auto">
          <a:xfrm flipH="1">
            <a:off x="6384925" y="3978275"/>
            <a:ext cx="328613" cy="361950"/>
          </a:xfrm>
          <a:prstGeom prst="line">
            <a:avLst/>
          </a:prstGeom>
          <a:noFill/>
          <a:ln w="38100">
            <a:solidFill>
              <a:schemeClr val="accent2"/>
            </a:solidFill>
            <a:round/>
            <a:headEnd/>
            <a:tailEnd type="triangle" w="med" len="med"/>
          </a:ln>
          <a:effectLst/>
        </p:spPr>
        <p:txBody>
          <a:bodyPr/>
          <a:lstStyle/>
          <a:p>
            <a:endParaRPr lang="it-IT"/>
          </a:p>
        </p:txBody>
      </p:sp>
      <p:grpSp>
        <p:nvGrpSpPr>
          <p:cNvPr id="26" name="Group 1165"/>
          <p:cNvGrpSpPr>
            <a:grpSpLocks/>
          </p:cNvGrpSpPr>
          <p:nvPr/>
        </p:nvGrpSpPr>
        <p:grpSpPr bwMode="auto">
          <a:xfrm>
            <a:off x="6980238" y="4795838"/>
            <a:ext cx="1595437" cy="655637"/>
            <a:chOff x="3565" y="1911"/>
            <a:chExt cx="1848" cy="822"/>
          </a:xfrm>
        </p:grpSpPr>
        <p:sp>
          <p:nvSpPr>
            <p:cNvPr id="27" name="Text Box 1166"/>
            <p:cNvSpPr txBox="1">
              <a:spLocks noChangeArrowheads="1"/>
            </p:cNvSpPr>
            <p:nvPr/>
          </p:nvSpPr>
          <p:spPr bwMode="auto">
            <a:xfrm>
              <a:off x="4120" y="2389"/>
              <a:ext cx="1120" cy="344"/>
            </a:xfrm>
            <a:prstGeom prst="rect">
              <a:avLst/>
            </a:prstGeom>
            <a:solidFill>
              <a:schemeClr val="accent2"/>
            </a:solidFill>
            <a:ln w="9525">
              <a:noFill/>
              <a:miter lim="800000"/>
              <a:headEnd/>
              <a:tailEnd/>
            </a:ln>
            <a:effectLst>
              <a:outerShdw dist="107763" dir="2700000" algn="ctr" rotWithShape="0">
                <a:srgbClr val="A50021">
                  <a:alpha val="50000"/>
                </a:srgbClr>
              </a:outerShdw>
            </a:effectLst>
          </p:spPr>
          <p:txBody>
            <a:bodyPr>
              <a:spAutoFit/>
            </a:bodyPr>
            <a:lstStyle/>
            <a:p>
              <a:pPr algn="ctr">
                <a:spcBef>
                  <a:spcPct val="50000"/>
                </a:spcBef>
              </a:pPr>
              <a:r>
                <a:rPr lang="it-IT" sz="1200">
                  <a:solidFill>
                    <a:srgbClr val="DDDDDD"/>
                  </a:solidFill>
                </a:rPr>
                <a:t>YEARS</a:t>
              </a:r>
            </a:p>
          </p:txBody>
        </p:sp>
        <p:sp>
          <p:nvSpPr>
            <p:cNvPr id="28" name="Line 1167"/>
            <p:cNvSpPr>
              <a:spLocks noChangeShapeType="1"/>
            </p:cNvSpPr>
            <p:nvPr/>
          </p:nvSpPr>
          <p:spPr bwMode="auto">
            <a:xfrm flipV="1">
              <a:off x="4681" y="1911"/>
              <a:ext cx="732" cy="491"/>
            </a:xfrm>
            <a:prstGeom prst="line">
              <a:avLst/>
            </a:prstGeom>
            <a:noFill/>
            <a:ln w="38100">
              <a:solidFill>
                <a:schemeClr val="accent2"/>
              </a:solidFill>
              <a:round/>
              <a:headEnd/>
              <a:tailEnd type="triangle" w="med" len="med"/>
            </a:ln>
            <a:effectLst/>
          </p:spPr>
          <p:txBody>
            <a:bodyPr/>
            <a:lstStyle/>
            <a:p>
              <a:endParaRPr lang="it-IT"/>
            </a:p>
          </p:txBody>
        </p:sp>
        <p:sp>
          <p:nvSpPr>
            <p:cNvPr id="29" name="Line 1168"/>
            <p:cNvSpPr>
              <a:spLocks noChangeShapeType="1"/>
            </p:cNvSpPr>
            <p:nvPr/>
          </p:nvSpPr>
          <p:spPr bwMode="auto">
            <a:xfrm flipH="1" flipV="1">
              <a:off x="3565" y="1912"/>
              <a:ext cx="1101" cy="481"/>
            </a:xfrm>
            <a:prstGeom prst="line">
              <a:avLst/>
            </a:prstGeom>
            <a:noFill/>
            <a:ln w="38100">
              <a:solidFill>
                <a:schemeClr val="accent2"/>
              </a:solidFill>
              <a:round/>
              <a:headEnd/>
              <a:tailEnd type="triangle" w="med" len="med"/>
            </a:ln>
            <a:effectLst/>
          </p:spPr>
          <p:txBody>
            <a:bodyPr/>
            <a:lstStyle/>
            <a:p>
              <a:endParaRPr lang="it-IT"/>
            </a:p>
          </p:txBody>
        </p:sp>
        <p:sp>
          <p:nvSpPr>
            <p:cNvPr id="30" name="Line 1169"/>
            <p:cNvSpPr>
              <a:spLocks noChangeShapeType="1"/>
            </p:cNvSpPr>
            <p:nvPr/>
          </p:nvSpPr>
          <p:spPr bwMode="auto">
            <a:xfrm flipV="1">
              <a:off x="4675" y="2006"/>
              <a:ext cx="357" cy="385"/>
            </a:xfrm>
            <a:prstGeom prst="line">
              <a:avLst/>
            </a:prstGeom>
            <a:noFill/>
            <a:ln w="38100">
              <a:solidFill>
                <a:schemeClr val="accent2"/>
              </a:solidFill>
              <a:round/>
              <a:headEnd/>
              <a:tailEnd type="triangle" w="med" len="med"/>
            </a:ln>
            <a:effectLst/>
          </p:spPr>
          <p:txBody>
            <a:bodyPr/>
            <a:lstStyle/>
            <a:p>
              <a:endParaRPr lang="it-IT"/>
            </a:p>
          </p:txBody>
        </p:sp>
        <p:sp>
          <p:nvSpPr>
            <p:cNvPr id="31" name="Line 1170"/>
            <p:cNvSpPr>
              <a:spLocks noChangeShapeType="1"/>
            </p:cNvSpPr>
            <p:nvPr/>
          </p:nvSpPr>
          <p:spPr bwMode="auto">
            <a:xfrm flipH="1" flipV="1">
              <a:off x="4209" y="1920"/>
              <a:ext cx="457" cy="473"/>
            </a:xfrm>
            <a:prstGeom prst="line">
              <a:avLst/>
            </a:prstGeom>
            <a:noFill/>
            <a:ln w="38100">
              <a:solidFill>
                <a:schemeClr val="accent2"/>
              </a:solidFill>
              <a:round/>
              <a:headEnd/>
              <a:tailEnd type="triangle" w="med" len="med"/>
            </a:ln>
            <a:effectLst/>
          </p:spPr>
          <p:txBody>
            <a:bodyPr/>
            <a:lstStyle/>
            <a:p>
              <a:endParaRPr lang="it-IT"/>
            </a:p>
          </p:txBody>
        </p:sp>
      </p:grpSp>
      <p:sp>
        <p:nvSpPr>
          <p:cNvPr id="32" name="Text Box 1690"/>
          <p:cNvSpPr txBox="1">
            <a:spLocks noChangeArrowheads="1"/>
          </p:cNvSpPr>
          <p:nvPr/>
        </p:nvSpPr>
        <p:spPr bwMode="auto">
          <a:xfrm rot="-110965818">
            <a:off x="8207961" y="1590517"/>
            <a:ext cx="1213544" cy="246221"/>
          </a:xfrm>
          <a:prstGeom prst="rect">
            <a:avLst/>
          </a:prstGeom>
          <a:solidFill>
            <a:srgbClr val="99FF33"/>
          </a:solidFill>
          <a:ln w="9525">
            <a:noFill/>
            <a:miter lim="800000"/>
            <a:headEnd/>
            <a:tailEnd/>
          </a:ln>
          <a:effectLst/>
        </p:spPr>
        <p:txBody>
          <a:bodyPr wrap="square">
            <a:spAutoFit/>
          </a:bodyPr>
          <a:lstStyle/>
          <a:p>
            <a:pPr algn="ctr">
              <a:spcBef>
                <a:spcPct val="50000"/>
              </a:spcBef>
            </a:pPr>
            <a:r>
              <a:rPr lang="en-US" sz="1000"/>
              <a:t>INDICATORS</a:t>
            </a:r>
          </a:p>
        </p:txBody>
      </p:sp>
      <p:sp>
        <p:nvSpPr>
          <p:cNvPr id="33" name="Text Box 1691"/>
          <p:cNvSpPr txBox="1">
            <a:spLocks noChangeArrowheads="1"/>
          </p:cNvSpPr>
          <p:nvPr/>
        </p:nvSpPr>
        <p:spPr bwMode="auto">
          <a:xfrm>
            <a:off x="7405688" y="2138363"/>
            <a:ext cx="1126752" cy="246221"/>
          </a:xfrm>
          <a:prstGeom prst="rect">
            <a:avLst/>
          </a:prstGeom>
          <a:solidFill>
            <a:srgbClr val="99FF33"/>
          </a:solidFill>
          <a:ln w="9525">
            <a:noFill/>
            <a:miter lim="800000"/>
            <a:headEnd/>
            <a:tailEnd/>
          </a:ln>
          <a:effectLst/>
        </p:spPr>
        <p:txBody>
          <a:bodyPr wrap="square">
            <a:spAutoFit/>
          </a:bodyPr>
          <a:lstStyle/>
          <a:p>
            <a:pPr algn="ctr">
              <a:spcBef>
                <a:spcPct val="50000"/>
              </a:spcBef>
            </a:pPr>
            <a:r>
              <a:rPr lang="en-US" sz="1000" dirty="0" smtClean="0"/>
              <a:t>TERRITORY</a:t>
            </a:r>
            <a:endParaRPr lang="en-US" sz="1000" dirty="0"/>
          </a:p>
        </p:txBody>
      </p:sp>
      <p:sp>
        <p:nvSpPr>
          <p:cNvPr id="34" name="Text Box 1692"/>
          <p:cNvSpPr txBox="1">
            <a:spLocks noChangeArrowheads="1"/>
          </p:cNvSpPr>
          <p:nvPr/>
        </p:nvSpPr>
        <p:spPr bwMode="auto">
          <a:xfrm rot="16200000">
            <a:off x="6988970" y="1691481"/>
            <a:ext cx="557212" cy="244475"/>
          </a:xfrm>
          <a:prstGeom prst="rect">
            <a:avLst/>
          </a:prstGeom>
          <a:solidFill>
            <a:srgbClr val="99FF33"/>
          </a:solidFill>
          <a:ln w="9525">
            <a:noFill/>
            <a:miter lim="800000"/>
            <a:headEnd/>
            <a:tailEnd/>
          </a:ln>
          <a:effectLst/>
        </p:spPr>
        <p:txBody>
          <a:bodyPr>
            <a:spAutoFit/>
          </a:bodyPr>
          <a:lstStyle/>
          <a:p>
            <a:pPr algn="ctr">
              <a:spcBef>
                <a:spcPct val="50000"/>
              </a:spcBef>
            </a:pPr>
            <a:r>
              <a:rPr lang="en-US" sz="1000"/>
              <a:t>TIME</a:t>
            </a:r>
          </a:p>
        </p:txBody>
      </p:sp>
      <p:sp>
        <p:nvSpPr>
          <p:cNvPr id="35" name="Rectangle 1698"/>
          <p:cNvSpPr>
            <a:spLocks noChangeArrowheads="1"/>
          </p:cNvSpPr>
          <p:nvPr/>
        </p:nvSpPr>
        <p:spPr bwMode="auto">
          <a:xfrm>
            <a:off x="5965825" y="3300413"/>
            <a:ext cx="1984375" cy="304800"/>
          </a:xfrm>
          <a:prstGeom prst="rect">
            <a:avLst/>
          </a:prstGeom>
          <a:noFill/>
          <a:ln w="9525">
            <a:noFill/>
            <a:miter lim="800000"/>
            <a:headEnd/>
            <a:tailEnd/>
          </a:ln>
          <a:effectLst/>
        </p:spPr>
        <p:txBody>
          <a:bodyPr anchor="ctr">
            <a:spAutoFit/>
          </a:bodyPr>
          <a:lstStyle/>
          <a:p>
            <a:pPr algn="ctr"/>
            <a:r>
              <a:rPr lang="en-US" sz="1400">
                <a:solidFill>
                  <a:srgbClr val="A50021"/>
                </a:solidFill>
              </a:rPr>
              <a:t>STATISTICAL TABLE</a:t>
            </a:r>
          </a:p>
        </p:txBody>
      </p:sp>
      <p:sp>
        <p:nvSpPr>
          <p:cNvPr id="36" name="Rectangle 1699"/>
          <p:cNvSpPr>
            <a:spLocks noChangeArrowheads="1"/>
          </p:cNvSpPr>
          <p:nvPr/>
        </p:nvSpPr>
        <p:spPr bwMode="auto">
          <a:xfrm>
            <a:off x="5094288" y="2392363"/>
            <a:ext cx="1835150" cy="517525"/>
          </a:xfrm>
          <a:prstGeom prst="rect">
            <a:avLst/>
          </a:prstGeom>
          <a:noFill/>
          <a:ln w="9525">
            <a:noFill/>
            <a:miter lim="800000"/>
            <a:headEnd/>
            <a:tailEnd/>
          </a:ln>
          <a:effectLst/>
        </p:spPr>
        <p:txBody>
          <a:bodyPr anchor="ctr">
            <a:spAutoFit/>
          </a:bodyPr>
          <a:lstStyle/>
          <a:p>
            <a:pPr algn="ctr"/>
            <a:r>
              <a:rPr lang="en-US" sz="1400">
                <a:solidFill>
                  <a:srgbClr val="A50021"/>
                </a:solidFill>
              </a:rPr>
              <a:t>THEMATIC STRUCTURE</a:t>
            </a:r>
          </a:p>
        </p:txBody>
      </p:sp>
      <p:sp>
        <p:nvSpPr>
          <p:cNvPr id="37" name="AutoShape 1700"/>
          <p:cNvSpPr>
            <a:spLocks noChangeArrowheads="1"/>
          </p:cNvSpPr>
          <p:nvPr/>
        </p:nvSpPr>
        <p:spPr bwMode="auto">
          <a:xfrm>
            <a:off x="3965575" y="3568700"/>
            <a:ext cx="587375" cy="263525"/>
          </a:xfrm>
          <a:prstGeom prst="rightArrow">
            <a:avLst>
              <a:gd name="adj1" fmla="val 50000"/>
              <a:gd name="adj2" fmla="val 55723"/>
            </a:avLst>
          </a:prstGeom>
          <a:solidFill>
            <a:srgbClr val="A50021"/>
          </a:solidFill>
          <a:ln w="9525">
            <a:noFill/>
            <a:miter lim="800000"/>
            <a:headEnd/>
            <a:tailEnd/>
          </a:ln>
          <a:effectLst/>
        </p:spPr>
        <p:txBody>
          <a:bodyPr wrap="none" anchor="ctr"/>
          <a:lstStyle/>
          <a:p>
            <a:endParaRPr lang="it-IT"/>
          </a:p>
        </p:txBody>
      </p:sp>
      <p:sp>
        <p:nvSpPr>
          <p:cNvPr id="38" name="AutoShape 1703"/>
          <p:cNvSpPr>
            <a:spLocks noChangeArrowheads="1"/>
          </p:cNvSpPr>
          <p:nvPr/>
        </p:nvSpPr>
        <p:spPr bwMode="auto">
          <a:xfrm rot="7293709">
            <a:off x="7102476" y="2884487"/>
            <a:ext cx="355600" cy="263525"/>
          </a:xfrm>
          <a:prstGeom prst="rightArrow">
            <a:avLst>
              <a:gd name="adj1" fmla="val 50000"/>
              <a:gd name="adj2" fmla="val 33735"/>
            </a:avLst>
          </a:prstGeom>
          <a:noFill/>
          <a:ln w="9525">
            <a:solidFill>
              <a:srgbClr val="A50021"/>
            </a:solidFill>
            <a:miter lim="800000"/>
            <a:headEnd/>
            <a:tailEnd/>
          </a:ln>
          <a:effectLst/>
        </p:spPr>
        <p:txBody>
          <a:bodyPr wrap="none" anchor="ctr"/>
          <a:lstStyle/>
          <a:p>
            <a:endParaRPr lang="it-IT"/>
          </a:p>
        </p:txBody>
      </p:sp>
      <p:grpSp>
        <p:nvGrpSpPr>
          <p:cNvPr id="39" name="Group 1708"/>
          <p:cNvGrpSpPr>
            <a:grpSpLocks/>
          </p:cNvGrpSpPr>
          <p:nvPr/>
        </p:nvGrpSpPr>
        <p:grpSpPr bwMode="auto">
          <a:xfrm>
            <a:off x="7446963" y="1076325"/>
            <a:ext cx="1233487" cy="966788"/>
            <a:chOff x="1184" y="483"/>
            <a:chExt cx="2562" cy="2171"/>
          </a:xfrm>
        </p:grpSpPr>
        <p:grpSp>
          <p:nvGrpSpPr>
            <p:cNvPr id="40" name="Group 1709"/>
            <p:cNvGrpSpPr>
              <a:grpSpLocks/>
            </p:cNvGrpSpPr>
            <p:nvPr/>
          </p:nvGrpSpPr>
          <p:grpSpPr bwMode="auto">
            <a:xfrm>
              <a:off x="1476" y="481"/>
              <a:ext cx="2293" cy="1792"/>
              <a:chOff x="1698" y="1394"/>
              <a:chExt cx="2798" cy="1672"/>
            </a:xfrm>
          </p:grpSpPr>
          <p:sp>
            <p:nvSpPr>
              <p:cNvPr id="299" name="AutoShape 1710"/>
              <p:cNvSpPr>
                <a:spLocks noChangeArrowheads="1"/>
              </p:cNvSpPr>
              <p:nvPr/>
            </p:nvSpPr>
            <p:spPr bwMode="auto">
              <a:xfrm>
                <a:off x="2292"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0" name="AutoShape 1711"/>
              <p:cNvSpPr>
                <a:spLocks noChangeArrowheads="1"/>
              </p:cNvSpPr>
              <p:nvPr/>
            </p:nvSpPr>
            <p:spPr bwMode="auto">
              <a:xfrm>
                <a:off x="2556"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1" name="AutoShape 1712"/>
              <p:cNvSpPr>
                <a:spLocks noChangeArrowheads="1"/>
              </p:cNvSpPr>
              <p:nvPr/>
            </p:nvSpPr>
            <p:spPr bwMode="auto">
              <a:xfrm>
                <a:off x="2818"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2" name="AutoShape 1713"/>
              <p:cNvSpPr>
                <a:spLocks noChangeArrowheads="1"/>
              </p:cNvSpPr>
              <p:nvPr/>
            </p:nvSpPr>
            <p:spPr bwMode="auto">
              <a:xfrm>
                <a:off x="3082"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3" name="AutoShape 1714"/>
              <p:cNvSpPr>
                <a:spLocks noChangeArrowheads="1"/>
              </p:cNvSpPr>
              <p:nvPr/>
            </p:nvSpPr>
            <p:spPr bwMode="auto">
              <a:xfrm>
                <a:off x="3340"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4" name="AutoShape 1715"/>
              <p:cNvSpPr>
                <a:spLocks noChangeArrowheads="1"/>
              </p:cNvSpPr>
              <p:nvPr/>
            </p:nvSpPr>
            <p:spPr bwMode="auto">
              <a:xfrm>
                <a:off x="3604"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5" name="AutoShape 1716"/>
              <p:cNvSpPr>
                <a:spLocks noChangeArrowheads="1"/>
              </p:cNvSpPr>
              <p:nvPr/>
            </p:nvSpPr>
            <p:spPr bwMode="auto">
              <a:xfrm>
                <a:off x="3872"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6" name="AutoShape 1717"/>
              <p:cNvSpPr>
                <a:spLocks noChangeArrowheads="1"/>
              </p:cNvSpPr>
              <p:nvPr/>
            </p:nvSpPr>
            <p:spPr bwMode="auto">
              <a:xfrm>
                <a:off x="4136"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7" name="AutoShape 1718"/>
              <p:cNvSpPr>
                <a:spLocks noChangeArrowheads="1"/>
              </p:cNvSpPr>
              <p:nvPr/>
            </p:nvSpPr>
            <p:spPr bwMode="auto">
              <a:xfrm>
                <a:off x="2290"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8" name="AutoShape 1719"/>
              <p:cNvSpPr>
                <a:spLocks noChangeArrowheads="1"/>
              </p:cNvSpPr>
              <p:nvPr/>
            </p:nvSpPr>
            <p:spPr bwMode="auto">
              <a:xfrm>
                <a:off x="2554"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09" name="AutoShape 1720"/>
              <p:cNvSpPr>
                <a:spLocks noChangeArrowheads="1"/>
              </p:cNvSpPr>
              <p:nvPr/>
            </p:nvSpPr>
            <p:spPr bwMode="auto">
              <a:xfrm>
                <a:off x="2822"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0" name="AutoShape 1721"/>
              <p:cNvSpPr>
                <a:spLocks noChangeArrowheads="1"/>
              </p:cNvSpPr>
              <p:nvPr/>
            </p:nvSpPr>
            <p:spPr bwMode="auto">
              <a:xfrm>
                <a:off x="3086"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1" name="AutoShape 1722"/>
              <p:cNvSpPr>
                <a:spLocks noChangeArrowheads="1"/>
              </p:cNvSpPr>
              <p:nvPr/>
            </p:nvSpPr>
            <p:spPr bwMode="auto">
              <a:xfrm>
                <a:off x="3344"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2" name="AutoShape 1723"/>
              <p:cNvSpPr>
                <a:spLocks noChangeArrowheads="1"/>
              </p:cNvSpPr>
              <p:nvPr/>
            </p:nvSpPr>
            <p:spPr bwMode="auto">
              <a:xfrm>
                <a:off x="3608"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3" name="AutoShape 1724"/>
              <p:cNvSpPr>
                <a:spLocks noChangeArrowheads="1"/>
              </p:cNvSpPr>
              <p:nvPr/>
            </p:nvSpPr>
            <p:spPr bwMode="auto">
              <a:xfrm>
                <a:off x="3876"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4" name="AutoShape 1725"/>
              <p:cNvSpPr>
                <a:spLocks noChangeArrowheads="1"/>
              </p:cNvSpPr>
              <p:nvPr/>
            </p:nvSpPr>
            <p:spPr bwMode="auto">
              <a:xfrm>
                <a:off x="4140"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5" name="AutoShape 1726"/>
              <p:cNvSpPr>
                <a:spLocks noChangeArrowheads="1"/>
              </p:cNvSpPr>
              <p:nvPr/>
            </p:nvSpPr>
            <p:spPr bwMode="auto">
              <a:xfrm>
                <a:off x="2292"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6" name="AutoShape 1727"/>
              <p:cNvSpPr>
                <a:spLocks noChangeArrowheads="1"/>
              </p:cNvSpPr>
              <p:nvPr/>
            </p:nvSpPr>
            <p:spPr bwMode="auto">
              <a:xfrm>
                <a:off x="2556"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7" name="AutoShape 1728"/>
              <p:cNvSpPr>
                <a:spLocks noChangeArrowheads="1"/>
              </p:cNvSpPr>
              <p:nvPr/>
            </p:nvSpPr>
            <p:spPr bwMode="auto">
              <a:xfrm>
                <a:off x="2824"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8" name="AutoShape 1729"/>
              <p:cNvSpPr>
                <a:spLocks noChangeArrowheads="1"/>
              </p:cNvSpPr>
              <p:nvPr/>
            </p:nvSpPr>
            <p:spPr bwMode="auto">
              <a:xfrm>
                <a:off x="3088"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19" name="AutoShape 1730"/>
              <p:cNvSpPr>
                <a:spLocks noChangeArrowheads="1"/>
              </p:cNvSpPr>
              <p:nvPr/>
            </p:nvSpPr>
            <p:spPr bwMode="auto">
              <a:xfrm>
                <a:off x="3346"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0" name="AutoShape 1731"/>
              <p:cNvSpPr>
                <a:spLocks noChangeArrowheads="1"/>
              </p:cNvSpPr>
              <p:nvPr/>
            </p:nvSpPr>
            <p:spPr bwMode="auto">
              <a:xfrm>
                <a:off x="3610"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1" name="AutoShape 1732"/>
              <p:cNvSpPr>
                <a:spLocks noChangeArrowheads="1"/>
              </p:cNvSpPr>
              <p:nvPr/>
            </p:nvSpPr>
            <p:spPr bwMode="auto">
              <a:xfrm>
                <a:off x="3878"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2" name="AutoShape 1733"/>
              <p:cNvSpPr>
                <a:spLocks noChangeArrowheads="1"/>
              </p:cNvSpPr>
              <p:nvPr/>
            </p:nvSpPr>
            <p:spPr bwMode="auto">
              <a:xfrm>
                <a:off x="4142"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3" name="AutoShape 1734"/>
              <p:cNvSpPr>
                <a:spLocks noChangeArrowheads="1"/>
              </p:cNvSpPr>
              <p:nvPr/>
            </p:nvSpPr>
            <p:spPr bwMode="auto">
              <a:xfrm>
                <a:off x="2290" y="1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4" name="AutoShape 1735"/>
              <p:cNvSpPr>
                <a:spLocks noChangeArrowheads="1"/>
              </p:cNvSpPr>
              <p:nvPr/>
            </p:nvSpPr>
            <p:spPr bwMode="auto">
              <a:xfrm>
                <a:off x="2554" y="1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5" name="AutoShape 1736"/>
              <p:cNvSpPr>
                <a:spLocks noChangeArrowheads="1"/>
              </p:cNvSpPr>
              <p:nvPr/>
            </p:nvSpPr>
            <p:spPr bwMode="auto">
              <a:xfrm>
                <a:off x="2822"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6" name="AutoShape 1737"/>
              <p:cNvSpPr>
                <a:spLocks noChangeArrowheads="1"/>
              </p:cNvSpPr>
              <p:nvPr/>
            </p:nvSpPr>
            <p:spPr bwMode="auto">
              <a:xfrm>
                <a:off x="3086"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7" name="AutoShape 1738"/>
              <p:cNvSpPr>
                <a:spLocks noChangeArrowheads="1"/>
              </p:cNvSpPr>
              <p:nvPr/>
            </p:nvSpPr>
            <p:spPr bwMode="auto">
              <a:xfrm>
                <a:off x="3344"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8" name="AutoShape 1739"/>
              <p:cNvSpPr>
                <a:spLocks noChangeArrowheads="1"/>
              </p:cNvSpPr>
              <p:nvPr/>
            </p:nvSpPr>
            <p:spPr bwMode="auto">
              <a:xfrm>
                <a:off x="3608"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29" name="AutoShape 1740"/>
              <p:cNvSpPr>
                <a:spLocks noChangeArrowheads="1"/>
              </p:cNvSpPr>
              <p:nvPr/>
            </p:nvSpPr>
            <p:spPr bwMode="auto">
              <a:xfrm>
                <a:off x="3876" y="13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0" name="AutoShape 1741"/>
              <p:cNvSpPr>
                <a:spLocks noChangeArrowheads="1"/>
              </p:cNvSpPr>
              <p:nvPr/>
            </p:nvSpPr>
            <p:spPr bwMode="auto">
              <a:xfrm>
                <a:off x="4140" y="13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1" name="AutoShape 1742"/>
              <p:cNvSpPr>
                <a:spLocks noChangeArrowheads="1"/>
              </p:cNvSpPr>
              <p:nvPr/>
            </p:nvSpPr>
            <p:spPr bwMode="auto">
              <a:xfrm>
                <a:off x="2208" y="22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2" name="AutoShape 1743"/>
              <p:cNvSpPr>
                <a:spLocks noChangeArrowheads="1"/>
              </p:cNvSpPr>
              <p:nvPr/>
            </p:nvSpPr>
            <p:spPr bwMode="auto">
              <a:xfrm>
                <a:off x="2472" y="22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3" name="AutoShape 1744"/>
              <p:cNvSpPr>
                <a:spLocks noChangeArrowheads="1"/>
              </p:cNvSpPr>
              <p:nvPr/>
            </p:nvSpPr>
            <p:spPr bwMode="auto">
              <a:xfrm>
                <a:off x="2734"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4" name="AutoShape 1745"/>
              <p:cNvSpPr>
                <a:spLocks noChangeArrowheads="1"/>
              </p:cNvSpPr>
              <p:nvPr/>
            </p:nvSpPr>
            <p:spPr bwMode="auto">
              <a:xfrm>
                <a:off x="2998"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5" name="AutoShape 1746"/>
              <p:cNvSpPr>
                <a:spLocks noChangeArrowheads="1"/>
              </p:cNvSpPr>
              <p:nvPr/>
            </p:nvSpPr>
            <p:spPr bwMode="auto">
              <a:xfrm>
                <a:off x="3256"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6" name="AutoShape 1747"/>
              <p:cNvSpPr>
                <a:spLocks noChangeArrowheads="1"/>
              </p:cNvSpPr>
              <p:nvPr/>
            </p:nvSpPr>
            <p:spPr bwMode="auto">
              <a:xfrm>
                <a:off x="3520"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7" name="AutoShape 1748"/>
              <p:cNvSpPr>
                <a:spLocks noChangeArrowheads="1"/>
              </p:cNvSpPr>
              <p:nvPr/>
            </p:nvSpPr>
            <p:spPr bwMode="auto">
              <a:xfrm>
                <a:off x="3788" y="22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8" name="AutoShape 1749"/>
              <p:cNvSpPr>
                <a:spLocks noChangeArrowheads="1"/>
              </p:cNvSpPr>
              <p:nvPr/>
            </p:nvSpPr>
            <p:spPr bwMode="auto">
              <a:xfrm>
                <a:off x="4052" y="22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39" name="AutoShape 1750"/>
              <p:cNvSpPr>
                <a:spLocks noChangeArrowheads="1"/>
              </p:cNvSpPr>
              <p:nvPr/>
            </p:nvSpPr>
            <p:spPr bwMode="auto">
              <a:xfrm>
                <a:off x="2206" y="19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0" name="AutoShape 1751"/>
              <p:cNvSpPr>
                <a:spLocks noChangeArrowheads="1"/>
              </p:cNvSpPr>
              <p:nvPr/>
            </p:nvSpPr>
            <p:spPr bwMode="auto">
              <a:xfrm>
                <a:off x="2470" y="19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1" name="AutoShape 1752"/>
              <p:cNvSpPr>
                <a:spLocks noChangeArrowheads="1"/>
              </p:cNvSpPr>
              <p:nvPr/>
            </p:nvSpPr>
            <p:spPr bwMode="auto">
              <a:xfrm>
                <a:off x="2738"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2" name="AutoShape 1753"/>
              <p:cNvSpPr>
                <a:spLocks noChangeArrowheads="1"/>
              </p:cNvSpPr>
              <p:nvPr/>
            </p:nvSpPr>
            <p:spPr bwMode="auto">
              <a:xfrm>
                <a:off x="3002"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3" name="AutoShape 1754"/>
              <p:cNvSpPr>
                <a:spLocks noChangeArrowheads="1"/>
              </p:cNvSpPr>
              <p:nvPr/>
            </p:nvSpPr>
            <p:spPr bwMode="auto">
              <a:xfrm>
                <a:off x="3260"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4" name="AutoShape 1755"/>
              <p:cNvSpPr>
                <a:spLocks noChangeArrowheads="1"/>
              </p:cNvSpPr>
              <p:nvPr/>
            </p:nvSpPr>
            <p:spPr bwMode="auto">
              <a:xfrm>
                <a:off x="3524"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5" name="AutoShape 1756"/>
              <p:cNvSpPr>
                <a:spLocks noChangeArrowheads="1"/>
              </p:cNvSpPr>
              <p:nvPr/>
            </p:nvSpPr>
            <p:spPr bwMode="auto">
              <a:xfrm>
                <a:off x="3792" y="19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6" name="AutoShape 1757"/>
              <p:cNvSpPr>
                <a:spLocks noChangeArrowheads="1"/>
              </p:cNvSpPr>
              <p:nvPr/>
            </p:nvSpPr>
            <p:spPr bwMode="auto">
              <a:xfrm>
                <a:off x="4056" y="19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7" name="AutoShape 1758"/>
              <p:cNvSpPr>
                <a:spLocks noChangeArrowheads="1"/>
              </p:cNvSpPr>
              <p:nvPr/>
            </p:nvSpPr>
            <p:spPr bwMode="auto">
              <a:xfrm>
                <a:off x="2208" y="17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8" name="AutoShape 1759"/>
              <p:cNvSpPr>
                <a:spLocks noChangeArrowheads="1"/>
              </p:cNvSpPr>
              <p:nvPr/>
            </p:nvSpPr>
            <p:spPr bwMode="auto">
              <a:xfrm>
                <a:off x="2472" y="17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49" name="AutoShape 1760"/>
              <p:cNvSpPr>
                <a:spLocks noChangeArrowheads="1"/>
              </p:cNvSpPr>
              <p:nvPr/>
            </p:nvSpPr>
            <p:spPr bwMode="auto">
              <a:xfrm>
                <a:off x="2740"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0" name="AutoShape 1761"/>
              <p:cNvSpPr>
                <a:spLocks noChangeArrowheads="1"/>
              </p:cNvSpPr>
              <p:nvPr/>
            </p:nvSpPr>
            <p:spPr bwMode="auto">
              <a:xfrm>
                <a:off x="3004"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1" name="AutoShape 1762"/>
              <p:cNvSpPr>
                <a:spLocks noChangeArrowheads="1"/>
              </p:cNvSpPr>
              <p:nvPr/>
            </p:nvSpPr>
            <p:spPr bwMode="auto">
              <a:xfrm>
                <a:off x="3262"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2" name="AutoShape 1763"/>
              <p:cNvSpPr>
                <a:spLocks noChangeArrowheads="1"/>
              </p:cNvSpPr>
              <p:nvPr/>
            </p:nvSpPr>
            <p:spPr bwMode="auto">
              <a:xfrm>
                <a:off x="3526"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3" name="AutoShape 1764"/>
              <p:cNvSpPr>
                <a:spLocks noChangeArrowheads="1"/>
              </p:cNvSpPr>
              <p:nvPr/>
            </p:nvSpPr>
            <p:spPr bwMode="auto">
              <a:xfrm>
                <a:off x="3794" y="17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4" name="AutoShape 1765"/>
              <p:cNvSpPr>
                <a:spLocks noChangeArrowheads="1"/>
              </p:cNvSpPr>
              <p:nvPr/>
            </p:nvSpPr>
            <p:spPr bwMode="auto">
              <a:xfrm>
                <a:off x="4058" y="17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5" name="AutoShape 1766"/>
              <p:cNvSpPr>
                <a:spLocks noChangeArrowheads="1"/>
              </p:cNvSpPr>
              <p:nvPr/>
            </p:nvSpPr>
            <p:spPr bwMode="auto">
              <a:xfrm>
                <a:off x="2206" y="14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6" name="AutoShape 1767"/>
              <p:cNvSpPr>
                <a:spLocks noChangeArrowheads="1"/>
              </p:cNvSpPr>
              <p:nvPr/>
            </p:nvSpPr>
            <p:spPr bwMode="auto">
              <a:xfrm>
                <a:off x="2470" y="14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7" name="AutoShape 1768"/>
              <p:cNvSpPr>
                <a:spLocks noChangeArrowheads="1"/>
              </p:cNvSpPr>
              <p:nvPr/>
            </p:nvSpPr>
            <p:spPr bwMode="auto">
              <a:xfrm>
                <a:off x="2738"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8" name="AutoShape 1769"/>
              <p:cNvSpPr>
                <a:spLocks noChangeArrowheads="1"/>
              </p:cNvSpPr>
              <p:nvPr/>
            </p:nvSpPr>
            <p:spPr bwMode="auto">
              <a:xfrm>
                <a:off x="3002"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59" name="AutoShape 1770"/>
              <p:cNvSpPr>
                <a:spLocks noChangeArrowheads="1"/>
              </p:cNvSpPr>
              <p:nvPr/>
            </p:nvSpPr>
            <p:spPr bwMode="auto">
              <a:xfrm>
                <a:off x="3260"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0" name="AutoShape 1771"/>
              <p:cNvSpPr>
                <a:spLocks noChangeArrowheads="1"/>
              </p:cNvSpPr>
              <p:nvPr/>
            </p:nvSpPr>
            <p:spPr bwMode="auto">
              <a:xfrm>
                <a:off x="3524"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1" name="AutoShape 1772"/>
              <p:cNvSpPr>
                <a:spLocks noChangeArrowheads="1"/>
              </p:cNvSpPr>
              <p:nvPr/>
            </p:nvSpPr>
            <p:spPr bwMode="auto">
              <a:xfrm>
                <a:off x="3792" y="148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2" name="AutoShape 1773"/>
              <p:cNvSpPr>
                <a:spLocks noChangeArrowheads="1"/>
              </p:cNvSpPr>
              <p:nvPr/>
            </p:nvSpPr>
            <p:spPr bwMode="auto">
              <a:xfrm>
                <a:off x="4056" y="148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3" name="AutoShape 1774"/>
              <p:cNvSpPr>
                <a:spLocks noChangeArrowheads="1"/>
              </p:cNvSpPr>
              <p:nvPr/>
            </p:nvSpPr>
            <p:spPr bwMode="auto">
              <a:xfrm>
                <a:off x="2122" y="23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4" name="AutoShape 1775"/>
              <p:cNvSpPr>
                <a:spLocks noChangeArrowheads="1"/>
              </p:cNvSpPr>
              <p:nvPr/>
            </p:nvSpPr>
            <p:spPr bwMode="auto">
              <a:xfrm>
                <a:off x="2386" y="23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5" name="AutoShape 1776"/>
              <p:cNvSpPr>
                <a:spLocks noChangeArrowheads="1"/>
              </p:cNvSpPr>
              <p:nvPr/>
            </p:nvSpPr>
            <p:spPr bwMode="auto">
              <a:xfrm>
                <a:off x="2648"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6" name="AutoShape 1777"/>
              <p:cNvSpPr>
                <a:spLocks noChangeArrowheads="1"/>
              </p:cNvSpPr>
              <p:nvPr/>
            </p:nvSpPr>
            <p:spPr bwMode="auto">
              <a:xfrm>
                <a:off x="2912"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7" name="AutoShape 1778"/>
              <p:cNvSpPr>
                <a:spLocks noChangeArrowheads="1"/>
              </p:cNvSpPr>
              <p:nvPr/>
            </p:nvSpPr>
            <p:spPr bwMode="auto">
              <a:xfrm>
                <a:off x="3170"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8" name="AutoShape 1779"/>
              <p:cNvSpPr>
                <a:spLocks noChangeArrowheads="1"/>
              </p:cNvSpPr>
              <p:nvPr/>
            </p:nvSpPr>
            <p:spPr bwMode="auto">
              <a:xfrm>
                <a:off x="3434"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69" name="AutoShape 1780"/>
              <p:cNvSpPr>
                <a:spLocks noChangeArrowheads="1"/>
              </p:cNvSpPr>
              <p:nvPr/>
            </p:nvSpPr>
            <p:spPr bwMode="auto">
              <a:xfrm>
                <a:off x="3702" y="23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0" name="AutoShape 1781"/>
              <p:cNvSpPr>
                <a:spLocks noChangeArrowheads="1"/>
              </p:cNvSpPr>
              <p:nvPr/>
            </p:nvSpPr>
            <p:spPr bwMode="auto">
              <a:xfrm>
                <a:off x="3966" y="23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1" name="AutoShape 1782"/>
              <p:cNvSpPr>
                <a:spLocks noChangeArrowheads="1"/>
              </p:cNvSpPr>
              <p:nvPr/>
            </p:nvSpPr>
            <p:spPr bwMode="auto">
              <a:xfrm>
                <a:off x="2120" y="20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2" name="AutoShape 1783"/>
              <p:cNvSpPr>
                <a:spLocks noChangeArrowheads="1"/>
              </p:cNvSpPr>
              <p:nvPr/>
            </p:nvSpPr>
            <p:spPr bwMode="auto">
              <a:xfrm>
                <a:off x="2384" y="20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3" name="AutoShape 1784"/>
              <p:cNvSpPr>
                <a:spLocks noChangeArrowheads="1"/>
              </p:cNvSpPr>
              <p:nvPr/>
            </p:nvSpPr>
            <p:spPr bwMode="auto">
              <a:xfrm>
                <a:off x="2652"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4" name="AutoShape 1785"/>
              <p:cNvSpPr>
                <a:spLocks noChangeArrowheads="1"/>
              </p:cNvSpPr>
              <p:nvPr/>
            </p:nvSpPr>
            <p:spPr bwMode="auto">
              <a:xfrm>
                <a:off x="2916"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5" name="AutoShape 1786"/>
              <p:cNvSpPr>
                <a:spLocks noChangeArrowheads="1"/>
              </p:cNvSpPr>
              <p:nvPr/>
            </p:nvSpPr>
            <p:spPr bwMode="auto">
              <a:xfrm>
                <a:off x="3174"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6" name="AutoShape 1787"/>
              <p:cNvSpPr>
                <a:spLocks noChangeArrowheads="1"/>
              </p:cNvSpPr>
              <p:nvPr/>
            </p:nvSpPr>
            <p:spPr bwMode="auto">
              <a:xfrm>
                <a:off x="3438"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7" name="AutoShape 1788"/>
              <p:cNvSpPr>
                <a:spLocks noChangeArrowheads="1"/>
              </p:cNvSpPr>
              <p:nvPr/>
            </p:nvSpPr>
            <p:spPr bwMode="auto">
              <a:xfrm>
                <a:off x="3706" y="20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8" name="AutoShape 1789"/>
              <p:cNvSpPr>
                <a:spLocks noChangeArrowheads="1"/>
              </p:cNvSpPr>
              <p:nvPr/>
            </p:nvSpPr>
            <p:spPr bwMode="auto">
              <a:xfrm>
                <a:off x="3970" y="20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79" name="AutoShape 1790"/>
              <p:cNvSpPr>
                <a:spLocks noChangeArrowheads="1"/>
              </p:cNvSpPr>
              <p:nvPr/>
            </p:nvSpPr>
            <p:spPr bwMode="auto">
              <a:xfrm>
                <a:off x="2122" y="18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0" name="AutoShape 1791"/>
              <p:cNvSpPr>
                <a:spLocks noChangeArrowheads="1"/>
              </p:cNvSpPr>
              <p:nvPr/>
            </p:nvSpPr>
            <p:spPr bwMode="auto">
              <a:xfrm>
                <a:off x="2386" y="18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1" name="AutoShape 1792"/>
              <p:cNvSpPr>
                <a:spLocks noChangeArrowheads="1"/>
              </p:cNvSpPr>
              <p:nvPr/>
            </p:nvSpPr>
            <p:spPr bwMode="auto">
              <a:xfrm>
                <a:off x="2654"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2" name="AutoShape 1793"/>
              <p:cNvSpPr>
                <a:spLocks noChangeArrowheads="1"/>
              </p:cNvSpPr>
              <p:nvPr/>
            </p:nvSpPr>
            <p:spPr bwMode="auto">
              <a:xfrm>
                <a:off x="2918"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3" name="AutoShape 1794"/>
              <p:cNvSpPr>
                <a:spLocks noChangeArrowheads="1"/>
              </p:cNvSpPr>
              <p:nvPr/>
            </p:nvSpPr>
            <p:spPr bwMode="auto">
              <a:xfrm>
                <a:off x="3176"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4" name="AutoShape 1795"/>
              <p:cNvSpPr>
                <a:spLocks noChangeArrowheads="1"/>
              </p:cNvSpPr>
              <p:nvPr/>
            </p:nvSpPr>
            <p:spPr bwMode="auto">
              <a:xfrm>
                <a:off x="3440"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5" name="AutoShape 1796"/>
              <p:cNvSpPr>
                <a:spLocks noChangeArrowheads="1"/>
              </p:cNvSpPr>
              <p:nvPr/>
            </p:nvSpPr>
            <p:spPr bwMode="auto">
              <a:xfrm>
                <a:off x="3708" y="18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6" name="AutoShape 1797"/>
              <p:cNvSpPr>
                <a:spLocks noChangeArrowheads="1"/>
              </p:cNvSpPr>
              <p:nvPr/>
            </p:nvSpPr>
            <p:spPr bwMode="auto">
              <a:xfrm>
                <a:off x="3972" y="18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7" name="AutoShape 1798"/>
              <p:cNvSpPr>
                <a:spLocks noChangeArrowheads="1"/>
              </p:cNvSpPr>
              <p:nvPr/>
            </p:nvSpPr>
            <p:spPr bwMode="auto">
              <a:xfrm>
                <a:off x="2120" y="15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8" name="AutoShape 1799"/>
              <p:cNvSpPr>
                <a:spLocks noChangeArrowheads="1"/>
              </p:cNvSpPr>
              <p:nvPr/>
            </p:nvSpPr>
            <p:spPr bwMode="auto">
              <a:xfrm>
                <a:off x="2384" y="15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89" name="AutoShape 1800"/>
              <p:cNvSpPr>
                <a:spLocks noChangeArrowheads="1"/>
              </p:cNvSpPr>
              <p:nvPr/>
            </p:nvSpPr>
            <p:spPr bwMode="auto">
              <a:xfrm>
                <a:off x="2652"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0" name="AutoShape 1801"/>
              <p:cNvSpPr>
                <a:spLocks noChangeArrowheads="1"/>
              </p:cNvSpPr>
              <p:nvPr/>
            </p:nvSpPr>
            <p:spPr bwMode="auto">
              <a:xfrm>
                <a:off x="2916"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1" name="AutoShape 1802"/>
              <p:cNvSpPr>
                <a:spLocks noChangeArrowheads="1"/>
              </p:cNvSpPr>
              <p:nvPr/>
            </p:nvSpPr>
            <p:spPr bwMode="auto">
              <a:xfrm>
                <a:off x="3174"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2" name="AutoShape 1803"/>
              <p:cNvSpPr>
                <a:spLocks noChangeArrowheads="1"/>
              </p:cNvSpPr>
              <p:nvPr/>
            </p:nvSpPr>
            <p:spPr bwMode="auto">
              <a:xfrm>
                <a:off x="3438"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3" name="AutoShape 1804"/>
              <p:cNvSpPr>
                <a:spLocks noChangeArrowheads="1"/>
              </p:cNvSpPr>
              <p:nvPr/>
            </p:nvSpPr>
            <p:spPr bwMode="auto">
              <a:xfrm>
                <a:off x="3706" y="156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4" name="AutoShape 1805"/>
              <p:cNvSpPr>
                <a:spLocks noChangeArrowheads="1"/>
              </p:cNvSpPr>
              <p:nvPr/>
            </p:nvSpPr>
            <p:spPr bwMode="auto">
              <a:xfrm>
                <a:off x="3970" y="156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5" name="AutoShape 1806"/>
              <p:cNvSpPr>
                <a:spLocks noChangeArrowheads="1"/>
              </p:cNvSpPr>
              <p:nvPr/>
            </p:nvSpPr>
            <p:spPr bwMode="auto">
              <a:xfrm>
                <a:off x="2038" y="23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6" name="AutoShape 1807"/>
              <p:cNvSpPr>
                <a:spLocks noChangeArrowheads="1"/>
              </p:cNvSpPr>
              <p:nvPr/>
            </p:nvSpPr>
            <p:spPr bwMode="auto">
              <a:xfrm>
                <a:off x="2302" y="23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7" name="AutoShape 1808"/>
              <p:cNvSpPr>
                <a:spLocks noChangeArrowheads="1"/>
              </p:cNvSpPr>
              <p:nvPr/>
            </p:nvSpPr>
            <p:spPr bwMode="auto">
              <a:xfrm>
                <a:off x="2564"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8" name="AutoShape 1809"/>
              <p:cNvSpPr>
                <a:spLocks noChangeArrowheads="1"/>
              </p:cNvSpPr>
              <p:nvPr/>
            </p:nvSpPr>
            <p:spPr bwMode="auto">
              <a:xfrm>
                <a:off x="2828"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399" name="AutoShape 1810"/>
              <p:cNvSpPr>
                <a:spLocks noChangeArrowheads="1"/>
              </p:cNvSpPr>
              <p:nvPr/>
            </p:nvSpPr>
            <p:spPr bwMode="auto">
              <a:xfrm>
                <a:off x="3086"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0" name="AutoShape 1811"/>
              <p:cNvSpPr>
                <a:spLocks noChangeArrowheads="1"/>
              </p:cNvSpPr>
              <p:nvPr/>
            </p:nvSpPr>
            <p:spPr bwMode="auto">
              <a:xfrm>
                <a:off x="3350"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1" name="AutoShape 1812"/>
              <p:cNvSpPr>
                <a:spLocks noChangeArrowheads="1"/>
              </p:cNvSpPr>
              <p:nvPr/>
            </p:nvSpPr>
            <p:spPr bwMode="auto">
              <a:xfrm>
                <a:off x="3618" y="2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2" name="AutoShape 1813"/>
              <p:cNvSpPr>
                <a:spLocks noChangeArrowheads="1"/>
              </p:cNvSpPr>
              <p:nvPr/>
            </p:nvSpPr>
            <p:spPr bwMode="auto">
              <a:xfrm>
                <a:off x="3882" y="2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3" name="AutoShape 1814"/>
              <p:cNvSpPr>
                <a:spLocks noChangeArrowheads="1"/>
              </p:cNvSpPr>
              <p:nvPr/>
            </p:nvSpPr>
            <p:spPr bwMode="auto">
              <a:xfrm>
                <a:off x="2036"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4" name="AutoShape 1815"/>
              <p:cNvSpPr>
                <a:spLocks noChangeArrowheads="1"/>
              </p:cNvSpPr>
              <p:nvPr/>
            </p:nvSpPr>
            <p:spPr bwMode="auto">
              <a:xfrm>
                <a:off x="2300"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5" name="AutoShape 1816"/>
              <p:cNvSpPr>
                <a:spLocks noChangeArrowheads="1"/>
              </p:cNvSpPr>
              <p:nvPr/>
            </p:nvSpPr>
            <p:spPr bwMode="auto">
              <a:xfrm>
                <a:off x="2568"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6" name="AutoShape 1817"/>
              <p:cNvSpPr>
                <a:spLocks noChangeArrowheads="1"/>
              </p:cNvSpPr>
              <p:nvPr/>
            </p:nvSpPr>
            <p:spPr bwMode="auto">
              <a:xfrm>
                <a:off x="2832"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7" name="AutoShape 1818"/>
              <p:cNvSpPr>
                <a:spLocks noChangeArrowheads="1"/>
              </p:cNvSpPr>
              <p:nvPr/>
            </p:nvSpPr>
            <p:spPr bwMode="auto">
              <a:xfrm>
                <a:off x="3090"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8" name="AutoShape 1819"/>
              <p:cNvSpPr>
                <a:spLocks noChangeArrowheads="1"/>
              </p:cNvSpPr>
              <p:nvPr/>
            </p:nvSpPr>
            <p:spPr bwMode="auto">
              <a:xfrm>
                <a:off x="3354"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09" name="AutoShape 1820"/>
              <p:cNvSpPr>
                <a:spLocks noChangeArrowheads="1"/>
              </p:cNvSpPr>
              <p:nvPr/>
            </p:nvSpPr>
            <p:spPr bwMode="auto">
              <a:xfrm>
                <a:off x="3622"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0" name="AutoShape 1821"/>
              <p:cNvSpPr>
                <a:spLocks noChangeArrowheads="1"/>
              </p:cNvSpPr>
              <p:nvPr/>
            </p:nvSpPr>
            <p:spPr bwMode="auto">
              <a:xfrm>
                <a:off x="3886"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1" name="AutoShape 1822"/>
              <p:cNvSpPr>
                <a:spLocks noChangeArrowheads="1"/>
              </p:cNvSpPr>
              <p:nvPr/>
            </p:nvSpPr>
            <p:spPr bwMode="auto">
              <a:xfrm>
                <a:off x="2038"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2" name="AutoShape 1823"/>
              <p:cNvSpPr>
                <a:spLocks noChangeArrowheads="1"/>
              </p:cNvSpPr>
              <p:nvPr/>
            </p:nvSpPr>
            <p:spPr bwMode="auto">
              <a:xfrm>
                <a:off x="2302"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3" name="AutoShape 1824"/>
              <p:cNvSpPr>
                <a:spLocks noChangeArrowheads="1"/>
              </p:cNvSpPr>
              <p:nvPr/>
            </p:nvSpPr>
            <p:spPr bwMode="auto">
              <a:xfrm>
                <a:off x="2570"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4" name="AutoShape 1825"/>
              <p:cNvSpPr>
                <a:spLocks noChangeArrowheads="1"/>
              </p:cNvSpPr>
              <p:nvPr/>
            </p:nvSpPr>
            <p:spPr bwMode="auto">
              <a:xfrm>
                <a:off x="2834"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5" name="AutoShape 1826"/>
              <p:cNvSpPr>
                <a:spLocks noChangeArrowheads="1"/>
              </p:cNvSpPr>
              <p:nvPr/>
            </p:nvSpPr>
            <p:spPr bwMode="auto">
              <a:xfrm>
                <a:off x="3092"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6" name="AutoShape 1827"/>
              <p:cNvSpPr>
                <a:spLocks noChangeArrowheads="1"/>
              </p:cNvSpPr>
              <p:nvPr/>
            </p:nvSpPr>
            <p:spPr bwMode="auto">
              <a:xfrm>
                <a:off x="3356"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7" name="AutoShape 1828"/>
              <p:cNvSpPr>
                <a:spLocks noChangeArrowheads="1"/>
              </p:cNvSpPr>
              <p:nvPr/>
            </p:nvSpPr>
            <p:spPr bwMode="auto">
              <a:xfrm>
                <a:off x="3624"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8" name="AutoShape 1829"/>
              <p:cNvSpPr>
                <a:spLocks noChangeArrowheads="1"/>
              </p:cNvSpPr>
              <p:nvPr/>
            </p:nvSpPr>
            <p:spPr bwMode="auto">
              <a:xfrm>
                <a:off x="3888"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19" name="AutoShape 1830"/>
              <p:cNvSpPr>
                <a:spLocks noChangeArrowheads="1"/>
              </p:cNvSpPr>
              <p:nvPr/>
            </p:nvSpPr>
            <p:spPr bwMode="auto">
              <a:xfrm>
                <a:off x="2036"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0" name="AutoShape 1831"/>
              <p:cNvSpPr>
                <a:spLocks noChangeArrowheads="1"/>
              </p:cNvSpPr>
              <p:nvPr/>
            </p:nvSpPr>
            <p:spPr bwMode="auto">
              <a:xfrm>
                <a:off x="2300"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1" name="AutoShape 1832"/>
              <p:cNvSpPr>
                <a:spLocks noChangeArrowheads="1"/>
              </p:cNvSpPr>
              <p:nvPr/>
            </p:nvSpPr>
            <p:spPr bwMode="auto">
              <a:xfrm>
                <a:off x="2568"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2" name="AutoShape 1833"/>
              <p:cNvSpPr>
                <a:spLocks noChangeArrowheads="1"/>
              </p:cNvSpPr>
              <p:nvPr/>
            </p:nvSpPr>
            <p:spPr bwMode="auto">
              <a:xfrm>
                <a:off x="2832"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3" name="AutoShape 1834"/>
              <p:cNvSpPr>
                <a:spLocks noChangeArrowheads="1"/>
              </p:cNvSpPr>
              <p:nvPr/>
            </p:nvSpPr>
            <p:spPr bwMode="auto">
              <a:xfrm>
                <a:off x="3090"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4" name="AutoShape 1835"/>
              <p:cNvSpPr>
                <a:spLocks noChangeArrowheads="1"/>
              </p:cNvSpPr>
              <p:nvPr/>
            </p:nvSpPr>
            <p:spPr bwMode="auto">
              <a:xfrm>
                <a:off x="3354"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5" name="AutoShape 1836"/>
              <p:cNvSpPr>
                <a:spLocks noChangeArrowheads="1"/>
              </p:cNvSpPr>
              <p:nvPr/>
            </p:nvSpPr>
            <p:spPr bwMode="auto">
              <a:xfrm>
                <a:off x="3622"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6" name="AutoShape 1837"/>
              <p:cNvSpPr>
                <a:spLocks noChangeArrowheads="1"/>
              </p:cNvSpPr>
              <p:nvPr/>
            </p:nvSpPr>
            <p:spPr bwMode="auto">
              <a:xfrm>
                <a:off x="3886"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grpSp>
            <p:nvGrpSpPr>
              <p:cNvPr id="427" name="Group 1838"/>
              <p:cNvGrpSpPr>
                <a:grpSpLocks/>
              </p:cNvGrpSpPr>
              <p:nvPr/>
            </p:nvGrpSpPr>
            <p:grpSpPr bwMode="auto">
              <a:xfrm>
                <a:off x="1698" y="1728"/>
                <a:ext cx="2460" cy="1338"/>
                <a:chOff x="2550" y="1524"/>
                <a:chExt cx="2460" cy="1338"/>
              </a:xfrm>
            </p:grpSpPr>
            <p:sp>
              <p:nvSpPr>
                <p:cNvPr id="428" name="AutoShape 1839"/>
                <p:cNvSpPr>
                  <a:spLocks noChangeArrowheads="1"/>
                </p:cNvSpPr>
                <p:nvPr/>
              </p:nvSpPr>
              <p:spPr bwMode="auto">
                <a:xfrm>
                  <a:off x="2806" y="227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29" name="AutoShape 1840"/>
                <p:cNvSpPr>
                  <a:spLocks noChangeArrowheads="1"/>
                </p:cNvSpPr>
                <p:nvPr/>
              </p:nvSpPr>
              <p:spPr bwMode="auto">
                <a:xfrm>
                  <a:off x="3070" y="227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0" name="AutoShape 1841"/>
                <p:cNvSpPr>
                  <a:spLocks noChangeArrowheads="1"/>
                </p:cNvSpPr>
                <p:nvPr/>
              </p:nvSpPr>
              <p:spPr bwMode="auto">
                <a:xfrm>
                  <a:off x="3332"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1" name="AutoShape 1842"/>
                <p:cNvSpPr>
                  <a:spLocks noChangeArrowheads="1"/>
                </p:cNvSpPr>
                <p:nvPr/>
              </p:nvSpPr>
              <p:spPr bwMode="auto">
                <a:xfrm>
                  <a:off x="3596"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2" name="AutoShape 1843"/>
                <p:cNvSpPr>
                  <a:spLocks noChangeArrowheads="1"/>
                </p:cNvSpPr>
                <p:nvPr/>
              </p:nvSpPr>
              <p:spPr bwMode="auto">
                <a:xfrm>
                  <a:off x="3854"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3" name="AutoShape 1844"/>
                <p:cNvSpPr>
                  <a:spLocks noChangeArrowheads="1"/>
                </p:cNvSpPr>
                <p:nvPr/>
              </p:nvSpPr>
              <p:spPr bwMode="auto">
                <a:xfrm>
                  <a:off x="4118"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4" name="AutoShape 1845"/>
                <p:cNvSpPr>
                  <a:spLocks noChangeArrowheads="1"/>
                </p:cNvSpPr>
                <p:nvPr/>
              </p:nvSpPr>
              <p:spPr bwMode="auto">
                <a:xfrm>
                  <a:off x="4386" y="22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5" name="AutoShape 1846"/>
                <p:cNvSpPr>
                  <a:spLocks noChangeArrowheads="1"/>
                </p:cNvSpPr>
                <p:nvPr/>
              </p:nvSpPr>
              <p:spPr bwMode="auto">
                <a:xfrm>
                  <a:off x="4650" y="22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6" name="AutoShape 1847"/>
                <p:cNvSpPr>
                  <a:spLocks noChangeArrowheads="1"/>
                </p:cNvSpPr>
                <p:nvPr/>
              </p:nvSpPr>
              <p:spPr bwMode="auto">
                <a:xfrm>
                  <a:off x="2804" y="20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7" name="AutoShape 1848"/>
                <p:cNvSpPr>
                  <a:spLocks noChangeArrowheads="1"/>
                </p:cNvSpPr>
                <p:nvPr/>
              </p:nvSpPr>
              <p:spPr bwMode="auto">
                <a:xfrm>
                  <a:off x="3068" y="20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8" name="AutoShape 1849"/>
                <p:cNvSpPr>
                  <a:spLocks noChangeArrowheads="1"/>
                </p:cNvSpPr>
                <p:nvPr/>
              </p:nvSpPr>
              <p:spPr bwMode="auto">
                <a:xfrm>
                  <a:off x="3336"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9" name="AutoShape 1850"/>
                <p:cNvSpPr>
                  <a:spLocks noChangeArrowheads="1"/>
                </p:cNvSpPr>
                <p:nvPr/>
              </p:nvSpPr>
              <p:spPr bwMode="auto">
                <a:xfrm>
                  <a:off x="3600"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0" name="AutoShape 1851"/>
                <p:cNvSpPr>
                  <a:spLocks noChangeArrowheads="1"/>
                </p:cNvSpPr>
                <p:nvPr/>
              </p:nvSpPr>
              <p:spPr bwMode="auto">
                <a:xfrm>
                  <a:off x="3858"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1" name="AutoShape 1852"/>
                <p:cNvSpPr>
                  <a:spLocks noChangeArrowheads="1"/>
                </p:cNvSpPr>
                <p:nvPr/>
              </p:nvSpPr>
              <p:spPr bwMode="auto">
                <a:xfrm>
                  <a:off x="4122"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2" name="AutoShape 1853"/>
                <p:cNvSpPr>
                  <a:spLocks noChangeArrowheads="1"/>
                </p:cNvSpPr>
                <p:nvPr/>
              </p:nvSpPr>
              <p:spPr bwMode="auto">
                <a:xfrm>
                  <a:off x="4390" y="20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3" name="AutoShape 1854"/>
                <p:cNvSpPr>
                  <a:spLocks noChangeArrowheads="1"/>
                </p:cNvSpPr>
                <p:nvPr/>
              </p:nvSpPr>
              <p:spPr bwMode="auto">
                <a:xfrm>
                  <a:off x="4654" y="20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4" name="AutoShape 1855"/>
                <p:cNvSpPr>
                  <a:spLocks noChangeArrowheads="1"/>
                </p:cNvSpPr>
                <p:nvPr/>
              </p:nvSpPr>
              <p:spPr bwMode="auto">
                <a:xfrm>
                  <a:off x="2806" y="17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5" name="AutoShape 1856"/>
                <p:cNvSpPr>
                  <a:spLocks noChangeArrowheads="1"/>
                </p:cNvSpPr>
                <p:nvPr/>
              </p:nvSpPr>
              <p:spPr bwMode="auto">
                <a:xfrm>
                  <a:off x="3070" y="17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6" name="AutoShape 1857"/>
                <p:cNvSpPr>
                  <a:spLocks noChangeArrowheads="1"/>
                </p:cNvSpPr>
                <p:nvPr/>
              </p:nvSpPr>
              <p:spPr bwMode="auto">
                <a:xfrm>
                  <a:off x="3338"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7" name="AutoShape 1858"/>
                <p:cNvSpPr>
                  <a:spLocks noChangeArrowheads="1"/>
                </p:cNvSpPr>
                <p:nvPr/>
              </p:nvSpPr>
              <p:spPr bwMode="auto">
                <a:xfrm>
                  <a:off x="3602"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8" name="AutoShape 1859"/>
                <p:cNvSpPr>
                  <a:spLocks noChangeArrowheads="1"/>
                </p:cNvSpPr>
                <p:nvPr/>
              </p:nvSpPr>
              <p:spPr bwMode="auto">
                <a:xfrm>
                  <a:off x="3860"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9" name="AutoShape 1860"/>
                <p:cNvSpPr>
                  <a:spLocks noChangeArrowheads="1"/>
                </p:cNvSpPr>
                <p:nvPr/>
              </p:nvSpPr>
              <p:spPr bwMode="auto">
                <a:xfrm>
                  <a:off x="4124"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0" name="AutoShape 1861"/>
                <p:cNvSpPr>
                  <a:spLocks noChangeArrowheads="1"/>
                </p:cNvSpPr>
                <p:nvPr/>
              </p:nvSpPr>
              <p:spPr bwMode="auto">
                <a:xfrm>
                  <a:off x="4392" y="17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1" name="AutoShape 1862"/>
                <p:cNvSpPr>
                  <a:spLocks noChangeArrowheads="1"/>
                </p:cNvSpPr>
                <p:nvPr/>
              </p:nvSpPr>
              <p:spPr bwMode="auto">
                <a:xfrm>
                  <a:off x="4656" y="17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2" name="AutoShape 1863"/>
                <p:cNvSpPr>
                  <a:spLocks noChangeArrowheads="1"/>
                </p:cNvSpPr>
                <p:nvPr/>
              </p:nvSpPr>
              <p:spPr bwMode="auto">
                <a:xfrm>
                  <a:off x="2804" y="15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3" name="AutoShape 1864"/>
                <p:cNvSpPr>
                  <a:spLocks noChangeArrowheads="1"/>
                </p:cNvSpPr>
                <p:nvPr/>
              </p:nvSpPr>
              <p:spPr bwMode="auto">
                <a:xfrm>
                  <a:off x="3068" y="15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4" name="AutoShape 1865"/>
                <p:cNvSpPr>
                  <a:spLocks noChangeArrowheads="1"/>
                </p:cNvSpPr>
                <p:nvPr/>
              </p:nvSpPr>
              <p:spPr bwMode="auto">
                <a:xfrm>
                  <a:off x="3336"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5" name="AutoShape 1866"/>
                <p:cNvSpPr>
                  <a:spLocks noChangeArrowheads="1"/>
                </p:cNvSpPr>
                <p:nvPr/>
              </p:nvSpPr>
              <p:spPr bwMode="auto">
                <a:xfrm>
                  <a:off x="3600"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6" name="AutoShape 1867"/>
                <p:cNvSpPr>
                  <a:spLocks noChangeArrowheads="1"/>
                </p:cNvSpPr>
                <p:nvPr/>
              </p:nvSpPr>
              <p:spPr bwMode="auto">
                <a:xfrm>
                  <a:off x="3858"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7" name="AutoShape 1868"/>
                <p:cNvSpPr>
                  <a:spLocks noChangeArrowheads="1"/>
                </p:cNvSpPr>
                <p:nvPr/>
              </p:nvSpPr>
              <p:spPr bwMode="auto">
                <a:xfrm>
                  <a:off x="4122"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8" name="AutoShape 1869"/>
                <p:cNvSpPr>
                  <a:spLocks noChangeArrowheads="1"/>
                </p:cNvSpPr>
                <p:nvPr/>
              </p:nvSpPr>
              <p:spPr bwMode="auto">
                <a:xfrm>
                  <a:off x="4390" y="15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9" name="AutoShape 1870"/>
                <p:cNvSpPr>
                  <a:spLocks noChangeArrowheads="1"/>
                </p:cNvSpPr>
                <p:nvPr/>
              </p:nvSpPr>
              <p:spPr bwMode="auto">
                <a:xfrm>
                  <a:off x="4654" y="15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0" name="AutoShape 1871"/>
                <p:cNvSpPr>
                  <a:spLocks noChangeArrowheads="1"/>
                </p:cNvSpPr>
                <p:nvPr/>
              </p:nvSpPr>
              <p:spPr bwMode="auto">
                <a:xfrm>
                  <a:off x="2722" y="235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1" name="AutoShape 1872"/>
                <p:cNvSpPr>
                  <a:spLocks noChangeArrowheads="1"/>
                </p:cNvSpPr>
                <p:nvPr/>
              </p:nvSpPr>
              <p:spPr bwMode="auto">
                <a:xfrm>
                  <a:off x="2986" y="235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2" name="AutoShape 1873"/>
                <p:cNvSpPr>
                  <a:spLocks noChangeArrowheads="1"/>
                </p:cNvSpPr>
                <p:nvPr/>
              </p:nvSpPr>
              <p:spPr bwMode="auto">
                <a:xfrm>
                  <a:off x="3248"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3" name="AutoShape 1874"/>
                <p:cNvSpPr>
                  <a:spLocks noChangeArrowheads="1"/>
                </p:cNvSpPr>
                <p:nvPr/>
              </p:nvSpPr>
              <p:spPr bwMode="auto">
                <a:xfrm>
                  <a:off x="3512"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4" name="AutoShape 1875"/>
                <p:cNvSpPr>
                  <a:spLocks noChangeArrowheads="1"/>
                </p:cNvSpPr>
                <p:nvPr/>
              </p:nvSpPr>
              <p:spPr bwMode="auto">
                <a:xfrm>
                  <a:off x="3770"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5" name="AutoShape 1876"/>
                <p:cNvSpPr>
                  <a:spLocks noChangeArrowheads="1"/>
                </p:cNvSpPr>
                <p:nvPr/>
              </p:nvSpPr>
              <p:spPr bwMode="auto">
                <a:xfrm>
                  <a:off x="4034"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6" name="AutoShape 1877"/>
                <p:cNvSpPr>
                  <a:spLocks noChangeArrowheads="1"/>
                </p:cNvSpPr>
                <p:nvPr/>
              </p:nvSpPr>
              <p:spPr bwMode="auto">
                <a:xfrm>
                  <a:off x="4302" y="23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7" name="AutoShape 1878"/>
                <p:cNvSpPr>
                  <a:spLocks noChangeArrowheads="1"/>
                </p:cNvSpPr>
                <p:nvPr/>
              </p:nvSpPr>
              <p:spPr bwMode="auto">
                <a:xfrm>
                  <a:off x="4566" y="23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8" name="AutoShape 1879"/>
                <p:cNvSpPr>
                  <a:spLocks noChangeArrowheads="1"/>
                </p:cNvSpPr>
                <p:nvPr/>
              </p:nvSpPr>
              <p:spPr bwMode="auto">
                <a:xfrm>
                  <a:off x="2720" y="21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9" name="AutoShape 1880"/>
                <p:cNvSpPr>
                  <a:spLocks noChangeArrowheads="1"/>
                </p:cNvSpPr>
                <p:nvPr/>
              </p:nvSpPr>
              <p:spPr bwMode="auto">
                <a:xfrm>
                  <a:off x="2984" y="21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0" name="AutoShape 1881"/>
                <p:cNvSpPr>
                  <a:spLocks noChangeArrowheads="1"/>
                </p:cNvSpPr>
                <p:nvPr/>
              </p:nvSpPr>
              <p:spPr bwMode="auto">
                <a:xfrm>
                  <a:off x="3252"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1" name="AutoShape 1882"/>
                <p:cNvSpPr>
                  <a:spLocks noChangeArrowheads="1"/>
                </p:cNvSpPr>
                <p:nvPr/>
              </p:nvSpPr>
              <p:spPr bwMode="auto">
                <a:xfrm>
                  <a:off x="3516"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2" name="AutoShape 1883"/>
                <p:cNvSpPr>
                  <a:spLocks noChangeArrowheads="1"/>
                </p:cNvSpPr>
                <p:nvPr/>
              </p:nvSpPr>
              <p:spPr bwMode="auto">
                <a:xfrm>
                  <a:off x="3774"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3" name="AutoShape 1884"/>
                <p:cNvSpPr>
                  <a:spLocks noChangeArrowheads="1"/>
                </p:cNvSpPr>
                <p:nvPr/>
              </p:nvSpPr>
              <p:spPr bwMode="auto">
                <a:xfrm>
                  <a:off x="4038"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4" name="AutoShape 1885"/>
                <p:cNvSpPr>
                  <a:spLocks noChangeArrowheads="1"/>
                </p:cNvSpPr>
                <p:nvPr/>
              </p:nvSpPr>
              <p:spPr bwMode="auto">
                <a:xfrm>
                  <a:off x="4306" y="21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5" name="AutoShape 1886"/>
                <p:cNvSpPr>
                  <a:spLocks noChangeArrowheads="1"/>
                </p:cNvSpPr>
                <p:nvPr/>
              </p:nvSpPr>
              <p:spPr bwMode="auto">
                <a:xfrm>
                  <a:off x="4570" y="21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6" name="AutoShape 1887"/>
                <p:cNvSpPr>
                  <a:spLocks noChangeArrowheads="1"/>
                </p:cNvSpPr>
                <p:nvPr/>
              </p:nvSpPr>
              <p:spPr bwMode="auto">
                <a:xfrm>
                  <a:off x="2722" y="18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7" name="AutoShape 1888"/>
                <p:cNvSpPr>
                  <a:spLocks noChangeArrowheads="1"/>
                </p:cNvSpPr>
                <p:nvPr/>
              </p:nvSpPr>
              <p:spPr bwMode="auto">
                <a:xfrm>
                  <a:off x="2986" y="18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8" name="AutoShape 1889"/>
                <p:cNvSpPr>
                  <a:spLocks noChangeArrowheads="1"/>
                </p:cNvSpPr>
                <p:nvPr/>
              </p:nvSpPr>
              <p:spPr bwMode="auto">
                <a:xfrm>
                  <a:off x="3254"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9" name="AutoShape 1890"/>
                <p:cNvSpPr>
                  <a:spLocks noChangeArrowheads="1"/>
                </p:cNvSpPr>
                <p:nvPr/>
              </p:nvSpPr>
              <p:spPr bwMode="auto">
                <a:xfrm>
                  <a:off x="3518"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0" name="AutoShape 1891"/>
                <p:cNvSpPr>
                  <a:spLocks noChangeArrowheads="1"/>
                </p:cNvSpPr>
                <p:nvPr/>
              </p:nvSpPr>
              <p:spPr bwMode="auto">
                <a:xfrm>
                  <a:off x="3776"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1" name="AutoShape 1892"/>
                <p:cNvSpPr>
                  <a:spLocks noChangeArrowheads="1"/>
                </p:cNvSpPr>
                <p:nvPr/>
              </p:nvSpPr>
              <p:spPr bwMode="auto">
                <a:xfrm>
                  <a:off x="4040"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2" name="AutoShape 1893"/>
                <p:cNvSpPr>
                  <a:spLocks noChangeArrowheads="1"/>
                </p:cNvSpPr>
                <p:nvPr/>
              </p:nvSpPr>
              <p:spPr bwMode="auto">
                <a:xfrm>
                  <a:off x="4308" y="18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3" name="AutoShape 1894"/>
                <p:cNvSpPr>
                  <a:spLocks noChangeArrowheads="1"/>
                </p:cNvSpPr>
                <p:nvPr/>
              </p:nvSpPr>
              <p:spPr bwMode="auto">
                <a:xfrm>
                  <a:off x="4572" y="18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4" name="AutoShape 1895"/>
                <p:cNvSpPr>
                  <a:spLocks noChangeArrowheads="1"/>
                </p:cNvSpPr>
                <p:nvPr/>
              </p:nvSpPr>
              <p:spPr bwMode="auto">
                <a:xfrm>
                  <a:off x="2720" y="16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5" name="AutoShape 1896"/>
                <p:cNvSpPr>
                  <a:spLocks noChangeArrowheads="1"/>
                </p:cNvSpPr>
                <p:nvPr/>
              </p:nvSpPr>
              <p:spPr bwMode="auto">
                <a:xfrm>
                  <a:off x="2984" y="16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6" name="AutoShape 1897"/>
                <p:cNvSpPr>
                  <a:spLocks noChangeArrowheads="1"/>
                </p:cNvSpPr>
                <p:nvPr/>
              </p:nvSpPr>
              <p:spPr bwMode="auto">
                <a:xfrm>
                  <a:off x="3252"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7" name="AutoShape 1898"/>
                <p:cNvSpPr>
                  <a:spLocks noChangeArrowheads="1"/>
                </p:cNvSpPr>
                <p:nvPr/>
              </p:nvSpPr>
              <p:spPr bwMode="auto">
                <a:xfrm>
                  <a:off x="3516"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8" name="AutoShape 1899"/>
                <p:cNvSpPr>
                  <a:spLocks noChangeArrowheads="1"/>
                </p:cNvSpPr>
                <p:nvPr/>
              </p:nvSpPr>
              <p:spPr bwMode="auto">
                <a:xfrm>
                  <a:off x="3774"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9" name="AutoShape 1900"/>
                <p:cNvSpPr>
                  <a:spLocks noChangeArrowheads="1"/>
                </p:cNvSpPr>
                <p:nvPr/>
              </p:nvSpPr>
              <p:spPr bwMode="auto">
                <a:xfrm>
                  <a:off x="4038"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0" name="AutoShape 1901"/>
                <p:cNvSpPr>
                  <a:spLocks noChangeArrowheads="1"/>
                </p:cNvSpPr>
                <p:nvPr/>
              </p:nvSpPr>
              <p:spPr bwMode="auto">
                <a:xfrm>
                  <a:off x="4306" y="16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1" name="AutoShape 1902"/>
                <p:cNvSpPr>
                  <a:spLocks noChangeArrowheads="1"/>
                </p:cNvSpPr>
                <p:nvPr/>
              </p:nvSpPr>
              <p:spPr bwMode="auto">
                <a:xfrm>
                  <a:off x="4570" y="16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2" name="AutoShape 1903"/>
                <p:cNvSpPr>
                  <a:spLocks noChangeArrowheads="1"/>
                </p:cNvSpPr>
                <p:nvPr/>
              </p:nvSpPr>
              <p:spPr bwMode="auto">
                <a:xfrm>
                  <a:off x="2636" y="243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3" name="AutoShape 1904"/>
                <p:cNvSpPr>
                  <a:spLocks noChangeArrowheads="1"/>
                </p:cNvSpPr>
                <p:nvPr/>
              </p:nvSpPr>
              <p:spPr bwMode="auto">
                <a:xfrm>
                  <a:off x="2900" y="243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4" name="AutoShape 1905"/>
                <p:cNvSpPr>
                  <a:spLocks noChangeArrowheads="1"/>
                </p:cNvSpPr>
                <p:nvPr/>
              </p:nvSpPr>
              <p:spPr bwMode="auto">
                <a:xfrm>
                  <a:off x="3162"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5" name="AutoShape 1906"/>
                <p:cNvSpPr>
                  <a:spLocks noChangeArrowheads="1"/>
                </p:cNvSpPr>
                <p:nvPr/>
              </p:nvSpPr>
              <p:spPr bwMode="auto">
                <a:xfrm>
                  <a:off x="3426"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6" name="AutoShape 1907"/>
                <p:cNvSpPr>
                  <a:spLocks noChangeArrowheads="1"/>
                </p:cNvSpPr>
                <p:nvPr/>
              </p:nvSpPr>
              <p:spPr bwMode="auto">
                <a:xfrm>
                  <a:off x="3684"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7" name="AutoShape 1908"/>
                <p:cNvSpPr>
                  <a:spLocks noChangeArrowheads="1"/>
                </p:cNvSpPr>
                <p:nvPr/>
              </p:nvSpPr>
              <p:spPr bwMode="auto">
                <a:xfrm>
                  <a:off x="3948"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8" name="AutoShape 1909"/>
                <p:cNvSpPr>
                  <a:spLocks noChangeArrowheads="1"/>
                </p:cNvSpPr>
                <p:nvPr/>
              </p:nvSpPr>
              <p:spPr bwMode="auto">
                <a:xfrm>
                  <a:off x="4216" y="24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9" name="AutoShape 1910"/>
                <p:cNvSpPr>
                  <a:spLocks noChangeArrowheads="1"/>
                </p:cNvSpPr>
                <p:nvPr/>
              </p:nvSpPr>
              <p:spPr bwMode="auto">
                <a:xfrm>
                  <a:off x="4480" y="24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0" name="AutoShape 1911"/>
                <p:cNvSpPr>
                  <a:spLocks noChangeArrowheads="1"/>
                </p:cNvSpPr>
                <p:nvPr/>
              </p:nvSpPr>
              <p:spPr bwMode="auto">
                <a:xfrm>
                  <a:off x="2634" y="219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1" name="AutoShape 1912"/>
                <p:cNvSpPr>
                  <a:spLocks noChangeArrowheads="1"/>
                </p:cNvSpPr>
                <p:nvPr/>
              </p:nvSpPr>
              <p:spPr bwMode="auto">
                <a:xfrm>
                  <a:off x="2898" y="219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2" name="AutoShape 1913"/>
                <p:cNvSpPr>
                  <a:spLocks noChangeArrowheads="1"/>
                </p:cNvSpPr>
                <p:nvPr/>
              </p:nvSpPr>
              <p:spPr bwMode="auto">
                <a:xfrm>
                  <a:off x="3166"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3" name="AutoShape 1914"/>
                <p:cNvSpPr>
                  <a:spLocks noChangeArrowheads="1"/>
                </p:cNvSpPr>
                <p:nvPr/>
              </p:nvSpPr>
              <p:spPr bwMode="auto">
                <a:xfrm>
                  <a:off x="3430"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4" name="AutoShape 1915"/>
                <p:cNvSpPr>
                  <a:spLocks noChangeArrowheads="1"/>
                </p:cNvSpPr>
                <p:nvPr/>
              </p:nvSpPr>
              <p:spPr bwMode="auto">
                <a:xfrm>
                  <a:off x="3688"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5" name="AutoShape 1916"/>
                <p:cNvSpPr>
                  <a:spLocks noChangeArrowheads="1"/>
                </p:cNvSpPr>
                <p:nvPr/>
              </p:nvSpPr>
              <p:spPr bwMode="auto">
                <a:xfrm>
                  <a:off x="3952"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6" name="AutoShape 1917"/>
                <p:cNvSpPr>
                  <a:spLocks noChangeArrowheads="1"/>
                </p:cNvSpPr>
                <p:nvPr/>
              </p:nvSpPr>
              <p:spPr bwMode="auto">
                <a:xfrm>
                  <a:off x="4220" y="21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7" name="AutoShape 1918"/>
                <p:cNvSpPr>
                  <a:spLocks noChangeArrowheads="1"/>
                </p:cNvSpPr>
                <p:nvPr/>
              </p:nvSpPr>
              <p:spPr bwMode="auto">
                <a:xfrm>
                  <a:off x="4484" y="21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8" name="AutoShape 1919"/>
                <p:cNvSpPr>
                  <a:spLocks noChangeArrowheads="1"/>
                </p:cNvSpPr>
                <p:nvPr/>
              </p:nvSpPr>
              <p:spPr bwMode="auto">
                <a:xfrm>
                  <a:off x="2636" y="19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9" name="AutoShape 1920"/>
                <p:cNvSpPr>
                  <a:spLocks noChangeArrowheads="1"/>
                </p:cNvSpPr>
                <p:nvPr/>
              </p:nvSpPr>
              <p:spPr bwMode="auto">
                <a:xfrm>
                  <a:off x="2900" y="19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0" name="AutoShape 1921"/>
                <p:cNvSpPr>
                  <a:spLocks noChangeArrowheads="1"/>
                </p:cNvSpPr>
                <p:nvPr/>
              </p:nvSpPr>
              <p:spPr bwMode="auto">
                <a:xfrm>
                  <a:off x="3168"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1" name="AutoShape 1922"/>
                <p:cNvSpPr>
                  <a:spLocks noChangeArrowheads="1"/>
                </p:cNvSpPr>
                <p:nvPr/>
              </p:nvSpPr>
              <p:spPr bwMode="auto">
                <a:xfrm>
                  <a:off x="3432"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2" name="AutoShape 1923"/>
                <p:cNvSpPr>
                  <a:spLocks noChangeArrowheads="1"/>
                </p:cNvSpPr>
                <p:nvPr/>
              </p:nvSpPr>
              <p:spPr bwMode="auto">
                <a:xfrm>
                  <a:off x="3690"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3" name="AutoShape 1924"/>
                <p:cNvSpPr>
                  <a:spLocks noChangeArrowheads="1"/>
                </p:cNvSpPr>
                <p:nvPr/>
              </p:nvSpPr>
              <p:spPr bwMode="auto">
                <a:xfrm>
                  <a:off x="3954"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4" name="AutoShape 1925"/>
                <p:cNvSpPr>
                  <a:spLocks noChangeArrowheads="1"/>
                </p:cNvSpPr>
                <p:nvPr/>
              </p:nvSpPr>
              <p:spPr bwMode="auto">
                <a:xfrm>
                  <a:off x="4222" y="19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5" name="AutoShape 1926"/>
                <p:cNvSpPr>
                  <a:spLocks noChangeArrowheads="1"/>
                </p:cNvSpPr>
                <p:nvPr/>
              </p:nvSpPr>
              <p:spPr bwMode="auto">
                <a:xfrm>
                  <a:off x="4486" y="19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6" name="AutoShape 1927"/>
                <p:cNvSpPr>
                  <a:spLocks noChangeArrowheads="1"/>
                </p:cNvSpPr>
                <p:nvPr/>
              </p:nvSpPr>
              <p:spPr bwMode="auto">
                <a:xfrm>
                  <a:off x="2634" y="169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17" name="AutoShape 1928"/>
                <p:cNvSpPr>
                  <a:spLocks noChangeArrowheads="1"/>
                </p:cNvSpPr>
                <p:nvPr/>
              </p:nvSpPr>
              <p:spPr bwMode="auto">
                <a:xfrm>
                  <a:off x="2898" y="169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18" name="AutoShape 1929"/>
                <p:cNvSpPr>
                  <a:spLocks noChangeArrowheads="1"/>
                </p:cNvSpPr>
                <p:nvPr/>
              </p:nvSpPr>
              <p:spPr bwMode="auto">
                <a:xfrm>
                  <a:off x="3166"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19" name="AutoShape 1930"/>
                <p:cNvSpPr>
                  <a:spLocks noChangeArrowheads="1"/>
                </p:cNvSpPr>
                <p:nvPr/>
              </p:nvSpPr>
              <p:spPr bwMode="auto">
                <a:xfrm>
                  <a:off x="3430"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0" name="AutoShape 1931"/>
                <p:cNvSpPr>
                  <a:spLocks noChangeArrowheads="1"/>
                </p:cNvSpPr>
                <p:nvPr/>
              </p:nvSpPr>
              <p:spPr bwMode="auto">
                <a:xfrm>
                  <a:off x="3688"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1" name="AutoShape 1932"/>
                <p:cNvSpPr>
                  <a:spLocks noChangeArrowheads="1"/>
                </p:cNvSpPr>
                <p:nvPr/>
              </p:nvSpPr>
              <p:spPr bwMode="auto">
                <a:xfrm>
                  <a:off x="3952"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2" name="AutoShape 1933"/>
                <p:cNvSpPr>
                  <a:spLocks noChangeArrowheads="1"/>
                </p:cNvSpPr>
                <p:nvPr/>
              </p:nvSpPr>
              <p:spPr bwMode="auto">
                <a:xfrm>
                  <a:off x="4220" y="169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3" name="AutoShape 1934"/>
                <p:cNvSpPr>
                  <a:spLocks noChangeArrowheads="1"/>
                </p:cNvSpPr>
                <p:nvPr/>
              </p:nvSpPr>
              <p:spPr bwMode="auto">
                <a:xfrm>
                  <a:off x="4484" y="169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4" name="AutoShape 1935"/>
                <p:cNvSpPr>
                  <a:spLocks noChangeArrowheads="1"/>
                </p:cNvSpPr>
                <p:nvPr/>
              </p:nvSpPr>
              <p:spPr bwMode="auto">
                <a:xfrm>
                  <a:off x="2552" y="252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5" name="AutoShape 1936"/>
                <p:cNvSpPr>
                  <a:spLocks noChangeArrowheads="1"/>
                </p:cNvSpPr>
                <p:nvPr/>
              </p:nvSpPr>
              <p:spPr bwMode="auto">
                <a:xfrm>
                  <a:off x="2816" y="252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6" name="AutoShape 1937"/>
                <p:cNvSpPr>
                  <a:spLocks noChangeArrowheads="1"/>
                </p:cNvSpPr>
                <p:nvPr/>
              </p:nvSpPr>
              <p:spPr bwMode="auto">
                <a:xfrm>
                  <a:off x="3078"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7" name="AutoShape 1938"/>
                <p:cNvSpPr>
                  <a:spLocks noChangeArrowheads="1"/>
                </p:cNvSpPr>
                <p:nvPr/>
              </p:nvSpPr>
              <p:spPr bwMode="auto">
                <a:xfrm>
                  <a:off x="3342"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8" name="AutoShape 1939"/>
                <p:cNvSpPr>
                  <a:spLocks noChangeArrowheads="1"/>
                </p:cNvSpPr>
                <p:nvPr/>
              </p:nvSpPr>
              <p:spPr bwMode="auto">
                <a:xfrm>
                  <a:off x="3600"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29" name="AutoShape 1940"/>
                <p:cNvSpPr>
                  <a:spLocks noChangeArrowheads="1"/>
                </p:cNvSpPr>
                <p:nvPr/>
              </p:nvSpPr>
              <p:spPr bwMode="auto">
                <a:xfrm>
                  <a:off x="3864"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0" name="AutoShape 1941"/>
                <p:cNvSpPr>
                  <a:spLocks noChangeArrowheads="1"/>
                </p:cNvSpPr>
                <p:nvPr/>
              </p:nvSpPr>
              <p:spPr bwMode="auto">
                <a:xfrm>
                  <a:off x="4132" y="25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1" name="AutoShape 1942"/>
                <p:cNvSpPr>
                  <a:spLocks noChangeArrowheads="1"/>
                </p:cNvSpPr>
                <p:nvPr/>
              </p:nvSpPr>
              <p:spPr bwMode="auto">
                <a:xfrm>
                  <a:off x="4396" y="25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2" name="AutoShape 1943"/>
                <p:cNvSpPr>
                  <a:spLocks noChangeArrowheads="1"/>
                </p:cNvSpPr>
                <p:nvPr/>
              </p:nvSpPr>
              <p:spPr bwMode="auto">
                <a:xfrm>
                  <a:off x="2550" y="22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3" name="AutoShape 1944"/>
                <p:cNvSpPr>
                  <a:spLocks noChangeArrowheads="1"/>
                </p:cNvSpPr>
                <p:nvPr/>
              </p:nvSpPr>
              <p:spPr bwMode="auto">
                <a:xfrm>
                  <a:off x="2814" y="22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4" name="AutoShape 1945"/>
                <p:cNvSpPr>
                  <a:spLocks noChangeArrowheads="1"/>
                </p:cNvSpPr>
                <p:nvPr/>
              </p:nvSpPr>
              <p:spPr bwMode="auto">
                <a:xfrm>
                  <a:off x="3082"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5" name="AutoShape 1946"/>
                <p:cNvSpPr>
                  <a:spLocks noChangeArrowheads="1"/>
                </p:cNvSpPr>
                <p:nvPr/>
              </p:nvSpPr>
              <p:spPr bwMode="auto">
                <a:xfrm>
                  <a:off x="3346"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6" name="AutoShape 1947"/>
                <p:cNvSpPr>
                  <a:spLocks noChangeArrowheads="1"/>
                </p:cNvSpPr>
                <p:nvPr/>
              </p:nvSpPr>
              <p:spPr bwMode="auto">
                <a:xfrm>
                  <a:off x="3604"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7" name="AutoShape 1948"/>
                <p:cNvSpPr>
                  <a:spLocks noChangeArrowheads="1"/>
                </p:cNvSpPr>
                <p:nvPr/>
              </p:nvSpPr>
              <p:spPr bwMode="auto">
                <a:xfrm>
                  <a:off x="3868"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8" name="AutoShape 1949"/>
                <p:cNvSpPr>
                  <a:spLocks noChangeArrowheads="1"/>
                </p:cNvSpPr>
                <p:nvPr/>
              </p:nvSpPr>
              <p:spPr bwMode="auto">
                <a:xfrm>
                  <a:off x="4136" y="22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39" name="AutoShape 1950"/>
                <p:cNvSpPr>
                  <a:spLocks noChangeArrowheads="1"/>
                </p:cNvSpPr>
                <p:nvPr/>
              </p:nvSpPr>
              <p:spPr bwMode="auto">
                <a:xfrm>
                  <a:off x="4400" y="22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0" name="AutoShape 1951"/>
                <p:cNvSpPr>
                  <a:spLocks noChangeArrowheads="1"/>
                </p:cNvSpPr>
                <p:nvPr/>
              </p:nvSpPr>
              <p:spPr bwMode="auto">
                <a:xfrm>
                  <a:off x="2552" y="20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1" name="AutoShape 1952"/>
                <p:cNvSpPr>
                  <a:spLocks noChangeArrowheads="1"/>
                </p:cNvSpPr>
                <p:nvPr/>
              </p:nvSpPr>
              <p:spPr bwMode="auto">
                <a:xfrm>
                  <a:off x="2816" y="20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2" name="AutoShape 1953"/>
                <p:cNvSpPr>
                  <a:spLocks noChangeArrowheads="1"/>
                </p:cNvSpPr>
                <p:nvPr/>
              </p:nvSpPr>
              <p:spPr bwMode="auto">
                <a:xfrm>
                  <a:off x="3084"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3" name="AutoShape 1954"/>
                <p:cNvSpPr>
                  <a:spLocks noChangeArrowheads="1"/>
                </p:cNvSpPr>
                <p:nvPr/>
              </p:nvSpPr>
              <p:spPr bwMode="auto">
                <a:xfrm>
                  <a:off x="3348"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4" name="AutoShape 1955"/>
                <p:cNvSpPr>
                  <a:spLocks noChangeArrowheads="1"/>
                </p:cNvSpPr>
                <p:nvPr/>
              </p:nvSpPr>
              <p:spPr bwMode="auto">
                <a:xfrm>
                  <a:off x="3606"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5" name="AutoShape 1956"/>
                <p:cNvSpPr>
                  <a:spLocks noChangeArrowheads="1"/>
                </p:cNvSpPr>
                <p:nvPr/>
              </p:nvSpPr>
              <p:spPr bwMode="auto">
                <a:xfrm>
                  <a:off x="3870"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6" name="AutoShape 1957"/>
                <p:cNvSpPr>
                  <a:spLocks noChangeArrowheads="1"/>
                </p:cNvSpPr>
                <p:nvPr/>
              </p:nvSpPr>
              <p:spPr bwMode="auto">
                <a:xfrm>
                  <a:off x="4138" y="20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7" name="AutoShape 1958"/>
                <p:cNvSpPr>
                  <a:spLocks noChangeArrowheads="1"/>
                </p:cNvSpPr>
                <p:nvPr/>
              </p:nvSpPr>
              <p:spPr bwMode="auto">
                <a:xfrm>
                  <a:off x="4402" y="20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8" name="AutoShape 1959"/>
                <p:cNvSpPr>
                  <a:spLocks noChangeArrowheads="1"/>
                </p:cNvSpPr>
                <p:nvPr/>
              </p:nvSpPr>
              <p:spPr bwMode="auto">
                <a:xfrm>
                  <a:off x="2550" y="17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49" name="AutoShape 1960"/>
                <p:cNvSpPr>
                  <a:spLocks noChangeArrowheads="1"/>
                </p:cNvSpPr>
                <p:nvPr/>
              </p:nvSpPr>
              <p:spPr bwMode="auto">
                <a:xfrm>
                  <a:off x="2814" y="17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0" name="AutoShape 1961"/>
                <p:cNvSpPr>
                  <a:spLocks noChangeArrowheads="1"/>
                </p:cNvSpPr>
                <p:nvPr/>
              </p:nvSpPr>
              <p:spPr bwMode="auto">
                <a:xfrm>
                  <a:off x="3082"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1" name="AutoShape 1962"/>
                <p:cNvSpPr>
                  <a:spLocks noChangeArrowheads="1"/>
                </p:cNvSpPr>
                <p:nvPr/>
              </p:nvSpPr>
              <p:spPr bwMode="auto">
                <a:xfrm>
                  <a:off x="3346"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2" name="AutoShape 1963"/>
                <p:cNvSpPr>
                  <a:spLocks noChangeArrowheads="1"/>
                </p:cNvSpPr>
                <p:nvPr/>
              </p:nvSpPr>
              <p:spPr bwMode="auto">
                <a:xfrm>
                  <a:off x="3604"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3" name="AutoShape 1964"/>
                <p:cNvSpPr>
                  <a:spLocks noChangeArrowheads="1"/>
                </p:cNvSpPr>
                <p:nvPr/>
              </p:nvSpPr>
              <p:spPr bwMode="auto">
                <a:xfrm>
                  <a:off x="3868"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4" name="AutoShape 1965"/>
                <p:cNvSpPr>
                  <a:spLocks noChangeArrowheads="1"/>
                </p:cNvSpPr>
                <p:nvPr/>
              </p:nvSpPr>
              <p:spPr bwMode="auto">
                <a:xfrm>
                  <a:off x="4136" y="177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555" name="AutoShape 1966"/>
                <p:cNvSpPr>
                  <a:spLocks noChangeArrowheads="1"/>
                </p:cNvSpPr>
                <p:nvPr/>
              </p:nvSpPr>
              <p:spPr bwMode="auto">
                <a:xfrm>
                  <a:off x="4400" y="177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grpSp>
        </p:grpSp>
        <p:grpSp>
          <p:nvGrpSpPr>
            <p:cNvPr id="41" name="Group 1967"/>
            <p:cNvGrpSpPr>
              <a:grpSpLocks/>
            </p:cNvGrpSpPr>
            <p:nvPr/>
          </p:nvGrpSpPr>
          <p:grpSpPr bwMode="auto">
            <a:xfrm>
              <a:off x="1196" y="857"/>
              <a:ext cx="2293" cy="1792"/>
              <a:chOff x="1698" y="1394"/>
              <a:chExt cx="2798" cy="1672"/>
            </a:xfrm>
          </p:grpSpPr>
          <p:sp>
            <p:nvSpPr>
              <p:cNvPr id="42" name="AutoShape 1968"/>
              <p:cNvSpPr>
                <a:spLocks noChangeArrowheads="1"/>
              </p:cNvSpPr>
              <p:nvPr/>
            </p:nvSpPr>
            <p:spPr bwMode="auto">
              <a:xfrm>
                <a:off x="2292"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3" name="AutoShape 1969"/>
              <p:cNvSpPr>
                <a:spLocks noChangeArrowheads="1"/>
              </p:cNvSpPr>
              <p:nvPr/>
            </p:nvSpPr>
            <p:spPr bwMode="auto">
              <a:xfrm>
                <a:off x="2556"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4" name="AutoShape 1970"/>
              <p:cNvSpPr>
                <a:spLocks noChangeArrowheads="1"/>
              </p:cNvSpPr>
              <p:nvPr/>
            </p:nvSpPr>
            <p:spPr bwMode="auto">
              <a:xfrm>
                <a:off x="2818"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5" name="AutoShape 1971"/>
              <p:cNvSpPr>
                <a:spLocks noChangeArrowheads="1"/>
              </p:cNvSpPr>
              <p:nvPr/>
            </p:nvSpPr>
            <p:spPr bwMode="auto">
              <a:xfrm>
                <a:off x="3082"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6" name="AutoShape 1972"/>
              <p:cNvSpPr>
                <a:spLocks noChangeArrowheads="1"/>
              </p:cNvSpPr>
              <p:nvPr/>
            </p:nvSpPr>
            <p:spPr bwMode="auto">
              <a:xfrm>
                <a:off x="3340"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7" name="AutoShape 1973"/>
              <p:cNvSpPr>
                <a:spLocks noChangeArrowheads="1"/>
              </p:cNvSpPr>
              <p:nvPr/>
            </p:nvSpPr>
            <p:spPr bwMode="auto">
              <a:xfrm>
                <a:off x="3604"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8" name="AutoShape 1974"/>
              <p:cNvSpPr>
                <a:spLocks noChangeArrowheads="1"/>
              </p:cNvSpPr>
              <p:nvPr/>
            </p:nvSpPr>
            <p:spPr bwMode="auto">
              <a:xfrm>
                <a:off x="3872"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49" name="AutoShape 1975"/>
              <p:cNvSpPr>
                <a:spLocks noChangeArrowheads="1"/>
              </p:cNvSpPr>
              <p:nvPr/>
            </p:nvSpPr>
            <p:spPr bwMode="auto">
              <a:xfrm>
                <a:off x="4136"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0" name="AutoShape 1976"/>
              <p:cNvSpPr>
                <a:spLocks noChangeArrowheads="1"/>
              </p:cNvSpPr>
              <p:nvPr/>
            </p:nvSpPr>
            <p:spPr bwMode="auto">
              <a:xfrm>
                <a:off x="2290"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1" name="AutoShape 1977"/>
              <p:cNvSpPr>
                <a:spLocks noChangeArrowheads="1"/>
              </p:cNvSpPr>
              <p:nvPr/>
            </p:nvSpPr>
            <p:spPr bwMode="auto">
              <a:xfrm>
                <a:off x="2554"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2" name="AutoShape 1978"/>
              <p:cNvSpPr>
                <a:spLocks noChangeArrowheads="1"/>
              </p:cNvSpPr>
              <p:nvPr/>
            </p:nvSpPr>
            <p:spPr bwMode="auto">
              <a:xfrm>
                <a:off x="2822"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3" name="AutoShape 1979"/>
              <p:cNvSpPr>
                <a:spLocks noChangeArrowheads="1"/>
              </p:cNvSpPr>
              <p:nvPr/>
            </p:nvSpPr>
            <p:spPr bwMode="auto">
              <a:xfrm>
                <a:off x="3086"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4" name="AutoShape 1980"/>
              <p:cNvSpPr>
                <a:spLocks noChangeArrowheads="1"/>
              </p:cNvSpPr>
              <p:nvPr/>
            </p:nvSpPr>
            <p:spPr bwMode="auto">
              <a:xfrm>
                <a:off x="3344"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5" name="AutoShape 1981"/>
              <p:cNvSpPr>
                <a:spLocks noChangeArrowheads="1"/>
              </p:cNvSpPr>
              <p:nvPr/>
            </p:nvSpPr>
            <p:spPr bwMode="auto">
              <a:xfrm>
                <a:off x="3608" y="18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6" name="AutoShape 1982"/>
              <p:cNvSpPr>
                <a:spLocks noChangeArrowheads="1"/>
              </p:cNvSpPr>
              <p:nvPr/>
            </p:nvSpPr>
            <p:spPr bwMode="auto">
              <a:xfrm>
                <a:off x="3876"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7" name="AutoShape 1983"/>
              <p:cNvSpPr>
                <a:spLocks noChangeArrowheads="1"/>
              </p:cNvSpPr>
              <p:nvPr/>
            </p:nvSpPr>
            <p:spPr bwMode="auto">
              <a:xfrm>
                <a:off x="4140"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8" name="AutoShape 1984"/>
              <p:cNvSpPr>
                <a:spLocks noChangeArrowheads="1"/>
              </p:cNvSpPr>
              <p:nvPr/>
            </p:nvSpPr>
            <p:spPr bwMode="auto">
              <a:xfrm>
                <a:off x="2292"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59" name="AutoShape 1985"/>
              <p:cNvSpPr>
                <a:spLocks noChangeArrowheads="1"/>
              </p:cNvSpPr>
              <p:nvPr/>
            </p:nvSpPr>
            <p:spPr bwMode="auto">
              <a:xfrm>
                <a:off x="2556"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0" name="AutoShape 1986"/>
              <p:cNvSpPr>
                <a:spLocks noChangeArrowheads="1"/>
              </p:cNvSpPr>
              <p:nvPr/>
            </p:nvSpPr>
            <p:spPr bwMode="auto">
              <a:xfrm>
                <a:off x="2824"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1" name="AutoShape 1987"/>
              <p:cNvSpPr>
                <a:spLocks noChangeArrowheads="1"/>
              </p:cNvSpPr>
              <p:nvPr/>
            </p:nvSpPr>
            <p:spPr bwMode="auto">
              <a:xfrm>
                <a:off x="3088"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2" name="AutoShape 1988"/>
              <p:cNvSpPr>
                <a:spLocks noChangeArrowheads="1"/>
              </p:cNvSpPr>
              <p:nvPr/>
            </p:nvSpPr>
            <p:spPr bwMode="auto">
              <a:xfrm>
                <a:off x="3346"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3" name="AutoShape 1989"/>
              <p:cNvSpPr>
                <a:spLocks noChangeArrowheads="1"/>
              </p:cNvSpPr>
              <p:nvPr/>
            </p:nvSpPr>
            <p:spPr bwMode="auto">
              <a:xfrm>
                <a:off x="3610"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4" name="AutoShape 1990"/>
              <p:cNvSpPr>
                <a:spLocks noChangeArrowheads="1"/>
              </p:cNvSpPr>
              <p:nvPr/>
            </p:nvSpPr>
            <p:spPr bwMode="auto">
              <a:xfrm>
                <a:off x="3878"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5" name="AutoShape 1991"/>
              <p:cNvSpPr>
                <a:spLocks noChangeArrowheads="1"/>
              </p:cNvSpPr>
              <p:nvPr/>
            </p:nvSpPr>
            <p:spPr bwMode="auto">
              <a:xfrm>
                <a:off x="4142"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6" name="AutoShape 1992"/>
              <p:cNvSpPr>
                <a:spLocks noChangeArrowheads="1"/>
              </p:cNvSpPr>
              <p:nvPr/>
            </p:nvSpPr>
            <p:spPr bwMode="auto">
              <a:xfrm>
                <a:off x="2290" y="1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7" name="AutoShape 1993"/>
              <p:cNvSpPr>
                <a:spLocks noChangeArrowheads="1"/>
              </p:cNvSpPr>
              <p:nvPr/>
            </p:nvSpPr>
            <p:spPr bwMode="auto">
              <a:xfrm>
                <a:off x="2554" y="1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8" name="AutoShape 1994"/>
              <p:cNvSpPr>
                <a:spLocks noChangeArrowheads="1"/>
              </p:cNvSpPr>
              <p:nvPr/>
            </p:nvSpPr>
            <p:spPr bwMode="auto">
              <a:xfrm>
                <a:off x="2822"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69" name="AutoShape 1995"/>
              <p:cNvSpPr>
                <a:spLocks noChangeArrowheads="1"/>
              </p:cNvSpPr>
              <p:nvPr/>
            </p:nvSpPr>
            <p:spPr bwMode="auto">
              <a:xfrm>
                <a:off x="3086"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0" name="AutoShape 1996"/>
              <p:cNvSpPr>
                <a:spLocks noChangeArrowheads="1"/>
              </p:cNvSpPr>
              <p:nvPr/>
            </p:nvSpPr>
            <p:spPr bwMode="auto">
              <a:xfrm>
                <a:off x="3344"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1" name="AutoShape 1997"/>
              <p:cNvSpPr>
                <a:spLocks noChangeArrowheads="1"/>
              </p:cNvSpPr>
              <p:nvPr/>
            </p:nvSpPr>
            <p:spPr bwMode="auto">
              <a:xfrm>
                <a:off x="3608" y="1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2" name="AutoShape 1998"/>
              <p:cNvSpPr>
                <a:spLocks noChangeArrowheads="1"/>
              </p:cNvSpPr>
              <p:nvPr/>
            </p:nvSpPr>
            <p:spPr bwMode="auto">
              <a:xfrm>
                <a:off x="3876" y="13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3" name="AutoShape 1999"/>
              <p:cNvSpPr>
                <a:spLocks noChangeArrowheads="1"/>
              </p:cNvSpPr>
              <p:nvPr/>
            </p:nvSpPr>
            <p:spPr bwMode="auto">
              <a:xfrm>
                <a:off x="4140" y="13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4" name="AutoShape 2000"/>
              <p:cNvSpPr>
                <a:spLocks noChangeArrowheads="1"/>
              </p:cNvSpPr>
              <p:nvPr/>
            </p:nvSpPr>
            <p:spPr bwMode="auto">
              <a:xfrm>
                <a:off x="2208" y="22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5" name="AutoShape 2001"/>
              <p:cNvSpPr>
                <a:spLocks noChangeArrowheads="1"/>
              </p:cNvSpPr>
              <p:nvPr/>
            </p:nvSpPr>
            <p:spPr bwMode="auto">
              <a:xfrm>
                <a:off x="2472" y="22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6" name="AutoShape 2002"/>
              <p:cNvSpPr>
                <a:spLocks noChangeArrowheads="1"/>
              </p:cNvSpPr>
              <p:nvPr/>
            </p:nvSpPr>
            <p:spPr bwMode="auto">
              <a:xfrm>
                <a:off x="2734"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7" name="AutoShape 2003"/>
              <p:cNvSpPr>
                <a:spLocks noChangeArrowheads="1"/>
              </p:cNvSpPr>
              <p:nvPr/>
            </p:nvSpPr>
            <p:spPr bwMode="auto">
              <a:xfrm>
                <a:off x="2998"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8" name="AutoShape 2004"/>
              <p:cNvSpPr>
                <a:spLocks noChangeArrowheads="1"/>
              </p:cNvSpPr>
              <p:nvPr/>
            </p:nvSpPr>
            <p:spPr bwMode="auto">
              <a:xfrm>
                <a:off x="3256"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79" name="AutoShape 2005"/>
              <p:cNvSpPr>
                <a:spLocks noChangeArrowheads="1"/>
              </p:cNvSpPr>
              <p:nvPr/>
            </p:nvSpPr>
            <p:spPr bwMode="auto">
              <a:xfrm>
                <a:off x="3520" y="22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0" name="AutoShape 2006"/>
              <p:cNvSpPr>
                <a:spLocks noChangeArrowheads="1"/>
              </p:cNvSpPr>
              <p:nvPr/>
            </p:nvSpPr>
            <p:spPr bwMode="auto">
              <a:xfrm>
                <a:off x="3788" y="22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1" name="AutoShape 2007"/>
              <p:cNvSpPr>
                <a:spLocks noChangeArrowheads="1"/>
              </p:cNvSpPr>
              <p:nvPr/>
            </p:nvSpPr>
            <p:spPr bwMode="auto">
              <a:xfrm>
                <a:off x="4052" y="22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2" name="AutoShape 2008"/>
              <p:cNvSpPr>
                <a:spLocks noChangeArrowheads="1"/>
              </p:cNvSpPr>
              <p:nvPr/>
            </p:nvSpPr>
            <p:spPr bwMode="auto">
              <a:xfrm>
                <a:off x="2206" y="19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3" name="AutoShape 2009"/>
              <p:cNvSpPr>
                <a:spLocks noChangeArrowheads="1"/>
              </p:cNvSpPr>
              <p:nvPr/>
            </p:nvSpPr>
            <p:spPr bwMode="auto">
              <a:xfrm>
                <a:off x="2470" y="19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4" name="AutoShape 2010"/>
              <p:cNvSpPr>
                <a:spLocks noChangeArrowheads="1"/>
              </p:cNvSpPr>
              <p:nvPr/>
            </p:nvSpPr>
            <p:spPr bwMode="auto">
              <a:xfrm>
                <a:off x="2738"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5" name="AutoShape 2011"/>
              <p:cNvSpPr>
                <a:spLocks noChangeArrowheads="1"/>
              </p:cNvSpPr>
              <p:nvPr/>
            </p:nvSpPr>
            <p:spPr bwMode="auto">
              <a:xfrm>
                <a:off x="3002"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6" name="AutoShape 2012"/>
              <p:cNvSpPr>
                <a:spLocks noChangeArrowheads="1"/>
              </p:cNvSpPr>
              <p:nvPr/>
            </p:nvSpPr>
            <p:spPr bwMode="auto">
              <a:xfrm>
                <a:off x="3260"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7" name="AutoShape 2013"/>
              <p:cNvSpPr>
                <a:spLocks noChangeArrowheads="1"/>
              </p:cNvSpPr>
              <p:nvPr/>
            </p:nvSpPr>
            <p:spPr bwMode="auto">
              <a:xfrm>
                <a:off x="3524" y="19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8" name="AutoShape 2014"/>
              <p:cNvSpPr>
                <a:spLocks noChangeArrowheads="1"/>
              </p:cNvSpPr>
              <p:nvPr/>
            </p:nvSpPr>
            <p:spPr bwMode="auto">
              <a:xfrm>
                <a:off x="3792" y="19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89" name="AutoShape 2015"/>
              <p:cNvSpPr>
                <a:spLocks noChangeArrowheads="1"/>
              </p:cNvSpPr>
              <p:nvPr/>
            </p:nvSpPr>
            <p:spPr bwMode="auto">
              <a:xfrm>
                <a:off x="4056" y="19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0" name="AutoShape 2016"/>
              <p:cNvSpPr>
                <a:spLocks noChangeArrowheads="1"/>
              </p:cNvSpPr>
              <p:nvPr/>
            </p:nvSpPr>
            <p:spPr bwMode="auto">
              <a:xfrm>
                <a:off x="2208" y="17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1" name="AutoShape 2017"/>
              <p:cNvSpPr>
                <a:spLocks noChangeArrowheads="1"/>
              </p:cNvSpPr>
              <p:nvPr/>
            </p:nvSpPr>
            <p:spPr bwMode="auto">
              <a:xfrm>
                <a:off x="2472" y="17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2" name="AutoShape 2018"/>
              <p:cNvSpPr>
                <a:spLocks noChangeArrowheads="1"/>
              </p:cNvSpPr>
              <p:nvPr/>
            </p:nvSpPr>
            <p:spPr bwMode="auto">
              <a:xfrm>
                <a:off x="2740"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3" name="AutoShape 2019"/>
              <p:cNvSpPr>
                <a:spLocks noChangeArrowheads="1"/>
              </p:cNvSpPr>
              <p:nvPr/>
            </p:nvSpPr>
            <p:spPr bwMode="auto">
              <a:xfrm>
                <a:off x="3004"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4" name="AutoShape 2020"/>
              <p:cNvSpPr>
                <a:spLocks noChangeArrowheads="1"/>
              </p:cNvSpPr>
              <p:nvPr/>
            </p:nvSpPr>
            <p:spPr bwMode="auto">
              <a:xfrm>
                <a:off x="3262"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5" name="AutoShape 2021"/>
              <p:cNvSpPr>
                <a:spLocks noChangeArrowheads="1"/>
              </p:cNvSpPr>
              <p:nvPr/>
            </p:nvSpPr>
            <p:spPr bwMode="auto">
              <a:xfrm>
                <a:off x="3526" y="173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6" name="AutoShape 2022"/>
              <p:cNvSpPr>
                <a:spLocks noChangeArrowheads="1"/>
              </p:cNvSpPr>
              <p:nvPr/>
            </p:nvSpPr>
            <p:spPr bwMode="auto">
              <a:xfrm>
                <a:off x="3794" y="17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7" name="AutoShape 2023"/>
              <p:cNvSpPr>
                <a:spLocks noChangeArrowheads="1"/>
              </p:cNvSpPr>
              <p:nvPr/>
            </p:nvSpPr>
            <p:spPr bwMode="auto">
              <a:xfrm>
                <a:off x="4058" y="173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8" name="AutoShape 2024"/>
              <p:cNvSpPr>
                <a:spLocks noChangeArrowheads="1"/>
              </p:cNvSpPr>
              <p:nvPr/>
            </p:nvSpPr>
            <p:spPr bwMode="auto">
              <a:xfrm>
                <a:off x="2206" y="14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99" name="AutoShape 2025"/>
              <p:cNvSpPr>
                <a:spLocks noChangeArrowheads="1"/>
              </p:cNvSpPr>
              <p:nvPr/>
            </p:nvSpPr>
            <p:spPr bwMode="auto">
              <a:xfrm>
                <a:off x="2470" y="148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0" name="AutoShape 2026"/>
              <p:cNvSpPr>
                <a:spLocks noChangeArrowheads="1"/>
              </p:cNvSpPr>
              <p:nvPr/>
            </p:nvSpPr>
            <p:spPr bwMode="auto">
              <a:xfrm>
                <a:off x="2738"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1" name="AutoShape 2027"/>
              <p:cNvSpPr>
                <a:spLocks noChangeArrowheads="1"/>
              </p:cNvSpPr>
              <p:nvPr/>
            </p:nvSpPr>
            <p:spPr bwMode="auto">
              <a:xfrm>
                <a:off x="3002"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2" name="AutoShape 2028"/>
              <p:cNvSpPr>
                <a:spLocks noChangeArrowheads="1"/>
              </p:cNvSpPr>
              <p:nvPr/>
            </p:nvSpPr>
            <p:spPr bwMode="auto">
              <a:xfrm>
                <a:off x="3260"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3" name="AutoShape 2029"/>
              <p:cNvSpPr>
                <a:spLocks noChangeArrowheads="1"/>
              </p:cNvSpPr>
              <p:nvPr/>
            </p:nvSpPr>
            <p:spPr bwMode="auto">
              <a:xfrm>
                <a:off x="3524" y="14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4" name="AutoShape 2030"/>
              <p:cNvSpPr>
                <a:spLocks noChangeArrowheads="1"/>
              </p:cNvSpPr>
              <p:nvPr/>
            </p:nvSpPr>
            <p:spPr bwMode="auto">
              <a:xfrm>
                <a:off x="3792" y="148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5" name="AutoShape 2031"/>
              <p:cNvSpPr>
                <a:spLocks noChangeArrowheads="1"/>
              </p:cNvSpPr>
              <p:nvPr/>
            </p:nvSpPr>
            <p:spPr bwMode="auto">
              <a:xfrm>
                <a:off x="4056" y="148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6" name="AutoShape 2032"/>
              <p:cNvSpPr>
                <a:spLocks noChangeArrowheads="1"/>
              </p:cNvSpPr>
              <p:nvPr/>
            </p:nvSpPr>
            <p:spPr bwMode="auto">
              <a:xfrm>
                <a:off x="2122" y="23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7" name="AutoShape 2033"/>
              <p:cNvSpPr>
                <a:spLocks noChangeArrowheads="1"/>
              </p:cNvSpPr>
              <p:nvPr/>
            </p:nvSpPr>
            <p:spPr bwMode="auto">
              <a:xfrm>
                <a:off x="2386" y="23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8" name="AutoShape 2034"/>
              <p:cNvSpPr>
                <a:spLocks noChangeArrowheads="1"/>
              </p:cNvSpPr>
              <p:nvPr/>
            </p:nvSpPr>
            <p:spPr bwMode="auto">
              <a:xfrm>
                <a:off x="2648"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09" name="AutoShape 2035"/>
              <p:cNvSpPr>
                <a:spLocks noChangeArrowheads="1"/>
              </p:cNvSpPr>
              <p:nvPr/>
            </p:nvSpPr>
            <p:spPr bwMode="auto">
              <a:xfrm>
                <a:off x="2912"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0" name="AutoShape 2036"/>
              <p:cNvSpPr>
                <a:spLocks noChangeArrowheads="1"/>
              </p:cNvSpPr>
              <p:nvPr/>
            </p:nvSpPr>
            <p:spPr bwMode="auto">
              <a:xfrm>
                <a:off x="3170"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1" name="AutoShape 2037"/>
              <p:cNvSpPr>
                <a:spLocks noChangeArrowheads="1"/>
              </p:cNvSpPr>
              <p:nvPr/>
            </p:nvSpPr>
            <p:spPr bwMode="auto">
              <a:xfrm>
                <a:off x="3434" y="23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2" name="AutoShape 2038"/>
              <p:cNvSpPr>
                <a:spLocks noChangeArrowheads="1"/>
              </p:cNvSpPr>
              <p:nvPr/>
            </p:nvSpPr>
            <p:spPr bwMode="auto">
              <a:xfrm>
                <a:off x="3702" y="23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3" name="AutoShape 2039"/>
              <p:cNvSpPr>
                <a:spLocks noChangeArrowheads="1"/>
              </p:cNvSpPr>
              <p:nvPr/>
            </p:nvSpPr>
            <p:spPr bwMode="auto">
              <a:xfrm>
                <a:off x="3966" y="23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4" name="AutoShape 2040"/>
              <p:cNvSpPr>
                <a:spLocks noChangeArrowheads="1"/>
              </p:cNvSpPr>
              <p:nvPr/>
            </p:nvSpPr>
            <p:spPr bwMode="auto">
              <a:xfrm>
                <a:off x="2120" y="20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5" name="AutoShape 2041"/>
              <p:cNvSpPr>
                <a:spLocks noChangeArrowheads="1"/>
              </p:cNvSpPr>
              <p:nvPr/>
            </p:nvSpPr>
            <p:spPr bwMode="auto">
              <a:xfrm>
                <a:off x="2384" y="20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6" name="AutoShape 2042"/>
              <p:cNvSpPr>
                <a:spLocks noChangeArrowheads="1"/>
              </p:cNvSpPr>
              <p:nvPr/>
            </p:nvSpPr>
            <p:spPr bwMode="auto">
              <a:xfrm>
                <a:off x="2652"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7" name="AutoShape 2043"/>
              <p:cNvSpPr>
                <a:spLocks noChangeArrowheads="1"/>
              </p:cNvSpPr>
              <p:nvPr/>
            </p:nvSpPr>
            <p:spPr bwMode="auto">
              <a:xfrm>
                <a:off x="2916"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8" name="AutoShape 2044"/>
              <p:cNvSpPr>
                <a:spLocks noChangeArrowheads="1"/>
              </p:cNvSpPr>
              <p:nvPr/>
            </p:nvSpPr>
            <p:spPr bwMode="auto">
              <a:xfrm>
                <a:off x="3174"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19" name="AutoShape 2045"/>
              <p:cNvSpPr>
                <a:spLocks noChangeArrowheads="1"/>
              </p:cNvSpPr>
              <p:nvPr/>
            </p:nvSpPr>
            <p:spPr bwMode="auto">
              <a:xfrm>
                <a:off x="3438" y="20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0" name="AutoShape 2046"/>
              <p:cNvSpPr>
                <a:spLocks noChangeArrowheads="1"/>
              </p:cNvSpPr>
              <p:nvPr/>
            </p:nvSpPr>
            <p:spPr bwMode="auto">
              <a:xfrm>
                <a:off x="3706" y="20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1" name="AutoShape 2047"/>
              <p:cNvSpPr>
                <a:spLocks noChangeArrowheads="1"/>
              </p:cNvSpPr>
              <p:nvPr/>
            </p:nvSpPr>
            <p:spPr bwMode="auto">
              <a:xfrm>
                <a:off x="3970" y="20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2" name="AutoShape 2048"/>
              <p:cNvSpPr>
                <a:spLocks noChangeArrowheads="1"/>
              </p:cNvSpPr>
              <p:nvPr/>
            </p:nvSpPr>
            <p:spPr bwMode="auto">
              <a:xfrm>
                <a:off x="2122" y="18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3" name="AutoShape 2049"/>
              <p:cNvSpPr>
                <a:spLocks noChangeArrowheads="1"/>
              </p:cNvSpPr>
              <p:nvPr/>
            </p:nvSpPr>
            <p:spPr bwMode="auto">
              <a:xfrm>
                <a:off x="2386" y="18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4" name="AutoShape 2050"/>
              <p:cNvSpPr>
                <a:spLocks noChangeArrowheads="1"/>
              </p:cNvSpPr>
              <p:nvPr/>
            </p:nvSpPr>
            <p:spPr bwMode="auto">
              <a:xfrm>
                <a:off x="2654"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5" name="AutoShape 2051"/>
              <p:cNvSpPr>
                <a:spLocks noChangeArrowheads="1"/>
              </p:cNvSpPr>
              <p:nvPr/>
            </p:nvSpPr>
            <p:spPr bwMode="auto">
              <a:xfrm>
                <a:off x="2918"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6" name="AutoShape 2052"/>
              <p:cNvSpPr>
                <a:spLocks noChangeArrowheads="1"/>
              </p:cNvSpPr>
              <p:nvPr/>
            </p:nvSpPr>
            <p:spPr bwMode="auto">
              <a:xfrm>
                <a:off x="3176"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7" name="AutoShape 2053"/>
              <p:cNvSpPr>
                <a:spLocks noChangeArrowheads="1"/>
              </p:cNvSpPr>
              <p:nvPr/>
            </p:nvSpPr>
            <p:spPr bwMode="auto">
              <a:xfrm>
                <a:off x="3440" y="181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8" name="AutoShape 2054"/>
              <p:cNvSpPr>
                <a:spLocks noChangeArrowheads="1"/>
              </p:cNvSpPr>
              <p:nvPr/>
            </p:nvSpPr>
            <p:spPr bwMode="auto">
              <a:xfrm>
                <a:off x="3708" y="18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29" name="AutoShape 2055"/>
              <p:cNvSpPr>
                <a:spLocks noChangeArrowheads="1"/>
              </p:cNvSpPr>
              <p:nvPr/>
            </p:nvSpPr>
            <p:spPr bwMode="auto">
              <a:xfrm>
                <a:off x="3972" y="18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0" name="AutoShape 2056"/>
              <p:cNvSpPr>
                <a:spLocks noChangeArrowheads="1"/>
              </p:cNvSpPr>
              <p:nvPr/>
            </p:nvSpPr>
            <p:spPr bwMode="auto">
              <a:xfrm>
                <a:off x="2120" y="15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1" name="AutoShape 2057"/>
              <p:cNvSpPr>
                <a:spLocks noChangeArrowheads="1"/>
              </p:cNvSpPr>
              <p:nvPr/>
            </p:nvSpPr>
            <p:spPr bwMode="auto">
              <a:xfrm>
                <a:off x="2384" y="15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2" name="AutoShape 2058"/>
              <p:cNvSpPr>
                <a:spLocks noChangeArrowheads="1"/>
              </p:cNvSpPr>
              <p:nvPr/>
            </p:nvSpPr>
            <p:spPr bwMode="auto">
              <a:xfrm>
                <a:off x="2652"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3" name="AutoShape 2059"/>
              <p:cNvSpPr>
                <a:spLocks noChangeArrowheads="1"/>
              </p:cNvSpPr>
              <p:nvPr/>
            </p:nvSpPr>
            <p:spPr bwMode="auto">
              <a:xfrm>
                <a:off x="2916"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4" name="AutoShape 2060"/>
              <p:cNvSpPr>
                <a:spLocks noChangeArrowheads="1"/>
              </p:cNvSpPr>
              <p:nvPr/>
            </p:nvSpPr>
            <p:spPr bwMode="auto">
              <a:xfrm>
                <a:off x="3174"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5" name="AutoShape 2061"/>
              <p:cNvSpPr>
                <a:spLocks noChangeArrowheads="1"/>
              </p:cNvSpPr>
              <p:nvPr/>
            </p:nvSpPr>
            <p:spPr bwMode="auto">
              <a:xfrm>
                <a:off x="3438" y="15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6" name="AutoShape 2062"/>
              <p:cNvSpPr>
                <a:spLocks noChangeArrowheads="1"/>
              </p:cNvSpPr>
              <p:nvPr/>
            </p:nvSpPr>
            <p:spPr bwMode="auto">
              <a:xfrm>
                <a:off x="3706" y="156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7" name="AutoShape 2063"/>
              <p:cNvSpPr>
                <a:spLocks noChangeArrowheads="1"/>
              </p:cNvSpPr>
              <p:nvPr/>
            </p:nvSpPr>
            <p:spPr bwMode="auto">
              <a:xfrm>
                <a:off x="3970" y="156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8" name="AutoShape 2064"/>
              <p:cNvSpPr>
                <a:spLocks noChangeArrowheads="1"/>
              </p:cNvSpPr>
              <p:nvPr/>
            </p:nvSpPr>
            <p:spPr bwMode="auto">
              <a:xfrm>
                <a:off x="2038" y="23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39" name="AutoShape 2065"/>
              <p:cNvSpPr>
                <a:spLocks noChangeArrowheads="1"/>
              </p:cNvSpPr>
              <p:nvPr/>
            </p:nvSpPr>
            <p:spPr bwMode="auto">
              <a:xfrm>
                <a:off x="2302" y="23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0" name="AutoShape 2066"/>
              <p:cNvSpPr>
                <a:spLocks noChangeArrowheads="1"/>
              </p:cNvSpPr>
              <p:nvPr/>
            </p:nvSpPr>
            <p:spPr bwMode="auto">
              <a:xfrm>
                <a:off x="2564"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1" name="AutoShape 2067"/>
              <p:cNvSpPr>
                <a:spLocks noChangeArrowheads="1"/>
              </p:cNvSpPr>
              <p:nvPr/>
            </p:nvSpPr>
            <p:spPr bwMode="auto">
              <a:xfrm>
                <a:off x="2828"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2" name="AutoShape 2068"/>
              <p:cNvSpPr>
                <a:spLocks noChangeArrowheads="1"/>
              </p:cNvSpPr>
              <p:nvPr/>
            </p:nvSpPr>
            <p:spPr bwMode="auto">
              <a:xfrm>
                <a:off x="3086"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3" name="AutoShape 2069"/>
              <p:cNvSpPr>
                <a:spLocks noChangeArrowheads="1"/>
              </p:cNvSpPr>
              <p:nvPr/>
            </p:nvSpPr>
            <p:spPr bwMode="auto">
              <a:xfrm>
                <a:off x="3350" y="23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4" name="AutoShape 2070"/>
              <p:cNvSpPr>
                <a:spLocks noChangeArrowheads="1"/>
              </p:cNvSpPr>
              <p:nvPr/>
            </p:nvSpPr>
            <p:spPr bwMode="auto">
              <a:xfrm>
                <a:off x="3618" y="2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5" name="AutoShape 2071"/>
              <p:cNvSpPr>
                <a:spLocks noChangeArrowheads="1"/>
              </p:cNvSpPr>
              <p:nvPr/>
            </p:nvSpPr>
            <p:spPr bwMode="auto">
              <a:xfrm>
                <a:off x="3882" y="23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6" name="AutoShape 2072"/>
              <p:cNvSpPr>
                <a:spLocks noChangeArrowheads="1"/>
              </p:cNvSpPr>
              <p:nvPr/>
            </p:nvSpPr>
            <p:spPr bwMode="auto">
              <a:xfrm>
                <a:off x="2036"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7" name="AutoShape 2073"/>
              <p:cNvSpPr>
                <a:spLocks noChangeArrowheads="1"/>
              </p:cNvSpPr>
              <p:nvPr/>
            </p:nvSpPr>
            <p:spPr bwMode="auto">
              <a:xfrm>
                <a:off x="2300" y="21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8" name="AutoShape 2074"/>
              <p:cNvSpPr>
                <a:spLocks noChangeArrowheads="1"/>
              </p:cNvSpPr>
              <p:nvPr/>
            </p:nvSpPr>
            <p:spPr bwMode="auto">
              <a:xfrm>
                <a:off x="2568"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49" name="AutoShape 2075"/>
              <p:cNvSpPr>
                <a:spLocks noChangeArrowheads="1"/>
              </p:cNvSpPr>
              <p:nvPr/>
            </p:nvSpPr>
            <p:spPr bwMode="auto">
              <a:xfrm>
                <a:off x="2832"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0" name="AutoShape 2076"/>
              <p:cNvSpPr>
                <a:spLocks noChangeArrowheads="1"/>
              </p:cNvSpPr>
              <p:nvPr/>
            </p:nvSpPr>
            <p:spPr bwMode="auto">
              <a:xfrm>
                <a:off x="3090"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1" name="AutoShape 2077"/>
              <p:cNvSpPr>
                <a:spLocks noChangeArrowheads="1"/>
              </p:cNvSpPr>
              <p:nvPr/>
            </p:nvSpPr>
            <p:spPr bwMode="auto">
              <a:xfrm>
                <a:off x="3354" y="21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2" name="AutoShape 2078"/>
              <p:cNvSpPr>
                <a:spLocks noChangeArrowheads="1"/>
              </p:cNvSpPr>
              <p:nvPr/>
            </p:nvSpPr>
            <p:spPr bwMode="auto">
              <a:xfrm>
                <a:off x="3622"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3" name="AutoShape 2079"/>
              <p:cNvSpPr>
                <a:spLocks noChangeArrowheads="1"/>
              </p:cNvSpPr>
              <p:nvPr/>
            </p:nvSpPr>
            <p:spPr bwMode="auto">
              <a:xfrm>
                <a:off x="3886" y="21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4" name="AutoShape 2080"/>
              <p:cNvSpPr>
                <a:spLocks noChangeArrowheads="1"/>
              </p:cNvSpPr>
              <p:nvPr/>
            </p:nvSpPr>
            <p:spPr bwMode="auto">
              <a:xfrm>
                <a:off x="2038"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5" name="AutoShape 2081"/>
              <p:cNvSpPr>
                <a:spLocks noChangeArrowheads="1"/>
              </p:cNvSpPr>
              <p:nvPr/>
            </p:nvSpPr>
            <p:spPr bwMode="auto">
              <a:xfrm>
                <a:off x="2302" y="189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6" name="AutoShape 2082"/>
              <p:cNvSpPr>
                <a:spLocks noChangeArrowheads="1"/>
              </p:cNvSpPr>
              <p:nvPr/>
            </p:nvSpPr>
            <p:spPr bwMode="auto">
              <a:xfrm>
                <a:off x="2570"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7" name="AutoShape 2083"/>
              <p:cNvSpPr>
                <a:spLocks noChangeArrowheads="1"/>
              </p:cNvSpPr>
              <p:nvPr/>
            </p:nvSpPr>
            <p:spPr bwMode="auto">
              <a:xfrm>
                <a:off x="2834"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8" name="AutoShape 2084"/>
              <p:cNvSpPr>
                <a:spLocks noChangeArrowheads="1"/>
              </p:cNvSpPr>
              <p:nvPr/>
            </p:nvSpPr>
            <p:spPr bwMode="auto">
              <a:xfrm>
                <a:off x="3092"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59" name="AutoShape 2085"/>
              <p:cNvSpPr>
                <a:spLocks noChangeArrowheads="1"/>
              </p:cNvSpPr>
              <p:nvPr/>
            </p:nvSpPr>
            <p:spPr bwMode="auto">
              <a:xfrm>
                <a:off x="3356" y="189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0" name="AutoShape 2086"/>
              <p:cNvSpPr>
                <a:spLocks noChangeArrowheads="1"/>
              </p:cNvSpPr>
              <p:nvPr/>
            </p:nvSpPr>
            <p:spPr bwMode="auto">
              <a:xfrm>
                <a:off x="3624"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1" name="AutoShape 2087"/>
              <p:cNvSpPr>
                <a:spLocks noChangeArrowheads="1"/>
              </p:cNvSpPr>
              <p:nvPr/>
            </p:nvSpPr>
            <p:spPr bwMode="auto">
              <a:xfrm>
                <a:off x="3888" y="189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2" name="AutoShape 2088"/>
              <p:cNvSpPr>
                <a:spLocks noChangeArrowheads="1"/>
              </p:cNvSpPr>
              <p:nvPr/>
            </p:nvSpPr>
            <p:spPr bwMode="auto">
              <a:xfrm>
                <a:off x="2036"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3" name="AutoShape 2089"/>
              <p:cNvSpPr>
                <a:spLocks noChangeArrowheads="1"/>
              </p:cNvSpPr>
              <p:nvPr/>
            </p:nvSpPr>
            <p:spPr bwMode="auto">
              <a:xfrm>
                <a:off x="2300" y="164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4" name="AutoShape 2090"/>
              <p:cNvSpPr>
                <a:spLocks noChangeArrowheads="1"/>
              </p:cNvSpPr>
              <p:nvPr/>
            </p:nvSpPr>
            <p:spPr bwMode="auto">
              <a:xfrm>
                <a:off x="2568"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5" name="AutoShape 2091"/>
              <p:cNvSpPr>
                <a:spLocks noChangeArrowheads="1"/>
              </p:cNvSpPr>
              <p:nvPr/>
            </p:nvSpPr>
            <p:spPr bwMode="auto">
              <a:xfrm>
                <a:off x="2832"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6" name="AutoShape 2092"/>
              <p:cNvSpPr>
                <a:spLocks noChangeArrowheads="1"/>
              </p:cNvSpPr>
              <p:nvPr/>
            </p:nvSpPr>
            <p:spPr bwMode="auto">
              <a:xfrm>
                <a:off x="3090"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7" name="AutoShape 2093"/>
              <p:cNvSpPr>
                <a:spLocks noChangeArrowheads="1"/>
              </p:cNvSpPr>
              <p:nvPr/>
            </p:nvSpPr>
            <p:spPr bwMode="auto">
              <a:xfrm>
                <a:off x="3354" y="16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8" name="AutoShape 2094"/>
              <p:cNvSpPr>
                <a:spLocks noChangeArrowheads="1"/>
              </p:cNvSpPr>
              <p:nvPr/>
            </p:nvSpPr>
            <p:spPr bwMode="auto">
              <a:xfrm>
                <a:off x="3622"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69" name="AutoShape 2095"/>
              <p:cNvSpPr>
                <a:spLocks noChangeArrowheads="1"/>
              </p:cNvSpPr>
              <p:nvPr/>
            </p:nvSpPr>
            <p:spPr bwMode="auto">
              <a:xfrm>
                <a:off x="3886" y="164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grpSp>
            <p:nvGrpSpPr>
              <p:cNvPr id="170" name="Group 2096"/>
              <p:cNvGrpSpPr>
                <a:grpSpLocks/>
              </p:cNvGrpSpPr>
              <p:nvPr/>
            </p:nvGrpSpPr>
            <p:grpSpPr bwMode="auto">
              <a:xfrm>
                <a:off x="1698" y="1728"/>
                <a:ext cx="2460" cy="1338"/>
                <a:chOff x="2550" y="1524"/>
                <a:chExt cx="2460" cy="1338"/>
              </a:xfrm>
            </p:grpSpPr>
            <p:sp>
              <p:nvSpPr>
                <p:cNvPr id="171" name="AutoShape 2097"/>
                <p:cNvSpPr>
                  <a:spLocks noChangeArrowheads="1"/>
                </p:cNvSpPr>
                <p:nvPr/>
              </p:nvSpPr>
              <p:spPr bwMode="auto">
                <a:xfrm>
                  <a:off x="2806" y="227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2" name="AutoShape 2098"/>
                <p:cNvSpPr>
                  <a:spLocks noChangeArrowheads="1"/>
                </p:cNvSpPr>
                <p:nvPr/>
              </p:nvSpPr>
              <p:spPr bwMode="auto">
                <a:xfrm>
                  <a:off x="3070" y="227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3" name="AutoShape 2099"/>
                <p:cNvSpPr>
                  <a:spLocks noChangeArrowheads="1"/>
                </p:cNvSpPr>
                <p:nvPr/>
              </p:nvSpPr>
              <p:spPr bwMode="auto">
                <a:xfrm>
                  <a:off x="3332"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4" name="AutoShape 2100"/>
                <p:cNvSpPr>
                  <a:spLocks noChangeArrowheads="1"/>
                </p:cNvSpPr>
                <p:nvPr/>
              </p:nvSpPr>
              <p:spPr bwMode="auto">
                <a:xfrm>
                  <a:off x="3596"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5" name="AutoShape 2101"/>
                <p:cNvSpPr>
                  <a:spLocks noChangeArrowheads="1"/>
                </p:cNvSpPr>
                <p:nvPr/>
              </p:nvSpPr>
              <p:spPr bwMode="auto">
                <a:xfrm>
                  <a:off x="3854"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6" name="AutoShape 2102"/>
                <p:cNvSpPr>
                  <a:spLocks noChangeArrowheads="1"/>
                </p:cNvSpPr>
                <p:nvPr/>
              </p:nvSpPr>
              <p:spPr bwMode="auto">
                <a:xfrm>
                  <a:off x="4118" y="22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7" name="AutoShape 2103"/>
                <p:cNvSpPr>
                  <a:spLocks noChangeArrowheads="1"/>
                </p:cNvSpPr>
                <p:nvPr/>
              </p:nvSpPr>
              <p:spPr bwMode="auto">
                <a:xfrm>
                  <a:off x="4386" y="22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8" name="AutoShape 2104"/>
                <p:cNvSpPr>
                  <a:spLocks noChangeArrowheads="1"/>
                </p:cNvSpPr>
                <p:nvPr/>
              </p:nvSpPr>
              <p:spPr bwMode="auto">
                <a:xfrm>
                  <a:off x="4650" y="22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79" name="AutoShape 2105"/>
                <p:cNvSpPr>
                  <a:spLocks noChangeArrowheads="1"/>
                </p:cNvSpPr>
                <p:nvPr/>
              </p:nvSpPr>
              <p:spPr bwMode="auto">
                <a:xfrm>
                  <a:off x="2804" y="20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0" name="AutoShape 2106"/>
                <p:cNvSpPr>
                  <a:spLocks noChangeArrowheads="1"/>
                </p:cNvSpPr>
                <p:nvPr/>
              </p:nvSpPr>
              <p:spPr bwMode="auto">
                <a:xfrm>
                  <a:off x="3068" y="20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1" name="AutoShape 2107"/>
                <p:cNvSpPr>
                  <a:spLocks noChangeArrowheads="1"/>
                </p:cNvSpPr>
                <p:nvPr/>
              </p:nvSpPr>
              <p:spPr bwMode="auto">
                <a:xfrm>
                  <a:off x="3336"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2" name="AutoShape 2108"/>
                <p:cNvSpPr>
                  <a:spLocks noChangeArrowheads="1"/>
                </p:cNvSpPr>
                <p:nvPr/>
              </p:nvSpPr>
              <p:spPr bwMode="auto">
                <a:xfrm>
                  <a:off x="3600"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3" name="AutoShape 2109"/>
                <p:cNvSpPr>
                  <a:spLocks noChangeArrowheads="1"/>
                </p:cNvSpPr>
                <p:nvPr/>
              </p:nvSpPr>
              <p:spPr bwMode="auto">
                <a:xfrm>
                  <a:off x="3858"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4" name="AutoShape 2110"/>
                <p:cNvSpPr>
                  <a:spLocks noChangeArrowheads="1"/>
                </p:cNvSpPr>
                <p:nvPr/>
              </p:nvSpPr>
              <p:spPr bwMode="auto">
                <a:xfrm>
                  <a:off x="4122" y="202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5" name="AutoShape 2111"/>
                <p:cNvSpPr>
                  <a:spLocks noChangeArrowheads="1"/>
                </p:cNvSpPr>
                <p:nvPr/>
              </p:nvSpPr>
              <p:spPr bwMode="auto">
                <a:xfrm>
                  <a:off x="4390" y="20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6" name="AutoShape 2112"/>
                <p:cNvSpPr>
                  <a:spLocks noChangeArrowheads="1"/>
                </p:cNvSpPr>
                <p:nvPr/>
              </p:nvSpPr>
              <p:spPr bwMode="auto">
                <a:xfrm>
                  <a:off x="4654" y="20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7" name="AutoShape 2113"/>
                <p:cNvSpPr>
                  <a:spLocks noChangeArrowheads="1"/>
                </p:cNvSpPr>
                <p:nvPr/>
              </p:nvSpPr>
              <p:spPr bwMode="auto">
                <a:xfrm>
                  <a:off x="2806" y="17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8" name="AutoShape 2114"/>
                <p:cNvSpPr>
                  <a:spLocks noChangeArrowheads="1"/>
                </p:cNvSpPr>
                <p:nvPr/>
              </p:nvSpPr>
              <p:spPr bwMode="auto">
                <a:xfrm>
                  <a:off x="3070" y="177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89" name="AutoShape 2115"/>
                <p:cNvSpPr>
                  <a:spLocks noChangeArrowheads="1"/>
                </p:cNvSpPr>
                <p:nvPr/>
              </p:nvSpPr>
              <p:spPr bwMode="auto">
                <a:xfrm>
                  <a:off x="3338"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0" name="AutoShape 2116"/>
                <p:cNvSpPr>
                  <a:spLocks noChangeArrowheads="1"/>
                </p:cNvSpPr>
                <p:nvPr/>
              </p:nvSpPr>
              <p:spPr bwMode="auto">
                <a:xfrm>
                  <a:off x="3602"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1" name="AutoShape 2117"/>
                <p:cNvSpPr>
                  <a:spLocks noChangeArrowheads="1"/>
                </p:cNvSpPr>
                <p:nvPr/>
              </p:nvSpPr>
              <p:spPr bwMode="auto">
                <a:xfrm>
                  <a:off x="3860"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2" name="AutoShape 2118"/>
                <p:cNvSpPr>
                  <a:spLocks noChangeArrowheads="1"/>
                </p:cNvSpPr>
                <p:nvPr/>
              </p:nvSpPr>
              <p:spPr bwMode="auto">
                <a:xfrm>
                  <a:off x="4124" y="177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3" name="AutoShape 2119"/>
                <p:cNvSpPr>
                  <a:spLocks noChangeArrowheads="1"/>
                </p:cNvSpPr>
                <p:nvPr/>
              </p:nvSpPr>
              <p:spPr bwMode="auto">
                <a:xfrm>
                  <a:off x="4392" y="17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4" name="AutoShape 2120"/>
                <p:cNvSpPr>
                  <a:spLocks noChangeArrowheads="1"/>
                </p:cNvSpPr>
                <p:nvPr/>
              </p:nvSpPr>
              <p:spPr bwMode="auto">
                <a:xfrm>
                  <a:off x="4656" y="177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5" name="AutoShape 2121"/>
                <p:cNvSpPr>
                  <a:spLocks noChangeArrowheads="1"/>
                </p:cNvSpPr>
                <p:nvPr/>
              </p:nvSpPr>
              <p:spPr bwMode="auto">
                <a:xfrm>
                  <a:off x="2804" y="15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6" name="AutoShape 2122"/>
                <p:cNvSpPr>
                  <a:spLocks noChangeArrowheads="1"/>
                </p:cNvSpPr>
                <p:nvPr/>
              </p:nvSpPr>
              <p:spPr bwMode="auto">
                <a:xfrm>
                  <a:off x="3068" y="152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7" name="AutoShape 2123"/>
                <p:cNvSpPr>
                  <a:spLocks noChangeArrowheads="1"/>
                </p:cNvSpPr>
                <p:nvPr/>
              </p:nvSpPr>
              <p:spPr bwMode="auto">
                <a:xfrm>
                  <a:off x="3336"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8" name="AutoShape 2124"/>
                <p:cNvSpPr>
                  <a:spLocks noChangeArrowheads="1"/>
                </p:cNvSpPr>
                <p:nvPr/>
              </p:nvSpPr>
              <p:spPr bwMode="auto">
                <a:xfrm>
                  <a:off x="3600"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199" name="AutoShape 2125"/>
                <p:cNvSpPr>
                  <a:spLocks noChangeArrowheads="1"/>
                </p:cNvSpPr>
                <p:nvPr/>
              </p:nvSpPr>
              <p:spPr bwMode="auto">
                <a:xfrm>
                  <a:off x="3858"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0" name="AutoShape 2126"/>
                <p:cNvSpPr>
                  <a:spLocks noChangeArrowheads="1"/>
                </p:cNvSpPr>
                <p:nvPr/>
              </p:nvSpPr>
              <p:spPr bwMode="auto">
                <a:xfrm>
                  <a:off x="4122" y="152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1" name="AutoShape 2127"/>
                <p:cNvSpPr>
                  <a:spLocks noChangeArrowheads="1"/>
                </p:cNvSpPr>
                <p:nvPr/>
              </p:nvSpPr>
              <p:spPr bwMode="auto">
                <a:xfrm>
                  <a:off x="4390" y="15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2" name="AutoShape 2128"/>
                <p:cNvSpPr>
                  <a:spLocks noChangeArrowheads="1"/>
                </p:cNvSpPr>
                <p:nvPr/>
              </p:nvSpPr>
              <p:spPr bwMode="auto">
                <a:xfrm>
                  <a:off x="4654" y="152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3" name="AutoShape 2129"/>
                <p:cNvSpPr>
                  <a:spLocks noChangeArrowheads="1"/>
                </p:cNvSpPr>
                <p:nvPr/>
              </p:nvSpPr>
              <p:spPr bwMode="auto">
                <a:xfrm>
                  <a:off x="2722" y="235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4" name="AutoShape 2130"/>
                <p:cNvSpPr>
                  <a:spLocks noChangeArrowheads="1"/>
                </p:cNvSpPr>
                <p:nvPr/>
              </p:nvSpPr>
              <p:spPr bwMode="auto">
                <a:xfrm>
                  <a:off x="2986" y="235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5" name="AutoShape 2131"/>
                <p:cNvSpPr>
                  <a:spLocks noChangeArrowheads="1"/>
                </p:cNvSpPr>
                <p:nvPr/>
              </p:nvSpPr>
              <p:spPr bwMode="auto">
                <a:xfrm>
                  <a:off x="3248"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6" name="AutoShape 2132"/>
                <p:cNvSpPr>
                  <a:spLocks noChangeArrowheads="1"/>
                </p:cNvSpPr>
                <p:nvPr/>
              </p:nvSpPr>
              <p:spPr bwMode="auto">
                <a:xfrm>
                  <a:off x="3512"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7" name="AutoShape 2133"/>
                <p:cNvSpPr>
                  <a:spLocks noChangeArrowheads="1"/>
                </p:cNvSpPr>
                <p:nvPr/>
              </p:nvSpPr>
              <p:spPr bwMode="auto">
                <a:xfrm>
                  <a:off x="3770"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8" name="AutoShape 2134"/>
                <p:cNvSpPr>
                  <a:spLocks noChangeArrowheads="1"/>
                </p:cNvSpPr>
                <p:nvPr/>
              </p:nvSpPr>
              <p:spPr bwMode="auto">
                <a:xfrm>
                  <a:off x="4034" y="23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09" name="AutoShape 2135"/>
                <p:cNvSpPr>
                  <a:spLocks noChangeArrowheads="1"/>
                </p:cNvSpPr>
                <p:nvPr/>
              </p:nvSpPr>
              <p:spPr bwMode="auto">
                <a:xfrm>
                  <a:off x="4302" y="23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0" name="AutoShape 2136"/>
                <p:cNvSpPr>
                  <a:spLocks noChangeArrowheads="1"/>
                </p:cNvSpPr>
                <p:nvPr/>
              </p:nvSpPr>
              <p:spPr bwMode="auto">
                <a:xfrm>
                  <a:off x="4566" y="23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1" name="AutoShape 2137"/>
                <p:cNvSpPr>
                  <a:spLocks noChangeArrowheads="1"/>
                </p:cNvSpPr>
                <p:nvPr/>
              </p:nvSpPr>
              <p:spPr bwMode="auto">
                <a:xfrm>
                  <a:off x="2720" y="21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2" name="AutoShape 2138"/>
                <p:cNvSpPr>
                  <a:spLocks noChangeArrowheads="1"/>
                </p:cNvSpPr>
                <p:nvPr/>
              </p:nvSpPr>
              <p:spPr bwMode="auto">
                <a:xfrm>
                  <a:off x="2984" y="21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3" name="AutoShape 2139"/>
                <p:cNvSpPr>
                  <a:spLocks noChangeArrowheads="1"/>
                </p:cNvSpPr>
                <p:nvPr/>
              </p:nvSpPr>
              <p:spPr bwMode="auto">
                <a:xfrm>
                  <a:off x="3252"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4" name="AutoShape 2140"/>
                <p:cNvSpPr>
                  <a:spLocks noChangeArrowheads="1"/>
                </p:cNvSpPr>
                <p:nvPr/>
              </p:nvSpPr>
              <p:spPr bwMode="auto">
                <a:xfrm>
                  <a:off x="3516"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5" name="AutoShape 2141"/>
                <p:cNvSpPr>
                  <a:spLocks noChangeArrowheads="1"/>
                </p:cNvSpPr>
                <p:nvPr/>
              </p:nvSpPr>
              <p:spPr bwMode="auto">
                <a:xfrm>
                  <a:off x="3774"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6" name="AutoShape 2142"/>
                <p:cNvSpPr>
                  <a:spLocks noChangeArrowheads="1"/>
                </p:cNvSpPr>
                <p:nvPr/>
              </p:nvSpPr>
              <p:spPr bwMode="auto">
                <a:xfrm>
                  <a:off x="4038" y="2106"/>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7" name="AutoShape 2143"/>
                <p:cNvSpPr>
                  <a:spLocks noChangeArrowheads="1"/>
                </p:cNvSpPr>
                <p:nvPr/>
              </p:nvSpPr>
              <p:spPr bwMode="auto">
                <a:xfrm>
                  <a:off x="4306" y="21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8" name="AutoShape 2144"/>
                <p:cNvSpPr>
                  <a:spLocks noChangeArrowheads="1"/>
                </p:cNvSpPr>
                <p:nvPr/>
              </p:nvSpPr>
              <p:spPr bwMode="auto">
                <a:xfrm>
                  <a:off x="4570" y="21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19" name="AutoShape 2145"/>
                <p:cNvSpPr>
                  <a:spLocks noChangeArrowheads="1"/>
                </p:cNvSpPr>
                <p:nvPr/>
              </p:nvSpPr>
              <p:spPr bwMode="auto">
                <a:xfrm>
                  <a:off x="2722" y="18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0" name="AutoShape 2146"/>
                <p:cNvSpPr>
                  <a:spLocks noChangeArrowheads="1"/>
                </p:cNvSpPr>
                <p:nvPr/>
              </p:nvSpPr>
              <p:spPr bwMode="auto">
                <a:xfrm>
                  <a:off x="2986" y="185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1" name="AutoShape 2147"/>
                <p:cNvSpPr>
                  <a:spLocks noChangeArrowheads="1"/>
                </p:cNvSpPr>
                <p:nvPr/>
              </p:nvSpPr>
              <p:spPr bwMode="auto">
                <a:xfrm>
                  <a:off x="3254"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2" name="AutoShape 2148"/>
                <p:cNvSpPr>
                  <a:spLocks noChangeArrowheads="1"/>
                </p:cNvSpPr>
                <p:nvPr/>
              </p:nvSpPr>
              <p:spPr bwMode="auto">
                <a:xfrm>
                  <a:off x="3518"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3" name="AutoShape 2149"/>
                <p:cNvSpPr>
                  <a:spLocks noChangeArrowheads="1"/>
                </p:cNvSpPr>
                <p:nvPr/>
              </p:nvSpPr>
              <p:spPr bwMode="auto">
                <a:xfrm>
                  <a:off x="3776"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4" name="AutoShape 2150"/>
                <p:cNvSpPr>
                  <a:spLocks noChangeArrowheads="1"/>
                </p:cNvSpPr>
                <p:nvPr/>
              </p:nvSpPr>
              <p:spPr bwMode="auto">
                <a:xfrm>
                  <a:off x="4040" y="186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5" name="AutoShape 2151"/>
                <p:cNvSpPr>
                  <a:spLocks noChangeArrowheads="1"/>
                </p:cNvSpPr>
                <p:nvPr/>
              </p:nvSpPr>
              <p:spPr bwMode="auto">
                <a:xfrm>
                  <a:off x="4308" y="18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6" name="AutoShape 2152"/>
                <p:cNvSpPr>
                  <a:spLocks noChangeArrowheads="1"/>
                </p:cNvSpPr>
                <p:nvPr/>
              </p:nvSpPr>
              <p:spPr bwMode="auto">
                <a:xfrm>
                  <a:off x="4572" y="186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7" name="AutoShape 2153"/>
                <p:cNvSpPr>
                  <a:spLocks noChangeArrowheads="1"/>
                </p:cNvSpPr>
                <p:nvPr/>
              </p:nvSpPr>
              <p:spPr bwMode="auto">
                <a:xfrm>
                  <a:off x="2720" y="16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8" name="AutoShape 2154"/>
                <p:cNvSpPr>
                  <a:spLocks noChangeArrowheads="1"/>
                </p:cNvSpPr>
                <p:nvPr/>
              </p:nvSpPr>
              <p:spPr bwMode="auto">
                <a:xfrm>
                  <a:off x="2984" y="161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29" name="AutoShape 2155"/>
                <p:cNvSpPr>
                  <a:spLocks noChangeArrowheads="1"/>
                </p:cNvSpPr>
                <p:nvPr/>
              </p:nvSpPr>
              <p:spPr bwMode="auto">
                <a:xfrm>
                  <a:off x="3252"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0" name="AutoShape 2156"/>
                <p:cNvSpPr>
                  <a:spLocks noChangeArrowheads="1"/>
                </p:cNvSpPr>
                <p:nvPr/>
              </p:nvSpPr>
              <p:spPr bwMode="auto">
                <a:xfrm>
                  <a:off x="3516"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1" name="AutoShape 2157"/>
                <p:cNvSpPr>
                  <a:spLocks noChangeArrowheads="1"/>
                </p:cNvSpPr>
                <p:nvPr/>
              </p:nvSpPr>
              <p:spPr bwMode="auto">
                <a:xfrm>
                  <a:off x="3774"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2" name="AutoShape 2158"/>
                <p:cNvSpPr>
                  <a:spLocks noChangeArrowheads="1"/>
                </p:cNvSpPr>
                <p:nvPr/>
              </p:nvSpPr>
              <p:spPr bwMode="auto">
                <a:xfrm>
                  <a:off x="4038" y="160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3" name="AutoShape 2159"/>
                <p:cNvSpPr>
                  <a:spLocks noChangeArrowheads="1"/>
                </p:cNvSpPr>
                <p:nvPr/>
              </p:nvSpPr>
              <p:spPr bwMode="auto">
                <a:xfrm>
                  <a:off x="4306" y="16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4" name="AutoShape 2160"/>
                <p:cNvSpPr>
                  <a:spLocks noChangeArrowheads="1"/>
                </p:cNvSpPr>
                <p:nvPr/>
              </p:nvSpPr>
              <p:spPr bwMode="auto">
                <a:xfrm>
                  <a:off x="4570" y="161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5" name="AutoShape 2161"/>
                <p:cNvSpPr>
                  <a:spLocks noChangeArrowheads="1"/>
                </p:cNvSpPr>
                <p:nvPr/>
              </p:nvSpPr>
              <p:spPr bwMode="auto">
                <a:xfrm>
                  <a:off x="2636" y="243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6" name="AutoShape 2162"/>
                <p:cNvSpPr>
                  <a:spLocks noChangeArrowheads="1"/>
                </p:cNvSpPr>
                <p:nvPr/>
              </p:nvSpPr>
              <p:spPr bwMode="auto">
                <a:xfrm>
                  <a:off x="2900" y="243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7" name="AutoShape 2163"/>
                <p:cNvSpPr>
                  <a:spLocks noChangeArrowheads="1"/>
                </p:cNvSpPr>
                <p:nvPr/>
              </p:nvSpPr>
              <p:spPr bwMode="auto">
                <a:xfrm>
                  <a:off x="3162"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8" name="AutoShape 2164"/>
                <p:cNvSpPr>
                  <a:spLocks noChangeArrowheads="1"/>
                </p:cNvSpPr>
                <p:nvPr/>
              </p:nvSpPr>
              <p:spPr bwMode="auto">
                <a:xfrm>
                  <a:off x="3426"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39" name="AutoShape 2165"/>
                <p:cNvSpPr>
                  <a:spLocks noChangeArrowheads="1"/>
                </p:cNvSpPr>
                <p:nvPr/>
              </p:nvSpPr>
              <p:spPr bwMode="auto">
                <a:xfrm>
                  <a:off x="3684"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0" name="AutoShape 2166"/>
                <p:cNvSpPr>
                  <a:spLocks noChangeArrowheads="1"/>
                </p:cNvSpPr>
                <p:nvPr/>
              </p:nvSpPr>
              <p:spPr bwMode="auto">
                <a:xfrm>
                  <a:off x="3948" y="24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1" name="AutoShape 2167"/>
                <p:cNvSpPr>
                  <a:spLocks noChangeArrowheads="1"/>
                </p:cNvSpPr>
                <p:nvPr/>
              </p:nvSpPr>
              <p:spPr bwMode="auto">
                <a:xfrm>
                  <a:off x="4216" y="24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2" name="AutoShape 2168"/>
                <p:cNvSpPr>
                  <a:spLocks noChangeArrowheads="1"/>
                </p:cNvSpPr>
                <p:nvPr/>
              </p:nvSpPr>
              <p:spPr bwMode="auto">
                <a:xfrm>
                  <a:off x="4480" y="24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3" name="AutoShape 2169"/>
                <p:cNvSpPr>
                  <a:spLocks noChangeArrowheads="1"/>
                </p:cNvSpPr>
                <p:nvPr/>
              </p:nvSpPr>
              <p:spPr bwMode="auto">
                <a:xfrm>
                  <a:off x="2634" y="219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4" name="AutoShape 2170"/>
                <p:cNvSpPr>
                  <a:spLocks noChangeArrowheads="1"/>
                </p:cNvSpPr>
                <p:nvPr/>
              </p:nvSpPr>
              <p:spPr bwMode="auto">
                <a:xfrm>
                  <a:off x="2898" y="219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5" name="AutoShape 2171"/>
                <p:cNvSpPr>
                  <a:spLocks noChangeArrowheads="1"/>
                </p:cNvSpPr>
                <p:nvPr/>
              </p:nvSpPr>
              <p:spPr bwMode="auto">
                <a:xfrm>
                  <a:off x="3166"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6" name="AutoShape 2172"/>
                <p:cNvSpPr>
                  <a:spLocks noChangeArrowheads="1"/>
                </p:cNvSpPr>
                <p:nvPr/>
              </p:nvSpPr>
              <p:spPr bwMode="auto">
                <a:xfrm>
                  <a:off x="3430"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7" name="AutoShape 2173"/>
                <p:cNvSpPr>
                  <a:spLocks noChangeArrowheads="1"/>
                </p:cNvSpPr>
                <p:nvPr/>
              </p:nvSpPr>
              <p:spPr bwMode="auto">
                <a:xfrm>
                  <a:off x="3688"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8" name="AutoShape 2174"/>
                <p:cNvSpPr>
                  <a:spLocks noChangeArrowheads="1"/>
                </p:cNvSpPr>
                <p:nvPr/>
              </p:nvSpPr>
              <p:spPr bwMode="auto">
                <a:xfrm>
                  <a:off x="3952" y="2188"/>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49" name="AutoShape 2175"/>
                <p:cNvSpPr>
                  <a:spLocks noChangeArrowheads="1"/>
                </p:cNvSpPr>
                <p:nvPr/>
              </p:nvSpPr>
              <p:spPr bwMode="auto">
                <a:xfrm>
                  <a:off x="4220" y="21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0" name="AutoShape 2176"/>
                <p:cNvSpPr>
                  <a:spLocks noChangeArrowheads="1"/>
                </p:cNvSpPr>
                <p:nvPr/>
              </p:nvSpPr>
              <p:spPr bwMode="auto">
                <a:xfrm>
                  <a:off x="4484" y="219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1" name="AutoShape 2177"/>
                <p:cNvSpPr>
                  <a:spLocks noChangeArrowheads="1"/>
                </p:cNvSpPr>
                <p:nvPr/>
              </p:nvSpPr>
              <p:spPr bwMode="auto">
                <a:xfrm>
                  <a:off x="2636" y="19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2" name="AutoShape 2178"/>
                <p:cNvSpPr>
                  <a:spLocks noChangeArrowheads="1"/>
                </p:cNvSpPr>
                <p:nvPr/>
              </p:nvSpPr>
              <p:spPr bwMode="auto">
                <a:xfrm>
                  <a:off x="2900" y="1940"/>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3" name="AutoShape 2179"/>
                <p:cNvSpPr>
                  <a:spLocks noChangeArrowheads="1"/>
                </p:cNvSpPr>
                <p:nvPr/>
              </p:nvSpPr>
              <p:spPr bwMode="auto">
                <a:xfrm>
                  <a:off x="3168"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4" name="AutoShape 2180"/>
                <p:cNvSpPr>
                  <a:spLocks noChangeArrowheads="1"/>
                </p:cNvSpPr>
                <p:nvPr/>
              </p:nvSpPr>
              <p:spPr bwMode="auto">
                <a:xfrm>
                  <a:off x="3432"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5" name="AutoShape 2181"/>
                <p:cNvSpPr>
                  <a:spLocks noChangeArrowheads="1"/>
                </p:cNvSpPr>
                <p:nvPr/>
              </p:nvSpPr>
              <p:spPr bwMode="auto">
                <a:xfrm>
                  <a:off x="3690"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6" name="AutoShape 2182"/>
                <p:cNvSpPr>
                  <a:spLocks noChangeArrowheads="1"/>
                </p:cNvSpPr>
                <p:nvPr/>
              </p:nvSpPr>
              <p:spPr bwMode="auto">
                <a:xfrm>
                  <a:off x="3954" y="1944"/>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7" name="AutoShape 2183"/>
                <p:cNvSpPr>
                  <a:spLocks noChangeArrowheads="1"/>
                </p:cNvSpPr>
                <p:nvPr/>
              </p:nvSpPr>
              <p:spPr bwMode="auto">
                <a:xfrm>
                  <a:off x="4222" y="19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8" name="AutoShape 2184"/>
                <p:cNvSpPr>
                  <a:spLocks noChangeArrowheads="1"/>
                </p:cNvSpPr>
                <p:nvPr/>
              </p:nvSpPr>
              <p:spPr bwMode="auto">
                <a:xfrm>
                  <a:off x="4486" y="1942"/>
                  <a:ext cx="354" cy="336"/>
                </a:xfrm>
                <a:prstGeom prst="cube">
                  <a:avLst>
                    <a:gd name="adj" fmla="val 25000"/>
                  </a:avLst>
                </a:prstGeom>
                <a:gradFill rotWithShape="1">
                  <a:gsLst>
                    <a:gs pos="0">
                      <a:schemeClr val="accent1">
                        <a:alpha val="80000"/>
                      </a:schemeClr>
                    </a:gs>
                    <a:gs pos="100000">
                      <a:schemeClr val="accent1">
                        <a:gamma/>
                        <a:shade val="46275"/>
                        <a:invGamma/>
                        <a:alpha val="80000"/>
                      </a:schemeClr>
                    </a:gs>
                  </a:gsLst>
                  <a:lin ang="5400000" scaled="1"/>
                </a:gradFill>
                <a:ln w="9525">
                  <a:solidFill>
                    <a:schemeClr val="tx1"/>
                  </a:solidFill>
                  <a:miter lim="800000"/>
                  <a:headEnd/>
                  <a:tailEnd/>
                </a:ln>
                <a:effectLst/>
              </p:spPr>
              <p:txBody>
                <a:bodyPr wrap="none" anchor="ctr"/>
                <a:lstStyle/>
                <a:p>
                  <a:endParaRPr lang="it-IT"/>
                </a:p>
              </p:txBody>
            </p:sp>
            <p:sp>
              <p:nvSpPr>
                <p:cNvPr id="259" name="AutoShape 2185"/>
                <p:cNvSpPr>
                  <a:spLocks noChangeArrowheads="1"/>
                </p:cNvSpPr>
                <p:nvPr/>
              </p:nvSpPr>
              <p:spPr bwMode="auto">
                <a:xfrm>
                  <a:off x="2634" y="169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0" name="AutoShape 2186"/>
                <p:cNvSpPr>
                  <a:spLocks noChangeArrowheads="1"/>
                </p:cNvSpPr>
                <p:nvPr/>
              </p:nvSpPr>
              <p:spPr bwMode="auto">
                <a:xfrm>
                  <a:off x="2898" y="169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1" name="AutoShape 2187"/>
                <p:cNvSpPr>
                  <a:spLocks noChangeArrowheads="1"/>
                </p:cNvSpPr>
                <p:nvPr/>
              </p:nvSpPr>
              <p:spPr bwMode="auto">
                <a:xfrm>
                  <a:off x="3166"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2" name="AutoShape 2188"/>
                <p:cNvSpPr>
                  <a:spLocks noChangeArrowheads="1"/>
                </p:cNvSpPr>
                <p:nvPr/>
              </p:nvSpPr>
              <p:spPr bwMode="auto">
                <a:xfrm>
                  <a:off x="3430"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3" name="AutoShape 2189"/>
                <p:cNvSpPr>
                  <a:spLocks noChangeArrowheads="1"/>
                </p:cNvSpPr>
                <p:nvPr/>
              </p:nvSpPr>
              <p:spPr bwMode="auto">
                <a:xfrm>
                  <a:off x="3688"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4" name="AutoShape 2190"/>
                <p:cNvSpPr>
                  <a:spLocks noChangeArrowheads="1"/>
                </p:cNvSpPr>
                <p:nvPr/>
              </p:nvSpPr>
              <p:spPr bwMode="auto">
                <a:xfrm>
                  <a:off x="3952" y="1690"/>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5" name="AutoShape 2191"/>
                <p:cNvSpPr>
                  <a:spLocks noChangeArrowheads="1"/>
                </p:cNvSpPr>
                <p:nvPr/>
              </p:nvSpPr>
              <p:spPr bwMode="auto">
                <a:xfrm>
                  <a:off x="4220" y="169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6" name="AutoShape 2192"/>
                <p:cNvSpPr>
                  <a:spLocks noChangeArrowheads="1"/>
                </p:cNvSpPr>
                <p:nvPr/>
              </p:nvSpPr>
              <p:spPr bwMode="auto">
                <a:xfrm>
                  <a:off x="4484" y="169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7" name="AutoShape 2193"/>
                <p:cNvSpPr>
                  <a:spLocks noChangeArrowheads="1"/>
                </p:cNvSpPr>
                <p:nvPr/>
              </p:nvSpPr>
              <p:spPr bwMode="auto">
                <a:xfrm>
                  <a:off x="2552" y="252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8" name="AutoShape 2194"/>
                <p:cNvSpPr>
                  <a:spLocks noChangeArrowheads="1"/>
                </p:cNvSpPr>
                <p:nvPr/>
              </p:nvSpPr>
              <p:spPr bwMode="auto">
                <a:xfrm>
                  <a:off x="2816" y="252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69" name="AutoShape 2195"/>
                <p:cNvSpPr>
                  <a:spLocks noChangeArrowheads="1"/>
                </p:cNvSpPr>
                <p:nvPr/>
              </p:nvSpPr>
              <p:spPr bwMode="auto">
                <a:xfrm>
                  <a:off x="3078"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0" name="AutoShape 2196"/>
                <p:cNvSpPr>
                  <a:spLocks noChangeArrowheads="1"/>
                </p:cNvSpPr>
                <p:nvPr/>
              </p:nvSpPr>
              <p:spPr bwMode="auto">
                <a:xfrm>
                  <a:off x="3342"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1" name="AutoShape 2197"/>
                <p:cNvSpPr>
                  <a:spLocks noChangeArrowheads="1"/>
                </p:cNvSpPr>
                <p:nvPr/>
              </p:nvSpPr>
              <p:spPr bwMode="auto">
                <a:xfrm>
                  <a:off x="3600"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2" name="AutoShape 2198"/>
                <p:cNvSpPr>
                  <a:spLocks noChangeArrowheads="1"/>
                </p:cNvSpPr>
                <p:nvPr/>
              </p:nvSpPr>
              <p:spPr bwMode="auto">
                <a:xfrm>
                  <a:off x="3864" y="25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3" name="AutoShape 2199"/>
                <p:cNvSpPr>
                  <a:spLocks noChangeArrowheads="1"/>
                </p:cNvSpPr>
                <p:nvPr/>
              </p:nvSpPr>
              <p:spPr bwMode="auto">
                <a:xfrm>
                  <a:off x="4132" y="25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4" name="AutoShape 2200"/>
                <p:cNvSpPr>
                  <a:spLocks noChangeArrowheads="1"/>
                </p:cNvSpPr>
                <p:nvPr/>
              </p:nvSpPr>
              <p:spPr bwMode="auto">
                <a:xfrm>
                  <a:off x="4396" y="25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5" name="AutoShape 2201"/>
                <p:cNvSpPr>
                  <a:spLocks noChangeArrowheads="1"/>
                </p:cNvSpPr>
                <p:nvPr/>
              </p:nvSpPr>
              <p:spPr bwMode="auto">
                <a:xfrm>
                  <a:off x="2550" y="22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6" name="AutoShape 2202"/>
                <p:cNvSpPr>
                  <a:spLocks noChangeArrowheads="1"/>
                </p:cNvSpPr>
                <p:nvPr/>
              </p:nvSpPr>
              <p:spPr bwMode="auto">
                <a:xfrm>
                  <a:off x="2814" y="22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7" name="AutoShape 2203"/>
                <p:cNvSpPr>
                  <a:spLocks noChangeArrowheads="1"/>
                </p:cNvSpPr>
                <p:nvPr/>
              </p:nvSpPr>
              <p:spPr bwMode="auto">
                <a:xfrm>
                  <a:off x="3082"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8" name="AutoShape 2204"/>
                <p:cNvSpPr>
                  <a:spLocks noChangeArrowheads="1"/>
                </p:cNvSpPr>
                <p:nvPr/>
              </p:nvSpPr>
              <p:spPr bwMode="auto">
                <a:xfrm>
                  <a:off x="3346"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79" name="AutoShape 2205"/>
                <p:cNvSpPr>
                  <a:spLocks noChangeArrowheads="1"/>
                </p:cNvSpPr>
                <p:nvPr/>
              </p:nvSpPr>
              <p:spPr bwMode="auto">
                <a:xfrm>
                  <a:off x="3604"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0" name="AutoShape 2206"/>
                <p:cNvSpPr>
                  <a:spLocks noChangeArrowheads="1"/>
                </p:cNvSpPr>
                <p:nvPr/>
              </p:nvSpPr>
              <p:spPr bwMode="auto">
                <a:xfrm>
                  <a:off x="3868" y="2272"/>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1" name="AutoShape 2207"/>
                <p:cNvSpPr>
                  <a:spLocks noChangeArrowheads="1"/>
                </p:cNvSpPr>
                <p:nvPr/>
              </p:nvSpPr>
              <p:spPr bwMode="auto">
                <a:xfrm>
                  <a:off x="4136" y="22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2" name="AutoShape 2208"/>
                <p:cNvSpPr>
                  <a:spLocks noChangeArrowheads="1"/>
                </p:cNvSpPr>
                <p:nvPr/>
              </p:nvSpPr>
              <p:spPr bwMode="auto">
                <a:xfrm>
                  <a:off x="4400" y="22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3" name="AutoShape 2209"/>
                <p:cNvSpPr>
                  <a:spLocks noChangeArrowheads="1"/>
                </p:cNvSpPr>
                <p:nvPr/>
              </p:nvSpPr>
              <p:spPr bwMode="auto">
                <a:xfrm>
                  <a:off x="2552" y="20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4" name="AutoShape 2210"/>
                <p:cNvSpPr>
                  <a:spLocks noChangeArrowheads="1"/>
                </p:cNvSpPr>
                <p:nvPr/>
              </p:nvSpPr>
              <p:spPr bwMode="auto">
                <a:xfrm>
                  <a:off x="2816" y="202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5" name="AutoShape 2211"/>
                <p:cNvSpPr>
                  <a:spLocks noChangeArrowheads="1"/>
                </p:cNvSpPr>
                <p:nvPr/>
              </p:nvSpPr>
              <p:spPr bwMode="auto">
                <a:xfrm>
                  <a:off x="3084"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6" name="AutoShape 2212"/>
                <p:cNvSpPr>
                  <a:spLocks noChangeArrowheads="1"/>
                </p:cNvSpPr>
                <p:nvPr/>
              </p:nvSpPr>
              <p:spPr bwMode="auto">
                <a:xfrm>
                  <a:off x="3348"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7" name="AutoShape 2213"/>
                <p:cNvSpPr>
                  <a:spLocks noChangeArrowheads="1"/>
                </p:cNvSpPr>
                <p:nvPr/>
              </p:nvSpPr>
              <p:spPr bwMode="auto">
                <a:xfrm>
                  <a:off x="3606"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8" name="AutoShape 2214"/>
                <p:cNvSpPr>
                  <a:spLocks noChangeArrowheads="1"/>
                </p:cNvSpPr>
                <p:nvPr/>
              </p:nvSpPr>
              <p:spPr bwMode="auto">
                <a:xfrm>
                  <a:off x="3870" y="202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89" name="AutoShape 2215"/>
                <p:cNvSpPr>
                  <a:spLocks noChangeArrowheads="1"/>
                </p:cNvSpPr>
                <p:nvPr/>
              </p:nvSpPr>
              <p:spPr bwMode="auto">
                <a:xfrm>
                  <a:off x="4138" y="20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0" name="AutoShape 2216"/>
                <p:cNvSpPr>
                  <a:spLocks noChangeArrowheads="1"/>
                </p:cNvSpPr>
                <p:nvPr/>
              </p:nvSpPr>
              <p:spPr bwMode="auto">
                <a:xfrm>
                  <a:off x="4402" y="202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1" name="AutoShape 2217"/>
                <p:cNvSpPr>
                  <a:spLocks noChangeArrowheads="1"/>
                </p:cNvSpPr>
                <p:nvPr/>
              </p:nvSpPr>
              <p:spPr bwMode="auto">
                <a:xfrm>
                  <a:off x="2550" y="17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2" name="AutoShape 2218"/>
                <p:cNvSpPr>
                  <a:spLocks noChangeArrowheads="1"/>
                </p:cNvSpPr>
                <p:nvPr/>
              </p:nvSpPr>
              <p:spPr bwMode="auto">
                <a:xfrm>
                  <a:off x="2814" y="1776"/>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3" name="AutoShape 2219"/>
                <p:cNvSpPr>
                  <a:spLocks noChangeArrowheads="1"/>
                </p:cNvSpPr>
                <p:nvPr/>
              </p:nvSpPr>
              <p:spPr bwMode="auto">
                <a:xfrm>
                  <a:off x="3082"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4" name="AutoShape 2220"/>
                <p:cNvSpPr>
                  <a:spLocks noChangeArrowheads="1"/>
                </p:cNvSpPr>
                <p:nvPr/>
              </p:nvSpPr>
              <p:spPr bwMode="auto">
                <a:xfrm>
                  <a:off x="3346"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5" name="AutoShape 2221"/>
                <p:cNvSpPr>
                  <a:spLocks noChangeArrowheads="1"/>
                </p:cNvSpPr>
                <p:nvPr/>
              </p:nvSpPr>
              <p:spPr bwMode="auto">
                <a:xfrm>
                  <a:off x="3604"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6" name="AutoShape 2222"/>
                <p:cNvSpPr>
                  <a:spLocks noChangeArrowheads="1"/>
                </p:cNvSpPr>
                <p:nvPr/>
              </p:nvSpPr>
              <p:spPr bwMode="auto">
                <a:xfrm>
                  <a:off x="3868" y="1774"/>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7" name="AutoShape 2223"/>
                <p:cNvSpPr>
                  <a:spLocks noChangeArrowheads="1"/>
                </p:cNvSpPr>
                <p:nvPr/>
              </p:nvSpPr>
              <p:spPr bwMode="auto">
                <a:xfrm>
                  <a:off x="4136" y="177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sp>
              <p:nvSpPr>
                <p:cNvPr id="298" name="AutoShape 2224"/>
                <p:cNvSpPr>
                  <a:spLocks noChangeArrowheads="1"/>
                </p:cNvSpPr>
                <p:nvPr/>
              </p:nvSpPr>
              <p:spPr bwMode="auto">
                <a:xfrm>
                  <a:off x="4400" y="1778"/>
                  <a:ext cx="354" cy="336"/>
                </a:xfrm>
                <a:prstGeom prst="cube">
                  <a:avLst>
                    <a:gd name="adj" fmla="val 25000"/>
                  </a:avLst>
                </a:prstGeom>
                <a:gradFill rotWithShape="1">
                  <a:gsLst>
                    <a:gs pos="0">
                      <a:schemeClr val="accent1">
                        <a:alpha val="80000"/>
                      </a:schemeClr>
                    </a:gs>
                    <a:gs pos="100000">
                      <a:srgbClr val="993333">
                        <a:alpha val="80000"/>
                      </a:srgbClr>
                    </a:gs>
                  </a:gsLst>
                  <a:lin ang="5400000" scaled="1"/>
                </a:gradFill>
                <a:ln w="9525">
                  <a:solidFill>
                    <a:schemeClr val="tx1"/>
                  </a:solidFill>
                  <a:miter lim="800000"/>
                  <a:headEnd/>
                  <a:tailEnd/>
                </a:ln>
                <a:effectLst/>
              </p:spPr>
              <p:txBody>
                <a:bodyPr wrap="none" anchor="ctr"/>
                <a:lstStyle/>
                <a:p>
                  <a:endParaRPr lang="it-IT"/>
                </a:p>
              </p:txBody>
            </p:sp>
          </p:grpSp>
        </p:grpSp>
      </p:grpSp>
      <p:sp>
        <p:nvSpPr>
          <p:cNvPr id="556" name="Text Box 2231"/>
          <p:cNvSpPr txBox="1">
            <a:spLocks noChangeArrowheads="1"/>
          </p:cNvSpPr>
          <p:nvPr/>
        </p:nvSpPr>
        <p:spPr bwMode="auto">
          <a:xfrm>
            <a:off x="0" y="1547813"/>
            <a:ext cx="4064000" cy="1798637"/>
          </a:xfrm>
          <a:prstGeom prst="rect">
            <a:avLst/>
          </a:prstGeom>
          <a:noFill/>
          <a:ln w="9525">
            <a:noFill/>
            <a:miter lim="800000"/>
            <a:headEnd/>
            <a:tailEnd/>
          </a:ln>
          <a:effectLst/>
        </p:spPr>
        <p:txBody>
          <a:bodyPr>
            <a:spAutoFit/>
          </a:bodyPr>
          <a:lstStyle/>
          <a:p>
            <a:endParaRPr lang="en-US" sz="600" b="0"/>
          </a:p>
          <a:p>
            <a:pPr>
              <a:spcBef>
                <a:spcPct val="50000"/>
              </a:spcBef>
            </a:pPr>
            <a:r>
              <a:rPr lang="en-US" sz="1200">
                <a:solidFill>
                  <a:srgbClr val="A50021"/>
                </a:solidFill>
              </a:rPr>
              <a:t>The customization</a:t>
            </a:r>
            <a:r>
              <a:rPr lang="en-US" sz="1200"/>
              <a:t> </a:t>
            </a:r>
            <a:r>
              <a:rPr lang="en-US" sz="1200" b="0"/>
              <a:t>has involved the graphical layouts,  the interfaces translation into the Italian language, the setting of the software according to the owned hardware</a:t>
            </a:r>
          </a:p>
          <a:p>
            <a:endParaRPr lang="en-US" sz="1200"/>
          </a:p>
          <a:p>
            <a:r>
              <a:rPr lang="en-US" sz="1200">
                <a:solidFill>
                  <a:srgbClr val="A50021"/>
                </a:solidFill>
              </a:rPr>
              <a:t>The statistical contents</a:t>
            </a:r>
            <a:r>
              <a:rPr lang="en-US"/>
              <a:t> </a:t>
            </a:r>
            <a:r>
              <a:rPr lang="en-US" sz="1200" b="0"/>
              <a:t>are broken into</a:t>
            </a:r>
            <a:r>
              <a:rPr lang="en-US"/>
              <a:t> </a:t>
            </a:r>
            <a:r>
              <a:rPr lang="en-US" sz="1200" b="0"/>
              <a:t>themes</a:t>
            </a:r>
            <a:r>
              <a:rPr lang="en-US" sz="1200" b="0">
                <a:solidFill>
                  <a:srgbClr val="993333"/>
                </a:solidFill>
              </a:rPr>
              <a:t> </a:t>
            </a:r>
            <a:r>
              <a:rPr lang="en-US" sz="1200" b="0"/>
              <a:t>and sub-themes and are based on multidimensional data structures (</a:t>
            </a:r>
            <a:r>
              <a:rPr lang="en-US" sz="1200" b="0" i="1"/>
              <a:t>Hypercubes</a:t>
            </a:r>
            <a:r>
              <a:rPr lang="en-US" sz="1200" b="0"/>
              <a:t>)</a:t>
            </a:r>
            <a:endParaRPr lang="en-US" sz="1200" b="0">
              <a:solidFill>
                <a:srgbClr val="993333"/>
              </a:solidFill>
            </a:endParaRPr>
          </a:p>
          <a:p>
            <a:endParaRPr lang="en-US" sz="1200" b="0"/>
          </a:p>
        </p:txBody>
      </p:sp>
      <p:sp>
        <p:nvSpPr>
          <p:cNvPr id="557" name="Text Box 2232"/>
          <p:cNvSpPr txBox="1">
            <a:spLocks noChangeArrowheads="1"/>
          </p:cNvSpPr>
          <p:nvPr/>
        </p:nvSpPr>
        <p:spPr bwMode="auto">
          <a:xfrm>
            <a:off x="0" y="944563"/>
            <a:ext cx="4090988" cy="461665"/>
          </a:xfrm>
          <a:prstGeom prst="rect">
            <a:avLst/>
          </a:prstGeom>
          <a:noFill/>
          <a:ln w="9525">
            <a:noFill/>
            <a:miter lim="800000"/>
            <a:headEnd/>
            <a:tailEnd/>
          </a:ln>
          <a:effectLst/>
        </p:spPr>
        <p:txBody>
          <a:bodyPr>
            <a:spAutoFit/>
          </a:bodyPr>
          <a:lstStyle/>
          <a:p>
            <a:pPr>
              <a:spcBef>
                <a:spcPct val="50000"/>
              </a:spcBef>
            </a:pPr>
            <a:r>
              <a:rPr lang="en-US" sz="1200" dirty="0">
                <a:solidFill>
                  <a:srgbClr val="A50021"/>
                </a:solidFill>
              </a:rPr>
              <a:t>The project </a:t>
            </a:r>
            <a:r>
              <a:rPr lang="en-US" sz="1200" dirty="0" err="1">
                <a:solidFill>
                  <a:srgbClr val="A50021"/>
                </a:solidFill>
              </a:rPr>
              <a:t>I.Stat</a:t>
            </a:r>
            <a:r>
              <a:rPr lang="en-US" sz="1200" dirty="0"/>
              <a:t> </a:t>
            </a:r>
            <a:r>
              <a:rPr lang="en-US" sz="1200" b="0" dirty="0"/>
              <a:t>has been implemented through the customization of </a:t>
            </a:r>
            <a:r>
              <a:rPr lang="en-US" sz="1200" dirty="0" err="1" smtClean="0">
                <a:solidFill>
                  <a:srgbClr val="0066FF"/>
                </a:solidFill>
              </a:rPr>
              <a:t>OECD.Stat</a:t>
            </a:r>
            <a:r>
              <a:rPr lang="en-US" sz="1200" b="0" dirty="0">
                <a:solidFill>
                  <a:srgbClr val="0066FF"/>
                </a:solidFill>
              </a:rPr>
              <a:t>, </a:t>
            </a:r>
            <a:r>
              <a:rPr lang="en-US" sz="1200" b="0" dirty="0"/>
              <a:t>the OECD data warehouse</a:t>
            </a:r>
          </a:p>
        </p:txBody>
      </p:sp>
      <p:sp>
        <p:nvSpPr>
          <p:cNvPr id="558" name="Text Box 2233"/>
          <p:cNvSpPr txBox="1">
            <a:spLocks noChangeArrowheads="1"/>
          </p:cNvSpPr>
          <p:nvPr/>
        </p:nvSpPr>
        <p:spPr bwMode="auto">
          <a:xfrm>
            <a:off x="0" y="5135563"/>
            <a:ext cx="4021138" cy="768350"/>
          </a:xfrm>
          <a:prstGeom prst="rect">
            <a:avLst/>
          </a:prstGeom>
          <a:noFill/>
          <a:ln w="9525">
            <a:noFill/>
            <a:miter lim="800000"/>
            <a:headEnd/>
            <a:tailEnd/>
          </a:ln>
          <a:effectLst/>
        </p:spPr>
        <p:txBody>
          <a:bodyPr>
            <a:spAutoFit/>
          </a:bodyPr>
          <a:lstStyle/>
          <a:p>
            <a:pPr>
              <a:spcBef>
                <a:spcPct val="50000"/>
              </a:spcBef>
            </a:pPr>
            <a:r>
              <a:rPr lang="en-US" sz="1200">
                <a:solidFill>
                  <a:srgbClr val="A50021"/>
                </a:solidFill>
              </a:rPr>
              <a:t>Release dates</a:t>
            </a:r>
          </a:p>
          <a:p>
            <a:pPr>
              <a:spcBef>
                <a:spcPct val="20000"/>
              </a:spcBef>
            </a:pPr>
            <a:r>
              <a:rPr lang="en-US" sz="1200" b="0"/>
              <a:t>May 2010: beta version on the Istat Intranet</a:t>
            </a:r>
          </a:p>
          <a:p>
            <a:pPr>
              <a:spcBef>
                <a:spcPct val="50000"/>
              </a:spcBef>
            </a:pPr>
            <a:r>
              <a:rPr lang="en-US" sz="1200" b="0"/>
              <a:t>July 2010: beta version on the Istat  Web site</a:t>
            </a:r>
          </a:p>
        </p:txBody>
      </p:sp>
      <p:sp>
        <p:nvSpPr>
          <p:cNvPr id="559" name="AutoShape 2234"/>
          <p:cNvSpPr>
            <a:spLocks noChangeArrowheads="1"/>
          </p:cNvSpPr>
          <p:nvPr/>
        </p:nvSpPr>
        <p:spPr bwMode="auto">
          <a:xfrm rot="3029187">
            <a:off x="6473826" y="2903537"/>
            <a:ext cx="355600" cy="263525"/>
          </a:xfrm>
          <a:prstGeom prst="rightArrow">
            <a:avLst>
              <a:gd name="adj1" fmla="val 50000"/>
              <a:gd name="adj2" fmla="val 33735"/>
            </a:avLst>
          </a:prstGeom>
          <a:noFill/>
          <a:ln w="9525">
            <a:solidFill>
              <a:srgbClr val="A50021"/>
            </a:solidFill>
            <a:miter lim="800000"/>
            <a:headEnd/>
            <a:tailEnd/>
          </a:ln>
          <a:effectLst/>
        </p:spPr>
        <p:txBody>
          <a:bodyPr wrap="none" anchor="ctr"/>
          <a:lstStyle/>
          <a:p>
            <a:endParaRPr lang="it-IT"/>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0" name="Segnaposto contenuto 559"/>
          <p:cNvSpPr>
            <a:spLocks noGrp="1"/>
          </p:cNvSpPr>
          <p:nvPr>
            <p:ph idx="1"/>
          </p:nvPr>
        </p:nvSpPr>
        <p:spPr/>
        <p:txBody>
          <a:bodyPr/>
          <a:lstStyle/>
          <a:p>
            <a:endParaRPr lang="it-IT" dirty="0" smtClean="0"/>
          </a:p>
          <a:p>
            <a:pPr>
              <a:buNone/>
            </a:pPr>
            <a:endParaRPr lang="it-IT" dirty="0"/>
          </a:p>
        </p:txBody>
      </p:sp>
      <p:sp>
        <p:nvSpPr>
          <p:cNvPr id="258050" name="Rectangle 2"/>
          <p:cNvSpPr>
            <a:spLocks noGrp="1" noChangeArrowheads="1"/>
          </p:cNvSpPr>
          <p:nvPr>
            <p:ph type="title"/>
          </p:nvPr>
        </p:nvSpPr>
        <p:spPr/>
        <p:txBody>
          <a:bodyPr/>
          <a:lstStyle/>
          <a:p>
            <a:r>
              <a:rPr lang="en-US" noProof="0" dirty="0" err="1" smtClean="0"/>
              <a:t>Istat’s</a:t>
            </a:r>
            <a:r>
              <a:rPr lang="en-US" noProof="0" dirty="0" smtClean="0"/>
              <a:t> Answers – Visualizing Data</a:t>
            </a:r>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8</a:t>
            </a:fld>
            <a:endParaRPr lang="it-IT"/>
          </a:p>
        </p:txBody>
      </p:sp>
      <p:sp>
        <p:nvSpPr>
          <p:cNvPr id="561" name="Text Box 1115"/>
          <p:cNvSpPr txBox="1">
            <a:spLocks noChangeArrowheads="1"/>
          </p:cNvSpPr>
          <p:nvPr/>
        </p:nvSpPr>
        <p:spPr bwMode="auto">
          <a:xfrm>
            <a:off x="123825" y="1220788"/>
            <a:ext cx="3967163" cy="4431983"/>
          </a:xfrm>
          <a:prstGeom prst="rect">
            <a:avLst/>
          </a:prstGeom>
          <a:noFill/>
          <a:ln w="9525">
            <a:noFill/>
            <a:miter lim="800000"/>
            <a:headEnd/>
            <a:tailEnd/>
          </a:ln>
          <a:effectLst/>
        </p:spPr>
        <p:txBody>
          <a:bodyPr>
            <a:spAutoFit/>
          </a:bodyPr>
          <a:lstStyle/>
          <a:p>
            <a:pPr>
              <a:spcBef>
                <a:spcPct val="50000"/>
              </a:spcBef>
            </a:pPr>
            <a:r>
              <a:rPr lang="en-US" sz="1200" dirty="0">
                <a:solidFill>
                  <a:srgbClr val="A50021"/>
                </a:solidFill>
              </a:rPr>
              <a:t>Statistics </a:t>
            </a:r>
            <a:r>
              <a:rPr lang="en-US" sz="1200" dirty="0" err="1">
                <a:solidFill>
                  <a:srgbClr val="A50021"/>
                </a:solidFill>
              </a:rPr>
              <a:t>eXplorer</a:t>
            </a:r>
            <a:r>
              <a:rPr lang="en-US" sz="1200" b="0" dirty="0"/>
              <a:t> – developed by </a:t>
            </a:r>
            <a:r>
              <a:rPr lang="en-US" sz="1200" b="0" dirty="0" err="1"/>
              <a:t>NComVA</a:t>
            </a:r>
            <a:r>
              <a:rPr lang="en-US" sz="1200" b="0" dirty="0"/>
              <a:t> - is a web compliant application that enables users to explore simultaneously spatial, temporal and multivariate data from multiple perspectives, to discover interesting relationships, to share their incremental discoveries with colleagues and finally to communicate selected relevant knowledge to other </a:t>
            </a:r>
            <a:r>
              <a:rPr lang="en-US" sz="1200" b="0" dirty="0" smtClean="0"/>
              <a:t>users</a:t>
            </a:r>
            <a:endParaRPr lang="en-US" sz="1200" b="0" dirty="0"/>
          </a:p>
          <a:p>
            <a:pPr>
              <a:spcBef>
                <a:spcPct val="50000"/>
              </a:spcBef>
            </a:pPr>
            <a:endParaRPr lang="en-US" sz="1200" b="0" dirty="0"/>
          </a:p>
          <a:p>
            <a:pPr>
              <a:spcBef>
                <a:spcPct val="50000"/>
              </a:spcBef>
            </a:pPr>
            <a:endParaRPr lang="en-US" sz="1200" b="0" dirty="0"/>
          </a:p>
          <a:p>
            <a:pPr>
              <a:spcBef>
                <a:spcPct val="50000"/>
              </a:spcBef>
            </a:pPr>
            <a:r>
              <a:rPr lang="en-US" sz="1200" dirty="0">
                <a:solidFill>
                  <a:srgbClr val="A50021"/>
                </a:solidFill>
              </a:rPr>
              <a:t>In August 2010</a:t>
            </a:r>
            <a:r>
              <a:rPr lang="en-US" sz="1200" b="0" dirty="0"/>
              <a:t> </a:t>
            </a:r>
            <a:r>
              <a:rPr lang="en-US" sz="1200" b="0" dirty="0" err="1"/>
              <a:t>Istat</a:t>
            </a:r>
            <a:r>
              <a:rPr lang="en-US" sz="1200" b="0" dirty="0"/>
              <a:t> and </a:t>
            </a:r>
            <a:r>
              <a:rPr lang="en-US" sz="1200" b="0" dirty="0" err="1"/>
              <a:t>NComVA</a:t>
            </a:r>
            <a:r>
              <a:rPr lang="en-US" sz="1200" b="0" dirty="0"/>
              <a:t> concluded a Technical Services Agreement to </a:t>
            </a:r>
            <a:r>
              <a:rPr lang="en-US" sz="1200" b="0" dirty="0" smtClean="0"/>
              <a:t>use Statistics </a:t>
            </a:r>
            <a:r>
              <a:rPr lang="en-US" sz="1200" b="0" dirty="0" err="1"/>
              <a:t>eXplorer</a:t>
            </a:r>
            <a:r>
              <a:rPr lang="en-US" sz="1200" b="0" dirty="0"/>
              <a:t> at </a:t>
            </a:r>
            <a:r>
              <a:rPr lang="en-US" sz="1200" b="0" dirty="0" err="1"/>
              <a:t>Istat</a:t>
            </a:r>
            <a:endParaRPr lang="en-US" sz="1200" b="0" dirty="0"/>
          </a:p>
          <a:p>
            <a:pPr>
              <a:spcBef>
                <a:spcPct val="50000"/>
              </a:spcBef>
            </a:pPr>
            <a:endParaRPr lang="en-US" sz="1200" dirty="0"/>
          </a:p>
          <a:p>
            <a:pPr>
              <a:spcBef>
                <a:spcPct val="50000"/>
              </a:spcBef>
            </a:pPr>
            <a:endParaRPr lang="en-US" sz="1200" dirty="0"/>
          </a:p>
          <a:p>
            <a:pPr>
              <a:spcBef>
                <a:spcPct val="50000"/>
              </a:spcBef>
            </a:pPr>
            <a:r>
              <a:rPr lang="en-US" sz="1200" dirty="0">
                <a:solidFill>
                  <a:srgbClr val="A50021"/>
                </a:solidFill>
              </a:rPr>
              <a:t>Ultimate goal</a:t>
            </a:r>
            <a:r>
              <a:rPr lang="en-US" sz="1200" b="0" dirty="0"/>
              <a:t> is to develop </a:t>
            </a:r>
            <a:r>
              <a:rPr lang="en-US" sz="1200" b="0" dirty="0" err="1"/>
              <a:t>Istat.eXplorer</a:t>
            </a:r>
            <a:r>
              <a:rPr lang="en-US" sz="1200" b="0" dirty="0"/>
              <a:t> as the corporate </a:t>
            </a:r>
            <a:r>
              <a:rPr lang="en-US" sz="1200" b="0" dirty="0" err="1"/>
              <a:t>GeoAnalytics</a:t>
            </a:r>
            <a:r>
              <a:rPr lang="en-US" sz="1200" b="0" dirty="0"/>
              <a:t> Visualization </a:t>
            </a:r>
            <a:r>
              <a:rPr lang="en-US" sz="1200" b="0" dirty="0" smtClean="0"/>
              <a:t>environment</a:t>
            </a:r>
            <a:endParaRPr lang="en-US" sz="1200" b="0" dirty="0"/>
          </a:p>
          <a:p>
            <a:pPr>
              <a:spcBef>
                <a:spcPct val="50000"/>
              </a:spcBef>
            </a:pPr>
            <a:r>
              <a:rPr lang="en-US" sz="1200" dirty="0">
                <a:solidFill>
                  <a:srgbClr val="A50021"/>
                </a:solidFill>
              </a:rPr>
              <a:t>Now </a:t>
            </a:r>
            <a:r>
              <a:rPr lang="en-US" sz="1200" b="0" dirty="0"/>
              <a:t>we are going to adopt Statistics </a:t>
            </a:r>
            <a:r>
              <a:rPr lang="en-US" sz="1200" b="0" dirty="0" err="1"/>
              <a:t>eXplorer</a:t>
            </a:r>
            <a:r>
              <a:rPr lang="en-US" sz="1200" b="0" dirty="0"/>
              <a:t> for  </a:t>
            </a:r>
            <a:r>
              <a:rPr lang="en-US" sz="1200" i="1" dirty="0" err="1"/>
              <a:t>NoiItalia</a:t>
            </a:r>
            <a:r>
              <a:rPr lang="en-US" sz="1200" b="0" dirty="0"/>
              <a:t>, a publication which provides data by regions, enabling users to exploit all the features of this </a:t>
            </a:r>
            <a:r>
              <a:rPr lang="en-US" sz="1200" b="0" dirty="0" smtClean="0"/>
              <a:t>application</a:t>
            </a:r>
            <a:endParaRPr lang="en-US" sz="1200" b="0" dirty="0"/>
          </a:p>
        </p:txBody>
      </p:sp>
      <p:pic>
        <p:nvPicPr>
          <p:cNvPr id="562" name="Picture 1093">
            <a:hlinkClick r:id="rId3"/>
          </p:cNvPr>
          <p:cNvPicPr>
            <a:picLocks noChangeAspect="1" noChangeArrowheads="1"/>
          </p:cNvPicPr>
          <p:nvPr/>
        </p:nvPicPr>
        <p:blipFill>
          <a:blip r:embed="rId4" cstate="print"/>
          <a:srcRect/>
          <a:stretch>
            <a:fillRect/>
          </a:stretch>
        </p:blipFill>
        <p:spPr bwMode="auto">
          <a:xfrm>
            <a:off x="4940300" y="2566988"/>
            <a:ext cx="3636963" cy="2522537"/>
          </a:xfrm>
          <a:prstGeom prst="rect">
            <a:avLst/>
          </a:prstGeom>
          <a:noFill/>
        </p:spPr>
      </p:pic>
      <p:sp>
        <p:nvSpPr>
          <p:cNvPr id="563" name="AutoShape 1101"/>
          <p:cNvSpPr>
            <a:spLocks noChangeArrowheads="1"/>
          </p:cNvSpPr>
          <p:nvPr/>
        </p:nvSpPr>
        <p:spPr bwMode="auto">
          <a:xfrm rot="3445155">
            <a:off x="4783137" y="1814513"/>
            <a:ext cx="1071563" cy="636588"/>
          </a:xfrm>
          <a:prstGeom prst="rightArrow">
            <a:avLst>
              <a:gd name="adj1" fmla="val 50000"/>
              <a:gd name="adj2" fmla="val 42082"/>
            </a:avLst>
          </a:prstGeom>
          <a:solidFill>
            <a:schemeClr val="accent2">
              <a:alpha val="20000"/>
            </a:schemeClr>
          </a:solidFill>
          <a:ln w="9525">
            <a:noFill/>
            <a:miter lim="800000"/>
            <a:headEnd/>
            <a:tailEnd/>
          </a:ln>
          <a:effectLst/>
        </p:spPr>
        <p:txBody>
          <a:bodyPr wrap="none" anchor="ctr"/>
          <a:lstStyle/>
          <a:p>
            <a:endParaRPr lang="it-IT"/>
          </a:p>
        </p:txBody>
      </p:sp>
      <p:sp>
        <p:nvSpPr>
          <p:cNvPr id="564" name="Rectangle 1105"/>
          <p:cNvSpPr>
            <a:spLocks noChangeArrowheads="1"/>
          </p:cNvSpPr>
          <p:nvPr/>
        </p:nvSpPr>
        <p:spPr bwMode="auto">
          <a:xfrm>
            <a:off x="7548563" y="5600700"/>
            <a:ext cx="1595437" cy="366713"/>
          </a:xfrm>
          <a:prstGeom prst="rect">
            <a:avLst/>
          </a:prstGeom>
          <a:noFill/>
          <a:ln w="9525">
            <a:noFill/>
            <a:miter lim="800000"/>
            <a:headEnd/>
            <a:tailEnd/>
          </a:ln>
          <a:effectLst/>
        </p:spPr>
        <p:txBody>
          <a:bodyPr>
            <a:spAutoFit/>
          </a:bodyPr>
          <a:lstStyle/>
          <a:p>
            <a:r>
              <a:rPr lang="it-IT" sz="1800">
                <a:solidFill>
                  <a:srgbClr val="A50021"/>
                </a:solidFill>
              </a:rPr>
              <a:t>Storytelling</a:t>
            </a:r>
          </a:p>
        </p:txBody>
      </p:sp>
      <p:sp>
        <p:nvSpPr>
          <p:cNvPr id="565" name="Rectangle 1106"/>
          <p:cNvSpPr>
            <a:spLocks noChangeArrowheads="1"/>
          </p:cNvSpPr>
          <p:nvPr/>
        </p:nvSpPr>
        <p:spPr bwMode="auto">
          <a:xfrm>
            <a:off x="7169150" y="954088"/>
            <a:ext cx="1717675" cy="641350"/>
          </a:xfrm>
          <a:prstGeom prst="rect">
            <a:avLst/>
          </a:prstGeom>
          <a:noFill/>
          <a:ln w="9525">
            <a:noFill/>
            <a:miter lim="800000"/>
            <a:headEnd/>
            <a:tailEnd/>
          </a:ln>
          <a:effectLst/>
        </p:spPr>
        <p:txBody>
          <a:bodyPr>
            <a:spAutoFit/>
          </a:bodyPr>
          <a:lstStyle/>
          <a:p>
            <a:pPr algn="ctr"/>
            <a:r>
              <a:rPr lang="it-IT" sz="1800">
                <a:solidFill>
                  <a:srgbClr val="A50021"/>
                </a:solidFill>
              </a:rPr>
              <a:t>Dynamic scatter plots</a:t>
            </a:r>
          </a:p>
        </p:txBody>
      </p:sp>
      <p:sp>
        <p:nvSpPr>
          <p:cNvPr id="566" name="Rectangle 1107"/>
          <p:cNvSpPr>
            <a:spLocks noChangeArrowheads="1"/>
          </p:cNvSpPr>
          <p:nvPr/>
        </p:nvSpPr>
        <p:spPr bwMode="auto">
          <a:xfrm>
            <a:off x="4398963" y="998538"/>
            <a:ext cx="1489075" cy="641350"/>
          </a:xfrm>
          <a:prstGeom prst="rect">
            <a:avLst/>
          </a:prstGeom>
          <a:noFill/>
          <a:ln w="9525">
            <a:noFill/>
            <a:miter lim="800000"/>
            <a:headEnd/>
            <a:tailEnd/>
          </a:ln>
          <a:effectLst/>
        </p:spPr>
        <p:txBody>
          <a:bodyPr>
            <a:spAutoFit/>
          </a:bodyPr>
          <a:lstStyle/>
          <a:p>
            <a:pPr algn="ctr"/>
            <a:r>
              <a:rPr lang="it-IT" sz="1800">
                <a:solidFill>
                  <a:srgbClr val="A50021"/>
                </a:solidFill>
              </a:rPr>
              <a:t>Thematic maps</a:t>
            </a:r>
            <a:endParaRPr lang="it-IT" sz="1800" i="1">
              <a:solidFill>
                <a:srgbClr val="A50021"/>
              </a:solidFill>
            </a:endParaRPr>
          </a:p>
        </p:txBody>
      </p:sp>
      <p:sp>
        <p:nvSpPr>
          <p:cNvPr id="567" name="Rectangle 1108"/>
          <p:cNvSpPr>
            <a:spLocks noChangeArrowheads="1"/>
          </p:cNvSpPr>
          <p:nvPr/>
        </p:nvSpPr>
        <p:spPr bwMode="auto">
          <a:xfrm>
            <a:off x="4611688" y="5597525"/>
            <a:ext cx="1804987" cy="641350"/>
          </a:xfrm>
          <a:prstGeom prst="rect">
            <a:avLst/>
          </a:prstGeom>
          <a:noFill/>
          <a:ln w="9525">
            <a:noFill/>
            <a:miter lim="800000"/>
            <a:headEnd/>
            <a:tailEnd/>
          </a:ln>
          <a:effectLst/>
        </p:spPr>
        <p:txBody>
          <a:bodyPr>
            <a:spAutoFit/>
          </a:bodyPr>
          <a:lstStyle/>
          <a:p>
            <a:pPr algn="ctr"/>
            <a:r>
              <a:rPr lang="it-IT" sz="1800">
                <a:solidFill>
                  <a:srgbClr val="A50021"/>
                </a:solidFill>
              </a:rPr>
              <a:t>Integrated graphs</a:t>
            </a:r>
            <a:endParaRPr lang="it-IT" sz="1800" i="1">
              <a:solidFill>
                <a:srgbClr val="A50021"/>
              </a:solidFill>
            </a:endParaRPr>
          </a:p>
        </p:txBody>
      </p:sp>
      <p:sp>
        <p:nvSpPr>
          <p:cNvPr id="568" name="Line 1111"/>
          <p:cNvSpPr>
            <a:spLocks noChangeShapeType="1"/>
          </p:cNvSpPr>
          <p:nvPr/>
        </p:nvSpPr>
        <p:spPr bwMode="auto">
          <a:xfrm>
            <a:off x="4351338" y="1019175"/>
            <a:ext cx="0" cy="5160963"/>
          </a:xfrm>
          <a:prstGeom prst="line">
            <a:avLst/>
          </a:prstGeom>
          <a:noFill/>
          <a:ln w="9525">
            <a:solidFill>
              <a:schemeClr val="tx1"/>
            </a:solidFill>
            <a:round/>
            <a:headEnd/>
            <a:tailEnd/>
          </a:ln>
          <a:effectLst/>
        </p:spPr>
        <p:txBody>
          <a:bodyPr/>
          <a:lstStyle/>
          <a:p>
            <a:endParaRPr lang="it-IT"/>
          </a:p>
        </p:txBody>
      </p:sp>
      <p:sp>
        <p:nvSpPr>
          <p:cNvPr id="569" name="AutoShape 1112"/>
          <p:cNvSpPr>
            <a:spLocks noChangeArrowheads="1"/>
          </p:cNvSpPr>
          <p:nvPr/>
        </p:nvSpPr>
        <p:spPr bwMode="auto">
          <a:xfrm rot="7444181">
            <a:off x="6934994" y="1804194"/>
            <a:ext cx="990600" cy="636588"/>
          </a:xfrm>
          <a:prstGeom prst="rightArrow">
            <a:avLst>
              <a:gd name="adj1" fmla="val 50000"/>
              <a:gd name="adj2" fmla="val 38903"/>
            </a:avLst>
          </a:prstGeom>
          <a:solidFill>
            <a:schemeClr val="accent2">
              <a:alpha val="20000"/>
            </a:schemeClr>
          </a:solidFill>
          <a:ln w="9525">
            <a:noFill/>
            <a:miter lim="800000"/>
            <a:headEnd/>
            <a:tailEnd/>
          </a:ln>
          <a:effectLst/>
        </p:spPr>
        <p:txBody>
          <a:bodyPr wrap="none" anchor="ctr"/>
          <a:lstStyle/>
          <a:p>
            <a:endParaRPr lang="it-IT"/>
          </a:p>
        </p:txBody>
      </p:sp>
      <p:sp>
        <p:nvSpPr>
          <p:cNvPr id="570" name="AutoShape 1113"/>
          <p:cNvSpPr>
            <a:spLocks noChangeArrowheads="1"/>
          </p:cNvSpPr>
          <p:nvPr/>
        </p:nvSpPr>
        <p:spPr bwMode="auto">
          <a:xfrm rot="-3126002">
            <a:off x="5231607" y="4852194"/>
            <a:ext cx="990600" cy="636587"/>
          </a:xfrm>
          <a:prstGeom prst="rightArrow">
            <a:avLst>
              <a:gd name="adj1" fmla="val 50000"/>
              <a:gd name="adj2" fmla="val 38903"/>
            </a:avLst>
          </a:prstGeom>
          <a:solidFill>
            <a:schemeClr val="accent2">
              <a:alpha val="20000"/>
            </a:schemeClr>
          </a:solidFill>
          <a:ln w="9525">
            <a:noFill/>
            <a:miter lim="800000"/>
            <a:headEnd/>
            <a:tailEnd/>
          </a:ln>
          <a:effectLst/>
        </p:spPr>
        <p:txBody>
          <a:bodyPr wrap="none" anchor="ctr"/>
          <a:lstStyle/>
          <a:p>
            <a:endParaRPr lang="it-IT"/>
          </a:p>
        </p:txBody>
      </p:sp>
      <p:sp>
        <p:nvSpPr>
          <p:cNvPr id="571" name="AutoShape 1114"/>
          <p:cNvSpPr>
            <a:spLocks noChangeArrowheads="1"/>
          </p:cNvSpPr>
          <p:nvPr/>
        </p:nvSpPr>
        <p:spPr bwMode="auto">
          <a:xfrm rot="-7116088">
            <a:off x="7689057" y="4726781"/>
            <a:ext cx="990600" cy="636587"/>
          </a:xfrm>
          <a:prstGeom prst="rightArrow">
            <a:avLst>
              <a:gd name="adj1" fmla="val 50000"/>
              <a:gd name="adj2" fmla="val 38903"/>
            </a:avLst>
          </a:prstGeom>
          <a:solidFill>
            <a:schemeClr val="accent2">
              <a:alpha val="20000"/>
            </a:schemeClr>
          </a:solidFill>
          <a:ln w="9525">
            <a:noFill/>
            <a:miter lim="800000"/>
            <a:headEnd/>
            <a:tailEnd/>
          </a:ln>
          <a:effectLst/>
        </p:spPr>
        <p:txBody>
          <a:bodyPr wrap="none" anchor="ctr"/>
          <a:lstStyle/>
          <a:p>
            <a:endParaRPr lang="it-IT"/>
          </a:p>
        </p:txBody>
      </p:sp>
      <p:sp>
        <p:nvSpPr>
          <p:cNvPr id="572" name="AutoShape 1118"/>
          <p:cNvSpPr>
            <a:spLocks noChangeArrowheads="1"/>
          </p:cNvSpPr>
          <p:nvPr/>
        </p:nvSpPr>
        <p:spPr bwMode="auto">
          <a:xfrm>
            <a:off x="4051300" y="4473575"/>
            <a:ext cx="587375" cy="263525"/>
          </a:xfrm>
          <a:prstGeom prst="rightArrow">
            <a:avLst>
              <a:gd name="adj1" fmla="val 50000"/>
              <a:gd name="adj2" fmla="val 55723"/>
            </a:avLst>
          </a:prstGeom>
          <a:solidFill>
            <a:srgbClr val="A50021"/>
          </a:solidFill>
          <a:ln w="9525">
            <a:noFill/>
            <a:miter lim="800000"/>
            <a:headEnd/>
            <a:tailEnd/>
          </a:ln>
          <a:effectLst/>
        </p:spPr>
        <p:txBody>
          <a:bodyPr wrap="none" anchor="ctr"/>
          <a:lstStyle/>
          <a:p>
            <a:endParaRPr lang="it-IT"/>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dirty="0" err="1" smtClean="0"/>
              <a:t>Istat’s</a:t>
            </a:r>
            <a:r>
              <a:rPr lang="en-US" dirty="0" smtClean="0"/>
              <a:t> Answers – </a:t>
            </a:r>
            <a:r>
              <a:rPr lang="en-US" dirty="0" err="1" smtClean="0"/>
              <a:t>Microdata</a:t>
            </a:r>
            <a:r>
              <a:rPr lang="en-US" dirty="0" smtClean="0"/>
              <a:t> </a:t>
            </a:r>
            <a:endParaRPr lang="en-US" noProof="0" dirty="0" smtClean="0"/>
          </a:p>
        </p:txBody>
      </p:sp>
      <p:sp>
        <p:nvSpPr>
          <p:cNvPr id="258051" name="Rectangle 3"/>
          <p:cNvSpPr>
            <a:spLocks noGrp="1" noChangeArrowheads="1"/>
          </p:cNvSpPr>
          <p:nvPr>
            <p:ph type="body" idx="1"/>
          </p:nvPr>
        </p:nvSpPr>
        <p:spPr/>
        <p:txBody>
          <a:bodyPr>
            <a:normAutofit/>
          </a:bodyPr>
          <a:lstStyle/>
          <a:p>
            <a:r>
              <a:rPr lang="en-US" noProof="0" dirty="0" smtClean="0"/>
              <a:t>ARMIDA, an archive of validated </a:t>
            </a:r>
            <a:r>
              <a:rPr lang="en-US" noProof="0" dirty="0" err="1" smtClean="0"/>
              <a:t>microdata</a:t>
            </a:r>
            <a:endParaRPr lang="en-US" noProof="0" dirty="0" smtClean="0"/>
          </a:p>
          <a:p>
            <a:pPr lvl="1"/>
            <a:r>
              <a:rPr lang="en-US" noProof="0" dirty="0" smtClean="0"/>
              <a:t>Free circulation within the </a:t>
            </a:r>
            <a:r>
              <a:rPr lang="en-US" dirty="0" smtClean="0"/>
              <a:t>National Statistical  System (except for </a:t>
            </a:r>
            <a:r>
              <a:rPr lang="en-US" i="1" dirty="0" smtClean="0"/>
              <a:t>direct</a:t>
            </a:r>
            <a:r>
              <a:rPr lang="en-US" dirty="0" smtClean="0"/>
              <a:t> identification data and for </a:t>
            </a:r>
            <a:r>
              <a:rPr lang="en-US" i="1" dirty="0" smtClean="0"/>
              <a:t>sensitive personal data </a:t>
            </a:r>
            <a:r>
              <a:rPr lang="en-US" dirty="0" smtClean="0"/>
              <a:t>– as stated by the law)</a:t>
            </a:r>
            <a:endParaRPr lang="en-US" noProof="0" dirty="0" smtClean="0"/>
          </a:p>
          <a:p>
            <a:r>
              <a:rPr lang="en-US" noProof="0" dirty="0" smtClean="0"/>
              <a:t>A Data Archive for National Italian Statistics, an ongoing project</a:t>
            </a:r>
          </a:p>
          <a:p>
            <a:pPr lvl="1"/>
            <a:r>
              <a:rPr lang="en-US" dirty="0" smtClean="0"/>
              <a:t>Partners:</a:t>
            </a:r>
            <a:endParaRPr lang="en-US" noProof="0" dirty="0" smtClean="0"/>
          </a:p>
          <a:p>
            <a:pPr lvl="2"/>
            <a:r>
              <a:rPr lang="en-US" dirty="0" err="1" smtClean="0"/>
              <a:t>Istat</a:t>
            </a:r>
            <a:r>
              <a:rPr lang="en-US" dirty="0" smtClean="0"/>
              <a:t> (Statistics Italy)</a:t>
            </a:r>
          </a:p>
          <a:p>
            <a:pPr lvl="2"/>
            <a:r>
              <a:rPr lang="en-US" noProof="0" dirty="0" smtClean="0"/>
              <a:t>Bank of Italy</a:t>
            </a:r>
          </a:p>
          <a:p>
            <a:pPr lvl="2"/>
            <a:r>
              <a:rPr lang="en-US" dirty="0" smtClean="0"/>
              <a:t>National Statistical System</a:t>
            </a:r>
            <a:endParaRPr lang="en-US" noProof="0" dirty="0" smtClean="0"/>
          </a:p>
        </p:txBody>
      </p:sp>
      <p:sp>
        <p:nvSpPr>
          <p:cNvPr id="4" name="Rectangle 19"/>
          <p:cNvSpPr>
            <a:spLocks noGrp="1" noChangeArrowheads="1"/>
          </p:cNvSpPr>
          <p:nvPr>
            <p:ph type="dt" sz="half" idx="10"/>
          </p:nvPr>
        </p:nvSpPr>
        <p:spPr/>
        <p:txBody>
          <a:bodyPr/>
          <a:lstStyle/>
          <a:p>
            <a:r>
              <a:rPr lang="en-US" dirty="0" smtClean="0"/>
              <a:t>September</a:t>
            </a:r>
            <a:r>
              <a:rPr lang="it-IT" dirty="0" smtClean="0"/>
              <a:t> 10, 2010</a:t>
            </a:r>
            <a:endParaRPr lang="it-IT" dirty="0"/>
          </a:p>
        </p:txBody>
      </p:sp>
      <p:sp>
        <p:nvSpPr>
          <p:cNvPr id="5" name="Rectangle 20"/>
          <p:cNvSpPr>
            <a:spLocks noGrp="1" noChangeArrowheads="1"/>
          </p:cNvSpPr>
          <p:nvPr>
            <p:ph type="ftr" sz="quarter" idx="11"/>
          </p:nvPr>
        </p:nvSpPr>
        <p:spPr/>
        <p:txBody>
          <a:bodyPr/>
          <a:lstStyle/>
          <a:p>
            <a:r>
              <a:rPr lang="it-IT" smtClean="0"/>
              <a:t>Giovanni A. Barbieri</a:t>
            </a:r>
            <a:endParaRPr lang="it-IT"/>
          </a:p>
        </p:txBody>
      </p:sp>
      <p:sp>
        <p:nvSpPr>
          <p:cNvPr id="6" name="Rectangle 21"/>
          <p:cNvSpPr>
            <a:spLocks noGrp="1" noChangeArrowheads="1"/>
          </p:cNvSpPr>
          <p:nvPr>
            <p:ph type="sldNum" sz="quarter" idx="12"/>
          </p:nvPr>
        </p:nvSpPr>
        <p:spPr/>
        <p:txBody>
          <a:bodyPr/>
          <a:lstStyle/>
          <a:p>
            <a:fld id="{88AB4B33-52A7-4D50-9702-D4F70D499970}" type="slidenum">
              <a:rPr lang="it-IT" smtClean="0"/>
              <a:pPr/>
              <a:t>9</a:t>
            </a:fld>
            <a:endParaRPr lang="it-IT"/>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3_Profilo">
  <a:themeElements>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3_Profilo">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alpha val="20000"/>
          </a:schemeClr>
        </a:solidFill>
        <a:ln w="9525" cap="flat" cmpd="sng" algn="ctr">
          <a:solidFill>
            <a:schemeClr val="accent2"/>
          </a:solidFill>
          <a:prstDash val="solid"/>
          <a:round/>
          <a:headEnd type="stealth" w="med" len="med"/>
          <a:tailEnd type="none" w="med" len="med"/>
        </a:ln>
        <a:effectLst/>
      </a:spPr>
      <a:bodyPr vert="horz" wrap="square" lIns="54000" tIns="46800" rIns="54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3000" b="0" i="0" u="none" strike="noStrike" cap="none" normalizeH="0" baseline="0" smtClean="0">
            <a:ln>
              <a:noFill/>
            </a:ln>
            <a:solidFill>
              <a:schemeClr val="tx2"/>
            </a:solidFill>
            <a:effectLst/>
            <a:latin typeface="Impact" pitchFamily="34" charset="0"/>
          </a:defRPr>
        </a:defPPr>
      </a:lstStyle>
    </a:spDef>
    <a:lnDef>
      <a:spPr bwMode="auto">
        <a:xfrm>
          <a:off x="0" y="0"/>
          <a:ext cx="1" cy="1"/>
        </a:xfrm>
        <a:custGeom>
          <a:avLst/>
          <a:gdLst/>
          <a:ahLst/>
          <a:cxnLst/>
          <a:rect l="0" t="0" r="0" b="0"/>
          <a:pathLst/>
        </a:custGeom>
        <a:solidFill>
          <a:schemeClr val="accent2">
            <a:alpha val="20000"/>
          </a:schemeClr>
        </a:solidFill>
        <a:ln w="9525" cap="flat" cmpd="sng" algn="ctr">
          <a:solidFill>
            <a:schemeClr val="accent2"/>
          </a:solidFill>
          <a:prstDash val="solid"/>
          <a:round/>
          <a:headEnd type="stealth" w="med" len="med"/>
          <a:tailEnd type="none" w="med" len="med"/>
        </a:ln>
        <a:effectLst/>
      </a:spPr>
      <a:bodyPr vert="horz" wrap="square" lIns="54000" tIns="46800" rIns="54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3000" b="0" i="0" u="none" strike="noStrike" cap="none" normalizeH="0" baseline="0" smtClean="0">
            <a:ln>
              <a:noFill/>
            </a:ln>
            <a:solidFill>
              <a:schemeClr val="tx2"/>
            </a:solidFill>
            <a:effectLst/>
            <a:latin typeface="Impact" pitchFamily="34" charset="0"/>
          </a:defRPr>
        </a:defPPr>
      </a:lstStyle>
    </a:lnDef>
  </a:objectDefaults>
  <a:extraClrSchemeLst>
    <a:extraClrScheme>
      <a:clrScheme name="Profilo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o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o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o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o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o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o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o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o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10587</TotalTime>
  <Words>1619</Words>
  <Application>Microsoft Office PowerPoint</Application>
  <PresentationFormat>Presentazione su schermo (4:3)</PresentationFormat>
  <Paragraphs>176</Paragraphs>
  <Slides>16</Slides>
  <Notes>16</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3_Profilo</vt:lpstr>
      <vt:lpstr>Open Statistical Data in Italy   </vt:lpstr>
      <vt:lpstr>Summary</vt:lpstr>
      <vt:lpstr>Just Provide the Data</vt:lpstr>
      <vt:lpstr>Crowdsourcing Government Transparency</vt:lpstr>
      <vt:lpstr>Brito’s Recommendations</vt:lpstr>
      <vt:lpstr>Italy’s Statistical Law </vt:lpstr>
      <vt:lpstr>Istat’s Answers – Aggregated Data</vt:lpstr>
      <vt:lpstr>Istat’s Answers – Visualizing Data</vt:lpstr>
      <vt:lpstr>Istat’s Answers – Microdata </vt:lpstr>
      <vt:lpstr>International Background</vt:lpstr>
      <vt:lpstr>The Rational for Microdata</vt:lpstr>
      <vt:lpstr>The Project</vt:lpstr>
      <vt:lpstr>Open Issues [1]</vt:lpstr>
      <vt:lpstr>Open Issues [2]</vt:lpstr>
      <vt:lpstr>Open Issues [3]</vt:lpstr>
      <vt:lpstr>Towards the Knowledge Society</vt:lpstr>
    </vt:vector>
  </TitlesOfParts>
  <Company>Istat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dc:title>
  <dc:creator>Administrator</dc:creator>
  <cp:lastModifiedBy>Giovanni A. Barbieri</cp:lastModifiedBy>
  <cp:revision>485</cp:revision>
  <cp:lastPrinted>2008-02-26T13:59:35Z</cp:lastPrinted>
  <dcterms:created xsi:type="dcterms:W3CDTF">2006-02-18T18:46:39Z</dcterms:created>
  <dcterms:modified xsi:type="dcterms:W3CDTF">2010-09-10T12:49:04Z</dcterms:modified>
</cp:coreProperties>
</file>