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9" r:id="rId4"/>
    <p:sldId id="260" r:id="rId5"/>
    <p:sldId id="261" r:id="rId6"/>
    <p:sldId id="262"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D26"/>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456"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25%</c:v>
                </c:pt>
              </c:strCache>
            </c:strRef>
          </c:tx>
          <c:marker>
            <c:symbol val="none"/>
          </c:marker>
          <c:cat>
            <c:strRef>
              <c:f>Sheet1!$A$2:$A$6</c:f>
              <c:strCache>
                <c:ptCount val="5"/>
                <c:pt idx="0">
                  <c:v>Compound</c:v>
                </c:pt>
                <c:pt idx="1">
                  <c:v>Dictionary 500K</c:v>
                </c:pt>
                <c:pt idx="2">
                  <c:v>Dictionary 250k</c:v>
                </c:pt>
                <c:pt idx="3">
                  <c:v>Dictionary 125k</c:v>
                </c:pt>
                <c:pt idx="4">
                  <c:v>Dictionary 60k</c:v>
                </c:pt>
              </c:strCache>
            </c:strRef>
          </c:cat>
          <c:val>
            <c:numRef>
              <c:f>Sheet1!$B$2:$B$6</c:f>
              <c:numCache>
                <c:formatCode>General</c:formatCode>
                <c:ptCount val="5"/>
                <c:pt idx="0">
                  <c:v>2622</c:v>
                </c:pt>
                <c:pt idx="1">
                  <c:v>972</c:v>
                </c:pt>
                <c:pt idx="2">
                  <c:v>874</c:v>
                </c:pt>
                <c:pt idx="3">
                  <c:v>720</c:v>
                </c:pt>
                <c:pt idx="4">
                  <c:v>337</c:v>
                </c:pt>
              </c:numCache>
            </c:numRef>
          </c:val>
        </c:ser>
        <c:ser>
          <c:idx val="1"/>
          <c:order val="1"/>
          <c:tx>
            <c:strRef>
              <c:f>Sheet1!$C$1</c:f>
              <c:strCache>
                <c:ptCount val="1"/>
                <c:pt idx="0">
                  <c:v>50%</c:v>
                </c:pt>
              </c:strCache>
            </c:strRef>
          </c:tx>
          <c:marker>
            <c:symbol val="none"/>
          </c:marker>
          <c:cat>
            <c:strRef>
              <c:f>Sheet1!$A$2:$A$6</c:f>
              <c:strCache>
                <c:ptCount val="5"/>
                <c:pt idx="0">
                  <c:v>Compound</c:v>
                </c:pt>
                <c:pt idx="1">
                  <c:v>Dictionary 500K</c:v>
                </c:pt>
                <c:pt idx="2">
                  <c:v>Dictionary 250k</c:v>
                </c:pt>
                <c:pt idx="3">
                  <c:v>Dictionary 125k</c:v>
                </c:pt>
                <c:pt idx="4">
                  <c:v>Dictionary 60k</c:v>
                </c:pt>
              </c:strCache>
            </c:strRef>
          </c:cat>
          <c:val>
            <c:numRef>
              <c:f>Sheet1!$C$2:$C$6</c:f>
              <c:numCache>
                <c:formatCode>General</c:formatCode>
                <c:ptCount val="5"/>
                <c:pt idx="0">
                  <c:v>3702</c:v>
                </c:pt>
                <c:pt idx="1">
                  <c:v>1072</c:v>
                </c:pt>
                <c:pt idx="2">
                  <c:v>937</c:v>
                </c:pt>
                <c:pt idx="3">
                  <c:v>758</c:v>
                </c:pt>
                <c:pt idx="4">
                  <c:v>339</c:v>
                </c:pt>
              </c:numCache>
            </c:numRef>
          </c:val>
        </c:ser>
        <c:ser>
          <c:idx val="2"/>
          <c:order val="2"/>
          <c:tx>
            <c:strRef>
              <c:f>Sheet1!$D$1</c:f>
              <c:strCache>
                <c:ptCount val="1"/>
                <c:pt idx="0">
                  <c:v>75%</c:v>
                </c:pt>
              </c:strCache>
            </c:strRef>
          </c:tx>
          <c:marker>
            <c:symbol val="none"/>
          </c:marker>
          <c:cat>
            <c:strRef>
              <c:f>Sheet1!$A$2:$A$6</c:f>
              <c:strCache>
                <c:ptCount val="5"/>
                <c:pt idx="0">
                  <c:v>Compound</c:v>
                </c:pt>
                <c:pt idx="1">
                  <c:v>Dictionary 500K</c:v>
                </c:pt>
                <c:pt idx="2">
                  <c:v>Dictionary 250k</c:v>
                </c:pt>
                <c:pt idx="3">
                  <c:v>Dictionary 125k</c:v>
                </c:pt>
                <c:pt idx="4">
                  <c:v>Dictionary 60k</c:v>
                </c:pt>
              </c:strCache>
            </c:strRef>
          </c:cat>
          <c:val>
            <c:numRef>
              <c:f>Sheet1!$D$2:$D$6</c:f>
              <c:numCache>
                <c:formatCode>General</c:formatCode>
                <c:ptCount val="5"/>
                <c:pt idx="0">
                  <c:v>4555</c:v>
                </c:pt>
                <c:pt idx="1">
                  <c:v>1135</c:v>
                </c:pt>
                <c:pt idx="2">
                  <c:v>972</c:v>
                </c:pt>
                <c:pt idx="3">
                  <c:v>771</c:v>
                </c:pt>
                <c:pt idx="4">
                  <c:v>340</c:v>
                </c:pt>
              </c:numCache>
            </c:numRef>
          </c:val>
        </c:ser>
        <c:ser>
          <c:idx val="3"/>
          <c:order val="3"/>
          <c:tx>
            <c:strRef>
              <c:f>Sheet1!$E$1</c:f>
              <c:strCache>
                <c:ptCount val="1"/>
                <c:pt idx="0">
                  <c:v>100%</c:v>
                </c:pt>
              </c:strCache>
            </c:strRef>
          </c:tx>
          <c:marker>
            <c:symbol val="none"/>
          </c:marker>
          <c:cat>
            <c:strRef>
              <c:f>Sheet1!$A$2:$A$6</c:f>
              <c:strCache>
                <c:ptCount val="5"/>
                <c:pt idx="0">
                  <c:v>Compound</c:v>
                </c:pt>
                <c:pt idx="1">
                  <c:v>Dictionary 500K</c:v>
                </c:pt>
                <c:pt idx="2">
                  <c:v>Dictionary 250k</c:v>
                </c:pt>
                <c:pt idx="3">
                  <c:v>Dictionary 125k</c:v>
                </c:pt>
                <c:pt idx="4">
                  <c:v>Dictionary 60k</c:v>
                </c:pt>
              </c:strCache>
            </c:strRef>
          </c:cat>
          <c:val>
            <c:numRef>
              <c:f>Sheet1!$E$2:$E$6</c:f>
              <c:numCache>
                <c:formatCode>General</c:formatCode>
                <c:ptCount val="5"/>
                <c:pt idx="0">
                  <c:v>5184</c:v>
                </c:pt>
                <c:pt idx="1">
                  <c:v>1190</c:v>
                </c:pt>
                <c:pt idx="2">
                  <c:v>997</c:v>
                </c:pt>
                <c:pt idx="3">
                  <c:v>787</c:v>
                </c:pt>
                <c:pt idx="4">
                  <c:v>342</c:v>
                </c:pt>
              </c:numCache>
            </c:numRef>
          </c:val>
        </c:ser>
        <c:marker val="1"/>
        <c:axId val="186674176"/>
        <c:axId val="186680448"/>
      </c:lineChart>
      <c:catAx>
        <c:axId val="186674176"/>
        <c:scaling>
          <c:orientation val="minMax"/>
        </c:scaling>
        <c:axPos val="b"/>
        <c:tickLblPos val="nextTo"/>
        <c:crossAx val="186680448"/>
        <c:crosses val="autoZero"/>
        <c:auto val="1"/>
        <c:lblAlgn val="ctr"/>
        <c:lblOffset val="100"/>
      </c:catAx>
      <c:valAx>
        <c:axId val="186680448"/>
        <c:scaling>
          <c:orientation val="minMax"/>
        </c:scaling>
        <c:axPos val="l"/>
        <c:majorGridlines/>
        <c:numFmt formatCode="General" sourceLinked="1"/>
        <c:tickLblPos val="nextTo"/>
        <c:crossAx val="186674176"/>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0D627-F536-4B72-B8C9-1C7DF68240D4}" type="datetimeFigureOut">
              <a:rPr lang="en-US" smtClean="0"/>
              <a:t>9/7/2010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0623A-1B28-406F-97C3-50782E10041E}"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80623A-1B28-406F-97C3-50782E10041E}" type="slidenum">
              <a:rPr lang="en-US" smtClean="0"/>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4892C99-40D8-4D79-AC71-2E3D65CEAB4E}" type="datetime1">
              <a:rPr lang="en-US"/>
              <a:pPr/>
              <a:t>9/7/2010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382F6E8-7FD5-48F3-9613-3507DB6DD1A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title"/>
          </p:nvPr>
        </p:nvSpPr>
        <p:spPr>
          <a:xfrm>
            <a:off x="1041400" y="1549400"/>
            <a:ext cx="7645400" cy="50323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01E99DC-7453-4A65-8A43-8E9F33F01560}" type="datetime1">
              <a:rPr lang="en-US"/>
              <a:pPr/>
              <a:t>9/7/2010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4407079-8DBC-449B-855E-9DEEE46B70D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6A66018-156C-45B0-9C96-4ADFB3B07140}" type="datetime1">
              <a:rPr lang="en-US"/>
              <a:pPr/>
              <a:t>9/7/2010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8CD063C1-F098-4F8C-889B-26340EB0D80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title"/>
          </p:nvPr>
        </p:nvSpPr>
        <p:spPr>
          <a:xfrm>
            <a:off x="1041400" y="1549400"/>
            <a:ext cx="7645400" cy="5032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48563B1-D364-4F58-9E07-226E7DD75E20}" type="datetime1">
              <a:rPr lang="en-US"/>
              <a:pPr/>
              <a:t>9/7/2010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BE40877-5AE0-404D-BD51-D43F659FE0A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89DBBBD-CA05-4642-AC1D-9B47F0AD6C27}" type="datetime1">
              <a:rPr lang="en-US"/>
              <a:pPr/>
              <a:t>9/7/2010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B10181E-52C8-499E-9643-360BD4E3B24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title"/>
          </p:nvPr>
        </p:nvSpPr>
        <p:spPr>
          <a:xfrm>
            <a:off x="1041400" y="1549400"/>
            <a:ext cx="7645400" cy="50323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120F5A8-EC41-49F7-8167-81FD6D4CFCF4}" type="datetime1">
              <a:rPr lang="en-US"/>
              <a:pPr/>
              <a:t>9/7/2010</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5AE84CBA-67E7-4EB8-8B82-A62C3BB8639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title"/>
          </p:nvPr>
        </p:nvSpPr>
        <p:spPr>
          <a:xfrm>
            <a:off x="1041400" y="1549400"/>
            <a:ext cx="7645400" cy="50323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7195FAD-F31C-4B3A-8931-E119CF5BABE7}" type="datetime1">
              <a:rPr lang="en-US"/>
              <a:pPr/>
              <a:t>9/7/2010</a:t>
            </a:fld>
            <a:endParaRPr lang="en-US" dirty="0"/>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10"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9B20C4F-5653-44F2-A3C8-9AC74406F99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title"/>
          </p:nvPr>
        </p:nvSpPr>
        <p:spPr>
          <a:xfrm>
            <a:off x="1041400" y="1549400"/>
            <a:ext cx="7645400" cy="503238"/>
          </a:xfrm>
          <a:prstGeom prst="rect">
            <a:avLst/>
          </a:prstGeom>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94EE63D-3865-41C4-8B06-7215F37CEAB7}" type="datetime1">
              <a:rPr lang="en-US"/>
              <a:pPr/>
              <a:t>9/7/2010</a:t>
            </a:fld>
            <a:endParaRPr lang="en-US" dirty="0"/>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6"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678B3C6-B62A-46B6-8905-B71FA6A94D1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3"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6686AB4-E754-4E36-B8CD-3A3F87074CA7}" type="datetime1">
              <a:rPr lang="en-US"/>
              <a:pPr/>
              <a:t>9/7/2010</a:t>
            </a:fld>
            <a:endParaRPr lang="en-US" dirty="0"/>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5"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8BB51B20-DC13-4586-AB85-E4920A02D34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54598B39-7CA2-4EB5-8141-9AE72120F01D}" type="datetime1">
              <a:rPr lang="en-US"/>
              <a:pPr/>
              <a:t>9/7/2010</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3E5DDF9-FC0E-4464-84AA-7590E67989E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2" descr="PowerPointHeader.ai"/>
          <p:cNvPicPr>
            <a:picLocks noChangeAspect="1"/>
          </p:cNvPicPr>
          <p:nvPr userDrawn="1"/>
        </p:nvPicPr>
        <p:blipFill>
          <a:blip r:embed="rId2"/>
          <a:srcRect/>
          <a:stretch>
            <a:fillRect/>
          </a:stretch>
        </p:blipFill>
        <p:spPr bwMode="auto">
          <a:xfrm>
            <a:off x="0" y="-7938"/>
            <a:ext cx="9144000" cy="952501"/>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6F18438-F524-4C98-8898-E664731226C4}" type="datetime1">
              <a:rPr lang="en-US"/>
              <a:pPr/>
              <a:t>9/7/2010</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3C34865-C752-47C3-8DC3-B55564796EC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41400" y="2489200"/>
            <a:ext cx="7645400" cy="280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2" descr="PowerPointHeader.ai"/>
          <p:cNvPicPr>
            <a:picLocks noChangeAspect="1"/>
          </p:cNvPicPr>
          <p:nvPr userDrawn="1"/>
        </p:nvPicPr>
        <p:blipFill>
          <a:blip r:embed="rId13"/>
          <a:srcRect/>
          <a:stretch>
            <a:fillRect/>
          </a:stretch>
        </p:blipFill>
        <p:spPr bwMode="auto">
          <a:xfrm>
            <a:off x="0" y="-7938"/>
            <a:ext cx="9144000" cy="9525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57200" rtl="0" fontAlgn="base">
        <a:spcBef>
          <a:spcPct val="0"/>
        </a:spcBef>
        <a:spcAft>
          <a:spcPct val="0"/>
        </a:spcAft>
        <a:defRPr sz="2400" kern="1200">
          <a:solidFill>
            <a:schemeClr val="tx1"/>
          </a:solidFill>
          <a:latin typeface="Helvetica"/>
          <a:ea typeface="ＭＳ Ｐゴシック" charset="-128"/>
          <a:cs typeface="Helvetica"/>
        </a:defRPr>
      </a:lvl1pPr>
      <a:lvl2pPr algn="l" defTabSz="457200" rtl="0" fontAlgn="base">
        <a:spcBef>
          <a:spcPct val="0"/>
        </a:spcBef>
        <a:spcAft>
          <a:spcPct val="0"/>
        </a:spcAft>
        <a:defRPr sz="2400">
          <a:solidFill>
            <a:schemeClr val="tx1"/>
          </a:solidFill>
          <a:latin typeface="Helvetica" charset="0"/>
          <a:ea typeface="ＭＳ Ｐゴシック" charset="-128"/>
        </a:defRPr>
      </a:lvl2pPr>
      <a:lvl3pPr algn="l" defTabSz="457200" rtl="0" fontAlgn="base">
        <a:spcBef>
          <a:spcPct val="0"/>
        </a:spcBef>
        <a:spcAft>
          <a:spcPct val="0"/>
        </a:spcAft>
        <a:defRPr sz="2400">
          <a:solidFill>
            <a:schemeClr val="tx1"/>
          </a:solidFill>
          <a:latin typeface="Helvetica" charset="0"/>
          <a:ea typeface="ＭＳ Ｐゴシック" charset="-128"/>
        </a:defRPr>
      </a:lvl3pPr>
      <a:lvl4pPr algn="l" defTabSz="457200" rtl="0" fontAlgn="base">
        <a:spcBef>
          <a:spcPct val="0"/>
        </a:spcBef>
        <a:spcAft>
          <a:spcPct val="0"/>
        </a:spcAft>
        <a:defRPr sz="2400">
          <a:solidFill>
            <a:schemeClr val="tx1"/>
          </a:solidFill>
          <a:latin typeface="Helvetica" charset="0"/>
          <a:ea typeface="ＭＳ Ｐゴシック" charset="-128"/>
        </a:defRPr>
      </a:lvl4pPr>
      <a:lvl5pPr algn="l" defTabSz="457200" rtl="0" fontAlgn="base">
        <a:spcBef>
          <a:spcPct val="0"/>
        </a:spcBef>
        <a:spcAft>
          <a:spcPct val="0"/>
        </a:spcAft>
        <a:defRPr sz="2400">
          <a:solidFill>
            <a:schemeClr val="tx1"/>
          </a:solidFill>
          <a:latin typeface="Helvetica" charset="0"/>
          <a:ea typeface="ＭＳ Ｐゴシック" charset="-128"/>
        </a:defRPr>
      </a:lvl5pPr>
      <a:lvl6pPr marL="457200" algn="l" defTabSz="457200" rtl="0" fontAlgn="base">
        <a:spcBef>
          <a:spcPct val="0"/>
        </a:spcBef>
        <a:spcAft>
          <a:spcPct val="0"/>
        </a:spcAft>
        <a:defRPr sz="2400">
          <a:solidFill>
            <a:schemeClr val="tx1"/>
          </a:solidFill>
          <a:latin typeface="Helvetica" charset="0"/>
          <a:ea typeface="ＭＳ Ｐゴシック" charset="-128"/>
        </a:defRPr>
      </a:lvl6pPr>
      <a:lvl7pPr marL="914400" algn="l" defTabSz="457200" rtl="0" fontAlgn="base">
        <a:spcBef>
          <a:spcPct val="0"/>
        </a:spcBef>
        <a:spcAft>
          <a:spcPct val="0"/>
        </a:spcAft>
        <a:defRPr sz="2400">
          <a:solidFill>
            <a:schemeClr val="tx1"/>
          </a:solidFill>
          <a:latin typeface="Helvetica" charset="0"/>
          <a:ea typeface="ＭＳ Ｐゴシック" charset="-128"/>
        </a:defRPr>
      </a:lvl7pPr>
      <a:lvl8pPr marL="1371600" algn="l" defTabSz="457200" rtl="0" fontAlgn="base">
        <a:spcBef>
          <a:spcPct val="0"/>
        </a:spcBef>
        <a:spcAft>
          <a:spcPct val="0"/>
        </a:spcAft>
        <a:defRPr sz="2400">
          <a:solidFill>
            <a:schemeClr val="tx1"/>
          </a:solidFill>
          <a:latin typeface="Helvetica" charset="0"/>
          <a:ea typeface="ＭＳ Ｐゴシック" charset="-128"/>
        </a:defRPr>
      </a:lvl8pPr>
      <a:lvl9pPr marL="1828800" algn="l" defTabSz="457200" rtl="0" fontAlgn="base">
        <a:spcBef>
          <a:spcPct val="0"/>
        </a:spcBef>
        <a:spcAft>
          <a:spcPct val="0"/>
        </a:spcAft>
        <a:defRPr sz="2400">
          <a:solidFill>
            <a:schemeClr val="tx1"/>
          </a:solidFill>
          <a:latin typeface="Helvetica" charset="0"/>
          <a:ea typeface="ＭＳ Ｐゴシック" charset="-128"/>
        </a:defRPr>
      </a:lvl9pPr>
    </p:titleStyle>
    <p:bodyStyle>
      <a:lvl1pPr marL="342900" indent="-342900" algn="l" rtl="0" fontAlgn="base">
        <a:spcBef>
          <a:spcPct val="20000"/>
        </a:spcBef>
        <a:spcAft>
          <a:spcPct val="0"/>
        </a:spcAft>
        <a:buFont typeface="Wingdings" charset="2"/>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Times"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Times"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Times"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4663" y="1993900"/>
            <a:ext cx="6400800" cy="1214438"/>
          </a:xfrm>
        </p:spPr>
        <p:txBody>
          <a:bodyPr rtlCol="0">
            <a:normAutofit fontScale="25000" lnSpcReduction="20000"/>
          </a:bodyPr>
          <a:lstStyle/>
          <a:p>
            <a:pPr>
              <a:defRPr/>
            </a:pPr>
            <a:r>
              <a:rPr lang="en-US" sz="19200" dirty="0" smtClean="0"/>
              <a:t>Borgmann </a:t>
            </a:r>
            <a:r>
              <a:rPr lang="en-US" sz="19200" dirty="0" smtClean="0"/>
              <a:t>Project</a:t>
            </a:r>
          </a:p>
          <a:p>
            <a:pPr>
              <a:defRPr/>
            </a:pPr>
            <a:r>
              <a:rPr lang="en-US" sz="7400" dirty="0" smtClean="0"/>
              <a:t>List all the words in the English language</a:t>
            </a:r>
          </a:p>
          <a:p>
            <a:pPr>
              <a:defRPr/>
            </a:pPr>
            <a:endParaRPr lang="en-US" sz="2400" dirty="0" smtClean="0"/>
          </a:p>
          <a:p>
            <a:pPr>
              <a:defRPr/>
            </a:pPr>
            <a:r>
              <a:rPr lang="en-US" sz="4400" dirty="0" smtClean="0">
                <a:solidFill>
                  <a:schemeClr val="tx1">
                    <a:lumMod val="50000"/>
                    <a:lumOff val="50000"/>
                  </a:schemeClr>
                </a:solidFill>
                <a:latin typeface="Helvetica"/>
                <a:ea typeface="+mn-ea"/>
                <a:cs typeface="Helvetica"/>
              </a:rPr>
              <a:t>Chris Cole</a:t>
            </a:r>
            <a:endParaRPr lang="en-US" sz="4400" dirty="0" smtClean="0">
              <a:solidFill>
                <a:schemeClr val="tx1">
                  <a:lumMod val="50000"/>
                  <a:lumOff val="50000"/>
                </a:schemeClr>
              </a:solidFill>
              <a:latin typeface="Helvetica"/>
              <a:ea typeface="+mn-ea"/>
              <a:cs typeface="Helvetica"/>
            </a:endParaRPr>
          </a:p>
          <a:p>
            <a:pPr>
              <a:defRPr/>
            </a:pPr>
            <a:r>
              <a:rPr lang="en-US" sz="4400" dirty="0" smtClean="0">
                <a:solidFill>
                  <a:schemeClr val="tx1">
                    <a:lumMod val="50000"/>
                    <a:lumOff val="50000"/>
                  </a:schemeClr>
                </a:solidFill>
                <a:latin typeface="Helvetica"/>
                <a:ea typeface="+mn-ea"/>
                <a:cs typeface="Helvetica"/>
              </a:rPr>
              <a:t>Ur Studios, Inc.</a:t>
            </a:r>
            <a:endParaRPr lang="en-US" sz="4400" dirty="0" smtClean="0">
              <a:solidFill>
                <a:schemeClr val="tx1">
                  <a:lumMod val="50000"/>
                  <a:lumOff val="50000"/>
                </a:schemeClr>
              </a:solidFill>
              <a:latin typeface="Helvetica"/>
              <a:ea typeface="+mn-ea"/>
              <a:cs typeface="Helvetic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The problem of prefixes and suffixes </a:t>
            </a:r>
            <a:r>
              <a:rPr lang="en-US" dirty="0"/>
              <a:t/>
            </a:r>
            <a:br>
              <a:rPr lang="en-US" dirty="0"/>
            </a:br>
            <a:endParaRPr lang="en-US" dirty="0"/>
          </a:p>
        </p:txBody>
      </p:sp>
      <p:sp>
        <p:nvSpPr>
          <p:cNvPr id="11267" name="Rectangle 3"/>
          <p:cNvSpPr>
            <a:spLocks noGrp="1" noChangeArrowheads="1"/>
          </p:cNvSpPr>
          <p:nvPr>
            <p:ph type="body" idx="1"/>
          </p:nvPr>
        </p:nvSpPr>
        <p:spPr/>
        <p:txBody>
          <a:bodyPr/>
          <a:lstStyle/>
          <a:p>
            <a:r>
              <a:rPr lang="en-US" sz="2000" dirty="0"/>
              <a:t>“countermeasures,” “countercountermeasures,” “countercountercountermeasures,” etc. are all understandable and distinct, hence words.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The problem of compounds</a:t>
            </a:r>
          </a:p>
        </p:txBody>
      </p:sp>
      <p:sp>
        <p:nvSpPr>
          <p:cNvPr id="12291" name="Rectangle 3"/>
          <p:cNvSpPr>
            <a:spLocks noGrp="1" noChangeArrowheads="1"/>
          </p:cNvSpPr>
          <p:nvPr>
            <p:ph type="body" idx="1"/>
          </p:nvPr>
        </p:nvSpPr>
        <p:spPr/>
        <p:txBody>
          <a:bodyPr/>
          <a:lstStyle/>
          <a:p>
            <a:r>
              <a:rPr lang="en-US" sz="2000" dirty="0"/>
              <a:t>English loose with closing open compounds, e.g., “airvent,” “air vent,” “air-vent.”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The problem of derived forms</a:t>
            </a:r>
          </a:p>
        </p:txBody>
      </p:sp>
      <p:sp>
        <p:nvSpPr>
          <p:cNvPr id="13315" name="Rectangle 3"/>
          <p:cNvSpPr>
            <a:spLocks noGrp="1" noChangeArrowheads="1"/>
          </p:cNvSpPr>
          <p:nvPr>
            <p:ph type="body" idx="1"/>
          </p:nvPr>
        </p:nvSpPr>
        <p:spPr/>
        <p:txBody>
          <a:bodyPr/>
          <a:lstStyle/>
          <a:p>
            <a:r>
              <a:rPr lang="en-US" sz="2000" dirty="0"/>
              <a:t>Is "shanghaiings" a word?</a:t>
            </a:r>
            <a:br>
              <a:rPr lang="en-US" sz="2000" dirty="0"/>
            </a:br>
            <a:r>
              <a:rPr lang="en-US" sz="2000" dirty="0"/>
              <a:t>shanghai (verb) </a:t>
            </a:r>
            <a:r>
              <a:rPr lang="en-US" sz="2000" dirty="0">
                <a:cs typeface="Arial" charset="0"/>
              </a:rPr>
              <a:t>→</a:t>
            </a:r>
          </a:p>
          <a:p>
            <a:pPr>
              <a:buFontTx/>
              <a:buNone/>
            </a:pPr>
            <a:r>
              <a:rPr lang="en-US" sz="2000" dirty="0"/>
              <a:t>	shanghaiing (participle) </a:t>
            </a:r>
            <a:r>
              <a:rPr lang="en-US" sz="2000" dirty="0">
                <a:cs typeface="Arial" charset="0"/>
              </a:rPr>
              <a:t>→</a:t>
            </a:r>
            <a:endParaRPr lang="en-US" sz="2000" dirty="0"/>
          </a:p>
          <a:p>
            <a:pPr>
              <a:buFontTx/>
              <a:buNone/>
            </a:pPr>
            <a:r>
              <a:rPr lang="en-US" sz="2000" dirty="0"/>
              <a:t>	shanghaiing (noun) </a:t>
            </a:r>
            <a:r>
              <a:rPr lang="en-US" sz="2000" dirty="0">
                <a:cs typeface="Arial" charset="0"/>
              </a:rPr>
              <a:t>→</a:t>
            </a:r>
            <a:endParaRPr lang="en-US" sz="2000" dirty="0"/>
          </a:p>
          <a:p>
            <a:pPr>
              <a:buFontTx/>
              <a:buNone/>
            </a:pPr>
            <a:r>
              <a:rPr lang="en-US" sz="2000" dirty="0"/>
              <a:t>	shanghaiings (plural)</a:t>
            </a:r>
          </a:p>
          <a:p>
            <a:r>
              <a:rPr lang="en-US" sz="2000" dirty="0"/>
              <a:t>If so, it is interesting because each letter in it occurs exactly twice.</a:t>
            </a:r>
          </a:p>
          <a:p>
            <a:pPr>
              <a:buFontTx/>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The problem of rare words</a:t>
            </a:r>
          </a:p>
        </p:txBody>
      </p:sp>
      <p:sp>
        <p:nvSpPr>
          <p:cNvPr id="14339" name="Rectangle 3"/>
          <p:cNvSpPr>
            <a:spLocks noGrp="1" noChangeArrowheads="1"/>
          </p:cNvSpPr>
          <p:nvPr>
            <p:ph type="body" idx="1"/>
          </p:nvPr>
        </p:nvSpPr>
        <p:spPr>
          <a:xfrm>
            <a:off x="381000" y="2052638"/>
            <a:ext cx="8229600" cy="3124200"/>
          </a:xfrm>
        </p:spPr>
        <p:txBody>
          <a:bodyPr/>
          <a:lstStyle/>
          <a:p>
            <a:pPr>
              <a:lnSpc>
                <a:spcPct val="90000"/>
              </a:lnSpc>
            </a:pPr>
            <a:r>
              <a:rPr lang="en-US" sz="2000" dirty="0"/>
              <a:t>Comprises American, Canadian, British, Australian, etc. dialects.</a:t>
            </a:r>
          </a:p>
          <a:p>
            <a:pPr>
              <a:lnSpc>
                <a:spcPct val="90000"/>
              </a:lnSpc>
            </a:pPr>
            <a:r>
              <a:rPr lang="en-US" sz="2000" dirty="0"/>
              <a:t>Web3 lists words printed since 1752.  OED lists many older forms.  What is the cutoff?</a:t>
            </a:r>
          </a:p>
          <a:p>
            <a:pPr>
              <a:lnSpc>
                <a:spcPct val="90000"/>
              </a:lnSpc>
            </a:pPr>
            <a:r>
              <a:rPr lang="en-US" sz="2000" dirty="0"/>
              <a:t>In addition you have jargon, technical terms, slang, loan words, etc.</a:t>
            </a:r>
          </a:p>
          <a:p>
            <a:pPr>
              <a:lnSpc>
                <a:spcPct val="90000"/>
              </a:lnSpc>
            </a:pPr>
            <a:r>
              <a:rPr lang="en-US" sz="2000" dirty="0"/>
              <a:t>What is the English language?</a:t>
            </a:r>
          </a:p>
          <a:p>
            <a:pPr>
              <a:lnSpc>
                <a:spcPct val="90000"/>
              </a:lnSpc>
            </a:pP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Example: “amitular”</a:t>
            </a:r>
          </a:p>
        </p:txBody>
      </p:sp>
      <p:sp>
        <p:nvSpPr>
          <p:cNvPr id="15363" name="Rectangle 3"/>
          <p:cNvSpPr>
            <a:spLocks noGrp="1" noChangeArrowheads="1"/>
          </p:cNvSpPr>
          <p:nvPr>
            <p:ph type="body" idx="1"/>
          </p:nvPr>
        </p:nvSpPr>
        <p:spPr/>
        <p:txBody>
          <a:bodyPr/>
          <a:lstStyle/>
          <a:p>
            <a:r>
              <a:rPr lang="en-US" sz="2000" dirty="0"/>
              <a:t>Incorrectly formed by analogy with “avuncular.” The ending “-ular” appended to “amit-” from the Latin “amita” (“aunt”), whereas the most appropriate adjective is probably “amital.”</a:t>
            </a:r>
          </a:p>
          <a:p>
            <a:r>
              <a:rPr lang="en-US" sz="2000" dirty="0"/>
              <a:t>Independently coined in 1982, 2003, 2004, 2007.</a:t>
            </a:r>
          </a:p>
          <a:p>
            <a:r>
              <a:rPr lang="en-US" sz="2000" dirty="0"/>
              <a:t>Listed in several reference books.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Solving these problems</a:t>
            </a:r>
          </a:p>
        </p:txBody>
      </p:sp>
      <p:sp>
        <p:nvSpPr>
          <p:cNvPr id="17411" name="Rectangle 3"/>
          <p:cNvSpPr>
            <a:spLocks noGrp="1" noChangeArrowheads="1"/>
          </p:cNvSpPr>
          <p:nvPr>
            <p:ph type="body" idx="1"/>
          </p:nvPr>
        </p:nvSpPr>
        <p:spPr>
          <a:xfrm>
            <a:off x="457200" y="2533650"/>
            <a:ext cx="8229600" cy="2432050"/>
          </a:xfrm>
        </p:spPr>
        <p:txBody>
          <a:bodyPr/>
          <a:lstStyle/>
          <a:p>
            <a:r>
              <a:rPr lang="en-US" sz="2000" dirty="0"/>
              <a:t>What does “word” mean?</a:t>
            </a:r>
          </a:p>
          <a:p>
            <a:r>
              <a:rPr lang="en-US" sz="2000" dirty="0"/>
              <a:t>Paradox of the heap. If you remove one grain of sand from a heap, it is still a heap, hence logically even one grain is a heap.</a:t>
            </a:r>
          </a:p>
          <a:p>
            <a:r>
              <a:rPr lang="en-US" sz="2000" dirty="0"/>
              <a:t>The word “heap” is less likely to apply to smaller heaps.</a:t>
            </a:r>
          </a:p>
          <a:p>
            <a:r>
              <a:rPr lang="en-US" sz="2000" dirty="0"/>
              <a:t>“word” is a vague term like “heap.”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Probability is the key</a:t>
            </a:r>
          </a:p>
        </p:txBody>
      </p:sp>
      <p:sp>
        <p:nvSpPr>
          <p:cNvPr id="18435" name="Rectangle 3"/>
          <p:cNvSpPr>
            <a:spLocks noGrp="1" noChangeArrowheads="1"/>
          </p:cNvSpPr>
          <p:nvPr>
            <p:ph type="body" idx="1"/>
          </p:nvPr>
        </p:nvSpPr>
        <p:spPr/>
        <p:txBody>
          <a:bodyPr/>
          <a:lstStyle/>
          <a:p>
            <a:r>
              <a:rPr lang="en-US" sz="2000" dirty="0"/>
              <a:t>Wittgenstein: no private language.</a:t>
            </a:r>
          </a:p>
          <a:p>
            <a:r>
              <a:rPr lang="en-US" sz="2000" dirty="0"/>
              <a:t>To be in a language, a word must be understood by multiple speakers of that language.</a:t>
            </a:r>
          </a:p>
          <a:p>
            <a:r>
              <a:rPr lang="en-US" sz="2000" dirty="0"/>
              <a:t>The probability that a string is a word is just the probability that it will be understood by a speaker.</a:t>
            </a:r>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Solves previous problems</a:t>
            </a:r>
          </a:p>
        </p:txBody>
      </p:sp>
      <p:sp>
        <p:nvSpPr>
          <p:cNvPr id="22531" name="Rectangle 3"/>
          <p:cNvSpPr>
            <a:spLocks noGrp="1" noChangeArrowheads="1"/>
          </p:cNvSpPr>
          <p:nvPr>
            <p:ph type="body" idx="1"/>
          </p:nvPr>
        </p:nvSpPr>
        <p:spPr/>
        <p:txBody>
          <a:bodyPr/>
          <a:lstStyle/>
          <a:p>
            <a:r>
              <a:rPr lang="en-US" sz="2000" dirty="0"/>
              <a:t>Names: specific names are understood by only a few speakers</a:t>
            </a:r>
          </a:p>
          <a:p>
            <a:r>
              <a:rPr lang="en-US" sz="2000" dirty="0"/>
              <a:t>Prefixes and suffixes: highly stacked words are difficult to understand</a:t>
            </a:r>
          </a:p>
          <a:p>
            <a:r>
              <a:rPr lang="en-US" sz="2000" dirty="0"/>
              <a:t>Compounds: most are in fact words</a:t>
            </a:r>
          </a:p>
          <a:p>
            <a:r>
              <a:rPr lang="en-US" sz="2000" dirty="0"/>
              <a:t>Rare: understood by few speakers</a:t>
            </a:r>
          </a:p>
          <a:p>
            <a:r>
              <a:rPr lang="en-US" sz="2000" dirty="0"/>
              <a:t>Derived forms: unusual derivations are difficult to understand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Using dictionaries to determine probability</a:t>
            </a:r>
            <a:r>
              <a:rPr lang="en-US" sz="4000" dirty="0"/>
              <a:t>	</a:t>
            </a:r>
          </a:p>
        </p:txBody>
      </p:sp>
      <p:sp>
        <p:nvSpPr>
          <p:cNvPr id="20483" name="Rectangle 3"/>
          <p:cNvSpPr>
            <a:spLocks noGrp="1" noChangeArrowheads="1"/>
          </p:cNvSpPr>
          <p:nvPr>
            <p:ph type="body" idx="1"/>
          </p:nvPr>
        </p:nvSpPr>
        <p:spPr>
          <a:xfrm>
            <a:off x="457200" y="3016250"/>
            <a:ext cx="8229600" cy="2622550"/>
          </a:xfrm>
        </p:spPr>
        <p:txBody>
          <a:bodyPr/>
          <a:lstStyle/>
          <a:p>
            <a:pPr>
              <a:lnSpc>
                <a:spcPct val="90000"/>
              </a:lnSpc>
            </a:pPr>
            <a:r>
              <a:rPr lang="en-US" sz="2000" dirty="0"/>
              <a:t>Words included because of likelihood of being useful to customers.</a:t>
            </a:r>
          </a:p>
          <a:p>
            <a:pPr>
              <a:lnSpc>
                <a:spcPct val="90000"/>
              </a:lnSpc>
            </a:pPr>
            <a:r>
              <a:rPr lang="en-US" sz="2000" dirty="0"/>
              <a:t>Example: Early dictionaries did not include common words.</a:t>
            </a:r>
          </a:p>
          <a:p>
            <a:pPr>
              <a:lnSpc>
                <a:spcPct val="90000"/>
              </a:lnSpc>
            </a:pPr>
            <a:r>
              <a:rPr lang="en-US" sz="2000" dirty="0"/>
              <a:t>Example: “airvent” is not in any dictionary because it’s meaning is obvious.</a:t>
            </a:r>
          </a:p>
          <a:p>
            <a:pPr>
              <a:lnSpc>
                <a:spcPct val="90000"/>
              </a:lnSpc>
            </a:pPr>
            <a:r>
              <a:rPr lang="en-US" sz="2000" dirty="0"/>
              <a:t>Limit to size of printed dictionaries, but does not apply to electronic dictionaries.</a:t>
            </a:r>
          </a:p>
          <a:p>
            <a:pPr>
              <a:lnSpc>
                <a:spcPct val="90000"/>
              </a:lnSpc>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Not going to be fixed by electronic dictionaries</a:t>
            </a:r>
          </a:p>
        </p:txBody>
      </p:sp>
      <p:sp>
        <p:nvSpPr>
          <p:cNvPr id="23555" name="Rectangle 3"/>
          <p:cNvSpPr>
            <a:spLocks noGrp="1" noChangeArrowheads="1"/>
          </p:cNvSpPr>
          <p:nvPr>
            <p:ph type="body" idx="1"/>
          </p:nvPr>
        </p:nvSpPr>
        <p:spPr/>
        <p:txBody>
          <a:bodyPr/>
          <a:lstStyle/>
          <a:p>
            <a:r>
              <a:rPr lang="en-US" sz="2000" dirty="0"/>
              <a:t>Costs money to define a word.</a:t>
            </a:r>
          </a:p>
          <a:p>
            <a:r>
              <a:rPr lang="en-US" sz="2000" dirty="0"/>
              <a:t>Word inclusion requires cost/benefit analysis.</a:t>
            </a:r>
          </a:p>
          <a:p>
            <a:r>
              <a:rPr lang="en-US" sz="2000" dirty="0"/>
              <a:t>Faulty assumption: Words that are easily understood will be in dictionary.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0538" y="1016000"/>
            <a:ext cx="7772400" cy="381000"/>
          </a:xfrm>
          <a:prstGeom prst="rect">
            <a:avLst/>
          </a:prstGeom>
          <a:noFill/>
          <a:ln w="9525">
            <a:noFill/>
            <a:miter lim="800000"/>
            <a:headEnd/>
            <a:tailEnd/>
          </a:ln>
        </p:spPr>
        <p:txBody>
          <a:bodyPr anchor="ctr"/>
          <a:lstStyle/>
          <a:p>
            <a:pPr defTabSz="914400"/>
            <a:r>
              <a:rPr lang="en-US" sz="2000" b="1" dirty="0" smtClean="0">
                <a:solidFill>
                  <a:srgbClr val="F38D26"/>
                </a:solidFill>
                <a:latin typeface="Helvetica" charset="0"/>
                <a:cs typeface="Helvetica" charset="0"/>
              </a:rPr>
              <a:t>Dmitri Alfred Borgmann</a:t>
            </a:r>
            <a:endParaRPr lang="en-US" sz="2000" b="1" dirty="0">
              <a:solidFill>
                <a:srgbClr val="F38D26"/>
              </a:solidFill>
              <a:latin typeface="Helvetica" charset="0"/>
              <a:cs typeface="Helvetica" charset="0"/>
            </a:endParaRPr>
          </a:p>
        </p:txBody>
      </p:sp>
      <p:sp>
        <p:nvSpPr>
          <p:cNvPr id="5" name="Rectangle 3"/>
          <p:cNvSpPr txBox="1">
            <a:spLocks noChangeArrowheads="1"/>
          </p:cNvSpPr>
          <p:nvPr/>
        </p:nvSpPr>
        <p:spPr bwMode="auto">
          <a:xfrm>
            <a:off x="490538" y="1625600"/>
            <a:ext cx="7772400" cy="3868738"/>
          </a:xfrm>
          <a:prstGeom prst="rect">
            <a:avLst/>
          </a:prstGeom>
          <a:noFill/>
          <a:ln w="9525">
            <a:noFill/>
            <a:miter lim="800000"/>
            <a:headEnd/>
            <a:tailEnd/>
          </a:ln>
        </p:spPr>
        <p:txBody>
          <a:bodyPr/>
          <a:lstStyle/>
          <a:p>
            <a:pPr marL="342900" indent="-342900" defTabSz="914400">
              <a:spcBef>
                <a:spcPct val="20000"/>
              </a:spcBef>
              <a:buFont typeface="Wingdings" charset="2"/>
              <a:buNone/>
            </a:pPr>
            <a:r>
              <a:rPr lang="en-US" sz="1600" dirty="0" smtClean="0">
                <a:latin typeface="Helvetica" charset="0"/>
                <a:cs typeface="Helvetica" charset="0"/>
              </a:rPr>
              <a:t>“Father of logology”</a:t>
            </a:r>
            <a:endParaRPr lang="en-US" sz="1600" dirty="0">
              <a:latin typeface="Helvetica" charset="0"/>
              <a:cs typeface="Helvetica" charset="0"/>
            </a:endParaRPr>
          </a:p>
          <a:p>
            <a:pPr marL="742950" lvl="1" indent="-285750" defTabSz="914400">
              <a:spcBef>
                <a:spcPct val="20000"/>
              </a:spcBef>
              <a:buClr>
                <a:srgbClr val="7F7F7F"/>
              </a:buClr>
              <a:buFont typeface="Wingdings" charset="2"/>
              <a:buChar char="§"/>
            </a:pPr>
            <a:endParaRPr lang="en-US" sz="1600" dirty="0">
              <a:latin typeface="Helvetica" charset="0"/>
              <a:cs typeface="Helvetica" charset="0"/>
            </a:endParaRPr>
          </a:p>
          <a:p>
            <a:pPr marL="742950" lvl="1" indent="-285750" defTabSz="914400">
              <a:spcBef>
                <a:spcPct val="20000"/>
              </a:spcBef>
              <a:buClr>
                <a:srgbClr val="7F7F7F"/>
              </a:buClr>
              <a:buFont typeface="Wingdings" charset="2"/>
              <a:buChar char="§"/>
            </a:pPr>
            <a:r>
              <a:rPr lang="en-US" sz="1600" dirty="0" smtClean="0">
                <a:latin typeface="Helvetica" charset="0"/>
                <a:cs typeface="Helvetica" charset="0"/>
              </a:rPr>
              <a:t>Recreational linguistics</a:t>
            </a:r>
            <a:endParaRPr lang="en-US" sz="1600" dirty="0">
              <a:latin typeface="Helvetica" charset="0"/>
              <a:cs typeface="Helvetica" charset="0"/>
            </a:endParaRPr>
          </a:p>
          <a:p>
            <a:pPr marL="742950" lvl="1" indent="-285750" defTabSz="914400">
              <a:spcBef>
                <a:spcPct val="20000"/>
              </a:spcBef>
              <a:buClr>
                <a:srgbClr val="7F7F7F"/>
              </a:buClr>
              <a:buFont typeface="Wingdings" charset="2"/>
              <a:buChar char="§"/>
            </a:pPr>
            <a:r>
              <a:rPr lang="en-US" sz="1600" dirty="0" smtClean="0">
                <a:latin typeface="Helvetica" charset="0"/>
                <a:cs typeface="Helvetica" charset="0"/>
              </a:rPr>
              <a:t>Systematic wordplay</a:t>
            </a:r>
          </a:p>
          <a:p>
            <a:pPr marL="742950" lvl="1" indent="-285750" defTabSz="914400">
              <a:spcBef>
                <a:spcPct val="20000"/>
              </a:spcBef>
              <a:buClr>
                <a:srgbClr val="7F7F7F"/>
              </a:buClr>
              <a:buFont typeface="Wingdings" charset="2"/>
              <a:buChar char="§"/>
            </a:pPr>
            <a:endParaRPr lang="en-US" sz="1600" dirty="0">
              <a:latin typeface="Helvetica" charset="0"/>
              <a:cs typeface="Helvetica" charset="0"/>
            </a:endParaRPr>
          </a:p>
          <a:p>
            <a:pPr marL="342900" indent="-342900" defTabSz="914400">
              <a:spcBef>
                <a:spcPct val="20000"/>
              </a:spcBef>
              <a:buFont typeface="Wingdings" charset="2"/>
              <a:buNone/>
            </a:pPr>
            <a:r>
              <a:rPr lang="en-US" sz="1600" dirty="0" smtClean="0">
                <a:latin typeface="Helvetica" charset="0"/>
                <a:cs typeface="Helvetica" charset="0"/>
              </a:rPr>
              <a:t>Author of two seminal books</a:t>
            </a:r>
            <a:endParaRPr lang="en-US" sz="1600" dirty="0" smtClean="0">
              <a:latin typeface="Helvetica" charset="0"/>
              <a:cs typeface="Helvetica" charset="0"/>
            </a:endParaRPr>
          </a:p>
          <a:p>
            <a:pPr marL="742950" lvl="1" indent="-285750" defTabSz="914400">
              <a:spcBef>
                <a:spcPct val="20000"/>
              </a:spcBef>
              <a:buClr>
                <a:srgbClr val="7F7F7F"/>
              </a:buClr>
              <a:buFont typeface="Wingdings" charset="2"/>
              <a:buChar char="§"/>
            </a:pPr>
            <a:endParaRPr lang="en-US" sz="1600" dirty="0" smtClean="0">
              <a:latin typeface="Helvetica" charset="0"/>
              <a:cs typeface="Helvetica" charset="0"/>
            </a:endParaRPr>
          </a:p>
          <a:p>
            <a:pPr marL="742950" lvl="1" indent="-285750" defTabSz="914400">
              <a:spcBef>
                <a:spcPct val="20000"/>
              </a:spcBef>
              <a:buClr>
                <a:srgbClr val="7F7F7F"/>
              </a:buClr>
              <a:buFont typeface="Wingdings" charset="2"/>
              <a:buChar char="§"/>
            </a:pPr>
            <a:r>
              <a:rPr lang="en-US" sz="1600" b="1" i="1" dirty="0" smtClean="0">
                <a:latin typeface="Helvetica" charset="0"/>
                <a:cs typeface="Helvetica" charset="0"/>
              </a:rPr>
              <a:t>Language on Vacation: An Olio of Orthographical Oddities </a:t>
            </a:r>
            <a:r>
              <a:rPr lang="en-US" sz="1600" dirty="0" smtClean="0">
                <a:latin typeface="Helvetica" charset="0"/>
                <a:cs typeface="Helvetica" charset="0"/>
              </a:rPr>
              <a:t>(Scribner's, 1965) </a:t>
            </a:r>
          </a:p>
          <a:p>
            <a:pPr marL="742950" lvl="1" indent="-285750" defTabSz="914400">
              <a:spcBef>
                <a:spcPct val="20000"/>
              </a:spcBef>
              <a:buClr>
                <a:srgbClr val="7F7F7F"/>
              </a:buClr>
              <a:buFont typeface="Wingdings" charset="2"/>
              <a:buChar char="§"/>
            </a:pPr>
            <a:r>
              <a:rPr lang="en-US" sz="1600" b="1" i="1" dirty="0" smtClean="0">
                <a:latin typeface="Helvetica" charset="0"/>
                <a:cs typeface="Helvetica" charset="0"/>
              </a:rPr>
              <a:t>Beyond Language (Adventures in Words and Thought)</a:t>
            </a:r>
            <a:r>
              <a:rPr lang="en-US" sz="1600" dirty="0" smtClean="0">
                <a:latin typeface="Helvetica" charset="0"/>
                <a:cs typeface="Helvetica" charset="0"/>
              </a:rPr>
              <a:t> (Scribner's, 1967)</a:t>
            </a:r>
          </a:p>
          <a:p>
            <a:pPr marL="742950" lvl="1" indent="-285750" defTabSz="914400">
              <a:spcBef>
                <a:spcPct val="20000"/>
              </a:spcBef>
              <a:buClr>
                <a:srgbClr val="7F7F7F"/>
              </a:buClr>
              <a:buFont typeface="Wingdings" charset="2"/>
              <a:buChar char="§"/>
            </a:pPr>
            <a:endParaRPr lang="en-US" sz="1600" dirty="0" smtClean="0">
              <a:solidFill>
                <a:srgbClr val="666666"/>
              </a:solidFill>
              <a:latin typeface="Helvetica" charset="0"/>
              <a:cs typeface="Helvetica" charset="0"/>
            </a:endParaRPr>
          </a:p>
          <a:p>
            <a:pPr marL="342900" indent="-342900" defTabSz="914400">
              <a:spcBef>
                <a:spcPct val="20000"/>
              </a:spcBef>
            </a:pPr>
            <a:r>
              <a:rPr lang="en-US" sz="1600" dirty="0" smtClean="0">
                <a:latin typeface="Helvetica" charset="0"/>
                <a:cs typeface="Helvetica" charset="0"/>
              </a:rPr>
              <a:t>Founder </a:t>
            </a:r>
            <a:r>
              <a:rPr lang="en-US" sz="1600" dirty="0" smtClean="0">
                <a:latin typeface="Helvetica" charset="0"/>
                <a:cs typeface="Helvetica" charset="0"/>
              </a:rPr>
              <a:t>of </a:t>
            </a:r>
            <a:r>
              <a:rPr lang="en-US" sz="1600" b="1" i="1" dirty="0" smtClean="0">
                <a:latin typeface="Helvetica" charset="0"/>
                <a:cs typeface="Helvetica" charset="0"/>
              </a:rPr>
              <a:t>Wordplay: The Journal of Recreational Linguistics </a:t>
            </a:r>
            <a:r>
              <a:rPr lang="en-US" sz="1600" dirty="0" smtClean="0">
                <a:latin typeface="Helvetica" charset="0"/>
                <a:cs typeface="Helvetica" charset="0"/>
              </a:rPr>
              <a:t>(1968)</a:t>
            </a:r>
          </a:p>
          <a:p>
            <a:pPr marL="342900" indent="-342900" defTabSz="914400">
              <a:spcBef>
                <a:spcPct val="20000"/>
              </a:spcBef>
              <a:buFont typeface="Wingdings" charset="2"/>
              <a:buNone/>
            </a:pPr>
            <a:endParaRPr lang="en-US" sz="1200" dirty="0" smtClean="0">
              <a:latin typeface="Helvetica" charset="0"/>
              <a:cs typeface="Helvetica" charset="0"/>
            </a:endParaRPr>
          </a:p>
          <a:p>
            <a:pPr marL="742950" lvl="1" indent="-285750" defTabSz="914400">
              <a:spcBef>
                <a:spcPct val="20000"/>
              </a:spcBef>
              <a:buClr>
                <a:srgbClr val="7F7F7F"/>
              </a:buClr>
              <a:buFont typeface="Wingdings" charset="2"/>
              <a:buChar char="§"/>
            </a:pPr>
            <a:endParaRPr lang="en-US" sz="1200" dirty="0" smtClean="0">
              <a:latin typeface="Helvetica" charset="0"/>
              <a:cs typeface="Helvetic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Using corpora to determine probability</a:t>
            </a:r>
          </a:p>
        </p:txBody>
      </p:sp>
      <p:sp>
        <p:nvSpPr>
          <p:cNvPr id="19459" name="Rectangle 3"/>
          <p:cNvSpPr>
            <a:spLocks noGrp="1" noChangeArrowheads="1"/>
          </p:cNvSpPr>
          <p:nvPr>
            <p:ph type="body" idx="1"/>
          </p:nvPr>
        </p:nvSpPr>
        <p:spPr/>
        <p:txBody>
          <a:bodyPr/>
          <a:lstStyle/>
          <a:p>
            <a:pPr>
              <a:buFontTx/>
              <a:buNone/>
            </a:pPr>
            <a:r>
              <a:rPr lang="en-US" sz="2000" dirty="0"/>
              <a:t>Large corpora are available:</a:t>
            </a:r>
          </a:p>
          <a:p>
            <a:r>
              <a:rPr lang="en-US" sz="2000" dirty="0"/>
              <a:t>USENET: over one million distinct strings in one billion instances</a:t>
            </a:r>
          </a:p>
          <a:p>
            <a:r>
              <a:rPr lang="en-US" sz="2000" dirty="0"/>
              <a:t>Google: over ten million distinct strings occurring over 200 times in one trillion instances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Problem with using corpus to determine probability</a:t>
            </a:r>
          </a:p>
        </p:txBody>
      </p:sp>
      <p:sp>
        <p:nvSpPr>
          <p:cNvPr id="16387" name="Rectangle 3"/>
          <p:cNvSpPr>
            <a:spLocks noGrp="1" noChangeArrowheads="1"/>
          </p:cNvSpPr>
          <p:nvPr>
            <p:ph type="body" idx="1"/>
          </p:nvPr>
        </p:nvSpPr>
        <p:spPr>
          <a:xfrm>
            <a:off x="457200" y="2603500"/>
            <a:ext cx="8229600" cy="2781300"/>
          </a:xfrm>
        </p:spPr>
        <p:txBody>
          <a:bodyPr/>
          <a:lstStyle/>
          <a:p>
            <a:r>
              <a:rPr lang="en-US" sz="2000" dirty="0"/>
              <a:t>Example: “countercountermeasure”</a:t>
            </a:r>
          </a:p>
          <a:p>
            <a:r>
              <a:rPr lang="en-US" sz="2000" dirty="0"/>
              <a:t>Defined in college–level dictionary (</a:t>
            </a:r>
            <a:r>
              <a:rPr lang="en-US" sz="2000" b="1" i="1" dirty="0"/>
              <a:t>11</a:t>
            </a:r>
            <a:r>
              <a:rPr lang="en-US" sz="2000" b="1" i="1" baseline="30000" dirty="0"/>
              <a:t>th</a:t>
            </a:r>
            <a:r>
              <a:rPr lang="en-US" sz="2000" b="1" i="1" dirty="0"/>
              <a:t> Collegiate</a:t>
            </a:r>
            <a:r>
              <a:rPr lang="en-US" sz="2000" dirty="0"/>
              <a:t>).</a:t>
            </a:r>
          </a:p>
          <a:p>
            <a:r>
              <a:rPr lang="en-US" sz="2000" dirty="0"/>
              <a:t>Google hits initial report 1000, really about 100.</a:t>
            </a:r>
          </a:p>
          <a:p>
            <a:r>
              <a:rPr lang="en-US" sz="2000" dirty="0"/>
              <a:t>Why not in Google corpus?</a:t>
            </a:r>
          </a:p>
          <a:p>
            <a:r>
              <a:rPr lang="en-US" sz="2000" dirty="0"/>
              <a:t>Does not have enough occurrences (200).</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How many dictionary words are not in the corpus?</a:t>
            </a:r>
          </a:p>
        </p:txBody>
      </p:sp>
      <p:sp>
        <p:nvSpPr>
          <p:cNvPr id="29699" name="Rectangle 3"/>
          <p:cNvSpPr>
            <a:spLocks noGrp="1" noChangeArrowheads="1"/>
          </p:cNvSpPr>
          <p:nvPr>
            <p:ph type="body" idx="1"/>
          </p:nvPr>
        </p:nvSpPr>
        <p:spPr>
          <a:xfrm>
            <a:off x="1035050" y="3422650"/>
            <a:ext cx="7645400" cy="2006600"/>
          </a:xfrm>
        </p:spPr>
        <p:txBody>
          <a:bodyPr/>
          <a:lstStyle/>
          <a:p>
            <a:pPr>
              <a:lnSpc>
                <a:spcPct val="90000"/>
              </a:lnSpc>
              <a:buFontTx/>
              <a:buNone/>
            </a:pPr>
            <a:endParaRPr lang="en-US" sz="2000" dirty="0" smtClean="0"/>
          </a:p>
          <a:p>
            <a:pPr>
              <a:lnSpc>
                <a:spcPct val="90000"/>
              </a:lnSpc>
            </a:pPr>
            <a:r>
              <a:rPr lang="en-US" sz="2000" dirty="0" smtClean="0"/>
              <a:t>Examples of college-level words not in corpus: airmanships, airposts, airpowers</a:t>
            </a:r>
          </a:p>
          <a:p>
            <a:pPr>
              <a:lnSpc>
                <a:spcPct val="90000"/>
              </a:lnSpc>
            </a:pPr>
            <a:r>
              <a:rPr lang="en-US" sz="2000" dirty="0" smtClean="0"/>
              <a:t>&gt;</a:t>
            </a:r>
            <a:r>
              <a:rPr lang="en-US" sz="2000" dirty="0"/>
              <a:t>40% of dictionary words not in Google corpus.</a:t>
            </a:r>
          </a:p>
          <a:p>
            <a:pPr>
              <a:lnSpc>
                <a:spcPct val="90000"/>
              </a:lnSpc>
            </a:pPr>
            <a:r>
              <a:rPr lang="en-US" sz="2000" dirty="0"/>
              <a:t>The problem is the corpus cutoff requiring at least 200 occurrences.</a:t>
            </a:r>
          </a:p>
        </p:txBody>
      </p:sp>
      <p:graphicFrame>
        <p:nvGraphicFramePr>
          <p:cNvPr id="5" name="Table 4"/>
          <p:cNvGraphicFramePr>
            <a:graphicFrameLocks noGrp="1"/>
          </p:cNvGraphicFramePr>
          <p:nvPr/>
        </p:nvGraphicFramePr>
        <p:xfrm>
          <a:off x="1435100" y="225425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l"/>
                      <a:endParaRPr lang="en-US" dirty="0"/>
                    </a:p>
                  </a:txBody>
                  <a:tcPr/>
                </a:tc>
                <a:tc>
                  <a:txBody>
                    <a:bodyPr/>
                    <a:lstStyle/>
                    <a:p>
                      <a:pPr algn="r"/>
                      <a:r>
                        <a:rPr lang="en-US" sz="1800" dirty="0" smtClean="0"/>
                        <a:t>College-level</a:t>
                      </a:r>
                      <a:endParaRPr lang="en-US" dirty="0"/>
                    </a:p>
                  </a:txBody>
                  <a:tcPr/>
                </a:tc>
                <a:tc>
                  <a:txBody>
                    <a:bodyPr/>
                    <a:lstStyle/>
                    <a:p>
                      <a:pPr algn="r"/>
                      <a:r>
                        <a:rPr lang="en-US" sz="1800" dirty="0" smtClean="0"/>
                        <a:t>Unabridged</a:t>
                      </a:r>
                      <a:endParaRPr lang="en-US" dirty="0"/>
                    </a:p>
                  </a:txBody>
                  <a:tcPr/>
                </a:tc>
              </a:tr>
              <a:tr h="370840">
                <a:tc>
                  <a:txBody>
                    <a:bodyPr/>
                    <a:lstStyle/>
                    <a:p>
                      <a:pPr algn="l"/>
                      <a:r>
                        <a:rPr lang="en-US" sz="1800" dirty="0" smtClean="0"/>
                        <a:t>In corpus</a:t>
                      </a:r>
                      <a:endParaRPr lang="en-US" dirty="0"/>
                    </a:p>
                  </a:txBody>
                  <a:tcPr/>
                </a:tc>
                <a:tc>
                  <a:txBody>
                    <a:bodyPr/>
                    <a:lstStyle/>
                    <a:p>
                      <a:pPr algn="r"/>
                      <a:r>
                        <a:rPr lang="en-US" sz="1800" dirty="0" smtClean="0"/>
                        <a:t>109796</a:t>
                      </a:r>
                      <a:endParaRPr lang="en-US" dirty="0"/>
                    </a:p>
                  </a:txBody>
                  <a:tcPr/>
                </a:tc>
                <a:tc>
                  <a:txBody>
                    <a:bodyPr/>
                    <a:lstStyle/>
                    <a:p>
                      <a:pPr algn="r"/>
                      <a:r>
                        <a:rPr lang="en-US" sz="1800" dirty="0" smtClean="0"/>
                        <a:t>241213</a:t>
                      </a:r>
                      <a:endParaRPr lang="en-US" dirty="0"/>
                    </a:p>
                  </a:txBody>
                  <a:tcPr/>
                </a:tc>
              </a:tr>
              <a:tr h="370840">
                <a:tc>
                  <a:txBody>
                    <a:bodyPr/>
                    <a:lstStyle/>
                    <a:p>
                      <a:pPr algn="l"/>
                      <a:r>
                        <a:rPr lang="en-US" sz="1800" dirty="0" smtClean="0"/>
                        <a:t>Not in corpus</a:t>
                      </a:r>
                      <a:endParaRPr lang="en-US" dirty="0"/>
                    </a:p>
                  </a:txBody>
                  <a:tcPr/>
                </a:tc>
                <a:tc>
                  <a:txBody>
                    <a:bodyPr/>
                    <a:lstStyle/>
                    <a:p>
                      <a:pPr algn="r"/>
                      <a:r>
                        <a:rPr lang="en-US" sz="1800" dirty="0" smtClean="0"/>
                        <a:t>9882</a:t>
                      </a:r>
                      <a:endParaRPr lang="en-US" dirty="0"/>
                    </a:p>
                  </a:txBody>
                  <a:tcPr/>
                </a:tc>
                <a:tc>
                  <a:txBody>
                    <a:bodyPr/>
                    <a:lstStyle/>
                    <a:p>
                      <a:pPr algn="r"/>
                      <a:r>
                        <a:rPr lang="en-US" sz="1800" dirty="0" smtClean="0"/>
                        <a:t>200523</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Signal versus noise</a:t>
            </a:r>
          </a:p>
        </p:txBody>
      </p:sp>
      <p:sp>
        <p:nvSpPr>
          <p:cNvPr id="27651" name="Rectangle 3"/>
          <p:cNvSpPr>
            <a:spLocks noGrp="1" noChangeArrowheads="1"/>
          </p:cNvSpPr>
          <p:nvPr>
            <p:ph type="body" idx="1"/>
          </p:nvPr>
        </p:nvSpPr>
        <p:spPr>
          <a:xfrm>
            <a:off x="844550" y="1898650"/>
            <a:ext cx="7645400" cy="336550"/>
          </a:xfrm>
        </p:spPr>
        <p:txBody>
          <a:bodyPr/>
          <a:lstStyle/>
          <a:p>
            <a:pPr>
              <a:lnSpc>
                <a:spcPct val="80000"/>
              </a:lnSpc>
              <a:buNone/>
            </a:pPr>
            <a:r>
              <a:rPr lang="en-US" sz="2000" dirty="0"/>
              <a:t>Why </a:t>
            </a:r>
            <a:r>
              <a:rPr lang="en-US" sz="2000" dirty="0" smtClean="0"/>
              <a:t>is </a:t>
            </a:r>
            <a:r>
              <a:rPr lang="en-US" sz="2000" dirty="0"/>
              <a:t>the Google corpus cutoff </a:t>
            </a:r>
            <a:r>
              <a:rPr lang="en-US" sz="2000" dirty="0" smtClean="0"/>
              <a:t>200 occurrences?                         </a:t>
            </a:r>
            <a:br>
              <a:rPr lang="en-US" sz="2000" dirty="0" smtClean="0"/>
            </a:br>
            <a:r>
              <a:rPr lang="en-US" sz="2000" dirty="0" smtClean="0"/>
              <a:t>                                 </a:t>
            </a:r>
            <a:br>
              <a:rPr lang="en-US" sz="2000" dirty="0" smtClean="0"/>
            </a:br>
            <a:r>
              <a:rPr lang="en-US" sz="2000" dirty="0" smtClean="0"/>
              <a:t>                                 </a:t>
            </a:r>
            <a:br>
              <a:rPr lang="en-US" sz="2000" dirty="0" smtClean="0"/>
            </a:br>
            <a:r>
              <a:rPr lang="en-US" sz="2000" dirty="0" smtClean="0"/>
              <a:t>                                </a:t>
            </a:r>
            <a:br>
              <a:rPr lang="en-US" sz="2000" dirty="0" smtClean="0"/>
            </a:br>
            <a:r>
              <a:rPr lang="en-US" sz="2000" dirty="0" smtClean="0"/>
              <a:t>                           </a:t>
            </a:r>
          </a:p>
          <a:p>
            <a:pPr>
              <a:lnSpc>
                <a:spcPct val="80000"/>
              </a:lnSpc>
              <a:buFontTx/>
              <a:buNone/>
            </a:pPr>
            <a:endParaRPr lang="en-US" sz="2000" dirty="0">
              <a:solidFill>
                <a:schemeClr val="hlink"/>
              </a:solidFill>
            </a:endParaRPr>
          </a:p>
          <a:p>
            <a:pPr>
              <a:lnSpc>
                <a:spcPct val="80000"/>
              </a:lnSpc>
              <a:buFontTx/>
              <a:buNone/>
            </a:pPr>
            <a:endParaRPr lang="en-US" sz="2000" dirty="0">
              <a:solidFill>
                <a:schemeClr val="hlink"/>
              </a:solidFill>
            </a:endParaRPr>
          </a:p>
        </p:txBody>
      </p:sp>
      <p:graphicFrame>
        <p:nvGraphicFramePr>
          <p:cNvPr id="4" name="Table 3"/>
          <p:cNvGraphicFramePr>
            <a:graphicFrameLocks noGrp="1"/>
          </p:cNvGraphicFramePr>
          <p:nvPr/>
        </p:nvGraphicFramePr>
        <p:xfrm>
          <a:off x="1130300" y="2235200"/>
          <a:ext cx="6096000" cy="41046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r"/>
                      <a:r>
                        <a:rPr lang="en-US" sz="2000" dirty="0" smtClean="0"/>
                        <a:t>Frequency</a:t>
                      </a:r>
                      <a:endParaRPr lang="en-US" dirty="0"/>
                    </a:p>
                  </a:txBody>
                  <a:tcPr/>
                </a:tc>
                <a:tc>
                  <a:txBody>
                    <a:bodyPr/>
                    <a:lstStyle/>
                    <a:p>
                      <a:pPr algn="r"/>
                      <a:r>
                        <a:rPr lang="en-US" sz="2000" dirty="0" smtClean="0"/>
                        <a:t>Count</a:t>
                      </a:r>
                      <a:endParaRPr lang="en-US" dirty="0"/>
                    </a:p>
                  </a:txBody>
                  <a:tcPr/>
                </a:tc>
                <a:tc>
                  <a:txBody>
                    <a:bodyPr/>
                    <a:lstStyle/>
                    <a:p>
                      <a:pPr algn="r"/>
                      <a:r>
                        <a:rPr lang="en-US" sz="2000" dirty="0" smtClean="0"/>
                        <a:t>Ratio</a:t>
                      </a:r>
                      <a:endParaRPr lang="en-US" dirty="0"/>
                    </a:p>
                  </a:txBody>
                  <a:tcPr/>
                </a:tc>
              </a:tr>
              <a:tr h="370840">
                <a:tc>
                  <a:txBody>
                    <a:bodyPr/>
                    <a:lstStyle/>
                    <a:p>
                      <a:pPr algn="r"/>
                      <a:r>
                        <a:rPr lang="en-US" sz="1800" dirty="0" smtClean="0"/>
                        <a:t>2,000,000,000</a:t>
                      </a:r>
                      <a:endParaRPr lang="en-US" dirty="0"/>
                    </a:p>
                  </a:txBody>
                  <a:tcPr/>
                </a:tc>
                <a:tc>
                  <a:txBody>
                    <a:bodyPr/>
                    <a:lstStyle/>
                    <a:p>
                      <a:pPr algn="r"/>
                      <a:r>
                        <a:rPr lang="en-US" sz="1800" dirty="0" smtClean="0"/>
                        <a:t>44</a:t>
                      </a:r>
                      <a:endParaRPr lang="en-US" dirty="0"/>
                    </a:p>
                  </a:txBody>
                  <a:tcPr/>
                </a:tc>
                <a:tc>
                  <a:txBody>
                    <a:bodyPr/>
                    <a:lstStyle/>
                    <a:p>
                      <a:pPr algn="r"/>
                      <a:r>
                        <a:rPr lang="en-US" sz="1800" dirty="0" smtClean="0"/>
                        <a:t>-</a:t>
                      </a:r>
                      <a:endParaRPr lang="en-US" dirty="0"/>
                    </a:p>
                  </a:txBody>
                  <a:tcPr/>
                </a:tc>
              </a:tr>
              <a:tr h="370840">
                <a:tc>
                  <a:txBody>
                    <a:bodyPr/>
                    <a:lstStyle/>
                    <a:p>
                      <a:pPr algn="r"/>
                      <a:r>
                        <a:rPr lang="en-US" sz="1800" dirty="0" smtClean="0"/>
                        <a:t>200,000,000</a:t>
                      </a:r>
                      <a:endParaRPr lang="en-US" dirty="0"/>
                    </a:p>
                  </a:txBody>
                  <a:tcPr/>
                </a:tc>
                <a:tc>
                  <a:txBody>
                    <a:bodyPr/>
                    <a:lstStyle/>
                    <a:p>
                      <a:pPr algn="r"/>
                      <a:r>
                        <a:rPr lang="en-US" sz="1800" dirty="0" smtClean="0"/>
                        <a:t>325</a:t>
                      </a:r>
                      <a:endParaRPr lang="en-US" dirty="0"/>
                    </a:p>
                  </a:txBody>
                  <a:tcPr/>
                </a:tc>
                <a:tc>
                  <a:txBody>
                    <a:bodyPr/>
                    <a:lstStyle/>
                    <a:p>
                      <a:pPr algn="r"/>
                      <a:r>
                        <a:rPr lang="en-US" sz="1800" dirty="0" smtClean="0"/>
                        <a:t>7.38636</a:t>
                      </a:r>
                      <a:endParaRPr lang="en-US" dirty="0"/>
                    </a:p>
                  </a:txBody>
                  <a:tcPr/>
                </a:tc>
              </a:tr>
              <a:tr h="370840">
                <a:tc>
                  <a:txBody>
                    <a:bodyPr/>
                    <a:lstStyle/>
                    <a:p>
                      <a:pPr algn="r"/>
                      <a:r>
                        <a:rPr lang="en-US" sz="1800" dirty="0" smtClean="0"/>
                        <a:t>20,000,000</a:t>
                      </a:r>
                      <a:endParaRPr lang="en-US" dirty="0"/>
                    </a:p>
                  </a:txBody>
                  <a:tcPr/>
                </a:tc>
                <a:tc>
                  <a:txBody>
                    <a:bodyPr/>
                    <a:lstStyle/>
                    <a:p>
                      <a:pPr algn="r"/>
                      <a:r>
                        <a:rPr lang="en-US" sz="1800" dirty="0" smtClean="0"/>
                        <a:t>3,844</a:t>
                      </a:r>
                      <a:endParaRPr lang="en-US" dirty="0"/>
                    </a:p>
                  </a:txBody>
                  <a:tcPr/>
                </a:tc>
                <a:tc>
                  <a:txBody>
                    <a:bodyPr/>
                    <a:lstStyle/>
                    <a:p>
                      <a:pPr algn="r"/>
                      <a:r>
                        <a:rPr lang="en-US" sz="1800" dirty="0" smtClean="0"/>
                        <a:t>11.8277</a:t>
                      </a:r>
                      <a:endParaRPr lang="en-US" dirty="0"/>
                    </a:p>
                  </a:txBody>
                  <a:tcPr/>
                </a:tc>
              </a:tr>
              <a:tr h="370840">
                <a:tc>
                  <a:txBody>
                    <a:bodyPr/>
                    <a:lstStyle/>
                    <a:p>
                      <a:pPr algn="r"/>
                      <a:r>
                        <a:rPr lang="en-US" sz="1800" dirty="0" smtClean="0"/>
                        <a:t>2,000,000</a:t>
                      </a:r>
                      <a:endParaRPr lang="en-US" dirty="0"/>
                    </a:p>
                  </a:txBody>
                  <a:tcPr/>
                </a:tc>
                <a:tc>
                  <a:txBody>
                    <a:bodyPr/>
                    <a:lstStyle/>
                    <a:p>
                      <a:pPr algn="r"/>
                      <a:r>
                        <a:rPr lang="en-US" sz="1800" dirty="0" smtClean="0"/>
                        <a:t>20,403</a:t>
                      </a:r>
                      <a:endParaRPr lang="en-US" dirty="0"/>
                    </a:p>
                  </a:txBody>
                  <a:tcPr/>
                </a:tc>
                <a:tc>
                  <a:txBody>
                    <a:bodyPr/>
                    <a:lstStyle/>
                    <a:p>
                      <a:pPr algn="r"/>
                      <a:r>
                        <a:rPr lang="en-US" sz="1800" dirty="0" smtClean="0"/>
                        <a:t>5.30775</a:t>
                      </a:r>
                      <a:endParaRPr lang="en-US" dirty="0"/>
                    </a:p>
                  </a:txBody>
                  <a:tcPr/>
                </a:tc>
              </a:tr>
              <a:tr h="370840">
                <a:tc>
                  <a:txBody>
                    <a:bodyPr/>
                    <a:lstStyle/>
                    <a:p>
                      <a:pPr algn="r"/>
                      <a:r>
                        <a:rPr lang="en-US" sz="1800" dirty="0" smtClean="0"/>
                        <a:t>200,000</a:t>
                      </a:r>
                      <a:endParaRPr lang="en-US" dirty="0"/>
                    </a:p>
                  </a:txBody>
                  <a:tcPr/>
                </a:tc>
                <a:tc>
                  <a:txBody>
                    <a:bodyPr/>
                    <a:lstStyle/>
                    <a:p>
                      <a:pPr algn="r"/>
                      <a:r>
                        <a:rPr lang="en-US" sz="1800" dirty="0" smtClean="0"/>
                        <a:t>83,972</a:t>
                      </a:r>
                      <a:endParaRPr lang="en-US" dirty="0"/>
                    </a:p>
                  </a:txBody>
                  <a:tcPr/>
                </a:tc>
                <a:tc>
                  <a:txBody>
                    <a:bodyPr/>
                    <a:lstStyle/>
                    <a:p>
                      <a:pPr algn="r"/>
                      <a:r>
                        <a:rPr lang="en-US" sz="1800" dirty="0" smtClean="0"/>
                        <a:t>4.11567</a:t>
                      </a:r>
                      <a:endParaRPr lang="en-US" dirty="0"/>
                    </a:p>
                  </a:txBody>
                  <a:tcPr/>
                </a:tc>
              </a:tr>
              <a:tr h="370840">
                <a:tc>
                  <a:txBody>
                    <a:bodyPr/>
                    <a:lstStyle/>
                    <a:p>
                      <a:pPr algn="r"/>
                      <a:r>
                        <a:rPr lang="en-US" sz="1800" dirty="0" smtClean="0"/>
                        <a:t>20,000</a:t>
                      </a:r>
                      <a:endParaRPr lang="en-US" dirty="0"/>
                    </a:p>
                  </a:txBody>
                  <a:tcPr/>
                </a:tc>
                <a:tc>
                  <a:txBody>
                    <a:bodyPr/>
                    <a:lstStyle/>
                    <a:p>
                      <a:pPr algn="r"/>
                      <a:r>
                        <a:rPr lang="en-US" sz="1800" dirty="0" smtClean="0"/>
                        <a:t>387,649</a:t>
                      </a:r>
                      <a:endParaRPr lang="en-US" dirty="0"/>
                    </a:p>
                  </a:txBody>
                  <a:tcPr/>
                </a:tc>
                <a:tc>
                  <a:txBody>
                    <a:bodyPr/>
                    <a:lstStyle/>
                    <a:p>
                      <a:pPr algn="r"/>
                      <a:r>
                        <a:rPr lang="en-US" sz="1800" dirty="0" smtClean="0"/>
                        <a:t>4.61641</a:t>
                      </a:r>
                      <a:endParaRPr lang="en-US" dirty="0"/>
                    </a:p>
                  </a:txBody>
                  <a:tcPr/>
                </a:tc>
              </a:tr>
              <a:tr h="370840">
                <a:tc>
                  <a:txBody>
                    <a:bodyPr/>
                    <a:lstStyle/>
                    <a:p>
                      <a:pPr algn="r"/>
                      <a:r>
                        <a:rPr lang="en-US" sz="1800" dirty="0" smtClean="0"/>
                        <a:t>2,000</a:t>
                      </a:r>
                      <a:endParaRPr lang="en-US" dirty="0"/>
                    </a:p>
                  </a:txBody>
                  <a:tcPr/>
                </a:tc>
                <a:tc>
                  <a:txBody>
                    <a:bodyPr/>
                    <a:lstStyle/>
                    <a:p>
                      <a:pPr algn="r"/>
                      <a:r>
                        <a:rPr lang="en-US" sz="1800" dirty="0" smtClean="0"/>
                        <a:t>2,134,600</a:t>
                      </a:r>
                      <a:endParaRPr lang="en-US" dirty="0"/>
                    </a:p>
                  </a:txBody>
                  <a:tcPr/>
                </a:tc>
                <a:tc>
                  <a:txBody>
                    <a:bodyPr/>
                    <a:lstStyle/>
                    <a:p>
                      <a:pPr algn="r"/>
                      <a:r>
                        <a:rPr lang="en-US" sz="1800" dirty="0" smtClean="0"/>
                        <a:t>5.50653</a:t>
                      </a:r>
                      <a:endParaRPr lang="en-US" dirty="0"/>
                    </a:p>
                  </a:txBody>
                  <a:tcPr/>
                </a:tc>
              </a:tr>
              <a:tr h="370840">
                <a:tc>
                  <a:txBody>
                    <a:bodyPr/>
                    <a:lstStyle/>
                    <a:p>
                      <a:pPr algn="r"/>
                      <a:r>
                        <a:rPr lang="en-US" sz="1800" dirty="0" smtClean="0"/>
                        <a:t>200</a:t>
                      </a:r>
                      <a:endParaRPr lang="en-US" dirty="0"/>
                    </a:p>
                  </a:txBody>
                  <a:tcPr/>
                </a:tc>
                <a:tc>
                  <a:txBody>
                    <a:bodyPr/>
                    <a:lstStyle/>
                    <a:p>
                      <a:pPr algn="r"/>
                      <a:r>
                        <a:rPr lang="en-US" sz="1800" dirty="0" smtClean="0"/>
                        <a:t>10,957,554</a:t>
                      </a:r>
                      <a:endParaRPr lang="en-US" dirty="0"/>
                    </a:p>
                  </a:txBody>
                  <a:tcPr/>
                </a:tc>
                <a:tc>
                  <a:txBody>
                    <a:bodyPr/>
                    <a:lstStyle/>
                    <a:p>
                      <a:pPr algn="r"/>
                      <a:r>
                        <a:rPr lang="en-US" sz="1800" dirty="0" smtClean="0"/>
                        <a:t>5.13331</a:t>
                      </a:r>
                      <a:endParaRPr lang="en-US" dirty="0"/>
                    </a:p>
                  </a:txBody>
                  <a:tcPr/>
                </a:tc>
              </a:tr>
              <a:tr h="370840">
                <a:tc>
                  <a:txBody>
                    <a:bodyPr/>
                    <a:lstStyle/>
                    <a:p>
                      <a:pPr algn="r"/>
                      <a:r>
                        <a:rPr lang="en-US" sz="1800" dirty="0" smtClean="0">
                          <a:solidFill>
                            <a:schemeClr val="hlink"/>
                          </a:solidFill>
                        </a:rPr>
                        <a:t>20 </a:t>
                      </a:r>
                      <a:endParaRPr lang="en-US" dirty="0"/>
                    </a:p>
                  </a:txBody>
                  <a:tcPr/>
                </a:tc>
                <a:tc>
                  <a:txBody>
                    <a:bodyPr/>
                    <a:lstStyle/>
                    <a:p>
                      <a:pPr algn="r"/>
                      <a:r>
                        <a:rPr lang="en-US" sz="1800" dirty="0" smtClean="0">
                          <a:solidFill>
                            <a:schemeClr val="hlink"/>
                          </a:solidFill>
                        </a:rPr>
                        <a:t>55,000,000 </a:t>
                      </a:r>
                      <a:endParaRPr lang="en-US" dirty="0"/>
                    </a:p>
                  </a:txBody>
                  <a:tcPr/>
                </a:tc>
                <a:tc>
                  <a:txBody>
                    <a:bodyPr/>
                    <a:lstStyle/>
                    <a:p>
                      <a:pPr algn="r"/>
                      <a:r>
                        <a:rPr lang="en-US" sz="1800" dirty="0" smtClean="0">
                          <a:solidFill>
                            <a:schemeClr val="hlink"/>
                          </a:solidFill>
                        </a:rPr>
                        <a:t>5</a:t>
                      </a:r>
                      <a:endParaRPr lang="en-US" dirty="0"/>
                    </a:p>
                  </a:txBody>
                  <a:tcPr/>
                </a:tc>
              </a:tr>
              <a:tr h="370840">
                <a:tc>
                  <a:txBody>
                    <a:bodyPr/>
                    <a:lstStyle/>
                    <a:p>
                      <a:pPr algn="r"/>
                      <a:r>
                        <a:rPr lang="en-US" sz="1800" dirty="0" smtClean="0">
                          <a:solidFill>
                            <a:schemeClr val="hlink"/>
                          </a:solidFill>
                        </a:rPr>
                        <a:t>2 </a:t>
                      </a:r>
                      <a:endParaRPr lang="en-US" dirty="0"/>
                    </a:p>
                  </a:txBody>
                  <a:tcPr/>
                </a:tc>
                <a:tc>
                  <a:txBody>
                    <a:bodyPr/>
                    <a:lstStyle/>
                    <a:p>
                      <a:pPr algn="r"/>
                      <a:r>
                        <a:rPr lang="en-US" sz="1800" dirty="0" smtClean="0">
                          <a:solidFill>
                            <a:schemeClr val="hlink"/>
                          </a:solidFill>
                        </a:rPr>
                        <a:t>275,000,000 </a:t>
                      </a:r>
                      <a:endParaRPr lang="en-US" dirty="0"/>
                    </a:p>
                  </a:txBody>
                  <a:tcPr/>
                </a:tc>
                <a:tc>
                  <a:txBody>
                    <a:bodyPr/>
                    <a:lstStyle/>
                    <a:p>
                      <a:pPr algn="r"/>
                      <a:r>
                        <a:rPr lang="en-US" sz="1800" dirty="0" smtClean="0">
                          <a:solidFill>
                            <a:schemeClr val="hlink"/>
                          </a:solidFill>
                        </a:rPr>
                        <a:t>5</a:t>
                      </a:r>
                      <a:endParaRPr lang="en-US"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Signal versus noise</a:t>
            </a:r>
          </a:p>
        </p:txBody>
      </p:sp>
      <p:sp>
        <p:nvSpPr>
          <p:cNvPr id="28675" name="Rectangle 3"/>
          <p:cNvSpPr>
            <a:spLocks noGrp="1" noChangeArrowheads="1"/>
          </p:cNvSpPr>
          <p:nvPr>
            <p:ph type="body" idx="1"/>
          </p:nvPr>
        </p:nvSpPr>
        <p:spPr>
          <a:xfrm>
            <a:off x="457200" y="2052638"/>
            <a:ext cx="8229600" cy="3668712"/>
          </a:xfrm>
        </p:spPr>
        <p:txBody>
          <a:bodyPr/>
          <a:lstStyle/>
          <a:p>
            <a:pPr>
              <a:lnSpc>
                <a:spcPct val="80000"/>
              </a:lnSpc>
            </a:pPr>
            <a:r>
              <a:rPr lang="en-US" sz="1600" dirty="0"/>
              <a:t>Too many noise words below 200 hits.</a:t>
            </a:r>
          </a:p>
          <a:p>
            <a:pPr>
              <a:lnSpc>
                <a:spcPct val="80000"/>
              </a:lnSpc>
            </a:pPr>
            <a:endParaRPr lang="en-US" sz="2000" dirty="0"/>
          </a:p>
        </p:txBody>
      </p:sp>
      <p:graphicFrame>
        <p:nvGraphicFramePr>
          <p:cNvPr id="4" name="Table 3"/>
          <p:cNvGraphicFramePr>
            <a:graphicFrameLocks noGrp="1"/>
          </p:cNvGraphicFramePr>
          <p:nvPr/>
        </p:nvGraphicFramePr>
        <p:xfrm>
          <a:off x="457200" y="2362200"/>
          <a:ext cx="7562850" cy="2595880"/>
        </p:xfrm>
        <a:graphic>
          <a:graphicData uri="http://schemas.openxmlformats.org/drawingml/2006/table">
            <a:tbl>
              <a:tblPr firstRow="1" bandRow="1">
                <a:tableStyleId>{5C22544A-7EE6-4342-B048-85BDC9FD1C3A}</a:tableStyleId>
              </a:tblPr>
              <a:tblGrid>
                <a:gridCol w="1512570"/>
                <a:gridCol w="1512570"/>
                <a:gridCol w="1512570"/>
                <a:gridCol w="1512570"/>
                <a:gridCol w="1512570"/>
              </a:tblGrid>
              <a:tr h="370840">
                <a:tc>
                  <a:txBody>
                    <a:bodyPr/>
                    <a:lstStyle/>
                    <a:p>
                      <a:pPr algn="r"/>
                      <a:r>
                        <a:rPr lang="en-US" sz="1800" dirty="0" smtClean="0"/>
                        <a:t>Hits </a:t>
                      </a:r>
                      <a:endParaRPr lang="en-US" dirty="0"/>
                    </a:p>
                  </a:txBody>
                  <a:tcPr/>
                </a:tc>
                <a:tc>
                  <a:txBody>
                    <a:bodyPr/>
                    <a:lstStyle/>
                    <a:p>
                      <a:pPr algn="r"/>
                      <a:r>
                        <a:rPr lang="en-US" sz="1800" dirty="0" smtClean="0"/>
                        <a:t>College-level </a:t>
                      </a:r>
                      <a:endParaRPr lang="en-US" dirty="0"/>
                    </a:p>
                  </a:txBody>
                  <a:tcPr/>
                </a:tc>
                <a:tc>
                  <a:txBody>
                    <a:bodyPr/>
                    <a:lstStyle/>
                    <a:p>
                      <a:pPr algn="r"/>
                      <a:r>
                        <a:rPr lang="en-US" sz="1800" dirty="0" smtClean="0"/>
                        <a:t>Unabridged </a:t>
                      </a:r>
                      <a:endParaRPr lang="en-US" dirty="0"/>
                    </a:p>
                  </a:txBody>
                  <a:tcPr/>
                </a:tc>
                <a:tc>
                  <a:txBody>
                    <a:bodyPr/>
                    <a:lstStyle/>
                    <a:p>
                      <a:pPr algn="r"/>
                      <a:r>
                        <a:rPr lang="en-US" sz="1800" dirty="0" smtClean="0"/>
                        <a:t>Words </a:t>
                      </a:r>
                      <a:endParaRPr lang="en-US" dirty="0"/>
                    </a:p>
                  </a:txBody>
                  <a:tcPr/>
                </a:tc>
                <a:tc>
                  <a:txBody>
                    <a:bodyPr/>
                    <a:lstStyle/>
                    <a:p>
                      <a:pPr algn="r"/>
                      <a:r>
                        <a:rPr lang="en-US" sz="1800" dirty="0" smtClean="0"/>
                        <a:t>Non-words</a:t>
                      </a:r>
                      <a:endParaRPr lang="en-US" dirty="0"/>
                    </a:p>
                  </a:txBody>
                  <a:tcPr/>
                </a:tc>
              </a:tr>
              <a:tr h="370840">
                <a:tc>
                  <a:txBody>
                    <a:bodyPr/>
                    <a:lstStyle/>
                    <a:p>
                      <a:pPr algn="r"/>
                      <a:r>
                        <a:rPr lang="en-US" sz="1800" dirty="0" smtClean="0"/>
                        <a:t>100 </a:t>
                      </a:r>
                      <a:endParaRPr lang="en-US" dirty="0"/>
                    </a:p>
                  </a:txBody>
                  <a:tcPr/>
                </a:tc>
                <a:tc>
                  <a:txBody>
                    <a:bodyPr/>
                    <a:lstStyle/>
                    <a:p>
                      <a:pPr algn="r"/>
                      <a:r>
                        <a:rPr lang="en-US" sz="1800" dirty="0" smtClean="0"/>
                        <a:t>5 </a:t>
                      </a:r>
                      <a:endParaRPr lang="en-US" dirty="0"/>
                    </a:p>
                  </a:txBody>
                  <a:tcPr/>
                </a:tc>
                <a:tc>
                  <a:txBody>
                    <a:bodyPr/>
                    <a:lstStyle/>
                    <a:p>
                      <a:pPr algn="r"/>
                      <a:r>
                        <a:rPr lang="en-US" sz="1800" dirty="0" smtClean="0"/>
                        <a:t>31 </a:t>
                      </a:r>
                      <a:endParaRPr lang="en-US" dirty="0"/>
                    </a:p>
                  </a:txBody>
                  <a:tcPr/>
                </a:tc>
                <a:tc>
                  <a:txBody>
                    <a:bodyPr/>
                    <a:lstStyle/>
                    <a:p>
                      <a:pPr algn="r"/>
                      <a:r>
                        <a:rPr lang="en-US" sz="1800" dirty="0" smtClean="0"/>
                        <a:t>766 </a:t>
                      </a:r>
                      <a:endParaRPr lang="en-US" dirty="0"/>
                    </a:p>
                  </a:txBody>
                  <a:tcPr/>
                </a:tc>
                <a:tc>
                  <a:txBody>
                    <a:bodyPr/>
                    <a:lstStyle/>
                    <a:p>
                      <a:pPr algn="r"/>
                      <a:r>
                        <a:rPr lang="en-US" sz="1800" dirty="0" smtClean="0"/>
                        <a:t>1,178</a:t>
                      </a:r>
                      <a:endParaRPr lang="en-US" dirty="0"/>
                    </a:p>
                  </a:txBody>
                  <a:tcPr/>
                </a:tc>
              </a:tr>
              <a:tr h="370840">
                <a:tc>
                  <a:txBody>
                    <a:bodyPr/>
                    <a:lstStyle/>
                    <a:p>
                      <a:pPr algn="r"/>
                      <a:r>
                        <a:rPr lang="en-US" sz="1800" dirty="0" smtClean="0"/>
                        <a:t>1,000 </a:t>
                      </a:r>
                      <a:endParaRPr lang="en-US" dirty="0"/>
                    </a:p>
                  </a:txBody>
                  <a:tcPr/>
                </a:tc>
                <a:tc>
                  <a:txBody>
                    <a:bodyPr/>
                    <a:lstStyle/>
                    <a:p>
                      <a:pPr algn="r"/>
                      <a:r>
                        <a:rPr lang="en-US" sz="1800" dirty="0" smtClean="0"/>
                        <a:t>21 </a:t>
                      </a:r>
                      <a:endParaRPr lang="en-US" dirty="0"/>
                    </a:p>
                  </a:txBody>
                  <a:tcPr/>
                </a:tc>
                <a:tc>
                  <a:txBody>
                    <a:bodyPr/>
                    <a:lstStyle/>
                    <a:p>
                      <a:pPr algn="r"/>
                      <a:r>
                        <a:rPr lang="en-US" sz="1800" dirty="0" smtClean="0"/>
                        <a:t>31 </a:t>
                      </a:r>
                      <a:endParaRPr lang="en-US" dirty="0"/>
                    </a:p>
                  </a:txBody>
                  <a:tcPr/>
                </a:tc>
                <a:tc>
                  <a:txBody>
                    <a:bodyPr/>
                    <a:lstStyle/>
                    <a:p>
                      <a:pPr algn="r"/>
                      <a:r>
                        <a:rPr lang="en-US" sz="1800" dirty="0" smtClean="0"/>
                        <a:t>249 </a:t>
                      </a:r>
                      <a:endParaRPr lang="en-US" dirty="0"/>
                    </a:p>
                  </a:txBody>
                  <a:tcPr/>
                </a:tc>
                <a:tc>
                  <a:txBody>
                    <a:bodyPr/>
                    <a:lstStyle/>
                    <a:p>
                      <a:pPr algn="r"/>
                      <a:r>
                        <a:rPr lang="en-US" sz="1800" dirty="0" smtClean="0"/>
                        <a:t>258</a:t>
                      </a:r>
                      <a:endParaRPr lang="en-US" dirty="0"/>
                    </a:p>
                  </a:txBody>
                  <a:tcPr/>
                </a:tc>
              </a:tr>
              <a:tr h="370840">
                <a:tc>
                  <a:txBody>
                    <a:bodyPr/>
                    <a:lstStyle/>
                    <a:p>
                      <a:pPr algn="r"/>
                      <a:r>
                        <a:rPr lang="en-US" sz="1800" dirty="0" smtClean="0"/>
                        <a:t>10,000 </a:t>
                      </a:r>
                      <a:endParaRPr lang="en-US" dirty="0"/>
                    </a:p>
                  </a:txBody>
                  <a:tcPr/>
                </a:tc>
                <a:tc>
                  <a:txBody>
                    <a:bodyPr/>
                    <a:lstStyle/>
                    <a:p>
                      <a:pPr algn="r"/>
                      <a:r>
                        <a:rPr lang="en-US" sz="1800" dirty="0" smtClean="0"/>
                        <a:t>29 </a:t>
                      </a:r>
                      <a:endParaRPr lang="en-US" dirty="0"/>
                    </a:p>
                  </a:txBody>
                  <a:tcPr/>
                </a:tc>
                <a:tc>
                  <a:txBody>
                    <a:bodyPr/>
                    <a:lstStyle/>
                    <a:p>
                      <a:pPr algn="r"/>
                      <a:r>
                        <a:rPr lang="en-US" sz="1800" dirty="0" smtClean="0"/>
                        <a:t>21 </a:t>
                      </a:r>
                      <a:endParaRPr lang="en-US" dirty="0"/>
                    </a:p>
                  </a:txBody>
                  <a:tcPr/>
                </a:tc>
                <a:tc>
                  <a:txBody>
                    <a:bodyPr/>
                    <a:lstStyle/>
                    <a:p>
                      <a:pPr algn="r"/>
                      <a:r>
                        <a:rPr lang="en-US" sz="1800" dirty="0" smtClean="0"/>
                        <a:t>64 </a:t>
                      </a:r>
                      <a:endParaRPr lang="en-US" dirty="0"/>
                    </a:p>
                  </a:txBody>
                  <a:tcPr/>
                </a:tc>
                <a:tc>
                  <a:txBody>
                    <a:bodyPr/>
                    <a:lstStyle/>
                    <a:p>
                      <a:pPr algn="r"/>
                      <a:r>
                        <a:rPr lang="en-US" sz="1800" dirty="0" smtClean="0"/>
                        <a:t>44</a:t>
                      </a:r>
                      <a:endParaRPr lang="en-US" dirty="0"/>
                    </a:p>
                  </a:txBody>
                  <a:tcPr/>
                </a:tc>
              </a:tr>
              <a:tr h="370840">
                <a:tc>
                  <a:txBody>
                    <a:bodyPr/>
                    <a:lstStyle/>
                    <a:p>
                      <a:pPr algn="r"/>
                      <a:r>
                        <a:rPr lang="en-US" sz="1800" dirty="0" smtClean="0"/>
                        <a:t>100,000 </a:t>
                      </a:r>
                      <a:endParaRPr lang="en-US" dirty="0"/>
                    </a:p>
                  </a:txBody>
                  <a:tcPr/>
                </a:tc>
                <a:tc>
                  <a:txBody>
                    <a:bodyPr/>
                    <a:lstStyle/>
                    <a:p>
                      <a:pPr algn="r"/>
                      <a:r>
                        <a:rPr lang="en-US" sz="1800" dirty="0" smtClean="0"/>
                        <a:t>25 </a:t>
                      </a:r>
                      <a:endParaRPr lang="en-US" dirty="0"/>
                    </a:p>
                  </a:txBody>
                  <a:tcPr/>
                </a:tc>
                <a:tc>
                  <a:txBody>
                    <a:bodyPr/>
                    <a:lstStyle/>
                    <a:p>
                      <a:pPr algn="r"/>
                      <a:r>
                        <a:rPr lang="en-US" sz="1800" dirty="0" smtClean="0"/>
                        <a:t>8 </a:t>
                      </a:r>
                      <a:endParaRPr lang="en-US" dirty="0"/>
                    </a:p>
                  </a:txBody>
                  <a:tcPr/>
                </a:tc>
                <a:tc>
                  <a:txBody>
                    <a:bodyPr/>
                    <a:lstStyle/>
                    <a:p>
                      <a:pPr algn="r"/>
                      <a:r>
                        <a:rPr lang="en-US" sz="1800" dirty="0" smtClean="0"/>
                        <a:t>4 </a:t>
                      </a:r>
                      <a:endParaRPr lang="en-US" dirty="0"/>
                    </a:p>
                  </a:txBody>
                  <a:tcPr/>
                </a:tc>
                <a:tc>
                  <a:txBody>
                    <a:bodyPr/>
                    <a:lstStyle/>
                    <a:p>
                      <a:pPr algn="r"/>
                      <a:r>
                        <a:rPr lang="en-US" sz="1800" dirty="0" smtClean="0"/>
                        <a:t>0</a:t>
                      </a:r>
                      <a:endParaRPr lang="en-US" dirty="0"/>
                    </a:p>
                  </a:txBody>
                  <a:tcPr/>
                </a:tc>
              </a:tr>
              <a:tr h="370840">
                <a:tc>
                  <a:txBody>
                    <a:bodyPr/>
                    <a:lstStyle/>
                    <a:p>
                      <a:pPr algn="r"/>
                      <a:r>
                        <a:rPr lang="en-US" sz="1800" dirty="0" smtClean="0"/>
                        <a:t>1,000,000 </a:t>
                      </a:r>
                      <a:endParaRPr lang="en-US" dirty="0"/>
                    </a:p>
                  </a:txBody>
                  <a:tcPr/>
                </a:tc>
                <a:tc>
                  <a:txBody>
                    <a:bodyPr/>
                    <a:lstStyle/>
                    <a:p>
                      <a:pPr algn="r"/>
                      <a:r>
                        <a:rPr lang="en-US" sz="1800" dirty="0" smtClean="0"/>
                        <a:t>10 </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r>
              <a:tr h="370840">
                <a:tc>
                  <a:txBody>
                    <a:bodyPr/>
                    <a:lstStyle/>
                    <a:p>
                      <a:pPr algn="r"/>
                      <a:r>
                        <a:rPr lang="en-US" sz="1800" dirty="0" smtClean="0"/>
                        <a:t>10,000,000 </a:t>
                      </a:r>
                      <a:endParaRPr lang="en-US" dirty="0"/>
                    </a:p>
                  </a:txBody>
                  <a:tcPr/>
                </a:tc>
                <a:tc>
                  <a:txBody>
                    <a:bodyPr/>
                    <a:lstStyle/>
                    <a:p>
                      <a:pPr algn="r"/>
                      <a:r>
                        <a:rPr lang="en-US" sz="1800" dirty="0" smtClean="0"/>
                        <a:t>3 </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r>
            </a:tbl>
          </a:graphicData>
        </a:graphic>
      </p:graphicFrame>
      <p:sp>
        <p:nvSpPr>
          <p:cNvPr id="6" name="TextBox 5"/>
          <p:cNvSpPr txBox="1"/>
          <p:nvPr/>
        </p:nvSpPr>
        <p:spPr>
          <a:xfrm>
            <a:off x="355600" y="5080000"/>
            <a:ext cx="8585200" cy="830997"/>
          </a:xfrm>
          <a:prstGeom prst="rect">
            <a:avLst/>
          </a:prstGeom>
          <a:noFill/>
        </p:spPr>
        <p:txBody>
          <a:bodyPr wrap="square" rtlCol="0">
            <a:spAutoFit/>
          </a:bodyPr>
          <a:lstStyle/>
          <a:p>
            <a:pPr>
              <a:lnSpc>
                <a:spcPct val="80000"/>
              </a:lnSpc>
            </a:pPr>
            <a:r>
              <a:rPr lang="en-US" sz="1200" dirty="0" smtClean="0"/>
              <a:t>Example: 2747 strings that start with “air”</a:t>
            </a:r>
          </a:p>
          <a:p>
            <a:pPr>
              <a:lnSpc>
                <a:spcPct val="80000"/>
              </a:lnSpc>
            </a:pPr>
            <a:r>
              <a:rPr lang="en-US" sz="1200" dirty="0" smtClean="0"/>
              <a:t>Samples of non-words: </a:t>
            </a:r>
            <a:r>
              <a:rPr lang="en-US" sz="1200" dirty="0" smtClean="0"/>
              <a:t>aircraaft</a:t>
            </a:r>
            <a:r>
              <a:rPr lang="en-US" sz="1200" dirty="0" smtClean="0"/>
              <a:t> </a:t>
            </a:r>
            <a:r>
              <a:rPr lang="en-US" sz="1200" dirty="0" smtClean="0"/>
              <a:t>aircracft</a:t>
            </a:r>
            <a:r>
              <a:rPr lang="en-US" sz="1200" dirty="0" smtClean="0"/>
              <a:t> </a:t>
            </a:r>
            <a:r>
              <a:rPr lang="en-US" sz="1200" dirty="0" smtClean="0"/>
              <a:t>aircract</a:t>
            </a:r>
            <a:r>
              <a:rPr lang="en-US" sz="1200" dirty="0" smtClean="0"/>
              <a:t> </a:t>
            </a:r>
            <a:r>
              <a:rPr lang="en-US" sz="1200" dirty="0" smtClean="0"/>
              <a:t>aircradft</a:t>
            </a:r>
            <a:r>
              <a:rPr lang="en-US" sz="1200" dirty="0" smtClean="0"/>
              <a:t> </a:t>
            </a:r>
            <a:r>
              <a:rPr lang="en-US" sz="1200" dirty="0" smtClean="0"/>
              <a:t>aircradt</a:t>
            </a:r>
            <a:r>
              <a:rPr lang="en-US" sz="1200" dirty="0" smtClean="0"/>
              <a:t> </a:t>
            </a:r>
            <a:r>
              <a:rPr lang="en-US" sz="1200" dirty="0" smtClean="0"/>
              <a:t>aircraf</a:t>
            </a:r>
            <a:r>
              <a:rPr lang="en-US" sz="1200" dirty="0" smtClean="0"/>
              <a:t> aircraf5 aircraf5t aircraf6 aircraf6t </a:t>
            </a:r>
            <a:r>
              <a:rPr lang="en-US" sz="1200" dirty="0" smtClean="0"/>
              <a:t>aircrafc</a:t>
            </a:r>
            <a:r>
              <a:rPr lang="en-US" sz="1200" dirty="0" smtClean="0"/>
              <a:t> </a:t>
            </a:r>
            <a:r>
              <a:rPr lang="en-US" sz="1200" dirty="0" smtClean="0"/>
              <a:t>aircrafct</a:t>
            </a:r>
            <a:r>
              <a:rPr lang="en-US" sz="1200" dirty="0" smtClean="0"/>
              <a:t> </a:t>
            </a:r>
            <a:r>
              <a:rPr lang="en-US" sz="1200" dirty="0" smtClean="0"/>
              <a:t>aircrafdt</a:t>
            </a:r>
            <a:r>
              <a:rPr lang="en-US" sz="1200" dirty="0" smtClean="0"/>
              <a:t> </a:t>
            </a:r>
            <a:r>
              <a:rPr lang="en-US" sz="1200" dirty="0" smtClean="0"/>
              <a:t>aircraff</a:t>
            </a:r>
            <a:r>
              <a:rPr lang="en-US" sz="1200" dirty="0" smtClean="0"/>
              <a:t> </a:t>
            </a:r>
            <a:r>
              <a:rPr lang="en-US" sz="1200" dirty="0" smtClean="0"/>
              <a:t>aircrafft</a:t>
            </a:r>
            <a:r>
              <a:rPr lang="en-US" sz="1200" dirty="0" smtClean="0"/>
              <a:t> </a:t>
            </a:r>
            <a:r>
              <a:rPr lang="en-US" sz="1200" dirty="0" smtClean="0"/>
              <a:t>aircrafg</a:t>
            </a:r>
            <a:r>
              <a:rPr lang="en-US" sz="1200" dirty="0" smtClean="0"/>
              <a:t> </a:t>
            </a:r>
            <a:r>
              <a:rPr lang="en-US" sz="1200" dirty="0" smtClean="0"/>
              <a:t>aircrafgt</a:t>
            </a:r>
            <a:r>
              <a:rPr lang="en-US" sz="1200" dirty="0" smtClean="0"/>
              <a:t> </a:t>
            </a:r>
            <a:r>
              <a:rPr lang="en-US" sz="1200" dirty="0" smtClean="0"/>
              <a:t>aircrafi</a:t>
            </a:r>
            <a:r>
              <a:rPr lang="en-US" sz="1200" dirty="0" smtClean="0"/>
              <a:t> </a:t>
            </a:r>
            <a:r>
              <a:rPr lang="en-US" sz="1200" dirty="0" smtClean="0"/>
              <a:t>aircrafr</a:t>
            </a:r>
            <a:r>
              <a:rPr lang="en-US" sz="1200" dirty="0" smtClean="0"/>
              <a:t> </a:t>
            </a:r>
            <a:r>
              <a:rPr lang="en-US" sz="1200" dirty="0" smtClean="0"/>
              <a:t>aircrafrt</a:t>
            </a:r>
            <a:endParaRPr lang="en-US" sz="1200" dirty="0" smtClean="0"/>
          </a:p>
          <a:p>
            <a:pPr>
              <a:lnSpc>
                <a:spcPct val="80000"/>
              </a:lnSpc>
            </a:pPr>
            <a:r>
              <a:rPr lang="en-US" sz="1200" dirty="0" smtClean="0"/>
              <a:t>Samples of words: airbagged airbalancer airball airballed airballoon airballs airband airbands airbanks airbath airbaths airbats airbattle airbeam airbeams airbear airbearing airbed airbeds airbell airbelt</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Corpora are not the solution by themselves</a:t>
            </a:r>
          </a:p>
        </p:txBody>
      </p:sp>
      <p:sp>
        <p:nvSpPr>
          <p:cNvPr id="24579" name="Rectangle 3"/>
          <p:cNvSpPr>
            <a:spLocks noGrp="1" noChangeArrowheads="1"/>
          </p:cNvSpPr>
          <p:nvPr>
            <p:ph type="body" idx="1"/>
          </p:nvPr>
        </p:nvSpPr>
        <p:spPr>
          <a:xfrm>
            <a:off x="1041400" y="2489200"/>
            <a:ext cx="7645400" cy="1079500"/>
          </a:xfrm>
        </p:spPr>
        <p:txBody>
          <a:bodyPr/>
          <a:lstStyle/>
          <a:p>
            <a:r>
              <a:rPr lang="en-US" sz="2000" dirty="0"/>
              <a:t>Use versus mention, names, spam, etc.</a:t>
            </a:r>
          </a:p>
          <a:p>
            <a:r>
              <a:rPr lang="en-US" sz="2000" dirty="0"/>
              <a:t>Faulty assumption: Word that is easily understood will be used.</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Modeling human understanding</a:t>
            </a:r>
          </a:p>
        </p:txBody>
      </p:sp>
      <p:sp>
        <p:nvSpPr>
          <p:cNvPr id="21507" name="Rectangle 3"/>
          <p:cNvSpPr>
            <a:spLocks noGrp="1" noChangeArrowheads="1"/>
          </p:cNvSpPr>
          <p:nvPr>
            <p:ph type="body" idx="1"/>
          </p:nvPr>
        </p:nvSpPr>
        <p:spPr/>
        <p:txBody>
          <a:bodyPr/>
          <a:lstStyle/>
          <a:p>
            <a:r>
              <a:rPr lang="en-US" sz="2000" dirty="0"/>
              <a:t>Bayesian model of word understanding</a:t>
            </a:r>
          </a:p>
          <a:p>
            <a:r>
              <a:rPr lang="en-US" sz="2000" dirty="0"/>
              <a:t>Neuroscience results give us reasons to believe that understanding can be modeled by Bayesian inference.</a:t>
            </a:r>
          </a:p>
          <a:p>
            <a:r>
              <a:rPr lang="en-US" sz="2000" dirty="0"/>
              <a:t>Generative model of word formation</a:t>
            </a:r>
          </a:p>
          <a:p>
            <a:r>
              <a:rPr lang="en-US" sz="2000" dirty="0"/>
              <a:t>Linguistics gives us reasons to believe that word formation follows a predictable historical process.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Bayesian model of word understanding</a:t>
            </a:r>
            <a:r>
              <a:rPr lang="en-US" sz="4000" dirty="0"/>
              <a:t/>
            </a:r>
            <a:br>
              <a:rPr lang="en-US" sz="4000" dirty="0"/>
            </a:br>
            <a:endParaRPr lang="en-US" sz="4000" dirty="0"/>
          </a:p>
        </p:txBody>
      </p:sp>
      <p:sp>
        <p:nvSpPr>
          <p:cNvPr id="31747" name="Rectangle 3"/>
          <p:cNvSpPr>
            <a:spLocks noGrp="1" noChangeArrowheads="1"/>
          </p:cNvSpPr>
          <p:nvPr>
            <p:ph type="body" idx="1"/>
          </p:nvPr>
        </p:nvSpPr>
        <p:spPr/>
        <p:txBody>
          <a:bodyPr/>
          <a:lstStyle/>
          <a:p>
            <a:r>
              <a:rPr lang="en-US" sz="2000" dirty="0"/>
              <a:t>Example: </a:t>
            </a:r>
            <a:br>
              <a:rPr lang="en-US" sz="2000" dirty="0"/>
            </a:br>
            <a:r>
              <a:rPr lang="en-US" sz="2000" dirty="0"/>
              <a:t>shanghaiings (plural of noun, p1) </a:t>
            </a:r>
            <a:r>
              <a:rPr lang="en-US" sz="2000" dirty="0">
                <a:cs typeface="Arial" charset="0"/>
              </a:rPr>
              <a:t>→</a:t>
            </a:r>
          </a:p>
          <a:p>
            <a:pPr>
              <a:buFontTx/>
              <a:buNone/>
            </a:pPr>
            <a:r>
              <a:rPr lang="en-US" sz="2000" dirty="0">
                <a:cs typeface="Arial" charset="0"/>
              </a:rPr>
              <a:t>	shanghaiing (noun from participle, p2) →</a:t>
            </a:r>
          </a:p>
          <a:p>
            <a:pPr>
              <a:buFontTx/>
              <a:buNone/>
            </a:pPr>
            <a:r>
              <a:rPr lang="en-US" sz="2000" dirty="0">
                <a:cs typeface="Arial" charset="0"/>
              </a:rPr>
              <a:t>	shanghaiing (participle from verb, p3) →</a:t>
            </a:r>
          </a:p>
          <a:p>
            <a:pPr>
              <a:buFontTx/>
              <a:buNone/>
            </a:pPr>
            <a:r>
              <a:rPr lang="en-US" sz="2000" dirty="0">
                <a:cs typeface="Arial" charset="0"/>
              </a:rPr>
              <a:t>	shanghai (in dictionary, p4)</a:t>
            </a:r>
          </a:p>
          <a:p>
            <a:r>
              <a:rPr lang="en-US" sz="2000" dirty="0"/>
              <a:t>Probability = p1 * p2 * p3 * p4</a:t>
            </a:r>
          </a:p>
          <a:p>
            <a:r>
              <a:rPr lang="en-US" sz="2000" dirty="0"/>
              <a:t>pi determined via Bayes’ Law from observed ratios of occurrences (of similar cases)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Generative model of word formation</a:t>
            </a:r>
            <a:r>
              <a:rPr lang="en-US" sz="4000" dirty="0"/>
              <a:t/>
            </a:r>
            <a:br>
              <a:rPr lang="en-US" sz="4000" dirty="0"/>
            </a:br>
            <a:endParaRPr lang="en-US" sz="4000" dirty="0"/>
          </a:p>
        </p:txBody>
      </p:sp>
      <p:sp>
        <p:nvSpPr>
          <p:cNvPr id="32771" name="Rectangle 3"/>
          <p:cNvSpPr>
            <a:spLocks noGrp="1" noChangeArrowheads="1"/>
          </p:cNvSpPr>
          <p:nvPr>
            <p:ph type="body" idx="1"/>
          </p:nvPr>
        </p:nvSpPr>
        <p:spPr/>
        <p:txBody>
          <a:bodyPr/>
          <a:lstStyle/>
          <a:p>
            <a:r>
              <a:rPr lang="en-US" sz="2000" dirty="0"/>
              <a:t>Rules of word formation (etymology, parallelism, sound change, spelling change, etc.)</a:t>
            </a:r>
          </a:p>
          <a:p>
            <a:r>
              <a:rPr lang="en-US" sz="2000" dirty="0"/>
              <a:t>Example: </a:t>
            </a:r>
            <a:br>
              <a:rPr lang="en-US" sz="2000" dirty="0"/>
            </a:br>
            <a:r>
              <a:rPr lang="en-US" sz="2000" dirty="0"/>
              <a:t>avunculus</a:t>
            </a:r>
            <a:r>
              <a:rPr lang="en-US" sz="2000" dirty="0"/>
              <a:t> (Latin, “uncle”) </a:t>
            </a:r>
            <a:r>
              <a:rPr lang="en-US" sz="2000" dirty="0">
                <a:cs typeface="Arial" charset="0"/>
              </a:rPr>
              <a:t>→</a:t>
            </a:r>
            <a:r>
              <a:rPr lang="en-US" sz="2000" dirty="0"/>
              <a:t> avuncular</a:t>
            </a:r>
            <a:br>
              <a:rPr lang="en-US" sz="2000" dirty="0"/>
            </a:br>
            <a:r>
              <a:rPr lang="en-US" sz="2000" dirty="0">
                <a:cs typeface="Arial" charset="0"/>
              </a:rPr>
              <a:t>║</a:t>
            </a:r>
            <a:r>
              <a:rPr lang="en-US" sz="2000" dirty="0"/>
              <a:t> amita (Latin, “aunt”) </a:t>
            </a:r>
            <a:r>
              <a:rPr lang="en-US" sz="2000" dirty="0">
                <a:cs typeface="Arial" charset="0"/>
              </a:rPr>
              <a:t>→ amitular</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Work in progress</a:t>
            </a:r>
          </a:p>
        </p:txBody>
      </p:sp>
      <p:sp>
        <p:nvSpPr>
          <p:cNvPr id="30723" name="Rectangle 3"/>
          <p:cNvSpPr>
            <a:spLocks noGrp="1" noChangeArrowheads="1"/>
          </p:cNvSpPr>
          <p:nvPr>
            <p:ph type="body" idx="1"/>
          </p:nvPr>
        </p:nvSpPr>
        <p:spPr/>
        <p:txBody>
          <a:bodyPr/>
          <a:lstStyle/>
          <a:p>
            <a:r>
              <a:rPr lang="en-US" sz="2000" dirty="0"/>
              <a:t>Iterative approach</a:t>
            </a:r>
          </a:p>
          <a:p>
            <a:r>
              <a:rPr lang="en-US" sz="2000" dirty="0"/>
              <a:t>Work “outward” from dictionary using linguistic rules of word formation.</a:t>
            </a:r>
          </a:p>
          <a:p>
            <a:r>
              <a:rPr lang="en-US" sz="2000" dirty="0"/>
              <a:t>Work “inward” from corpus using Bayesian </a:t>
            </a:r>
            <a:r>
              <a:rPr lang="en-US" sz="2000" dirty="0" smtClean="0"/>
              <a:t>inference on grammar rules.</a:t>
            </a:r>
            <a:endParaRPr lang="en-US" sz="2000" dirty="0"/>
          </a:p>
          <a:p>
            <a:r>
              <a:rPr lang="en-US" sz="2000" dirty="0" smtClean="0"/>
              <a:t>Goal </a:t>
            </a:r>
            <a:r>
              <a:rPr lang="en-US" sz="2000" dirty="0"/>
              <a:t>is a process instead of a list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0538" y="1016000"/>
            <a:ext cx="7772400" cy="381000"/>
          </a:xfrm>
          <a:prstGeom prst="rect">
            <a:avLst/>
          </a:prstGeom>
          <a:noFill/>
          <a:ln w="9525">
            <a:noFill/>
            <a:miter lim="800000"/>
            <a:headEnd/>
            <a:tailEnd/>
          </a:ln>
        </p:spPr>
        <p:txBody>
          <a:bodyPr anchor="ctr"/>
          <a:lstStyle/>
          <a:p>
            <a:pPr defTabSz="914400"/>
            <a:r>
              <a:rPr lang="en-US" sz="1900" b="1" dirty="0" smtClean="0">
                <a:solidFill>
                  <a:srgbClr val="F38D26"/>
                </a:solidFill>
                <a:latin typeface="Helvetica" charset="0"/>
                <a:cs typeface="Helvetica" charset="0"/>
              </a:rPr>
              <a:t>How many words are in the English Language?</a:t>
            </a:r>
            <a:endParaRPr lang="en-US" sz="1900" b="1" dirty="0">
              <a:solidFill>
                <a:srgbClr val="F38D26"/>
              </a:solidFill>
              <a:latin typeface="Helvetica" charset="0"/>
              <a:cs typeface="Helvetica" charset="0"/>
            </a:endParaRPr>
          </a:p>
        </p:txBody>
      </p:sp>
      <p:sp>
        <p:nvSpPr>
          <p:cNvPr id="5" name="Rectangle 3"/>
          <p:cNvSpPr txBox="1">
            <a:spLocks noChangeArrowheads="1"/>
          </p:cNvSpPr>
          <p:nvPr/>
        </p:nvSpPr>
        <p:spPr bwMode="auto">
          <a:xfrm>
            <a:off x="490538" y="1625600"/>
            <a:ext cx="7772400" cy="3868738"/>
          </a:xfrm>
          <a:prstGeom prst="rect">
            <a:avLst/>
          </a:prstGeom>
          <a:noFill/>
          <a:ln w="9525">
            <a:noFill/>
            <a:miter lim="800000"/>
            <a:headEnd/>
            <a:tailEnd/>
          </a:ln>
        </p:spPr>
        <p:txBody>
          <a:bodyPr/>
          <a:lstStyle/>
          <a:p>
            <a:pPr>
              <a:buFontTx/>
              <a:buNone/>
            </a:pPr>
            <a:r>
              <a:rPr lang="en-US" sz="1200" dirty="0" smtClean="0"/>
              <a:t>“The English language has a complement of somewhere between two million and three million "short" words...”</a:t>
            </a:r>
            <a:br>
              <a:rPr lang="en-US" sz="1200" dirty="0" smtClean="0"/>
            </a:br>
            <a:r>
              <a:rPr lang="en-US" sz="1200" dirty="0" smtClean="0"/>
              <a:t>	-Dmitri Borgmann, </a:t>
            </a:r>
            <a:r>
              <a:rPr lang="en-US" sz="1200" b="1" i="1" dirty="0" smtClean="0"/>
              <a:t>Beyond Language</a:t>
            </a:r>
            <a:r>
              <a:rPr lang="en-US" sz="1200" dirty="0" smtClean="0"/>
              <a:t>, </a:t>
            </a:r>
            <a:r>
              <a:rPr lang="en-US" sz="1200" dirty="0" smtClean="0"/>
              <a:t>p</a:t>
            </a:r>
            <a:r>
              <a:rPr lang="en-US" sz="1200" dirty="0" smtClean="0"/>
              <a:t>. 226</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38D26"/>
                </a:solidFill>
                <a:latin typeface="Helvetica" charset="0"/>
                <a:cs typeface="Helvetica" charset="0"/>
              </a:rPr>
              <a:t>Work in progress</a:t>
            </a:r>
            <a:endParaRPr lang="en-US" dirty="0"/>
          </a:p>
        </p:txBody>
      </p:sp>
      <p:graphicFrame>
        <p:nvGraphicFramePr>
          <p:cNvPr id="4" name="Content Placeholder 3"/>
          <p:cNvGraphicFramePr>
            <a:graphicFrameLocks noGrp="1"/>
          </p:cNvGraphicFramePr>
          <p:nvPr>
            <p:ph idx="1"/>
          </p:nvPr>
        </p:nvGraphicFramePr>
        <p:xfrm>
          <a:off x="1041400" y="2800350"/>
          <a:ext cx="7645400" cy="28067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69950" y="2247900"/>
            <a:ext cx="7486650" cy="584775"/>
          </a:xfrm>
          <a:prstGeom prst="rect">
            <a:avLst/>
          </a:prstGeom>
          <a:noFill/>
        </p:spPr>
        <p:txBody>
          <a:bodyPr wrap="square" rtlCol="0">
            <a:spAutoFit/>
          </a:bodyPr>
          <a:lstStyle/>
          <a:p>
            <a:r>
              <a:rPr lang="en-US" sz="1600" dirty="0" smtClean="0"/>
              <a:t>Words starting with “pro.” Results </a:t>
            </a:r>
            <a:r>
              <a:rPr lang="en-US" sz="1600" dirty="0" smtClean="0"/>
              <a:t>from parsing 10 million sentences collected from USENET 1992.</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b="1" dirty="0" smtClean="0">
                <a:solidFill>
                  <a:srgbClr val="F38D26"/>
                </a:solidFill>
                <a:latin typeface="Helvetica" charset="0"/>
                <a:cs typeface="Helvetica" charset="0"/>
              </a:rPr>
              <a:t>How many words are in the largest unabridged dictionaries?</a:t>
            </a:r>
          </a:p>
        </p:txBody>
      </p:sp>
      <p:sp>
        <p:nvSpPr>
          <p:cNvPr id="3" name="Content Placeholder 2"/>
          <p:cNvSpPr>
            <a:spLocks noGrp="1"/>
          </p:cNvSpPr>
          <p:nvPr>
            <p:ph idx="1"/>
          </p:nvPr>
        </p:nvSpPr>
        <p:spPr/>
        <p:txBody>
          <a:bodyPr/>
          <a:lstStyle/>
          <a:p>
            <a:pPr>
              <a:lnSpc>
                <a:spcPct val="90000"/>
              </a:lnSpc>
              <a:buFontTx/>
              <a:buNone/>
            </a:pPr>
            <a:r>
              <a:rPr lang="en-US" sz="1600" dirty="0" smtClean="0"/>
              <a:t>Philip Babcock Gove, Preface to </a:t>
            </a:r>
            <a:r>
              <a:rPr lang="en-US" sz="1600" b="1" i="1" dirty="0" smtClean="0"/>
              <a:t>Webster's Third New International Dictionary of the English Language, Unabridged</a:t>
            </a:r>
            <a:r>
              <a:rPr lang="en-US" sz="1600" i="1" dirty="0" smtClean="0"/>
              <a:t> (</a:t>
            </a:r>
            <a:r>
              <a:rPr lang="en-US" sz="1600" dirty="0" smtClean="0"/>
              <a:t>G. &amp; C. Merriam, 1961), p. 7a:</a:t>
            </a:r>
          </a:p>
          <a:p>
            <a:pPr>
              <a:lnSpc>
                <a:spcPct val="90000"/>
              </a:lnSpc>
              <a:buFontTx/>
              <a:buNone/>
            </a:pPr>
            <a:r>
              <a:rPr lang="en-US" sz="1600" dirty="0" smtClean="0"/>
              <a:t> “This dictionary has a vocabulary of over 450,000 words.  It would have been easy to make the vocabulary larger although the book, in the format of the preceding edition, could hardly hold any more pages or be any thicker.  By itself, the number of entries is, however, not  of first importance.  </a:t>
            </a:r>
            <a:r>
              <a:rPr lang="en-US" sz="1600" dirty="0" smtClean="0">
                <a:solidFill>
                  <a:schemeClr val="accent2"/>
                </a:solidFill>
              </a:rPr>
              <a:t>The number of words available is</a:t>
            </a:r>
            <a:r>
              <a:rPr lang="en-US" sz="1600" dirty="0" smtClean="0"/>
              <a:t> always far in excess of and for a one volume dictionary </a:t>
            </a:r>
            <a:r>
              <a:rPr lang="en-US" sz="1600" dirty="0" smtClean="0">
                <a:solidFill>
                  <a:schemeClr val="accent2"/>
                </a:solidFill>
              </a:rPr>
              <a:t>many times the number </a:t>
            </a:r>
            <a:r>
              <a:rPr lang="en-US" sz="1600" dirty="0" smtClean="0"/>
              <a:t>that can possibly be </a:t>
            </a:r>
            <a:r>
              <a:rPr lang="en-US" sz="1600" dirty="0" smtClean="0">
                <a:solidFill>
                  <a:schemeClr val="accent2"/>
                </a:solidFill>
              </a:rPr>
              <a:t>included</a:t>
            </a:r>
            <a:r>
              <a:rPr lang="en-US" sz="1600" dirty="0" smtClean="0"/>
              <a:t>.”</a:t>
            </a:r>
          </a:p>
          <a:p>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b="1" dirty="0" smtClean="0">
                <a:solidFill>
                  <a:srgbClr val="F38D26"/>
                </a:solidFill>
                <a:latin typeface="Helvetica" charset="0"/>
                <a:cs typeface="Helvetica" charset="0"/>
              </a:rPr>
              <a:t>How many words are in the largest unabridged dictionaries?</a:t>
            </a:r>
          </a:p>
        </p:txBody>
      </p:sp>
      <p:sp>
        <p:nvSpPr>
          <p:cNvPr id="3" name="Content Placeholder 2"/>
          <p:cNvSpPr>
            <a:spLocks noGrp="1"/>
          </p:cNvSpPr>
          <p:nvPr>
            <p:ph idx="1"/>
          </p:nvPr>
        </p:nvSpPr>
        <p:spPr/>
        <p:txBody>
          <a:bodyPr/>
          <a:lstStyle/>
          <a:p>
            <a:pPr>
              <a:lnSpc>
                <a:spcPct val="80000"/>
              </a:lnSpc>
              <a:buFontTx/>
              <a:buNone/>
            </a:pPr>
            <a:r>
              <a:rPr lang="en-US" sz="1600" dirty="0" smtClean="0"/>
              <a:t>John Simpson, Chief Editor, </a:t>
            </a:r>
            <a:r>
              <a:rPr lang="en-US" sz="1600" i="1" dirty="0" smtClean="0"/>
              <a:t>Oxford English Dictionary,</a:t>
            </a:r>
            <a:r>
              <a:rPr lang="en-US" sz="1600" dirty="0" smtClean="0"/>
              <a:t> Preface to the Third Edition, March 2000:</a:t>
            </a:r>
          </a:p>
          <a:p>
            <a:pPr>
              <a:lnSpc>
                <a:spcPct val="80000"/>
              </a:lnSpc>
              <a:buFontTx/>
              <a:buNone/>
            </a:pPr>
            <a:r>
              <a:rPr lang="en-US" sz="1600" dirty="0" smtClean="0"/>
              <a:t>“There </a:t>
            </a:r>
            <a:r>
              <a:rPr lang="en-US" sz="1600" dirty="0" smtClean="0"/>
              <a:t>are a number of myths about the Oxford English Dictionary, one of the most prevalent of which is that it includes every word, and every meaning of every word, which has ever formed part of the English language. Such an objective could never be fully achieved. […] It is also often claimed that a ‘word’ is not a ‘word’ (or is not ‘English’) unless it is in ‘the dictionary’. This may be acceptable logic for the purposes of word games, but not outside those limits. […] It may be added here that the question </a:t>
            </a:r>
            <a:r>
              <a:rPr lang="en-US" sz="1600" dirty="0" smtClean="0">
                <a:solidFill>
                  <a:schemeClr val="accent2"/>
                </a:solidFill>
              </a:rPr>
              <a:t>‘How many words are there in the English language?’ cannot be answered by recourse to a dictionary</a:t>
            </a:r>
            <a:r>
              <a:rPr lang="en-US" sz="1600" dirty="0" smtClean="0">
                <a:solidFill>
                  <a:schemeClr val="accent2"/>
                </a:solidFill>
              </a:rPr>
              <a:t>.</a:t>
            </a:r>
            <a:r>
              <a:rPr lang="en-US" sz="1600" dirty="0" smtClean="0"/>
              <a:t>”</a:t>
            </a:r>
            <a:endParaRPr lang="en-US" sz="1600" dirty="0" smtClean="0"/>
          </a:p>
          <a:p>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b="1" dirty="0" smtClean="0">
                <a:solidFill>
                  <a:srgbClr val="F38D26"/>
                </a:solidFill>
                <a:latin typeface="Helvetica" charset="0"/>
                <a:cs typeface="Helvetica" charset="0"/>
              </a:rPr>
              <a:t>How many words are in the largest unabridged dictionaries?</a:t>
            </a:r>
          </a:p>
        </p:txBody>
      </p:sp>
      <p:sp>
        <p:nvSpPr>
          <p:cNvPr id="3" name="Content Placeholder 2"/>
          <p:cNvSpPr>
            <a:spLocks noGrp="1"/>
          </p:cNvSpPr>
          <p:nvPr>
            <p:ph idx="1"/>
          </p:nvPr>
        </p:nvSpPr>
        <p:spPr/>
        <p:txBody>
          <a:bodyPr/>
          <a:lstStyle/>
          <a:p>
            <a:pPr>
              <a:buNone/>
            </a:pPr>
            <a:r>
              <a:rPr lang="en-US" sz="1600" dirty="0" smtClean="0"/>
              <a:t>Victoria Neufeldt, editor of the </a:t>
            </a:r>
            <a:r>
              <a:rPr lang="en-US" sz="1600" b="1" i="1" dirty="0" smtClean="0"/>
              <a:t>Webster's New World </a:t>
            </a:r>
            <a:r>
              <a:rPr lang="en-US" sz="1600" dirty="0" smtClean="0"/>
              <a:t>family </a:t>
            </a:r>
            <a:r>
              <a:rPr lang="en-US" sz="1600" dirty="0" smtClean="0"/>
              <a:t>of dictionaries</a:t>
            </a:r>
            <a:r>
              <a:rPr lang="en-US" sz="1600" dirty="0" smtClean="0"/>
              <a:t>, quoted in Kenneth F. Kister, </a:t>
            </a:r>
            <a:r>
              <a:rPr lang="en-US" sz="1600" b="1" i="1" dirty="0" smtClean="0"/>
              <a:t>Kister's Best </a:t>
            </a:r>
            <a:r>
              <a:rPr lang="en-US" sz="1600" b="1" i="1" dirty="0" smtClean="0"/>
              <a:t>Dictionaries for </a:t>
            </a:r>
            <a:r>
              <a:rPr lang="en-US" sz="1600" b="1" i="1" dirty="0" smtClean="0"/>
              <a:t>Adults and Young People, A Comparative Guide</a:t>
            </a:r>
            <a:r>
              <a:rPr lang="en-US" sz="1600" dirty="0" smtClean="0"/>
              <a:t>, The Oryx Press</a:t>
            </a:r>
            <a:r>
              <a:rPr lang="en-US" sz="1600" dirty="0" smtClean="0"/>
              <a:t>, Phoenix</a:t>
            </a:r>
            <a:r>
              <a:rPr lang="en-US" sz="1600" dirty="0" smtClean="0"/>
              <a:t>, Arizona, 1992, p. </a:t>
            </a:r>
            <a:r>
              <a:rPr lang="en-US" sz="1600" dirty="0" smtClean="0"/>
              <a:t>79:</a:t>
            </a:r>
          </a:p>
          <a:p>
            <a:pPr>
              <a:buNone/>
            </a:pPr>
            <a:r>
              <a:rPr lang="en-US" sz="1600" dirty="0" smtClean="0"/>
              <a:t>“I hate the word "unabridged."  It's stupid and misleading, since it is used for all large dictionaries, regardless of whether an abridged edition of a given dictionary exists; and also, because the word sort  of implies the idea of completeness, it encourages the buyer to  believe that the dictionary so described contains all the words of the language.  </a:t>
            </a:r>
            <a:r>
              <a:rPr lang="en-US" sz="1600" dirty="0" smtClean="0">
                <a:solidFill>
                  <a:schemeClr val="accent2"/>
                </a:solidFill>
              </a:rPr>
              <a:t>No dictionary comes anywhere near doing that</a:t>
            </a:r>
            <a:r>
              <a:rPr lang="en-US" sz="1600" dirty="0" smtClean="0"/>
              <a:t>.”</a:t>
            </a:r>
          </a:p>
          <a:p>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What is a word?</a:t>
            </a:r>
            <a:r>
              <a:rPr lang="en-US" dirty="0"/>
              <a:t/>
            </a:r>
            <a:br>
              <a:rPr lang="en-US" dirty="0"/>
            </a:br>
            <a:endParaRPr lang="en-US" dirty="0"/>
          </a:p>
        </p:txBody>
      </p:sp>
      <p:sp>
        <p:nvSpPr>
          <p:cNvPr id="9219" name="Rectangle 3"/>
          <p:cNvSpPr>
            <a:spLocks noGrp="1" noChangeArrowheads="1"/>
          </p:cNvSpPr>
          <p:nvPr>
            <p:ph type="body" idx="1"/>
          </p:nvPr>
        </p:nvSpPr>
        <p:spPr/>
        <p:txBody>
          <a:bodyPr/>
          <a:lstStyle/>
          <a:p>
            <a:r>
              <a:rPr lang="en-US" sz="1600" dirty="0"/>
              <a:t>A word is the smallest unit of meaning.</a:t>
            </a:r>
          </a:p>
          <a:p>
            <a:r>
              <a:rPr lang="en-US" sz="1600" dirty="0"/>
              <a:t>Analogous to:</a:t>
            </a:r>
            <a:br>
              <a:rPr lang="en-US" sz="1600" dirty="0"/>
            </a:br>
            <a:r>
              <a:rPr lang="en-US" sz="1600" dirty="0"/>
              <a:t>A letter is the smallest unit of spelling.</a:t>
            </a:r>
            <a:br>
              <a:rPr lang="en-US" sz="1600" dirty="0"/>
            </a:br>
            <a:r>
              <a:rPr lang="en-US" sz="1600" dirty="0"/>
              <a:t>A phoneme is the smallest unit of pronunciation.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How many words are in the English language?</a:t>
            </a:r>
            <a:r>
              <a:rPr lang="en-US" dirty="0"/>
              <a:t/>
            </a:r>
            <a:br>
              <a:rPr lang="en-US" dirty="0"/>
            </a:br>
            <a:endParaRPr lang="en-US" dirty="0"/>
          </a:p>
        </p:txBody>
      </p:sp>
      <p:sp>
        <p:nvSpPr>
          <p:cNvPr id="26627" name="Rectangle 3"/>
          <p:cNvSpPr>
            <a:spLocks noGrp="1" noChangeArrowheads="1"/>
          </p:cNvSpPr>
          <p:nvPr>
            <p:ph type="body" idx="1"/>
          </p:nvPr>
        </p:nvSpPr>
        <p:spPr/>
        <p:txBody>
          <a:bodyPr/>
          <a:lstStyle/>
          <a:p>
            <a:r>
              <a:rPr lang="en-US" sz="1600" dirty="0"/>
              <a:t>Unabridged dictionaries contain about 500,000 words.</a:t>
            </a:r>
          </a:p>
          <a:p>
            <a:r>
              <a:rPr lang="en-US" sz="1600" dirty="0"/>
              <a:t>If “many times” (Gove) implies a multiple of 4 to 6, then 2 to 3 million (Borgmann) is a reasonable estimate.</a:t>
            </a:r>
          </a:p>
          <a:p>
            <a:r>
              <a:rPr lang="en-US" sz="1600" dirty="0"/>
              <a:t>How to find these words?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1900" b="1" dirty="0" smtClean="0">
                <a:solidFill>
                  <a:srgbClr val="F38D26"/>
                </a:solidFill>
                <a:latin typeface="Helvetica" charset="0"/>
                <a:cs typeface="Helvetica" charset="0"/>
              </a:rPr>
              <a:t>The problem of names</a:t>
            </a:r>
          </a:p>
        </p:txBody>
      </p:sp>
      <p:sp>
        <p:nvSpPr>
          <p:cNvPr id="10243" name="Rectangle 3"/>
          <p:cNvSpPr>
            <a:spLocks noGrp="1" noChangeArrowheads="1"/>
          </p:cNvSpPr>
          <p:nvPr>
            <p:ph type="body" idx="1"/>
          </p:nvPr>
        </p:nvSpPr>
        <p:spPr/>
        <p:txBody>
          <a:bodyPr/>
          <a:lstStyle/>
          <a:p>
            <a:r>
              <a:rPr lang="en-US" sz="1600" dirty="0"/>
              <a:t>A name is a word that designates an individual or a class of individuals.</a:t>
            </a:r>
          </a:p>
          <a:p>
            <a:r>
              <a:rPr lang="en-US" sz="1600" dirty="0"/>
              <a:t>Unlimited number of names.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1499</Words>
  <Application>Microsoft Office PowerPoint</Application>
  <PresentationFormat>On-screen Show (4:3)</PresentationFormat>
  <Paragraphs>205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How many words are in the largest unabridged dictionaries?</vt:lpstr>
      <vt:lpstr>How many words are in the largest unabridged dictionaries?</vt:lpstr>
      <vt:lpstr>How many words are in the largest unabridged dictionaries?</vt:lpstr>
      <vt:lpstr>What is a word? </vt:lpstr>
      <vt:lpstr>How many words are in the English language? </vt:lpstr>
      <vt:lpstr>The problem of names</vt:lpstr>
      <vt:lpstr>The problem of prefixes and suffixes  </vt:lpstr>
      <vt:lpstr>The problem of compounds</vt:lpstr>
      <vt:lpstr>The problem of derived forms</vt:lpstr>
      <vt:lpstr>The problem of rare words</vt:lpstr>
      <vt:lpstr>Example: “amitular”</vt:lpstr>
      <vt:lpstr>Solving these problems</vt:lpstr>
      <vt:lpstr>Probability is the key</vt:lpstr>
      <vt:lpstr>Solves previous problems</vt:lpstr>
      <vt:lpstr>Using dictionaries to determine probability </vt:lpstr>
      <vt:lpstr>Not going to be fixed by electronic dictionaries</vt:lpstr>
      <vt:lpstr>Using corpora to determine probability</vt:lpstr>
      <vt:lpstr>Problem with using corpus to determine probability</vt:lpstr>
      <vt:lpstr>How many dictionary words are not in the corpus?</vt:lpstr>
      <vt:lpstr>Signal versus noise</vt:lpstr>
      <vt:lpstr>Signal versus noise</vt:lpstr>
      <vt:lpstr>Corpora are not the solution by themselves</vt:lpstr>
      <vt:lpstr>Modeling human understanding</vt:lpstr>
      <vt:lpstr>Bayesian model of word understanding </vt:lpstr>
      <vt:lpstr>Generative model of word formation </vt:lpstr>
      <vt:lpstr>Work in progress</vt:lpstr>
      <vt:lpstr>Work in progress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Grafelman</dc:creator>
  <cp:lastModifiedBy>chris</cp:lastModifiedBy>
  <cp:revision>69</cp:revision>
  <dcterms:created xsi:type="dcterms:W3CDTF">2010-08-05T19:18:47Z</dcterms:created>
  <dcterms:modified xsi:type="dcterms:W3CDTF">2010-09-07T20:01:08Z</dcterms:modified>
</cp:coreProperties>
</file>