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7" r:id="rId2"/>
  </p:sldMasterIdLst>
  <p:notesMasterIdLst>
    <p:notesMasterId r:id="rId17"/>
  </p:notesMasterIdLst>
  <p:handoutMasterIdLst>
    <p:handoutMasterId r:id="rId18"/>
  </p:handoutMasterIdLst>
  <p:sldIdLst>
    <p:sldId id="256" r:id="rId3"/>
    <p:sldId id="328" r:id="rId4"/>
    <p:sldId id="323" r:id="rId5"/>
    <p:sldId id="329" r:id="rId6"/>
    <p:sldId id="330" r:id="rId7"/>
    <p:sldId id="331" r:id="rId8"/>
    <p:sldId id="332" r:id="rId9"/>
    <p:sldId id="333" r:id="rId10"/>
    <p:sldId id="334" r:id="rId11"/>
    <p:sldId id="335" r:id="rId12"/>
    <p:sldId id="336" r:id="rId13"/>
    <p:sldId id="337" r:id="rId14"/>
    <p:sldId id="338" r:id="rId15"/>
    <p:sldId id="293" r:id="rId16"/>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57642" autoAdjust="0"/>
  </p:normalViewPr>
  <p:slideViewPr>
    <p:cSldViewPr snapToGrid="0" showGuides="1">
      <p:cViewPr>
        <p:scale>
          <a:sx n="78" d="100"/>
          <a:sy n="78" d="100"/>
        </p:scale>
        <p:origin x="-62" y="-115"/>
      </p:cViewPr>
      <p:guideLst>
        <p:guide orient="horz" pos="2160"/>
        <p:guide pos="2880"/>
      </p:guideLst>
    </p:cSldViewPr>
  </p:slideViewPr>
  <p:outlineViewPr>
    <p:cViewPr>
      <p:scale>
        <a:sx n="33" d="100"/>
        <a:sy n="33" d="100"/>
      </p:scale>
      <p:origin x="0" y="12444"/>
    </p:cViewPr>
  </p:outlineViewPr>
  <p:notesTextViewPr>
    <p:cViewPr>
      <p:scale>
        <a:sx n="100" d="100"/>
        <a:sy n="100" d="100"/>
      </p:scale>
      <p:origin x="0" y="0"/>
    </p:cViewPr>
  </p:notesTextViewPr>
  <p:sorterViewPr>
    <p:cViewPr>
      <p:scale>
        <a:sx n="66" d="100"/>
        <a:sy n="66" d="100"/>
      </p:scale>
      <p:origin x="0" y="85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971" cy="464503"/>
          </a:xfrm>
          <a:prstGeom prst="rect">
            <a:avLst/>
          </a:prstGeom>
        </p:spPr>
        <p:txBody>
          <a:bodyPr vert="horz" lIns="91294" tIns="45647" rIns="91294" bIns="45647"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63146" y="0"/>
            <a:ext cx="3032971" cy="464503"/>
          </a:xfrm>
          <a:prstGeom prst="rect">
            <a:avLst/>
          </a:prstGeom>
        </p:spPr>
        <p:txBody>
          <a:bodyPr vert="horz" lIns="91294" tIns="45647" rIns="91294" bIns="45647" rtlCol="0"/>
          <a:lstStyle>
            <a:lvl1pPr algn="r">
              <a:defRPr sz="1200"/>
            </a:lvl1pPr>
          </a:lstStyle>
          <a:p>
            <a:pPr>
              <a:defRPr/>
            </a:pPr>
            <a:fld id="{C66335DB-63AA-494B-BD0D-EA3A307421CE}" type="datetimeFigureOut">
              <a:rPr lang="en-US"/>
              <a:pPr>
                <a:defRPr/>
              </a:pPr>
              <a:t>9/8/2010</a:t>
            </a:fld>
            <a:endParaRPr lang="en-US" dirty="0"/>
          </a:p>
        </p:txBody>
      </p:sp>
      <p:sp>
        <p:nvSpPr>
          <p:cNvPr id="4" name="Footer Placeholder 3"/>
          <p:cNvSpPr>
            <a:spLocks noGrp="1"/>
          </p:cNvSpPr>
          <p:nvPr>
            <p:ph type="ftr" sz="quarter" idx="2"/>
          </p:nvPr>
        </p:nvSpPr>
        <p:spPr>
          <a:xfrm>
            <a:off x="0" y="8817612"/>
            <a:ext cx="3032971" cy="464503"/>
          </a:xfrm>
          <a:prstGeom prst="rect">
            <a:avLst/>
          </a:prstGeom>
        </p:spPr>
        <p:txBody>
          <a:bodyPr vert="horz" lIns="91294" tIns="45647" rIns="91294" bIns="45647"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63146" y="8817612"/>
            <a:ext cx="3032971" cy="464503"/>
          </a:xfrm>
          <a:prstGeom prst="rect">
            <a:avLst/>
          </a:prstGeom>
        </p:spPr>
        <p:txBody>
          <a:bodyPr vert="horz" lIns="91294" tIns="45647" rIns="91294" bIns="45647" rtlCol="0" anchor="b"/>
          <a:lstStyle>
            <a:lvl1pPr algn="r">
              <a:defRPr sz="1200"/>
            </a:lvl1pPr>
          </a:lstStyle>
          <a:p>
            <a:pPr>
              <a:defRPr/>
            </a:pPr>
            <a:fld id="{32EFC673-3271-46C9-AC85-276C4B8A60D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2971" cy="462917"/>
          </a:xfrm>
          <a:prstGeom prst="rect">
            <a:avLst/>
          </a:prstGeom>
          <a:noFill/>
          <a:ln w="9525">
            <a:noFill/>
            <a:miter lim="800000"/>
            <a:headEnd/>
            <a:tailEnd/>
          </a:ln>
          <a:effectLst/>
        </p:spPr>
        <p:txBody>
          <a:bodyPr vert="horz" wrap="square" lIns="87998" tIns="43999" rIns="87998" bIns="43999" numCol="1" anchor="t" anchorCtr="0" compatLnSpc="1">
            <a:prstTxWarp prst="textNoShape">
              <a:avLst/>
            </a:prstTxWarp>
          </a:bodyPr>
          <a:lstStyle>
            <a:lvl1pPr>
              <a:defRPr sz="1200" dirty="0"/>
            </a:lvl1pPr>
          </a:lstStyle>
          <a:p>
            <a:pPr>
              <a:defRPr/>
            </a:pPr>
            <a:endParaRPr lang="en-US" dirty="0"/>
          </a:p>
        </p:txBody>
      </p:sp>
      <p:sp>
        <p:nvSpPr>
          <p:cNvPr id="43011" name="Rectangle 3"/>
          <p:cNvSpPr>
            <a:spLocks noGrp="1" noChangeArrowheads="1"/>
          </p:cNvSpPr>
          <p:nvPr>
            <p:ph type="dt" idx="1"/>
          </p:nvPr>
        </p:nvSpPr>
        <p:spPr bwMode="auto">
          <a:xfrm>
            <a:off x="3963146" y="0"/>
            <a:ext cx="3032971" cy="462917"/>
          </a:xfrm>
          <a:prstGeom prst="rect">
            <a:avLst/>
          </a:prstGeom>
          <a:noFill/>
          <a:ln w="9525">
            <a:noFill/>
            <a:miter lim="800000"/>
            <a:headEnd/>
            <a:tailEnd/>
          </a:ln>
          <a:effectLst/>
        </p:spPr>
        <p:txBody>
          <a:bodyPr vert="horz" wrap="square" lIns="87998" tIns="43999" rIns="87998" bIns="43999" numCol="1" anchor="t" anchorCtr="0" compatLnSpc="1">
            <a:prstTxWarp prst="textNoShape">
              <a:avLst/>
            </a:prstTxWarp>
          </a:bodyPr>
          <a:lstStyle>
            <a:lvl1pPr algn="r">
              <a:defRPr sz="1200" dirty="0"/>
            </a:lvl1pPr>
          </a:lstStyle>
          <a:p>
            <a:pPr>
              <a:defRPr/>
            </a:pPr>
            <a:endParaRPr lang="en-US" dirty="0"/>
          </a:p>
        </p:txBody>
      </p:sp>
      <p:sp>
        <p:nvSpPr>
          <p:cNvPr id="57348"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00404" y="4410392"/>
            <a:ext cx="5596892" cy="4175763"/>
          </a:xfrm>
          <a:prstGeom prst="rect">
            <a:avLst/>
          </a:prstGeom>
          <a:noFill/>
          <a:ln w="9525">
            <a:noFill/>
            <a:miter lim="800000"/>
            <a:headEnd/>
            <a:tailEnd/>
          </a:ln>
          <a:effectLst/>
        </p:spPr>
        <p:txBody>
          <a:bodyPr vert="horz" wrap="square" lIns="87998" tIns="43999" rIns="87998" bIns="439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19198"/>
            <a:ext cx="3032971" cy="462917"/>
          </a:xfrm>
          <a:prstGeom prst="rect">
            <a:avLst/>
          </a:prstGeom>
          <a:noFill/>
          <a:ln w="9525">
            <a:noFill/>
            <a:miter lim="800000"/>
            <a:headEnd/>
            <a:tailEnd/>
          </a:ln>
          <a:effectLst/>
        </p:spPr>
        <p:txBody>
          <a:bodyPr vert="horz" wrap="square" lIns="87998" tIns="43999" rIns="87998" bIns="43999" numCol="1" anchor="b" anchorCtr="0" compatLnSpc="1">
            <a:prstTxWarp prst="textNoShape">
              <a:avLst/>
            </a:prstTxWarp>
          </a:bodyPr>
          <a:lstStyle>
            <a:lvl1pPr>
              <a:defRPr sz="1200" dirty="0"/>
            </a:lvl1pPr>
          </a:lstStyle>
          <a:p>
            <a:pPr>
              <a:defRPr/>
            </a:pPr>
            <a:endParaRPr lang="en-US" dirty="0"/>
          </a:p>
        </p:txBody>
      </p:sp>
      <p:sp>
        <p:nvSpPr>
          <p:cNvPr id="43015" name="Rectangle 7"/>
          <p:cNvSpPr>
            <a:spLocks noGrp="1" noChangeArrowheads="1"/>
          </p:cNvSpPr>
          <p:nvPr>
            <p:ph type="sldNum" sz="quarter" idx="5"/>
          </p:nvPr>
        </p:nvSpPr>
        <p:spPr bwMode="auto">
          <a:xfrm>
            <a:off x="3963146" y="8819198"/>
            <a:ext cx="3032971" cy="462917"/>
          </a:xfrm>
          <a:prstGeom prst="rect">
            <a:avLst/>
          </a:prstGeom>
          <a:noFill/>
          <a:ln w="9525">
            <a:noFill/>
            <a:miter lim="800000"/>
            <a:headEnd/>
            <a:tailEnd/>
          </a:ln>
          <a:effectLst/>
        </p:spPr>
        <p:txBody>
          <a:bodyPr vert="horz" wrap="square" lIns="87998" tIns="43999" rIns="87998" bIns="43999" numCol="1" anchor="b" anchorCtr="0" compatLnSpc="1">
            <a:prstTxWarp prst="textNoShape">
              <a:avLst/>
            </a:prstTxWarp>
          </a:bodyPr>
          <a:lstStyle>
            <a:lvl1pPr algn="r">
              <a:defRPr sz="1200"/>
            </a:lvl1pPr>
          </a:lstStyle>
          <a:p>
            <a:pPr>
              <a:defRPr/>
            </a:pPr>
            <a:fld id="{27D74FF5-BE33-4723-943D-5A291259F75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D8CEF1-EFA3-44A2-AED2-96CC6A794E86}" type="slidenum">
              <a:rPr lang="en-US" smtClean="0"/>
              <a:pPr/>
              <a:t>1</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smtClean="0"/>
              <a:t>What </a:t>
            </a:r>
            <a:r>
              <a:rPr lang="en-US" dirty="0" smtClean="0"/>
              <a:t>I will try to do today is give you </a:t>
            </a:r>
            <a:r>
              <a:rPr lang="en-US" dirty="0" smtClean="0"/>
              <a:t>a snapshot of </a:t>
            </a:r>
            <a:r>
              <a:rPr lang="en-US" dirty="0" smtClean="0"/>
              <a:t>how a scientific research society </a:t>
            </a:r>
            <a:r>
              <a:rPr lang="en-US" dirty="0" smtClean="0"/>
              <a:t>has worked to promote data sharing and archiving.</a:t>
            </a:r>
            <a:endParaRPr lang="en-US" dirty="0" smtClean="0"/>
          </a:p>
          <a:p>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879562"/>
            <a:fld id="{0B9AA1C4-1512-4166-BB39-5045DE686858}" type="slidenum">
              <a:rPr lang="en-US" smtClean="0"/>
              <a:pPr defTabSz="879562"/>
              <a:t>10</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baseline="0" dirty="0" smtClean="0"/>
              <a:t>General recommendations from the incentives workshop, building on the others.</a:t>
            </a:r>
            <a:endParaRPr lang="en-US" dirty="0" smtClean="0"/>
          </a:p>
          <a:p>
            <a:r>
              <a:rPr lang="en-US" dirty="0" smtClean="0"/>
              <a:t> </a:t>
            </a:r>
            <a:endParaRPr lang="en-US" sz="1400" dirty="0" smtClean="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879562"/>
            <a:fld id="{0B9AA1C4-1512-4166-BB39-5045DE686858}" type="slidenum">
              <a:rPr lang="en-US" smtClean="0"/>
              <a:pPr defTabSz="879562"/>
              <a:t>11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914307" eaLnBrk="1" hangingPunct="1">
              <a:defRPr/>
            </a:pPr>
            <a:r>
              <a:rPr lang="en-US" i="0" dirty="0" smtClean="0"/>
              <a:t>Some overall comments on the</a:t>
            </a:r>
            <a:r>
              <a:rPr lang="en-US" i="0" baseline="0" dirty="0" smtClean="0"/>
              <a:t> roles of professional s</a:t>
            </a:r>
            <a:r>
              <a:rPr lang="en-US" i="0" dirty="0" smtClean="0"/>
              <a:t>ocieties </a:t>
            </a:r>
            <a:r>
              <a:rPr lang="en-US" i="0" dirty="0" smtClean="0"/>
              <a:t>based on </a:t>
            </a:r>
            <a:r>
              <a:rPr lang="en-US" i="0" dirty="0" smtClean="0"/>
              <a:t>our efforts</a:t>
            </a:r>
            <a:r>
              <a:rPr lang="en-US" i="0" baseline="0" dirty="0" smtClean="0"/>
              <a:t> and those of the American Society of Naturalists, who have participated in our workshops.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879562"/>
            <a:fld id="{0B9AA1C4-1512-4166-BB39-5045DE686858}" type="slidenum">
              <a:rPr lang="en-US" smtClean="0"/>
              <a:pPr defTabSz="879562"/>
              <a:t>12</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The ultimate </a:t>
            </a:r>
            <a:r>
              <a:rPr lang="en-US" dirty="0" smtClean="0"/>
              <a:t>challenge: </a:t>
            </a:r>
            <a:r>
              <a:rPr lang="en-US" dirty="0" smtClean="0"/>
              <a:t>a “research</a:t>
            </a:r>
            <a:r>
              <a:rPr lang="en-US" baseline="0" dirty="0" smtClean="0"/>
              <a:t> commons,” as </a:t>
            </a:r>
            <a:r>
              <a:rPr lang="en-US" dirty="0" smtClean="0"/>
              <a:t>described by Schofield</a:t>
            </a:r>
            <a:r>
              <a:rPr lang="en-US" baseline="0" dirty="0" smtClean="0"/>
              <a:t> et al. in </a:t>
            </a:r>
            <a:r>
              <a:rPr lang="en-US" i="1" baseline="0" dirty="0" smtClean="0"/>
              <a:t>Nature</a:t>
            </a:r>
            <a:r>
              <a:rPr lang="en-US" baseline="0" dirty="0" smtClean="0"/>
              <a:t> last </a:t>
            </a:r>
            <a:r>
              <a:rPr lang="en-US" baseline="0" dirty="0" smtClean="0"/>
              <a:t>year, in an article about a</a:t>
            </a:r>
            <a:r>
              <a:rPr lang="en-US" dirty="0" smtClean="0"/>
              <a:t> </a:t>
            </a:r>
            <a:r>
              <a:rPr lang="en-US" dirty="0" smtClean="0"/>
              <a:t>Rome meeting </a:t>
            </a:r>
            <a:r>
              <a:rPr lang="en-US" dirty="0" smtClean="0"/>
              <a:t>of </a:t>
            </a:r>
            <a:r>
              <a:rPr lang="en-US" dirty="0" smtClean="0"/>
              <a:t>mouse </a:t>
            </a:r>
            <a:r>
              <a:rPr lang="en-US" dirty="0" smtClean="0"/>
              <a:t>researchers.</a:t>
            </a:r>
            <a:endParaRPr lang="en-US" dirty="0" smtClean="0"/>
          </a:p>
          <a:p>
            <a:endParaRPr lang="en-US" dirty="0" smtClean="0"/>
          </a:p>
          <a:p>
            <a:r>
              <a:rPr lang="en-US" dirty="0" smtClean="0"/>
              <a:t>“The heart of a research commons is one in which academic research is not impeded by restrictions on use and access to data and materials, in line with the principles of the Creative Commons (see Science Commons Database Protocol http:// sciencecommons.org/resources/faq/database-protocol)”</a:t>
            </a:r>
          </a:p>
          <a:p>
            <a:endParaRPr lang="en-US" dirty="0" smtClean="0"/>
          </a:p>
          <a:p>
            <a:r>
              <a:rPr lang="en-US" dirty="0" smtClean="0"/>
              <a:t>“we believe the [mouse] research commons is not just a utopian dream. Rather it should create a paradigm shift to establish this as a norm for the research community.”</a:t>
            </a:r>
          </a:p>
          <a:p>
            <a:endParaRPr lang="en-US" dirty="0" smtClean="0"/>
          </a:p>
          <a:p>
            <a:r>
              <a:rPr lang="en-US" dirty="0" smtClean="0"/>
              <a:t>I suggest that this should become the norm for the research community as a whole.</a:t>
            </a:r>
          </a:p>
          <a:p>
            <a:endParaRPr lang="en-US" dirty="0" smtClean="0"/>
          </a:p>
          <a:p>
            <a:r>
              <a:rPr lang="en-US" dirty="0" smtClean="0"/>
              <a:t>PN Schofield et al. 2009. Post-publication sharing of data and tools. Nature 461:171-173.</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t>In conclusion, in order to help solve emerging global problems in ecology, we </a:t>
            </a:r>
            <a:r>
              <a:rPr lang="en-US" baseline="0" dirty="0" smtClean="0"/>
              <a:t>need hardware and software</a:t>
            </a:r>
            <a:r>
              <a:rPr lang="en-US" dirty="0" smtClean="0"/>
              <a:t> and financial </a:t>
            </a:r>
            <a:r>
              <a:rPr lang="en-US" baseline="0" dirty="0" smtClean="0"/>
              <a:t>resources to make </a:t>
            </a:r>
            <a:r>
              <a:rPr lang="en-US" dirty="0" smtClean="0"/>
              <a:t>data sharing easier and more efficient.</a:t>
            </a:r>
          </a:p>
          <a:p>
            <a:endParaRPr lang="en-US" dirty="0" smtClean="0"/>
          </a:p>
          <a:p>
            <a:r>
              <a:rPr lang="en-US" dirty="0" smtClean="0"/>
              <a:t>But ultimately,</a:t>
            </a:r>
            <a:r>
              <a:rPr lang="en-US" baseline="0" dirty="0" smtClean="0"/>
              <a:t> data sharing </a:t>
            </a:r>
            <a:r>
              <a:rPr lang="en-US" dirty="0" smtClean="0"/>
              <a:t>is a fundamental moral obligation on the part of </a:t>
            </a:r>
            <a:r>
              <a:rPr lang="en-US" i="1" dirty="0" smtClean="0"/>
              <a:t>individual</a:t>
            </a:r>
            <a:r>
              <a:rPr lang="en-US" dirty="0" smtClean="0"/>
              <a:t> (emphasis added) scientists,</a:t>
            </a:r>
            <a:r>
              <a:rPr lang="en-US" baseline="0" dirty="0" smtClean="0"/>
              <a:t> which</a:t>
            </a:r>
            <a:r>
              <a:rPr lang="en-US" dirty="0" smtClean="0"/>
              <a:t> enriches both individual research and science as a whole.</a:t>
            </a:r>
          </a:p>
        </p:txBody>
      </p:sp>
      <p:sp>
        <p:nvSpPr>
          <p:cNvPr id="87044" name="Slide Number Placeholder 3"/>
          <p:cNvSpPr>
            <a:spLocks noGrp="1"/>
          </p:cNvSpPr>
          <p:nvPr>
            <p:ph type="sldNum" sz="quarter" idx="5"/>
          </p:nvPr>
        </p:nvSpPr>
        <p:spPr>
          <a:noFill/>
        </p:spPr>
        <p:txBody>
          <a:bodyPr/>
          <a:lstStyle/>
          <a:p>
            <a:pPr defTabSz="879562"/>
            <a:fld id="{9A98BDA2-2485-49C4-B6E0-B98C4B03CE9B}" type="slidenum">
              <a:rPr lang="en-US" smtClean="0"/>
              <a:pPr defTabSz="879562"/>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879653"/>
            <a:fld id="{381D184E-DBE5-4C82-BB77-EB23DF7B6F47}" type="slidenum">
              <a:rPr lang="en-US" smtClean="0"/>
              <a:pPr defTabSz="879653"/>
              <a:t>14</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2489F-6599-47ED-AF88-A076D46D31E4}" type="slidenum">
              <a:rPr lang="en-US"/>
              <a:pPr/>
              <a:t>2</a:t>
            </a:fld>
            <a:endParaRPr lang="en-US" dirty="0"/>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a:xfrm>
            <a:off x="933027" y="4409758"/>
            <a:ext cx="5131647" cy="4177665"/>
          </a:xfrm>
        </p:spPr>
        <p:txBody>
          <a:bodyPr/>
          <a:lstStyle/>
          <a:p>
            <a:r>
              <a:rPr lang="en-US" dirty="0" smtClean="0"/>
              <a:t>ESA background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0CC5E68-1F04-4D5B-AB19-F73BD6B32505}" type="slidenum">
              <a:rPr lang="en-US" smtClean="0"/>
              <a:pPr/>
              <a:t>3</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We publish 5 peer-reviewed journals,</a:t>
            </a:r>
            <a:r>
              <a:rPr lang="en-US" baseline="0" dirty="0" smtClean="0"/>
              <a:t> including Frontiers, which goes to all members, and Ecosphere, new open-access online-only journal. The Bulletin is our on-line journal for member and Society news.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0CC5E68-1F04-4D5B-AB19-F73BD6B32505}" type="slidenum">
              <a:rPr lang="en-US" smtClean="0"/>
              <a:pPr/>
              <a:t>4</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t>We have two</a:t>
            </a:r>
            <a:r>
              <a:rPr lang="en-US" baseline="0" dirty="0" smtClean="0"/>
              <a:t> data repositories. </a:t>
            </a:r>
            <a:r>
              <a:rPr lang="en-US" b="0" i="1" dirty="0" smtClean="0"/>
              <a:t>Ecological Archives</a:t>
            </a:r>
            <a:r>
              <a:rPr lang="en-US" b="0" dirty="0" smtClean="0"/>
              <a:t> (edited by Bill Michener) publishes materials that are supplemental to articles that appear in the ESA journals as well as peer-reviewed Data Papers with abstracts published in the printed journals. </a:t>
            </a:r>
            <a:r>
              <a:rPr lang="en-US" b="0" i="1" dirty="0" smtClean="0"/>
              <a:t>Ecological Archives</a:t>
            </a:r>
            <a:r>
              <a:rPr lang="en-US" b="0" dirty="0" smtClean="0"/>
              <a:t> is published in digital, Internet-accessible form.</a:t>
            </a:r>
            <a:endParaRPr lang="en-US" b="0" baseline="0" dirty="0" smtClean="0"/>
          </a:p>
          <a:p>
            <a:endParaRPr lang="en-US" b="0" baseline="0" dirty="0" smtClean="0"/>
          </a:p>
          <a:p>
            <a:r>
              <a:rPr lang="en-US" dirty="0" smtClean="0"/>
              <a:t>VegBank is the vegetation plot database of ESA’s Panel on Vegetation Classification. </a:t>
            </a:r>
          </a:p>
          <a:p>
            <a:endParaRPr lang="en-US" dirty="0" smtClean="0"/>
          </a:p>
          <a:p>
            <a:r>
              <a:rPr lang="en-US" dirty="0" smtClean="0"/>
              <a:t>(VegBank consists of three linked databases that contain (1) the actual plot records, (2) vegetation types recognized in the U.S. National Vegetation Classification and other vegetation types submitted by users, and (3) all plant taxa recognized by ITIS/USDA as well as all other plant taxa recorded in plot records. Vegetation records, community types and plant taxa may be submitted to VegBank and may be subsequently searched, viewed, annotated, revised, interpreted, downloaded, and cited.)</a:t>
            </a:r>
            <a:r>
              <a:rPr lang="en-US" b="0" dirty="0" smtClean="0"/>
              <a:t> </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879562"/>
            <a:fld id="{A566DEC0-8829-4BAD-A3A4-1DAE6CB79F08}" type="slidenum">
              <a:rPr lang="en-US" smtClean="0"/>
              <a:pPr defTabSz="879562"/>
              <a:t>5</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12937" eaLnBrk="1" hangingPunct="1">
              <a:defRPr/>
            </a:pPr>
            <a:r>
              <a:rPr lang="en-US" dirty="0" smtClean="0"/>
              <a:t>ESA has worked on data sharing and archiving since at least the early 90’s. Our recent efforts originated </a:t>
            </a:r>
            <a:r>
              <a:rPr lang="en-US" dirty="0" smtClean="0"/>
              <a:t>in 2004 with the ESA Visions </a:t>
            </a:r>
            <a:r>
              <a:rPr lang="en-US" dirty="0" smtClean="0"/>
              <a:t>Report. </a:t>
            </a:r>
            <a:r>
              <a:rPr lang="en-US" baseline="0" dirty="0" smtClean="0"/>
              <a:t>A key recommendation of the report was that ESA should promote data sharing. Specific recommendations included…..</a:t>
            </a:r>
            <a:endParaRPr lang="en-US" dirty="0" smtClean="0"/>
          </a:p>
          <a:p>
            <a:pPr eaLnBrk="1" hangingPunct="1"/>
            <a:endParaRPr lang="en-US" dirty="0" smtClean="0"/>
          </a:p>
          <a:p>
            <a:pPr eaLnBrk="1" hangingPunct="1"/>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879562"/>
            <a:fld id="{8E034465-7105-4A9F-929D-9DCD9FD49409}" type="slidenum">
              <a:rPr lang="en-US" smtClean="0"/>
              <a:pPr defTabSz="879562"/>
              <a:t>6</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marL="0" lvl="2" defTabSz="912937" eaLnBrk="1" hangingPunct="1">
              <a:defRPr/>
            </a:pPr>
            <a:r>
              <a:rPr lang="en-US" dirty="0" smtClean="0"/>
              <a:t>Following that recommendation, over the last 6 years, ESA has organized a series of NSF-sponsored workshops bringing together representatives of professional societies and other organizations in ecology, evolution, and organismal biology. The discussions have focused on how to encourage data sharing in our communities and on the resources needed to make that possible.</a:t>
            </a:r>
          </a:p>
          <a:p>
            <a:pPr marL="0" lvl="2" eaLnBrk="1" hangingPunct="1"/>
            <a:endParaRPr lang="en-US" dirty="0" smtClean="0"/>
          </a:p>
          <a:p>
            <a:pPr marL="0" lvl="2" eaLnBrk="1" hangingPunct="1"/>
            <a:r>
              <a:rPr lang="en-US" dirty="0" smtClean="0"/>
              <a:t>Society Summit: brought together 12 professional societies to explore development of common policies on data sharing and to identify issues needing further discussion.</a:t>
            </a:r>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79562"/>
            <a:fld id="{D7929F13-FD5F-451E-B022-E8BEF23D50F6}" type="slidenum">
              <a:rPr lang="en-US" smtClean="0"/>
              <a:pPr defTabSz="879562"/>
              <a:t>7</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I’ll briefly</a:t>
            </a:r>
            <a:r>
              <a:rPr lang="en-US" baseline="0" dirty="0" smtClean="0"/>
              <a:t> describe the two workshops on o</a:t>
            </a:r>
            <a:r>
              <a:rPr lang="en-US" dirty="0" smtClean="0"/>
              <a:t>bstacles and incentives.  Obstacles workshop in May 2008.</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879562"/>
            <a:fld id="{F9F25657-7003-447A-BAD7-91713687F439}" type="slidenum">
              <a:rPr lang="en-US" smtClean="0"/>
              <a:pPr defTabSz="879562"/>
              <a:t>8</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pPr defTabSz="879562"/>
            <a:fld id="{0B9AA1C4-1512-4166-BB39-5045DE686858}" type="slidenum">
              <a:rPr lang="en-US" smtClean="0"/>
              <a:pPr defTabSz="879562"/>
              <a:t>9</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baseline="0" dirty="0" smtClean="0"/>
              <a:t>Incentives workshop </a:t>
            </a:r>
            <a:r>
              <a:rPr lang="en-US" baseline="0" dirty="0" smtClean="0"/>
              <a:t>in Feb. 2009.</a:t>
            </a:r>
          </a:p>
          <a:p>
            <a:endParaRPr lang="en-US" baseline="0" dirty="0" smtClean="0"/>
          </a:p>
          <a:p>
            <a:r>
              <a:rPr lang="en-US" dirty="0" smtClean="0"/>
              <a:t>The goal of this workshop was essentially to help identify</a:t>
            </a:r>
            <a:r>
              <a:rPr lang="en-US" baseline="0" dirty="0" smtClean="0"/>
              <a:t> paths forward for data sharing.</a:t>
            </a:r>
            <a:endParaRPr lang="en-US" dirty="0" smtClean="0"/>
          </a:p>
          <a:p>
            <a:endParaRPr lang="en-US" dirty="0" smtClean="0"/>
          </a:p>
          <a:p>
            <a:r>
              <a:rPr lang="en-US" dirty="0" smtClean="0"/>
              <a:t> </a:t>
            </a:r>
            <a:endParaRPr lang="en-US" sz="1400"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9C0CE5-37EC-4205-AC65-F4E05A47CA9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EBB41B-BD4C-40AE-9B5A-18AB085C810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0BAD0A6-5AD4-45F6-8D14-4278D4A8C69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B7FE2D-3A5F-48C6-B163-827C2130E55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EEE925-4255-457D-804A-4A8A0701298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5C6755-5B18-457B-BE86-C0E28A22F97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EFEBAA-8CAA-4822-B250-090CEAD6A9B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A677F-13FE-49A9-A336-8988AF1E092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C898B81-C1AC-46FE-841F-349D1481198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0EAFC98-4A62-4E0B-925E-6DAFCA294FB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A15436D-CE40-44AE-8512-33D7E7B9F2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0AA74F-B52B-453D-A7C6-7E636C2B71C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D18C16-CD1D-423A-9620-A1F4140CF45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1638A1-F5E9-4983-93CC-A9DAB0CC69C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91AC349-37AB-4348-9456-5200B0EC69B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F9BE9F-F509-4E8A-9CF4-185AD08A30C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036C03-82C2-4A86-A843-D5074FA453A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E6B408A-6D32-4490-8984-6ECE78BDA4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3164D3C-E485-41AB-AE2C-2032E7C9D90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2B78E9C-7D7F-47AB-9C45-8C234A62838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9F74248-728E-401D-AA71-5024D0C3C2C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90FA812-D718-4CC2-92E8-C9C143089B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C54FD2-EA37-46E0-BA56-629E826926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F38056-30FE-4754-AF41-9BA477B7E48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FFFFFF"/>
                </a:solidFill>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FFFFFF"/>
                </a:solidFil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E84977C7-7311-4708-834A-1A3431AB7CE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639324"/>
            <a:ext cx="7772400" cy="1470025"/>
          </a:xfrm>
        </p:spPr>
        <p:txBody>
          <a:bodyPr/>
          <a:lstStyle/>
          <a:p>
            <a:pPr eaLnBrk="1" hangingPunct="1"/>
            <a:r>
              <a:rPr lang="en-US" sz="3600" b="1" dirty="0" smtClean="0"/>
              <a:t>Data Sharing and Archiving: </a:t>
            </a:r>
            <a:br>
              <a:rPr lang="en-US" sz="3600" b="1" dirty="0" smtClean="0"/>
            </a:br>
            <a:r>
              <a:rPr lang="en-US" sz="3600" b="1" dirty="0" smtClean="0"/>
              <a:t>A Professional Society View</a:t>
            </a:r>
            <a:endParaRPr lang="en-US" sz="3600" b="1" dirty="0" smtClean="0"/>
          </a:p>
        </p:txBody>
      </p:sp>
      <p:sp>
        <p:nvSpPr>
          <p:cNvPr id="3075" name="Rectangle 3"/>
          <p:cNvSpPr>
            <a:spLocks noGrp="1" noChangeArrowheads="1"/>
          </p:cNvSpPr>
          <p:nvPr>
            <p:ph type="subTitle" idx="1"/>
          </p:nvPr>
        </p:nvSpPr>
        <p:spPr>
          <a:xfrm>
            <a:off x="1371600" y="2329775"/>
            <a:ext cx="6400800" cy="1752600"/>
          </a:xfrm>
        </p:spPr>
        <p:txBody>
          <a:bodyPr/>
          <a:lstStyle/>
          <a:p>
            <a:pPr eaLnBrk="1" hangingPunct="1">
              <a:defRPr/>
            </a:pPr>
            <a:r>
              <a:rPr lang="en-US" b="1" dirty="0" smtClean="0">
                <a:solidFill>
                  <a:srgbClr val="FFFF00"/>
                </a:solidFill>
              </a:rPr>
              <a:t>Clifford S. </a:t>
            </a:r>
            <a:r>
              <a:rPr lang="en-US" b="1" dirty="0" smtClean="0">
                <a:solidFill>
                  <a:srgbClr val="FFFF00"/>
                </a:solidFill>
              </a:rPr>
              <a:t>Duke</a:t>
            </a:r>
          </a:p>
          <a:p>
            <a:pPr eaLnBrk="1" hangingPunct="1">
              <a:defRPr/>
            </a:pPr>
            <a:endParaRPr lang="en-US" b="1" dirty="0" smtClean="0">
              <a:solidFill>
                <a:srgbClr val="FFFF00"/>
              </a:solidFill>
            </a:endParaRPr>
          </a:p>
          <a:p>
            <a:pPr eaLnBrk="1" hangingPunct="1">
              <a:spcBef>
                <a:spcPct val="0"/>
              </a:spcBef>
              <a:defRPr/>
            </a:pPr>
            <a:r>
              <a:rPr lang="en-US" sz="2400" b="1" kern="1200" dirty="0" smtClean="0">
                <a:solidFill>
                  <a:schemeClr val="tx2"/>
                </a:solidFill>
              </a:rPr>
              <a:t>Ecological Society of America</a:t>
            </a:r>
          </a:p>
          <a:p>
            <a:pPr eaLnBrk="1" hangingPunct="1">
              <a:spcBef>
                <a:spcPct val="0"/>
              </a:spcBef>
              <a:defRPr/>
            </a:pPr>
            <a:endParaRPr lang="en-US" sz="2400" b="1" kern="1200" dirty="0" smtClean="0">
              <a:solidFill>
                <a:srgbClr val="00FF00"/>
              </a:solidFill>
            </a:endParaRPr>
          </a:p>
          <a:p>
            <a:pPr eaLnBrk="1" hangingPunct="1">
              <a:spcBef>
                <a:spcPct val="0"/>
              </a:spcBef>
              <a:defRPr/>
            </a:pPr>
            <a:r>
              <a:rPr lang="en-US" sz="2400" b="1" kern="1200" dirty="0" smtClean="0">
                <a:solidFill>
                  <a:schemeClr val="tx2"/>
                </a:solidFill>
              </a:rPr>
              <a:t>September 9, </a:t>
            </a:r>
            <a:r>
              <a:rPr lang="en-US" sz="2400" b="1" kern="1200" dirty="0" smtClean="0">
                <a:solidFill>
                  <a:schemeClr val="tx2"/>
                </a:solidFill>
              </a:rPr>
              <a:t>2010</a:t>
            </a:r>
          </a:p>
        </p:txBody>
      </p:sp>
      <p:pic>
        <p:nvPicPr>
          <p:cNvPr id="4" name="Picture 12" descr="PowerPointHeader.ai"/>
          <p:cNvPicPr>
            <a:picLocks noChangeAspect="1"/>
          </p:cNvPicPr>
          <p:nvPr/>
        </p:nvPicPr>
        <p:blipFill>
          <a:blip r:embed="rId3" cstate="print"/>
          <a:srcRect/>
          <a:stretch>
            <a:fillRect/>
          </a:stretch>
        </p:blipFill>
        <p:spPr bwMode="auto">
          <a:xfrm>
            <a:off x="0" y="5905499"/>
            <a:ext cx="9144000" cy="952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95263"/>
            <a:ext cx="9144000" cy="1477962"/>
          </a:xfrm>
        </p:spPr>
        <p:txBody>
          <a:bodyPr/>
          <a:lstStyle/>
          <a:p>
            <a:pPr eaLnBrk="1" hangingPunct="1"/>
            <a:r>
              <a:rPr lang="en-US" sz="4600" b="1" dirty="0" smtClean="0">
                <a:solidFill>
                  <a:srgbClr val="00FF00"/>
                </a:solidFill>
              </a:rPr>
              <a:t>General Recommendations</a:t>
            </a:r>
          </a:p>
        </p:txBody>
      </p:sp>
      <p:sp>
        <p:nvSpPr>
          <p:cNvPr id="91139" name="Rectangle 3"/>
          <p:cNvSpPr>
            <a:spLocks noGrp="1" noChangeArrowheads="1"/>
          </p:cNvSpPr>
          <p:nvPr>
            <p:ph type="body" idx="1"/>
          </p:nvPr>
        </p:nvSpPr>
        <p:spPr>
          <a:xfrm>
            <a:off x="2869975" y="1863725"/>
            <a:ext cx="4053341" cy="4087813"/>
          </a:xfrm>
        </p:spPr>
        <p:txBody>
          <a:bodyPr/>
          <a:lstStyle/>
          <a:p>
            <a:pPr eaLnBrk="1" hangingPunct="1">
              <a:lnSpc>
                <a:spcPct val="150000"/>
              </a:lnSpc>
              <a:buClr>
                <a:schemeClr val="tx1"/>
              </a:buClr>
              <a:buFont typeface="Wingdings" pitchFamily="2" charset="2"/>
              <a:buChar char="Ø"/>
              <a:defRPr/>
            </a:pPr>
            <a:r>
              <a:rPr lang="en-US" sz="2600" dirty="0" smtClean="0"/>
              <a:t>Make it easy</a:t>
            </a:r>
          </a:p>
          <a:p>
            <a:pPr eaLnBrk="1" hangingPunct="1">
              <a:lnSpc>
                <a:spcPct val="150000"/>
              </a:lnSpc>
              <a:buClr>
                <a:schemeClr val="tx1"/>
              </a:buClr>
              <a:buFont typeface="Wingdings" pitchFamily="2" charset="2"/>
              <a:buChar char="Ø"/>
              <a:defRPr/>
            </a:pPr>
            <a:r>
              <a:rPr lang="en-US" sz="2600" dirty="0" smtClean="0"/>
              <a:t>Pay for it</a:t>
            </a:r>
          </a:p>
          <a:p>
            <a:pPr eaLnBrk="1" hangingPunct="1">
              <a:lnSpc>
                <a:spcPct val="150000"/>
              </a:lnSpc>
              <a:buClr>
                <a:schemeClr val="tx1"/>
              </a:buClr>
              <a:buFont typeface="Wingdings" pitchFamily="2" charset="2"/>
              <a:buChar char="Ø"/>
              <a:defRPr/>
            </a:pPr>
            <a:r>
              <a:rPr lang="en-US" sz="2600" dirty="0" smtClean="0"/>
              <a:t>Give credit</a:t>
            </a:r>
          </a:p>
          <a:p>
            <a:pPr eaLnBrk="1" hangingPunct="1">
              <a:lnSpc>
                <a:spcPct val="150000"/>
              </a:lnSpc>
              <a:buClr>
                <a:schemeClr val="tx1"/>
              </a:buClr>
              <a:buFont typeface="Wingdings" pitchFamily="2" charset="2"/>
              <a:buChar char="Ø"/>
              <a:defRPr/>
            </a:pPr>
            <a:r>
              <a:rPr lang="en-US" sz="2600" dirty="0" smtClean="0"/>
              <a:t>Add value</a:t>
            </a:r>
          </a:p>
          <a:p>
            <a:pPr eaLnBrk="1" hangingPunct="1">
              <a:lnSpc>
                <a:spcPct val="150000"/>
              </a:lnSpc>
              <a:buClr>
                <a:schemeClr val="tx1"/>
              </a:buClr>
              <a:buFont typeface="Wingdings" pitchFamily="2" charset="2"/>
              <a:buChar char="Ø"/>
              <a:defRPr/>
            </a:pPr>
            <a:r>
              <a:rPr lang="en-US" sz="2600" dirty="0" smtClean="0"/>
              <a:t>Make it universal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95263"/>
            <a:ext cx="9144000" cy="1477962"/>
          </a:xfrm>
        </p:spPr>
        <p:txBody>
          <a:bodyPr/>
          <a:lstStyle/>
          <a:p>
            <a:pPr eaLnBrk="1" hangingPunct="1"/>
            <a:r>
              <a:rPr lang="en-US" sz="4600" b="1" dirty="0" smtClean="0">
                <a:solidFill>
                  <a:srgbClr val="00FF00"/>
                </a:solidFill>
              </a:rPr>
              <a:t>Roles of Professional Societies</a:t>
            </a:r>
          </a:p>
        </p:txBody>
      </p:sp>
      <p:sp>
        <p:nvSpPr>
          <p:cNvPr id="4" name="Content Placeholder 3"/>
          <p:cNvSpPr>
            <a:spLocks noGrp="1"/>
          </p:cNvSpPr>
          <p:nvPr>
            <p:ph idx="1"/>
          </p:nvPr>
        </p:nvSpPr>
        <p:spPr>
          <a:xfrm>
            <a:off x="457200" y="1955801"/>
            <a:ext cx="8229600" cy="2735943"/>
          </a:xfrm>
        </p:spPr>
        <p:txBody>
          <a:bodyPr/>
          <a:lstStyle/>
          <a:p>
            <a:r>
              <a:rPr lang="en-US" dirty="0" smtClean="0"/>
              <a:t>Advocate for resources</a:t>
            </a:r>
          </a:p>
          <a:p>
            <a:r>
              <a:rPr lang="en-US" dirty="0" smtClean="0"/>
              <a:t>Set requirements for data sharing for authors in journals</a:t>
            </a:r>
          </a:p>
          <a:p>
            <a:r>
              <a:rPr lang="en-US" dirty="0" smtClean="0"/>
              <a:t>Provide recognition</a:t>
            </a:r>
          </a:p>
          <a:p>
            <a:r>
              <a:rPr lang="en-US" dirty="0" smtClean="0"/>
              <a:t>Provide training</a:t>
            </a:r>
          </a:p>
          <a:p>
            <a:pPr indent="0">
              <a:buNone/>
            </a:pPr>
            <a:endParaRPr lang="en-US" dirty="0"/>
          </a:p>
        </p:txBody>
      </p:sp>
      <p:pic>
        <p:nvPicPr>
          <p:cNvPr id="4100" name="Picture 4" descr="Z:\logos &amp; Itrhd\ESA Logos\ESA Logo Colour 100%.JPG"/>
          <p:cNvPicPr>
            <a:picLocks noChangeAspect="1" noChangeArrowheads="1"/>
          </p:cNvPicPr>
          <p:nvPr/>
        </p:nvPicPr>
        <p:blipFill>
          <a:blip r:embed="rId3" cstate="print"/>
          <a:srcRect/>
          <a:stretch>
            <a:fillRect/>
          </a:stretch>
        </p:blipFill>
        <p:spPr bwMode="auto">
          <a:xfrm>
            <a:off x="1826525" y="5312229"/>
            <a:ext cx="1545771" cy="154577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278173" y="5316399"/>
            <a:ext cx="2036212" cy="1235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93852"/>
          </a:xfrm>
        </p:spPr>
        <p:txBody>
          <a:bodyPr/>
          <a:lstStyle/>
          <a:p>
            <a:pPr eaLnBrk="1" hangingPunct="1"/>
            <a:r>
              <a:rPr lang="en-US" sz="4600" b="1" dirty="0" smtClean="0">
                <a:solidFill>
                  <a:srgbClr val="00FF00"/>
                </a:solidFill>
              </a:rPr>
              <a:t>A Research Commons</a:t>
            </a:r>
          </a:p>
        </p:txBody>
      </p:sp>
      <p:sp>
        <p:nvSpPr>
          <p:cNvPr id="4" name="Content Placeholder 3"/>
          <p:cNvSpPr>
            <a:spLocks noGrp="1"/>
          </p:cNvSpPr>
          <p:nvPr>
            <p:ph idx="1"/>
          </p:nvPr>
        </p:nvSpPr>
        <p:spPr>
          <a:xfrm>
            <a:off x="457200" y="998960"/>
            <a:ext cx="8229600" cy="3059334"/>
          </a:xfrm>
        </p:spPr>
        <p:txBody>
          <a:bodyPr/>
          <a:lstStyle/>
          <a:p>
            <a:pPr indent="0">
              <a:buNone/>
            </a:pPr>
            <a:r>
              <a:rPr lang="en-US" dirty="0" smtClean="0"/>
              <a:t>[a] set of resources available to all scientists, either as part of the public domain or on standard terms and conditions that facilitate scientific collaboration, efficient reuse of materials and data, and dissemination of knowledge</a:t>
            </a:r>
          </a:p>
          <a:p>
            <a:pPr indent="0">
              <a:buNone/>
            </a:pP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3267182" y="4222679"/>
            <a:ext cx="2635321" cy="2635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52463"/>
            <a:ext cx="9144000" cy="1143000"/>
          </a:xfrm>
        </p:spPr>
        <p:txBody>
          <a:bodyPr anchor="t"/>
          <a:lstStyle/>
          <a:p>
            <a:pPr eaLnBrk="1" hangingPunct="1"/>
            <a:r>
              <a:rPr lang="en-US" sz="4600" b="1" dirty="0" smtClean="0">
                <a:solidFill>
                  <a:srgbClr val="00FF00"/>
                </a:solidFill>
              </a:rPr>
              <a:t>Conclusions</a:t>
            </a:r>
          </a:p>
        </p:txBody>
      </p:sp>
      <p:sp>
        <p:nvSpPr>
          <p:cNvPr id="46083" name="Rectangle 3"/>
          <p:cNvSpPr>
            <a:spLocks noGrp="1" noChangeArrowheads="1"/>
          </p:cNvSpPr>
          <p:nvPr>
            <p:ph type="body" idx="1"/>
          </p:nvPr>
        </p:nvSpPr>
        <p:spPr>
          <a:xfrm>
            <a:off x="246063" y="1981200"/>
            <a:ext cx="8709025" cy="3729038"/>
          </a:xfrm>
        </p:spPr>
        <p:txBody>
          <a:bodyPr/>
          <a:lstStyle/>
          <a:p>
            <a:pPr eaLnBrk="1" hangingPunct="1">
              <a:buNone/>
            </a:pPr>
            <a:r>
              <a:rPr lang="en-US" dirty="0" smtClean="0"/>
              <a:t>“…technology and infrastructure are not the ultimate limiting factors for data sharing — the </a:t>
            </a:r>
            <a:r>
              <a:rPr lang="en-US" i="1" dirty="0" smtClean="0"/>
              <a:t>individual</a:t>
            </a:r>
            <a:r>
              <a:rPr lang="en-US" dirty="0" smtClean="0"/>
              <a:t> scientist is.”</a:t>
            </a:r>
            <a:r>
              <a:rPr lang="en-US" sz="3600" dirty="0" smtClean="0"/>
              <a:t>	</a:t>
            </a:r>
            <a:r>
              <a:rPr lang="en-US" sz="2400" dirty="0" smtClean="0"/>
              <a:t>- C. Duke, </a:t>
            </a:r>
            <a:r>
              <a:rPr lang="en-US" sz="2400" i="1" dirty="0" smtClean="0"/>
              <a:t>Frontiers</a:t>
            </a:r>
            <a:r>
              <a:rPr lang="en-US" sz="2400" dirty="0" smtClean="0"/>
              <a:t>						  	October 2006</a:t>
            </a:r>
          </a:p>
        </p:txBody>
      </p:sp>
      <p:pic>
        <p:nvPicPr>
          <p:cNvPr id="5" name="Picture 4" descr="j0302953"/>
          <p:cNvPicPr>
            <a:picLocks noChangeAspect="1" noChangeArrowheads="1"/>
          </p:cNvPicPr>
          <p:nvPr/>
        </p:nvPicPr>
        <p:blipFill>
          <a:blip r:embed="rId3" cstate="print"/>
          <a:srcRect/>
          <a:stretch>
            <a:fillRect/>
          </a:stretch>
        </p:blipFill>
        <p:spPr bwMode="auto">
          <a:xfrm>
            <a:off x="2001450" y="4876800"/>
            <a:ext cx="1414462" cy="1981200"/>
          </a:xfrm>
          <a:prstGeom prst="rect">
            <a:avLst/>
          </a:prstGeom>
          <a:noFill/>
          <a:ln w="9525">
            <a:noFill/>
            <a:miter lim="800000"/>
            <a:headEnd/>
            <a:tailEnd/>
          </a:ln>
        </p:spPr>
      </p:pic>
      <p:pic>
        <p:nvPicPr>
          <p:cNvPr id="6" name="Picture 5" descr="earth"/>
          <p:cNvPicPr>
            <a:picLocks noChangeAspect="1" noChangeArrowheads="1"/>
          </p:cNvPicPr>
          <p:nvPr/>
        </p:nvPicPr>
        <p:blipFill>
          <a:blip r:embed="rId4" cstate="print"/>
          <a:srcRect/>
          <a:stretch>
            <a:fillRect/>
          </a:stretch>
        </p:blipFill>
        <p:spPr bwMode="auto">
          <a:xfrm>
            <a:off x="5160184" y="4914900"/>
            <a:ext cx="259080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idx="1"/>
          </p:nvPr>
        </p:nvSpPr>
        <p:spPr>
          <a:xfrm>
            <a:off x="457200" y="2786063"/>
            <a:ext cx="8229600" cy="3087687"/>
          </a:xfrm>
        </p:spPr>
        <p:txBody>
          <a:bodyPr/>
          <a:lstStyle/>
          <a:p>
            <a:pPr algn="ctr" eaLnBrk="1" hangingPunct="1">
              <a:buClr>
                <a:schemeClr val="tx1"/>
              </a:buClr>
              <a:buFontTx/>
              <a:buNone/>
            </a:pPr>
            <a:r>
              <a:rPr lang="en-US" dirty="0" smtClean="0">
                <a:solidFill>
                  <a:schemeClr val="tx2"/>
                </a:solidFill>
                <a:latin typeface="Arial Unicode MS" pitchFamily="34" charset="-128"/>
              </a:rPr>
              <a:t>1990 M Street NW, Suite 700</a:t>
            </a:r>
          </a:p>
          <a:p>
            <a:pPr algn="ctr" eaLnBrk="1" hangingPunct="1">
              <a:buClr>
                <a:schemeClr val="tx1"/>
              </a:buClr>
              <a:buFontTx/>
              <a:buNone/>
            </a:pPr>
            <a:r>
              <a:rPr lang="en-US" dirty="0" smtClean="0">
                <a:solidFill>
                  <a:schemeClr val="tx2"/>
                </a:solidFill>
                <a:latin typeface="Arial Unicode MS" pitchFamily="34" charset="-128"/>
              </a:rPr>
              <a:t>Washington, DC 20036</a:t>
            </a:r>
          </a:p>
          <a:p>
            <a:pPr algn="ctr" eaLnBrk="1" hangingPunct="1">
              <a:buClr>
                <a:schemeClr val="tx1"/>
              </a:buClr>
              <a:buFontTx/>
              <a:buNone/>
            </a:pPr>
            <a:r>
              <a:rPr lang="en-US" dirty="0" smtClean="0">
                <a:solidFill>
                  <a:schemeClr val="tx2"/>
                </a:solidFill>
                <a:latin typeface="Arial Unicode MS" pitchFamily="34" charset="-128"/>
              </a:rPr>
              <a:t>(202) 833-8773</a:t>
            </a:r>
          </a:p>
          <a:p>
            <a:pPr algn="ctr" eaLnBrk="1" hangingPunct="1">
              <a:buClr>
                <a:schemeClr val="tx1"/>
              </a:buClr>
              <a:buFontTx/>
              <a:buNone/>
            </a:pPr>
            <a:r>
              <a:rPr lang="en-US" dirty="0" smtClean="0">
                <a:solidFill>
                  <a:schemeClr val="tx2"/>
                </a:solidFill>
                <a:latin typeface="Arial Unicode MS" pitchFamily="34" charset="-128"/>
              </a:rPr>
              <a:t>www.esa.org/science</a:t>
            </a:r>
          </a:p>
          <a:p>
            <a:pPr algn="ctr" eaLnBrk="1" hangingPunct="1">
              <a:buClr>
                <a:schemeClr val="tx1"/>
              </a:buClr>
              <a:buFontTx/>
              <a:buNone/>
            </a:pPr>
            <a:r>
              <a:rPr lang="en-US" dirty="0" smtClean="0">
                <a:solidFill>
                  <a:schemeClr val="tx2"/>
                </a:solidFill>
                <a:latin typeface="Arial Unicode MS" pitchFamily="34" charset="-128"/>
              </a:rPr>
              <a:t>csduke@esa.org</a:t>
            </a:r>
            <a:endParaRPr lang="en-US" b="1" dirty="0" smtClean="0">
              <a:solidFill>
                <a:schemeClr val="tx2"/>
              </a:solidFill>
              <a:latin typeface="Arial Unicode MS" pitchFamily="34" charset="-128"/>
            </a:endParaRPr>
          </a:p>
        </p:txBody>
      </p:sp>
      <p:pic>
        <p:nvPicPr>
          <p:cNvPr id="51203" name="Picture 5" descr="ESA Logo Mono 100%-no white space.jpg"/>
          <p:cNvPicPr>
            <a:picLocks noChangeAspect="1"/>
          </p:cNvPicPr>
          <p:nvPr/>
        </p:nvPicPr>
        <p:blipFill>
          <a:blip r:embed="rId3" cstate="print"/>
          <a:srcRect/>
          <a:stretch>
            <a:fillRect/>
          </a:stretch>
        </p:blipFill>
        <p:spPr bwMode="auto">
          <a:xfrm>
            <a:off x="2908300" y="882650"/>
            <a:ext cx="3365500" cy="1643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609600" y="228600"/>
            <a:ext cx="0" cy="5029200"/>
          </a:xfrm>
          <a:prstGeom prst="line">
            <a:avLst/>
          </a:prstGeom>
          <a:noFill/>
          <a:ln w="38100">
            <a:solidFill>
              <a:srgbClr val="927A78"/>
            </a:solidFill>
            <a:round/>
            <a:headEnd/>
            <a:tailEnd/>
          </a:ln>
          <a:effectLst/>
        </p:spPr>
        <p:txBody>
          <a:bodyPr/>
          <a:lstStyle/>
          <a:p>
            <a:endParaRPr lang="en-US" dirty="0"/>
          </a:p>
        </p:txBody>
      </p:sp>
      <p:sp>
        <p:nvSpPr>
          <p:cNvPr id="12291" name="Line 3"/>
          <p:cNvSpPr>
            <a:spLocks noChangeShapeType="1"/>
          </p:cNvSpPr>
          <p:nvPr/>
        </p:nvSpPr>
        <p:spPr bwMode="auto">
          <a:xfrm>
            <a:off x="1600200" y="6629400"/>
            <a:ext cx="6705600" cy="0"/>
          </a:xfrm>
          <a:prstGeom prst="line">
            <a:avLst/>
          </a:prstGeom>
          <a:noFill/>
          <a:ln w="38100">
            <a:solidFill>
              <a:srgbClr val="927A78"/>
            </a:solidFill>
            <a:round/>
            <a:headEnd/>
            <a:tailEnd/>
          </a:ln>
          <a:effectLst/>
        </p:spPr>
        <p:txBody>
          <a:bodyPr/>
          <a:lstStyle/>
          <a:p>
            <a:endParaRPr lang="en-US" dirty="0"/>
          </a:p>
        </p:txBody>
      </p:sp>
      <p:sp>
        <p:nvSpPr>
          <p:cNvPr id="12292" name="Text Box 4"/>
          <p:cNvSpPr txBox="1">
            <a:spLocks noChangeArrowheads="1"/>
          </p:cNvSpPr>
          <p:nvPr/>
        </p:nvSpPr>
        <p:spPr bwMode="auto">
          <a:xfrm>
            <a:off x="304800" y="533400"/>
            <a:ext cx="8610600" cy="5029200"/>
          </a:xfrm>
          <a:prstGeom prst="rect">
            <a:avLst/>
          </a:prstGeom>
          <a:noFill/>
          <a:ln w="9525">
            <a:noFill/>
            <a:miter lim="800000"/>
            <a:headEnd/>
            <a:tailEnd/>
          </a:ln>
        </p:spPr>
        <p:txBody>
          <a:bodyPr/>
          <a:lstStyle/>
          <a:p>
            <a:pPr algn="ctr" eaLnBrk="0" hangingPunct="0"/>
            <a:r>
              <a:rPr lang="en-US" sz="4400" b="1" dirty="0">
                <a:solidFill>
                  <a:srgbClr val="FFFF00"/>
                </a:solidFill>
                <a:latin typeface="Garamond" pitchFamily="18" charset="0"/>
              </a:rPr>
              <a:t>The Ecological Society of America </a:t>
            </a:r>
          </a:p>
          <a:p>
            <a:pPr eaLnBrk="0" hangingPunct="0"/>
            <a:endParaRPr lang="en-US" b="1" i="1" dirty="0">
              <a:solidFill>
                <a:srgbClr val="FFFF00"/>
              </a:solidFill>
            </a:endParaRPr>
          </a:p>
          <a:p>
            <a:pPr eaLnBrk="0" hangingPunct="0"/>
            <a:r>
              <a:rPr lang="en-US" b="1" i="1" dirty="0">
                <a:solidFill>
                  <a:srgbClr val="FFFF00"/>
                </a:solidFill>
              </a:rPr>
              <a:t>	Promoting the science of ecology </a:t>
            </a:r>
          </a:p>
          <a:p>
            <a:pPr eaLnBrk="0" hangingPunct="0"/>
            <a:endParaRPr lang="en-US" sz="1600" b="1" i="1" dirty="0">
              <a:solidFill>
                <a:srgbClr val="FFFF00"/>
              </a:solidFill>
              <a:latin typeface="Times New Roman" pitchFamily="18" charset="0"/>
            </a:endParaRPr>
          </a:p>
          <a:p>
            <a:pPr lvl="1" eaLnBrk="0" hangingPunct="0">
              <a:buFont typeface="Wingdings" charset="2"/>
              <a:buChar char="ü"/>
            </a:pPr>
            <a:r>
              <a:rPr lang="en-US" sz="1600" dirty="0">
                <a:solidFill>
                  <a:srgbClr val="FFFF00"/>
                </a:solidFill>
                <a:latin typeface="Times New Roman" pitchFamily="18" charset="0"/>
              </a:rPr>
              <a:t>   </a:t>
            </a:r>
            <a:r>
              <a:rPr lang="en-US" sz="2000" dirty="0">
                <a:solidFill>
                  <a:srgbClr val="FFFF00"/>
                </a:solidFill>
                <a:latin typeface="Times New Roman" pitchFamily="18" charset="0"/>
              </a:rPr>
              <a:t>Founded in 1915</a:t>
            </a:r>
          </a:p>
          <a:p>
            <a:pPr eaLnBrk="0" hangingPunct="0"/>
            <a:endParaRPr lang="en-US" sz="2000" dirty="0">
              <a:solidFill>
                <a:srgbClr val="FFFF00"/>
              </a:solidFill>
              <a:latin typeface="Times New Roman" pitchFamily="18" charset="0"/>
            </a:endParaRPr>
          </a:p>
          <a:p>
            <a:pPr lvl="1" eaLnBrk="0" hangingPunct="0">
              <a:buFont typeface="Wingdings" charset="2"/>
              <a:buChar char="ü"/>
            </a:pPr>
            <a:r>
              <a:rPr lang="en-US" sz="2000" dirty="0">
                <a:solidFill>
                  <a:srgbClr val="FFFF00"/>
                </a:solidFill>
                <a:latin typeface="Times New Roman" pitchFamily="18" charset="0"/>
              </a:rPr>
              <a:t>   The nation’s leading professional society of ecologists</a:t>
            </a:r>
          </a:p>
          <a:p>
            <a:pPr eaLnBrk="0" hangingPunct="0"/>
            <a:endParaRPr lang="en-US" sz="2000" dirty="0">
              <a:solidFill>
                <a:srgbClr val="FFFF00"/>
              </a:solidFill>
              <a:latin typeface="Times New Roman" pitchFamily="18" charset="0"/>
            </a:endParaRPr>
          </a:p>
          <a:p>
            <a:pPr lvl="1" eaLnBrk="0" hangingPunct="0">
              <a:buFont typeface="Wingdings" charset="2"/>
              <a:buChar char="ü"/>
            </a:pPr>
            <a:r>
              <a:rPr lang="en-US" sz="2000" dirty="0">
                <a:solidFill>
                  <a:srgbClr val="FFFF00"/>
                </a:solidFill>
                <a:latin typeface="Times New Roman" pitchFamily="18" charset="0"/>
              </a:rPr>
              <a:t>   </a:t>
            </a:r>
            <a:r>
              <a:rPr lang="en-US" sz="2000" dirty="0" smtClean="0">
                <a:solidFill>
                  <a:srgbClr val="FFFF00"/>
                </a:solidFill>
                <a:latin typeface="Times New Roman" pitchFamily="18" charset="0"/>
              </a:rPr>
              <a:t>Approximately 10,000 scientists</a:t>
            </a:r>
            <a:r>
              <a:rPr lang="en-US" sz="2000" dirty="0">
                <a:solidFill>
                  <a:srgbClr val="FFFF00"/>
                </a:solidFill>
                <a:latin typeface="Times New Roman" pitchFamily="18" charset="0"/>
              </a:rPr>
              <a:t>, researchers, policy-makers, and managers</a:t>
            </a:r>
            <a:endParaRPr lang="en-US" sz="2000" b="1" dirty="0">
              <a:solidFill>
                <a:srgbClr val="FFFF00"/>
              </a:solidFill>
              <a:latin typeface="Times New Roman" pitchFamily="18" charset="0"/>
            </a:endParaRPr>
          </a:p>
          <a:p>
            <a:r>
              <a:rPr lang="en-US" sz="2000" dirty="0">
                <a:solidFill>
                  <a:srgbClr val="FFFF00"/>
                </a:solidFill>
                <a:latin typeface="Times New Roman" pitchFamily="18" charset="0"/>
              </a:rPr>
              <a:t> </a:t>
            </a:r>
            <a:endParaRPr lang="en-US" sz="2000" b="1" dirty="0">
              <a:solidFill>
                <a:srgbClr val="FFFF00"/>
              </a:solidFill>
              <a:latin typeface="Times New Roman" pitchFamily="18" charset="0"/>
            </a:endParaRPr>
          </a:p>
          <a:p>
            <a:pPr lvl="1"/>
            <a:r>
              <a:rPr lang="en-US" sz="2000" b="1" dirty="0">
                <a:solidFill>
                  <a:srgbClr val="FFFF00"/>
                </a:solidFill>
                <a:latin typeface="Times New Roman" pitchFamily="18" charset="0"/>
              </a:rPr>
              <a:t>Programs</a:t>
            </a:r>
            <a:endParaRPr lang="en-US" sz="2000" dirty="0">
              <a:solidFill>
                <a:srgbClr val="FFFF00"/>
              </a:solidFill>
              <a:latin typeface="Times New Roman" pitchFamily="18" charset="0"/>
            </a:endParaRPr>
          </a:p>
          <a:p>
            <a:pPr lvl="1">
              <a:spcBef>
                <a:spcPct val="20000"/>
              </a:spcBef>
              <a:spcAft>
                <a:spcPct val="20000"/>
              </a:spcAft>
              <a:buFont typeface="Wingdings" charset="2"/>
              <a:buChar char="ü"/>
            </a:pPr>
            <a:r>
              <a:rPr lang="en-US" sz="2000" dirty="0">
                <a:solidFill>
                  <a:srgbClr val="FFFF00"/>
                </a:solidFill>
                <a:latin typeface="Times New Roman" pitchFamily="18" charset="0"/>
              </a:rPr>
              <a:t>   Education</a:t>
            </a:r>
            <a:endParaRPr lang="en-US" sz="2000" i="1" dirty="0">
              <a:solidFill>
                <a:srgbClr val="FFFF00"/>
              </a:solidFill>
              <a:latin typeface="Times New Roman" pitchFamily="18" charset="0"/>
            </a:endParaRPr>
          </a:p>
          <a:p>
            <a:pPr lvl="1">
              <a:spcBef>
                <a:spcPct val="20000"/>
              </a:spcBef>
              <a:spcAft>
                <a:spcPct val="20000"/>
              </a:spcAft>
              <a:buFont typeface="Wingdings" charset="2"/>
              <a:buChar char="ü"/>
            </a:pPr>
            <a:r>
              <a:rPr lang="en-US" sz="2000" dirty="0">
                <a:solidFill>
                  <a:srgbClr val="FFFF00"/>
                </a:solidFill>
                <a:latin typeface="Times New Roman" pitchFamily="18" charset="0"/>
              </a:rPr>
              <a:t>   Meetings</a:t>
            </a:r>
          </a:p>
          <a:p>
            <a:pPr lvl="1">
              <a:spcBef>
                <a:spcPct val="20000"/>
              </a:spcBef>
              <a:spcAft>
                <a:spcPct val="20000"/>
              </a:spcAft>
              <a:buFont typeface="Wingdings" charset="2"/>
              <a:buChar char="ü"/>
            </a:pPr>
            <a:r>
              <a:rPr lang="en-US" sz="2000" dirty="0">
                <a:solidFill>
                  <a:srgbClr val="FFFF00"/>
                </a:solidFill>
                <a:latin typeface="Times New Roman" pitchFamily="18" charset="0"/>
              </a:rPr>
              <a:t>   Public Affairs</a:t>
            </a:r>
          </a:p>
          <a:p>
            <a:pPr lvl="1">
              <a:spcBef>
                <a:spcPct val="20000"/>
              </a:spcBef>
              <a:spcAft>
                <a:spcPct val="20000"/>
              </a:spcAft>
              <a:buFont typeface="Wingdings" charset="2"/>
              <a:buChar char="ü"/>
            </a:pPr>
            <a:r>
              <a:rPr lang="en-US" sz="2000" dirty="0">
                <a:solidFill>
                  <a:srgbClr val="FFFF00"/>
                </a:solidFill>
                <a:latin typeface="Times New Roman" pitchFamily="18" charset="0"/>
              </a:rPr>
              <a:t>   Publications </a:t>
            </a:r>
          </a:p>
          <a:p>
            <a:pPr lvl="1">
              <a:spcBef>
                <a:spcPct val="20000"/>
              </a:spcBef>
              <a:spcAft>
                <a:spcPct val="20000"/>
              </a:spcAft>
              <a:buFont typeface="Wingdings" charset="2"/>
              <a:buChar char="ü"/>
            </a:pPr>
            <a:r>
              <a:rPr lang="en-US" sz="2000" dirty="0">
                <a:solidFill>
                  <a:srgbClr val="FFFF00"/>
                </a:solidFill>
                <a:latin typeface="Times New Roman" pitchFamily="18" charset="0"/>
              </a:rPr>
              <a:t>   Science</a:t>
            </a:r>
          </a:p>
          <a:p>
            <a:pPr>
              <a:buFont typeface="Wingdings" charset="2"/>
              <a:buNone/>
            </a:pPr>
            <a:r>
              <a:rPr lang="en-US" sz="2000" dirty="0">
                <a:solidFill>
                  <a:schemeClr val="folHlink"/>
                </a:solidFill>
                <a:latin typeface="Times New Roman" pitchFamily="18" charset="0"/>
              </a:rPr>
              <a:t> </a:t>
            </a:r>
          </a:p>
        </p:txBody>
      </p:sp>
      <p:pic>
        <p:nvPicPr>
          <p:cNvPr id="12293" name="Picture 5"/>
          <p:cNvPicPr>
            <a:picLocks noChangeAspect="1" noChangeArrowheads="1"/>
          </p:cNvPicPr>
          <p:nvPr/>
        </p:nvPicPr>
        <p:blipFill>
          <a:blip r:embed="rId3" cstate="print"/>
          <a:srcRect/>
          <a:stretch>
            <a:fillRect/>
          </a:stretch>
        </p:blipFill>
        <p:spPr bwMode="auto">
          <a:xfrm>
            <a:off x="7923213" y="6323013"/>
            <a:ext cx="990600" cy="539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Journals</a:t>
            </a:r>
            <a:endParaRPr lang="en-US" b="1" dirty="0" smtClean="0"/>
          </a:p>
        </p:txBody>
      </p:sp>
      <p:pic>
        <p:nvPicPr>
          <p:cNvPr id="29697" name="Picture 1"/>
          <p:cNvPicPr>
            <a:picLocks noChangeAspect="1" noChangeArrowheads="1"/>
          </p:cNvPicPr>
          <p:nvPr/>
        </p:nvPicPr>
        <p:blipFill>
          <a:blip r:embed="rId3" cstate="print"/>
          <a:srcRect/>
          <a:stretch>
            <a:fillRect/>
          </a:stretch>
        </p:blipFill>
        <p:spPr bwMode="auto">
          <a:xfrm>
            <a:off x="2037814" y="4341110"/>
            <a:ext cx="1496455" cy="1979925"/>
          </a:xfrm>
          <a:prstGeom prst="rect">
            <a:avLst/>
          </a:prstGeom>
          <a:noFill/>
          <a:ln w="9525">
            <a:noFill/>
            <a:miter lim="800000"/>
            <a:headEnd/>
            <a:tailEnd/>
          </a:ln>
        </p:spPr>
      </p:pic>
      <p:pic>
        <p:nvPicPr>
          <p:cNvPr id="29698" name="Picture 2"/>
          <p:cNvPicPr>
            <a:picLocks noChangeAspect="1" noChangeArrowheads="1"/>
          </p:cNvPicPr>
          <p:nvPr/>
        </p:nvPicPr>
        <p:blipFill>
          <a:blip r:embed="rId4" cstate="print"/>
          <a:srcRect/>
          <a:stretch>
            <a:fillRect/>
          </a:stretch>
        </p:blipFill>
        <p:spPr bwMode="auto">
          <a:xfrm>
            <a:off x="502972" y="1574723"/>
            <a:ext cx="1579741" cy="2005056"/>
          </a:xfrm>
          <a:prstGeom prst="rect">
            <a:avLst/>
          </a:prstGeom>
          <a:noFill/>
          <a:ln w="9525">
            <a:noFill/>
            <a:miter lim="800000"/>
            <a:headEnd/>
            <a:tailEnd/>
          </a:ln>
        </p:spPr>
      </p:pic>
      <p:pic>
        <p:nvPicPr>
          <p:cNvPr id="29699" name="Picture 3"/>
          <p:cNvPicPr>
            <a:picLocks noChangeAspect="1" noChangeArrowheads="1"/>
          </p:cNvPicPr>
          <p:nvPr/>
        </p:nvPicPr>
        <p:blipFill>
          <a:blip r:embed="rId5" cstate="print"/>
          <a:srcRect/>
          <a:stretch>
            <a:fillRect/>
          </a:stretch>
        </p:blipFill>
        <p:spPr bwMode="auto">
          <a:xfrm>
            <a:off x="2920692" y="1570245"/>
            <a:ext cx="1508644" cy="2019262"/>
          </a:xfrm>
          <a:prstGeom prst="rect">
            <a:avLst/>
          </a:prstGeom>
          <a:noFill/>
          <a:ln w="9525">
            <a:noFill/>
            <a:miter lim="800000"/>
            <a:headEnd/>
            <a:tailEnd/>
          </a:ln>
        </p:spPr>
      </p:pic>
      <p:pic>
        <p:nvPicPr>
          <p:cNvPr id="29700" name="Picture 4"/>
          <p:cNvPicPr>
            <a:picLocks noChangeAspect="1" noChangeArrowheads="1"/>
          </p:cNvPicPr>
          <p:nvPr/>
        </p:nvPicPr>
        <p:blipFill>
          <a:blip r:embed="rId6" cstate="print"/>
          <a:srcRect/>
          <a:stretch>
            <a:fillRect/>
          </a:stretch>
        </p:blipFill>
        <p:spPr bwMode="auto">
          <a:xfrm>
            <a:off x="5246390" y="1576300"/>
            <a:ext cx="1592154" cy="2020811"/>
          </a:xfrm>
          <a:prstGeom prst="rect">
            <a:avLst/>
          </a:prstGeom>
          <a:noFill/>
          <a:ln w="9525">
            <a:noFill/>
            <a:miter lim="800000"/>
            <a:headEnd/>
            <a:tailEnd/>
          </a:ln>
        </p:spPr>
      </p:pic>
      <p:pic>
        <p:nvPicPr>
          <p:cNvPr id="29701" name="Picture 5"/>
          <p:cNvPicPr>
            <a:picLocks noChangeAspect="1" noChangeArrowheads="1"/>
          </p:cNvPicPr>
          <p:nvPr/>
        </p:nvPicPr>
        <p:blipFill>
          <a:blip r:embed="rId7" cstate="print"/>
          <a:srcRect/>
          <a:stretch>
            <a:fillRect/>
          </a:stretch>
        </p:blipFill>
        <p:spPr bwMode="auto">
          <a:xfrm>
            <a:off x="7571565" y="1549221"/>
            <a:ext cx="1572435" cy="1995783"/>
          </a:xfrm>
          <a:prstGeom prst="rect">
            <a:avLst/>
          </a:prstGeom>
          <a:noFill/>
          <a:ln w="9525">
            <a:noFill/>
            <a:miter lim="800000"/>
            <a:headEnd/>
            <a:tailEnd/>
          </a:ln>
        </p:spPr>
      </p:pic>
      <p:pic>
        <p:nvPicPr>
          <p:cNvPr id="29702" name="Picture 6"/>
          <p:cNvPicPr>
            <a:picLocks noChangeAspect="1" noChangeArrowheads="1"/>
          </p:cNvPicPr>
          <p:nvPr/>
        </p:nvPicPr>
        <p:blipFill>
          <a:blip r:embed="rId8" cstate="print"/>
          <a:srcRect/>
          <a:stretch>
            <a:fillRect/>
          </a:stretch>
        </p:blipFill>
        <p:spPr bwMode="auto">
          <a:xfrm>
            <a:off x="4993952" y="4302521"/>
            <a:ext cx="1475598" cy="2030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Data Repositories</a:t>
            </a:r>
            <a:endParaRPr lang="en-US" b="1" dirty="0" smtClean="0"/>
          </a:p>
        </p:txBody>
      </p:sp>
      <p:pic>
        <p:nvPicPr>
          <p:cNvPr id="29703" name="Picture 7" descr="N:\Departments\SCIENCE\CSD\Sci Off Mgmt\ESA Presentations\EcoArch2006.jpg"/>
          <p:cNvPicPr>
            <a:picLocks noChangeAspect="1" noChangeArrowheads="1"/>
          </p:cNvPicPr>
          <p:nvPr/>
        </p:nvPicPr>
        <p:blipFill>
          <a:blip r:embed="rId3" cstate="print"/>
          <a:srcRect/>
          <a:stretch>
            <a:fillRect/>
          </a:stretch>
        </p:blipFill>
        <p:spPr bwMode="auto">
          <a:xfrm>
            <a:off x="1229908" y="2366936"/>
            <a:ext cx="2279257" cy="2884685"/>
          </a:xfrm>
          <a:prstGeom prst="rect">
            <a:avLst/>
          </a:prstGeom>
          <a:noFill/>
        </p:spPr>
      </p:pic>
      <p:pic>
        <p:nvPicPr>
          <p:cNvPr id="124932" name="Picture 4" descr="N:\Departments\SCIENCE\CSD\Sci Off Projects\Conferences\Wolfram Data Summit\VegBank Capture.PNG"/>
          <p:cNvPicPr>
            <a:picLocks noChangeAspect="1" noChangeArrowheads="1"/>
          </p:cNvPicPr>
          <p:nvPr/>
        </p:nvPicPr>
        <p:blipFill>
          <a:blip r:embed="rId4" cstate="print"/>
          <a:srcRect/>
          <a:stretch>
            <a:fillRect/>
          </a:stretch>
        </p:blipFill>
        <p:spPr bwMode="auto">
          <a:xfrm>
            <a:off x="4655065" y="2223787"/>
            <a:ext cx="2912596" cy="29166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00FF00"/>
                </a:solidFill>
              </a:rPr>
              <a:t>ESA </a:t>
            </a:r>
            <a:r>
              <a:rPr lang="en-US" sz="4000" b="1" dirty="0" smtClean="0">
                <a:solidFill>
                  <a:srgbClr val="00FF00"/>
                </a:solidFill>
              </a:rPr>
              <a:t>and Data Sharing</a:t>
            </a:r>
            <a:endParaRPr lang="en-US" sz="4000" b="1" dirty="0" smtClean="0">
              <a:solidFill>
                <a:srgbClr val="00FF00"/>
              </a:solidFill>
            </a:endParaRPr>
          </a:p>
        </p:txBody>
      </p:sp>
      <p:sp>
        <p:nvSpPr>
          <p:cNvPr id="3075" name="Rectangle 3"/>
          <p:cNvSpPr>
            <a:spLocks noGrp="1" noChangeArrowheads="1"/>
          </p:cNvSpPr>
          <p:nvPr>
            <p:ph type="body" idx="1"/>
          </p:nvPr>
        </p:nvSpPr>
        <p:spPr>
          <a:xfrm>
            <a:off x="231775" y="1143561"/>
            <a:ext cx="8666163" cy="4757836"/>
          </a:xfrm>
        </p:spPr>
        <p:txBody>
          <a:bodyPr/>
          <a:lstStyle/>
          <a:p>
            <a:pPr eaLnBrk="1" hangingPunct="1">
              <a:lnSpc>
                <a:spcPct val="90000"/>
              </a:lnSpc>
              <a:buFontTx/>
              <a:buNone/>
            </a:pPr>
            <a:r>
              <a:rPr lang="en-US" dirty="0" smtClean="0">
                <a:solidFill>
                  <a:schemeClr val="folHlink"/>
                </a:solidFill>
              </a:rPr>
              <a:t>Ecological Visions Report 2004</a:t>
            </a:r>
          </a:p>
          <a:p>
            <a:pPr eaLnBrk="1" hangingPunct="1">
              <a:lnSpc>
                <a:spcPct val="90000"/>
              </a:lnSpc>
              <a:buNone/>
            </a:pPr>
            <a:r>
              <a:rPr lang="en-US" dirty="0" smtClean="0">
                <a:solidFill>
                  <a:schemeClr val="tx2"/>
                </a:solidFill>
              </a:rPr>
              <a:t>ESA should </a:t>
            </a:r>
          </a:p>
          <a:p>
            <a:pPr eaLnBrk="1" hangingPunct="1">
              <a:lnSpc>
                <a:spcPct val="90000"/>
              </a:lnSpc>
              <a:buNone/>
            </a:pPr>
            <a:r>
              <a:rPr lang="en-US" dirty="0" smtClean="0">
                <a:solidFill>
                  <a:schemeClr val="tx2"/>
                </a:solidFill>
              </a:rPr>
              <a:t>“promote the standardization of data collection, data documentation, and data sharing.”</a:t>
            </a:r>
          </a:p>
          <a:p>
            <a:pPr eaLnBrk="1" hangingPunct="1">
              <a:lnSpc>
                <a:spcPct val="90000"/>
              </a:lnSpc>
              <a:buNone/>
            </a:pPr>
            <a:endParaRPr lang="en-US" dirty="0" smtClean="0">
              <a:solidFill>
                <a:schemeClr val="tx2"/>
              </a:solidFill>
            </a:endParaRPr>
          </a:p>
          <a:p>
            <a:pPr eaLnBrk="1" hangingPunct="1">
              <a:lnSpc>
                <a:spcPct val="90000"/>
              </a:lnSpc>
              <a:buNone/>
            </a:pPr>
            <a:r>
              <a:rPr lang="en-US" dirty="0" smtClean="0">
                <a:solidFill>
                  <a:schemeClr val="tx2"/>
                </a:solidFill>
              </a:rPr>
              <a:t>Recommended actions include:</a:t>
            </a:r>
          </a:p>
          <a:p>
            <a:pPr lvl="1" eaLnBrk="1" hangingPunct="1">
              <a:lnSpc>
                <a:spcPct val="90000"/>
              </a:lnSpc>
              <a:buFont typeface="Arial" charset="0"/>
              <a:buChar char="•"/>
            </a:pPr>
            <a:r>
              <a:rPr lang="en-US" dirty="0" smtClean="0">
                <a:solidFill>
                  <a:schemeClr val="tx2"/>
                </a:solidFill>
              </a:rPr>
              <a:t>Development of ESA data registry</a:t>
            </a:r>
          </a:p>
          <a:p>
            <a:pPr lvl="1" eaLnBrk="1" hangingPunct="1">
              <a:lnSpc>
                <a:spcPct val="90000"/>
              </a:lnSpc>
              <a:buFont typeface="Arial" charset="0"/>
              <a:buChar char="•"/>
            </a:pPr>
            <a:r>
              <a:rPr lang="en-US" dirty="0" smtClean="0">
                <a:solidFill>
                  <a:schemeClr val="tx2"/>
                </a:solidFill>
              </a:rPr>
              <a:t>Requiring data and metadata availability</a:t>
            </a:r>
          </a:p>
          <a:p>
            <a:pPr lvl="1" eaLnBrk="1" hangingPunct="1">
              <a:lnSpc>
                <a:spcPct val="90000"/>
              </a:lnSpc>
              <a:buFont typeface="Arial" charset="0"/>
              <a:buChar char="•"/>
            </a:pPr>
            <a:r>
              <a:rPr lang="en-US" dirty="0" smtClean="0">
                <a:solidFill>
                  <a:schemeClr val="tx2"/>
                </a:solidFill>
              </a:rPr>
              <a:t>Convincing funders and federal agencies to require and support open access to data</a:t>
            </a:r>
          </a:p>
          <a:p>
            <a:pPr lvl="1" eaLnBrk="1" hangingPunct="1">
              <a:lnSpc>
                <a:spcPct val="90000"/>
              </a:lnSpc>
              <a:buFont typeface="Arial" charset="0"/>
              <a:buChar char="•"/>
            </a:pPr>
            <a:r>
              <a:rPr lang="en-US" dirty="0" smtClean="0">
                <a:solidFill>
                  <a:schemeClr val="tx2"/>
                </a:solidFill>
              </a:rPr>
              <a:t>Encourage training in ecoinformatics</a:t>
            </a:r>
          </a:p>
        </p:txBody>
      </p:sp>
      <p:pic>
        <p:nvPicPr>
          <p:cNvPr id="4" name="Picture 3"/>
          <p:cNvPicPr>
            <a:picLocks noChangeAspect="1" noChangeArrowheads="1"/>
          </p:cNvPicPr>
          <p:nvPr/>
        </p:nvPicPr>
        <p:blipFill>
          <a:blip r:embed="rId3" cstate="print"/>
          <a:srcRect/>
          <a:stretch>
            <a:fillRect/>
          </a:stretch>
        </p:blipFill>
        <p:spPr bwMode="auto">
          <a:xfrm>
            <a:off x="7512285" y="0"/>
            <a:ext cx="1631715" cy="2250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63538"/>
            <a:ext cx="8229600" cy="1143000"/>
          </a:xfrm>
        </p:spPr>
        <p:txBody>
          <a:bodyPr/>
          <a:lstStyle/>
          <a:p>
            <a:pPr eaLnBrk="1" hangingPunct="1"/>
            <a:r>
              <a:rPr lang="en-US" sz="4000" b="1" dirty="0" smtClean="0">
                <a:solidFill>
                  <a:srgbClr val="00FF00"/>
                </a:solidFill>
              </a:rPr>
              <a:t>Data Sharing Workshops</a:t>
            </a:r>
          </a:p>
        </p:txBody>
      </p:sp>
      <p:sp>
        <p:nvSpPr>
          <p:cNvPr id="43011" name="Rectangle 3"/>
          <p:cNvSpPr>
            <a:spLocks noGrp="1" noChangeArrowheads="1"/>
          </p:cNvSpPr>
          <p:nvPr>
            <p:ph type="body" idx="1"/>
          </p:nvPr>
        </p:nvSpPr>
        <p:spPr>
          <a:xfrm>
            <a:off x="231775" y="1760538"/>
            <a:ext cx="8666163" cy="4864100"/>
          </a:xfrm>
        </p:spPr>
        <p:txBody>
          <a:bodyPr/>
          <a:lstStyle/>
          <a:p>
            <a:pPr eaLnBrk="1" hangingPunct="1">
              <a:lnSpc>
                <a:spcPct val="90000"/>
              </a:lnSpc>
            </a:pPr>
            <a:r>
              <a:rPr lang="en-US" dirty="0" smtClean="0"/>
              <a:t>Society Summit, September </a:t>
            </a:r>
            <a:r>
              <a:rPr lang="en-US" dirty="0" smtClean="0"/>
              <a:t>2004</a:t>
            </a:r>
          </a:p>
          <a:p>
            <a:pPr lvl="2" eaLnBrk="1" hangingPunct="1">
              <a:lnSpc>
                <a:spcPct val="90000"/>
              </a:lnSpc>
              <a:buFont typeface="Wingdings" pitchFamily="2" charset="2"/>
              <a:buChar char="v"/>
            </a:pPr>
            <a:r>
              <a:rPr lang="en-US" i="1" dirty="0" smtClean="0">
                <a:solidFill>
                  <a:schemeClr val="tx2"/>
                </a:solidFill>
              </a:rPr>
              <a:t>Brought together 12 societies to explore development of common policies on data sharing.</a:t>
            </a:r>
          </a:p>
          <a:p>
            <a:pPr eaLnBrk="1" hangingPunct="1">
              <a:lnSpc>
                <a:spcPct val="90000"/>
              </a:lnSpc>
            </a:pPr>
            <a:r>
              <a:rPr lang="en-US" dirty="0" smtClean="0"/>
              <a:t>Set </a:t>
            </a:r>
            <a:r>
              <a:rPr lang="en-US" dirty="0" smtClean="0"/>
              <a:t>the stage for workshops to discuss resource needs and obstacles in more detail:</a:t>
            </a:r>
          </a:p>
          <a:p>
            <a:pPr lvl="2" eaLnBrk="1" hangingPunct="1">
              <a:lnSpc>
                <a:spcPct val="90000"/>
              </a:lnSpc>
              <a:buFont typeface="Wingdings" pitchFamily="2" charset="2"/>
              <a:buChar char="v"/>
            </a:pPr>
            <a:r>
              <a:rPr lang="en-US" i="1" dirty="0" smtClean="0">
                <a:solidFill>
                  <a:schemeClr val="tx2"/>
                </a:solidFill>
              </a:rPr>
              <a:t>Data registries (July 2006)</a:t>
            </a:r>
          </a:p>
          <a:p>
            <a:pPr lvl="2" eaLnBrk="1" hangingPunct="1">
              <a:lnSpc>
                <a:spcPct val="90000"/>
              </a:lnSpc>
              <a:buFont typeface="Wingdings" pitchFamily="2" charset="2"/>
              <a:buChar char="v"/>
            </a:pPr>
            <a:r>
              <a:rPr lang="en-US" i="1" dirty="0" smtClean="0">
                <a:solidFill>
                  <a:schemeClr val="tx2"/>
                </a:solidFill>
              </a:rPr>
              <a:t>Data centers (December  2007)</a:t>
            </a:r>
          </a:p>
          <a:p>
            <a:pPr lvl="2" eaLnBrk="1" hangingPunct="1">
              <a:lnSpc>
                <a:spcPct val="90000"/>
              </a:lnSpc>
              <a:buFont typeface="Wingdings" pitchFamily="2" charset="2"/>
              <a:buChar char="v"/>
            </a:pPr>
            <a:r>
              <a:rPr lang="en-US" i="1" dirty="0" smtClean="0">
                <a:solidFill>
                  <a:schemeClr val="tx2"/>
                </a:solidFill>
              </a:rPr>
              <a:t>Cultural obstacles to data sharing (May 2008)</a:t>
            </a:r>
          </a:p>
          <a:p>
            <a:pPr lvl="2" eaLnBrk="1" hangingPunct="1">
              <a:lnSpc>
                <a:spcPct val="90000"/>
              </a:lnSpc>
              <a:buFont typeface="Wingdings" pitchFamily="2" charset="2"/>
              <a:buChar char="v"/>
            </a:pPr>
            <a:r>
              <a:rPr lang="en-US" i="1" dirty="0" smtClean="0">
                <a:solidFill>
                  <a:schemeClr val="tx2"/>
                </a:solidFill>
              </a:rPr>
              <a:t>Incentives for data sharing (February  2009)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74638"/>
            <a:ext cx="8686800" cy="1143000"/>
          </a:xfrm>
        </p:spPr>
        <p:txBody>
          <a:bodyPr/>
          <a:lstStyle/>
          <a:p>
            <a:pPr eaLnBrk="1" hangingPunct="1"/>
            <a:r>
              <a:rPr lang="en-US" sz="4000" b="1" dirty="0" smtClean="0">
                <a:solidFill>
                  <a:srgbClr val="00FF00"/>
                </a:solidFill>
              </a:rPr>
              <a:t>Obstacles to Data Sharing</a:t>
            </a:r>
            <a:r>
              <a:rPr lang="en-US" sz="4000" dirty="0" smtClean="0"/>
              <a:t/>
            </a:r>
            <a:br>
              <a:rPr lang="en-US" sz="4000" dirty="0" smtClean="0"/>
            </a:br>
            <a:r>
              <a:rPr lang="en-US" sz="4000" dirty="0" smtClean="0">
                <a:solidFill>
                  <a:schemeClr val="folHlink"/>
                </a:solidFill>
              </a:rPr>
              <a:t> </a:t>
            </a:r>
            <a:r>
              <a:rPr lang="en-US" sz="4000" dirty="0" smtClean="0"/>
              <a:t>Goals</a:t>
            </a:r>
          </a:p>
        </p:txBody>
      </p:sp>
      <p:sp>
        <p:nvSpPr>
          <p:cNvPr id="9219" name="Rectangle 3"/>
          <p:cNvSpPr>
            <a:spLocks noGrp="1" noChangeArrowheads="1"/>
          </p:cNvSpPr>
          <p:nvPr>
            <p:ph type="body" idx="1"/>
          </p:nvPr>
        </p:nvSpPr>
        <p:spPr>
          <a:xfrm>
            <a:off x="457200" y="2138363"/>
            <a:ext cx="8229600" cy="3132137"/>
          </a:xfrm>
        </p:spPr>
        <p:txBody>
          <a:bodyPr/>
          <a:lstStyle/>
          <a:p>
            <a:pPr eaLnBrk="1" hangingPunct="1">
              <a:buFont typeface="Wingdings" pitchFamily="2" charset="2"/>
              <a:buChar char="Ø"/>
            </a:pPr>
            <a:r>
              <a:rPr lang="en-US" dirty="0" smtClean="0"/>
              <a:t>Clearly delineate what barriers exist to data sharing.</a:t>
            </a:r>
          </a:p>
          <a:p>
            <a:pPr eaLnBrk="1" hangingPunct="1">
              <a:buFont typeface="Wingdings" pitchFamily="2" charset="2"/>
              <a:buNone/>
            </a:pPr>
            <a:endParaRPr lang="en-US" dirty="0" smtClean="0"/>
          </a:p>
          <a:p>
            <a:pPr eaLnBrk="1" hangingPunct="1">
              <a:buFont typeface="Wingdings" pitchFamily="2" charset="2"/>
              <a:buChar char="Ø"/>
            </a:pPr>
            <a:r>
              <a:rPr lang="en-US" dirty="0" smtClean="0"/>
              <a:t>Develop recommendations to reduce or eliminate those barriers.</a:t>
            </a:r>
          </a:p>
          <a:p>
            <a:pPr eaLnBrk="1" hangingPunct="1">
              <a:buFontTx/>
              <a:buNone/>
            </a:pPr>
            <a:endParaRPr lang="en-US" dirty="0" smtClean="0"/>
          </a:p>
          <a:p>
            <a:pPr eaLnBrk="1" hangingPunct="1">
              <a:buFontTx/>
              <a:buNone/>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686800" cy="1143000"/>
          </a:xfrm>
        </p:spPr>
        <p:txBody>
          <a:bodyPr/>
          <a:lstStyle/>
          <a:p>
            <a:pPr eaLnBrk="1" hangingPunct="1"/>
            <a:r>
              <a:rPr lang="en-US" sz="4000" b="1" dirty="0" smtClean="0">
                <a:solidFill>
                  <a:srgbClr val="00FF00"/>
                </a:solidFill>
              </a:rPr>
              <a:t>Obstacles to Data Sharing</a:t>
            </a:r>
            <a:r>
              <a:rPr lang="en-US" sz="4000" dirty="0" smtClean="0"/>
              <a:t/>
            </a:r>
            <a:br>
              <a:rPr lang="en-US" sz="4000" dirty="0" smtClean="0"/>
            </a:br>
            <a:r>
              <a:rPr lang="en-US" sz="4000" dirty="0" smtClean="0">
                <a:solidFill>
                  <a:schemeClr val="folHlink"/>
                </a:solidFill>
              </a:rPr>
              <a:t> </a:t>
            </a:r>
            <a:r>
              <a:rPr lang="en-US" sz="4000" dirty="0" smtClean="0"/>
              <a:t>Recommendations</a:t>
            </a:r>
          </a:p>
        </p:txBody>
      </p:sp>
      <p:sp>
        <p:nvSpPr>
          <p:cNvPr id="11267" name="Rectangle 3"/>
          <p:cNvSpPr>
            <a:spLocks noGrp="1" noChangeArrowheads="1"/>
          </p:cNvSpPr>
          <p:nvPr>
            <p:ph type="body" idx="1"/>
          </p:nvPr>
        </p:nvSpPr>
        <p:spPr>
          <a:xfrm>
            <a:off x="457200" y="1361169"/>
            <a:ext cx="8229600" cy="5039632"/>
          </a:xfrm>
        </p:spPr>
        <p:txBody>
          <a:bodyPr/>
          <a:lstStyle/>
          <a:p>
            <a:pPr eaLnBrk="1" hangingPunct="1">
              <a:buFont typeface="Wingdings" pitchFamily="2" charset="2"/>
              <a:buChar char="Ø"/>
            </a:pPr>
            <a:r>
              <a:rPr lang="en-US" dirty="0" smtClean="0"/>
              <a:t>Require deposition of data as a condition of publication.</a:t>
            </a:r>
          </a:p>
          <a:p>
            <a:pPr eaLnBrk="1" hangingPunct="1">
              <a:buFont typeface="Wingdings" pitchFamily="2" charset="2"/>
              <a:buChar char="Ø"/>
            </a:pPr>
            <a:r>
              <a:rPr lang="en-US" dirty="0" smtClean="0"/>
              <a:t>Tie sharing of data to funding.</a:t>
            </a:r>
          </a:p>
          <a:p>
            <a:pPr eaLnBrk="1" hangingPunct="1">
              <a:buFont typeface="Wingdings" pitchFamily="2" charset="2"/>
              <a:buChar char="Ø"/>
            </a:pPr>
            <a:r>
              <a:rPr lang="en-US" dirty="0" smtClean="0"/>
              <a:t>Make data archiving simple, user friendly.</a:t>
            </a:r>
          </a:p>
          <a:p>
            <a:pPr eaLnBrk="1" hangingPunct="1">
              <a:buFont typeface="Wingdings" pitchFamily="2" charset="2"/>
              <a:buChar char="Ø"/>
            </a:pPr>
            <a:r>
              <a:rPr lang="en-US" dirty="0" smtClean="0"/>
              <a:t>Rigorous and well-informed financial and legal analysis is fundamental to the future development of data sharing practices.</a:t>
            </a:r>
          </a:p>
          <a:p>
            <a:pPr eaLnBrk="1" hangingPunct="1">
              <a:buFont typeface="Wingdings" pitchFamily="2" charset="2"/>
              <a:buChar char="Ø"/>
            </a:pPr>
            <a:r>
              <a:rPr lang="en-US" dirty="0" smtClean="0"/>
              <a:t>Journals and agencies should develop policies to address sensitive data. </a:t>
            </a:r>
          </a:p>
          <a:p>
            <a:pPr eaLnBrk="1" hangingPunct="1">
              <a:buFontTx/>
              <a:buNone/>
            </a:pPr>
            <a:endParaRPr lang="en-US" dirty="0" smtClean="0"/>
          </a:p>
          <a:p>
            <a:pPr eaLnBrk="1" hangingPunct="1">
              <a:buFontTx/>
              <a:buNone/>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9088" y="195263"/>
            <a:ext cx="8504237" cy="1477962"/>
          </a:xfrm>
        </p:spPr>
        <p:txBody>
          <a:bodyPr/>
          <a:lstStyle/>
          <a:p>
            <a:pPr eaLnBrk="1" hangingPunct="1"/>
            <a:r>
              <a:rPr lang="en-US" sz="4800" b="1" dirty="0" smtClean="0">
                <a:solidFill>
                  <a:srgbClr val="00FF00"/>
                </a:solidFill>
              </a:rPr>
              <a:t>Incentives for Data Sharing</a:t>
            </a:r>
            <a:endParaRPr lang="en-US" sz="4000" b="1" dirty="0" smtClean="0">
              <a:solidFill>
                <a:srgbClr val="00FF00"/>
              </a:solidFill>
            </a:endParaRPr>
          </a:p>
        </p:txBody>
      </p:sp>
      <p:sp>
        <p:nvSpPr>
          <p:cNvPr id="91139" name="Rectangle 3"/>
          <p:cNvSpPr>
            <a:spLocks noGrp="1" noChangeArrowheads="1"/>
          </p:cNvSpPr>
          <p:nvPr>
            <p:ph type="body" idx="1"/>
          </p:nvPr>
        </p:nvSpPr>
        <p:spPr>
          <a:xfrm>
            <a:off x="344488" y="1863725"/>
            <a:ext cx="8455025" cy="4087813"/>
          </a:xfrm>
        </p:spPr>
        <p:txBody>
          <a:bodyPr/>
          <a:lstStyle/>
          <a:p>
            <a:pPr marL="342900" lvl="2" indent="-342900" eaLnBrk="1" hangingPunct="1">
              <a:buClr>
                <a:schemeClr val="tx1"/>
              </a:buClr>
              <a:buFontTx/>
              <a:buNone/>
              <a:defRPr/>
            </a:pPr>
            <a:r>
              <a:rPr lang="en-US" sz="3200" b="1" u="sng" dirty="0" smtClean="0">
                <a:ea typeface="+mn-ea"/>
              </a:rPr>
              <a:t>Goal</a:t>
            </a:r>
          </a:p>
          <a:p>
            <a:pPr marL="342900" lvl="1" indent="0" eaLnBrk="1" hangingPunct="1">
              <a:buClr>
                <a:schemeClr val="tx1"/>
              </a:buClr>
              <a:buFontTx/>
              <a:buNone/>
              <a:defRPr/>
            </a:pPr>
            <a:r>
              <a:rPr lang="en-US" sz="3200" dirty="0" smtClean="0">
                <a:ea typeface="+mn-ea"/>
              </a:rPr>
              <a:t>Identify incentives and recommend steps to overcome barriers to productive sharing of scientific information from the perspective of funders, researchers, and publishers.</a:t>
            </a:r>
          </a:p>
          <a:p>
            <a:pPr lvl="1" eaLnBrk="1" hangingPunct="1">
              <a:buClr>
                <a:schemeClr val="tx1"/>
              </a:buClr>
              <a:buNone/>
              <a:defRPr/>
            </a:pPr>
            <a:endParaRPr lang="en-US" sz="2200" dirty="0" smtClean="0"/>
          </a:p>
        </p:txBody>
      </p:sp>
      <p:pic>
        <p:nvPicPr>
          <p:cNvPr id="7170" name="Picture 2"/>
          <p:cNvPicPr>
            <a:picLocks noChangeAspect="1" noChangeArrowheads="1"/>
          </p:cNvPicPr>
          <p:nvPr/>
        </p:nvPicPr>
        <p:blipFill>
          <a:blip r:embed="rId3" cstate="print"/>
          <a:srcRect/>
          <a:stretch>
            <a:fillRect/>
          </a:stretch>
        </p:blipFill>
        <p:spPr bwMode="auto">
          <a:xfrm>
            <a:off x="494393" y="4818743"/>
            <a:ext cx="2438400" cy="1567543"/>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6931253" y="4694918"/>
            <a:ext cx="1609725"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4034</TotalTime>
  <Words>1024</Words>
  <Application>Microsoft Office PowerPoint</Application>
  <PresentationFormat>On-screen Show (4:3)</PresentationFormat>
  <Paragraphs>124</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1_Default Design</vt:lpstr>
      <vt:lpstr>Data Sharing and Archiving:  A Professional Society View</vt:lpstr>
      <vt:lpstr>Slide 2</vt:lpstr>
      <vt:lpstr>Journals</vt:lpstr>
      <vt:lpstr>Data Repositories</vt:lpstr>
      <vt:lpstr>ESA and Data Sharing</vt:lpstr>
      <vt:lpstr>Data Sharing Workshops</vt:lpstr>
      <vt:lpstr>Obstacles to Data Sharing  Goals</vt:lpstr>
      <vt:lpstr>Obstacles to Data Sharing  Recommendations</vt:lpstr>
      <vt:lpstr>Incentives for Data Sharing</vt:lpstr>
      <vt:lpstr>General Recommendations</vt:lpstr>
      <vt:lpstr>Roles of Professional Societies</vt:lpstr>
      <vt:lpstr>A Research Commons</vt:lpstr>
      <vt:lpstr>Conclusions</vt:lpstr>
      <vt:lpstr>Slide 14</vt:lpstr>
    </vt:vector>
  </TitlesOfParts>
  <Company>Ecological Society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Cliff</dc:creator>
  <cp:lastModifiedBy>csduke</cp:lastModifiedBy>
  <cp:revision>413</cp:revision>
  <dcterms:created xsi:type="dcterms:W3CDTF">2004-10-08T15:31:07Z</dcterms:created>
  <dcterms:modified xsi:type="dcterms:W3CDTF">2010-09-08T16:11:06Z</dcterms:modified>
</cp:coreProperties>
</file>