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0" r:id="rId2"/>
    <p:sldId id="322" r:id="rId3"/>
    <p:sldId id="324" r:id="rId4"/>
    <p:sldId id="325" r:id="rId5"/>
    <p:sldId id="323" r:id="rId6"/>
    <p:sldId id="328" r:id="rId7"/>
    <p:sldId id="326" r:id="rId8"/>
    <p:sldId id="327" r:id="rId9"/>
    <p:sldId id="329" r:id="rId10"/>
    <p:sldId id="263" r:id="rId11"/>
    <p:sldId id="300" r:id="rId12"/>
    <p:sldId id="264" r:id="rId13"/>
    <p:sldId id="317" r:id="rId14"/>
    <p:sldId id="318" r:id="rId15"/>
    <p:sldId id="320" r:id="rId16"/>
    <p:sldId id="334" r:id="rId17"/>
    <p:sldId id="321" r:id="rId18"/>
    <p:sldId id="281" r:id="rId19"/>
    <p:sldId id="296" r:id="rId20"/>
    <p:sldId id="278" r:id="rId21"/>
    <p:sldId id="332" r:id="rId22"/>
    <p:sldId id="302" r:id="rId23"/>
    <p:sldId id="303" r:id="rId24"/>
    <p:sldId id="304" r:id="rId25"/>
    <p:sldId id="330" r:id="rId26"/>
    <p:sldId id="331" r:id="rId27"/>
    <p:sldId id="33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D5449-3BB3-4224-A416-718912F77B9D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0E8A4-B9A3-4091-B8A0-CED58CE47D3C}">
      <dgm:prSet phldrT="[Text]" custT="1"/>
      <dgm:spPr/>
      <dgm:t>
        <a:bodyPr/>
        <a:lstStyle/>
        <a:p>
          <a:r>
            <a:rPr lang="en-US" sz="3200" b="1" dirty="0" smtClean="0"/>
            <a:t>Open</a:t>
          </a:r>
          <a:endParaRPr lang="en-US" sz="3200" b="1" dirty="0"/>
        </a:p>
      </dgm:t>
    </dgm:pt>
    <dgm:pt modelId="{DC5C37D2-434E-4FB5-B8D3-2ED9745CA5A0}" type="parTrans" cxnId="{A5DBD9C8-0B7C-431C-97BE-790DDD3701BB}">
      <dgm:prSet/>
      <dgm:spPr/>
      <dgm:t>
        <a:bodyPr/>
        <a:lstStyle/>
        <a:p>
          <a:endParaRPr lang="en-US"/>
        </a:p>
      </dgm:t>
    </dgm:pt>
    <dgm:pt modelId="{BDFE0EBC-4194-46EC-AB39-DA983418D0F1}" type="sibTrans" cxnId="{A5DBD9C8-0B7C-431C-97BE-790DDD3701BB}">
      <dgm:prSet/>
      <dgm:spPr/>
      <dgm:t>
        <a:bodyPr/>
        <a:lstStyle/>
        <a:p>
          <a:endParaRPr lang="en-US"/>
        </a:p>
      </dgm:t>
    </dgm:pt>
    <dgm:pt modelId="{2A139268-7980-4D4C-B42D-F72ABBB5205B}">
      <dgm:prSet phldrT="[Text]" custT="1"/>
      <dgm:spPr/>
      <dgm:t>
        <a:bodyPr/>
        <a:lstStyle/>
        <a:p>
          <a:r>
            <a:rPr lang="en-US" sz="2600" b="0" dirty="0" smtClean="0"/>
            <a:t>data freely available</a:t>
          </a:r>
          <a:endParaRPr lang="en-US" sz="2600" dirty="0"/>
        </a:p>
      </dgm:t>
    </dgm:pt>
    <dgm:pt modelId="{8A63298E-92E9-45DA-A23B-2380C5B37C7F}" type="parTrans" cxnId="{8120E049-15B8-426E-A878-31657A4E3BA2}">
      <dgm:prSet/>
      <dgm:spPr/>
      <dgm:t>
        <a:bodyPr/>
        <a:lstStyle/>
        <a:p>
          <a:endParaRPr lang="en-US"/>
        </a:p>
      </dgm:t>
    </dgm:pt>
    <dgm:pt modelId="{3E111806-A117-455A-BB68-D5AED5CD4775}" type="sibTrans" cxnId="{8120E049-15B8-426E-A878-31657A4E3BA2}">
      <dgm:prSet/>
      <dgm:spPr/>
      <dgm:t>
        <a:bodyPr/>
        <a:lstStyle/>
        <a:p>
          <a:endParaRPr lang="en-US"/>
        </a:p>
      </dgm:t>
    </dgm:pt>
    <dgm:pt modelId="{D8214D54-8137-4219-800C-AF164D904E34}">
      <dgm:prSet phldrT="[Text]" custT="1"/>
      <dgm:spPr/>
      <dgm:t>
        <a:bodyPr/>
        <a:lstStyle/>
        <a:p>
          <a:r>
            <a:rPr lang="en-US" sz="3200" b="1" dirty="0" smtClean="0"/>
            <a:t>Accessible</a:t>
          </a:r>
          <a:endParaRPr lang="en-US" sz="3200" b="1" dirty="0"/>
        </a:p>
      </dgm:t>
    </dgm:pt>
    <dgm:pt modelId="{86766EA0-E83F-468B-8DAC-50305F1C7043}" type="parTrans" cxnId="{D8777F36-3AEC-42B2-8E67-5D72A51F6D6D}">
      <dgm:prSet/>
      <dgm:spPr/>
      <dgm:t>
        <a:bodyPr/>
        <a:lstStyle/>
        <a:p>
          <a:endParaRPr lang="en-US"/>
        </a:p>
      </dgm:t>
    </dgm:pt>
    <dgm:pt modelId="{C15DF405-7144-421E-8981-741C6E2F867A}" type="sibTrans" cxnId="{D8777F36-3AEC-42B2-8E67-5D72A51F6D6D}">
      <dgm:prSet/>
      <dgm:spPr/>
      <dgm:t>
        <a:bodyPr/>
        <a:lstStyle/>
        <a:p>
          <a:endParaRPr lang="en-US"/>
        </a:p>
      </dgm:t>
    </dgm:pt>
    <dgm:pt modelId="{9EA3E147-3A3A-49D4-B097-89554D359FA6}">
      <dgm:prSet phldrT="[Text]" custT="1"/>
      <dgm:spPr/>
      <dgm:t>
        <a:bodyPr/>
        <a:lstStyle/>
        <a:p>
          <a:r>
            <a:rPr lang="en-US" sz="2600" b="0" dirty="0" smtClean="0"/>
            <a:t>data easy to use and re-use</a:t>
          </a:r>
          <a:endParaRPr lang="en-US" sz="2600" dirty="0"/>
        </a:p>
      </dgm:t>
    </dgm:pt>
    <dgm:pt modelId="{34E439B5-DF70-460E-B14A-9F7928D49618}" type="parTrans" cxnId="{63BF3099-750D-434D-BBA2-82351E8C1CBC}">
      <dgm:prSet/>
      <dgm:spPr/>
      <dgm:t>
        <a:bodyPr/>
        <a:lstStyle/>
        <a:p>
          <a:endParaRPr lang="en-US"/>
        </a:p>
      </dgm:t>
    </dgm:pt>
    <dgm:pt modelId="{972AD1DB-BC0A-44B7-A7F8-40983A4FCEDB}" type="sibTrans" cxnId="{63BF3099-750D-434D-BBA2-82351E8C1CBC}">
      <dgm:prSet/>
      <dgm:spPr/>
      <dgm:t>
        <a:bodyPr/>
        <a:lstStyle/>
        <a:p>
          <a:endParaRPr lang="en-US"/>
        </a:p>
      </dgm:t>
    </dgm:pt>
    <dgm:pt modelId="{B4941F93-A24B-4345-AC5A-5177E8994CA7}">
      <dgm:prSet phldrT="[Text]" custT="1"/>
      <dgm:spPr/>
      <dgm:t>
        <a:bodyPr/>
        <a:lstStyle/>
        <a:p>
          <a:r>
            <a:rPr lang="en-US" sz="3200" b="1" dirty="0" smtClean="0"/>
            <a:t>Searchable</a:t>
          </a:r>
          <a:endParaRPr lang="en-US" sz="3200" b="1" dirty="0"/>
        </a:p>
      </dgm:t>
    </dgm:pt>
    <dgm:pt modelId="{B6219A19-2383-463A-AFE6-3867891AD664}" type="parTrans" cxnId="{2B2EA557-8A77-4A33-8284-F33ECAFD8CFA}">
      <dgm:prSet/>
      <dgm:spPr/>
      <dgm:t>
        <a:bodyPr/>
        <a:lstStyle/>
        <a:p>
          <a:endParaRPr lang="en-US"/>
        </a:p>
      </dgm:t>
    </dgm:pt>
    <dgm:pt modelId="{69C93464-4138-42DD-908B-1F173B51AB7A}" type="sibTrans" cxnId="{2B2EA557-8A77-4A33-8284-F33ECAFD8CFA}">
      <dgm:prSet/>
      <dgm:spPr/>
      <dgm:t>
        <a:bodyPr/>
        <a:lstStyle/>
        <a:p>
          <a:endParaRPr lang="en-US"/>
        </a:p>
      </dgm:t>
    </dgm:pt>
    <dgm:pt modelId="{0612D79E-C13B-478E-9D41-4A3F4672DC70}">
      <dgm:prSet phldrT="[Text]" custT="1"/>
      <dgm:spPr/>
      <dgm:t>
        <a:bodyPr/>
        <a:lstStyle/>
        <a:p>
          <a:r>
            <a:rPr lang="en-US" sz="2600" b="0" dirty="0" smtClean="0"/>
            <a:t>data easy to find</a:t>
          </a:r>
          <a:endParaRPr lang="en-US" sz="2600" dirty="0"/>
        </a:p>
      </dgm:t>
    </dgm:pt>
    <dgm:pt modelId="{3FADEDDC-4DB5-4521-8F1C-324CC59FA5F5}" type="parTrans" cxnId="{70B22A28-D804-40C0-B02C-71C471FDCD6E}">
      <dgm:prSet/>
      <dgm:spPr/>
      <dgm:t>
        <a:bodyPr/>
        <a:lstStyle/>
        <a:p>
          <a:endParaRPr lang="en-US"/>
        </a:p>
      </dgm:t>
    </dgm:pt>
    <dgm:pt modelId="{6F1484F3-046A-421A-8CEF-C469283E0BDE}" type="sibTrans" cxnId="{70B22A28-D804-40C0-B02C-71C471FDCD6E}">
      <dgm:prSet/>
      <dgm:spPr/>
      <dgm:t>
        <a:bodyPr/>
        <a:lstStyle/>
        <a:p>
          <a:endParaRPr lang="en-US"/>
        </a:p>
      </dgm:t>
    </dgm:pt>
    <dgm:pt modelId="{AF6F83E9-47C2-49FF-9F48-85F6A33FDD8F}" type="pres">
      <dgm:prSet presAssocID="{005D5449-3BB3-4224-A416-718912F77B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4AB894-B785-47EC-B17D-6A8E9B3C5A89}" type="pres">
      <dgm:prSet presAssocID="{9A40E8A4-B9A3-4091-B8A0-CED58CE47D3C}" presName="linNode" presStyleCnt="0"/>
      <dgm:spPr/>
      <dgm:t>
        <a:bodyPr/>
        <a:lstStyle/>
        <a:p>
          <a:endParaRPr lang="en-US"/>
        </a:p>
      </dgm:t>
    </dgm:pt>
    <dgm:pt modelId="{FEE7173E-6795-42AA-92D3-9A7F63071211}" type="pres">
      <dgm:prSet presAssocID="{9A40E8A4-B9A3-4091-B8A0-CED58CE47D3C}" presName="parentText" presStyleLbl="node1" presStyleIdx="0" presStyleCnt="3" custLinFactNeighborX="-5580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99E0B-F5C8-4FCF-BC39-4B50C0473748}" type="pres">
      <dgm:prSet presAssocID="{9A40E8A4-B9A3-4091-B8A0-CED58CE47D3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10DDE-7479-4D3B-8206-A95BC0F0CFCA}" type="pres">
      <dgm:prSet presAssocID="{BDFE0EBC-4194-46EC-AB39-DA983418D0F1}" presName="sp" presStyleCnt="0"/>
      <dgm:spPr/>
      <dgm:t>
        <a:bodyPr/>
        <a:lstStyle/>
        <a:p>
          <a:endParaRPr lang="en-US"/>
        </a:p>
      </dgm:t>
    </dgm:pt>
    <dgm:pt modelId="{7B3E096E-2AE8-4A2B-9901-02AA152591E6}" type="pres">
      <dgm:prSet presAssocID="{D8214D54-8137-4219-800C-AF164D904E34}" presName="linNode" presStyleCnt="0"/>
      <dgm:spPr/>
      <dgm:t>
        <a:bodyPr/>
        <a:lstStyle/>
        <a:p>
          <a:endParaRPr lang="en-US"/>
        </a:p>
      </dgm:t>
    </dgm:pt>
    <dgm:pt modelId="{2B1E82D2-B3DC-4725-B367-C93C1D10F4FC}" type="pres">
      <dgm:prSet presAssocID="{D8214D54-8137-4219-800C-AF164D904E3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C4992-AA19-49D0-8071-2B1092DA20C5}" type="pres">
      <dgm:prSet presAssocID="{D8214D54-8137-4219-800C-AF164D904E3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71777-0DD7-401B-8F7C-46AFB6B30A4B}" type="pres">
      <dgm:prSet presAssocID="{C15DF405-7144-421E-8981-741C6E2F867A}" presName="sp" presStyleCnt="0"/>
      <dgm:spPr/>
      <dgm:t>
        <a:bodyPr/>
        <a:lstStyle/>
        <a:p>
          <a:endParaRPr lang="en-US"/>
        </a:p>
      </dgm:t>
    </dgm:pt>
    <dgm:pt modelId="{AAC267DA-5F22-4B04-AF98-304027F24D09}" type="pres">
      <dgm:prSet presAssocID="{B4941F93-A24B-4345-AC5A-5177E8994CA7}" presName="linNode" presStyleCnt="0"/>
      <dgm:spPr/>
      <dgm:t>
        <a:bodyPr/>
        <a:lstStyle/>
        <a:p>
          <a:endParaRPr lang="en-US"/>
        </a:p>
      </dgm:t>
    </dgm:pt>
    <dgm:pt modelId="{2DDE2180-B231-4060-956D-F12C79E4AC59}" type="pres">
      <dgm:prSet presAssocID="{B4941F93-A24B-4345-AC5A-5177E8994CA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E87EE-46BD-4C3E-9035-D481D0B18D6F}" type="pres">
      <dgm:prSet presAssocID="{B4941F93-A24B-4345-AC5A-5177E8994CA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77F36-3AEC-42B2-8E67-5D72A51F6D6D}" srcId="{005D5449-3BB3-4224-A416-718912F77B9D}" destId="{D8214D54-8137-4219-800C-AF164D904E34}" srcOrd="1" destOrd="0" parTransId="{86766EA0-E83F-468B-8DAC-50305F1C7043}" sibTransId="{C15DF405-7144-421E-8981-741C6E2F867A}"/>
    <dgm:cxn modelId="{55CDCE90-2E76-4854-934C-C850A73AAF72}" type="presOf" srcId="{005D5449-3BB3-4224-A416-718912F77B9D}" destId="{AF6F83E9-47C2-49FF-9F48-85F6A33FDD8F}" srcOrd="0" destOrd="0" presId="urn:microsoft.com/office/officeart/2005/8/layout/vList5"/>
    <dgm:cxn modelId="{9C5E1F33-DE92-4C6E-85ED-75FC751D5EED}" type="presOf" srcId="{2A139268-7980-4D4C-B42D-F72ABBB5205B}" destId="{90099E0B-F5C8-4FCF-BC39-4B50C0473748}" srcOrd="0" destOrd="0" presId="urn:microsoft.com/office/officeart/2005/8/layout/vList5"/>
    <dgm:cxn modelId="{564BE3ED-8AE4-460F-B7B7-38889F3741FD}" type="presOf" srcId="{9EA3E147-3A3A-49D4-B097-89554D359FA6}" destId="{E54C4992-AA19-49D0-8071-2B1092DA20C5}" srcOrd="0" destOrd="0" presId="urn:microsoft.com/office/officeart/2005/8/layout/vList5"/>
    <dgm:cxn modelId="{402590FA-3ECD-49F1-82E3-D87ADF88FA2D}" type="presOf" srcId="{B4941F93-A24B-4345-AC5A-5177E8994CA7}" destId="{2DDE2180-B231-4060-956D-F12C79E4AC59}" srcOrd="0" destOrd="0" presId="urn:microsoft.com/office/officeart/2005/8/layout/vList5"/>
    <dgm:cxn modelId="{8120E049-15B8-426E-A878-31657A4E3BA2}" srcId="{9A40E8A4-B9A3-4091-B8A0-CED58CE47D3C}" destId="{2A139268-7980-4D4C-B42D-F72ABBB5205B}" srcOrd="0" destOrd="0" parTransId="{8A63298E-92E9-45DA-A23B-2380C5B37C7F}" sibTransId="{3E111806-A117-455A-BB68-D5AED5CD4775}"/>
    <dgm:cxn modelId="{70B22A28-D804-40C0-B02C-71C471FDCD6E}" srcId="{B4941F93-A24B-4345-AC5A-5177E8994CA7}" destId="{0612D79E-C13B-478E-9D41-4A3F4672DC70}" srcOrd="0" destOrd="0" parTransId="{3FADEDDC-4DB5-4521-8F1C-324CC59FA5F5}" sibTransId="{6F1484F3-046A-421A-8CEF-C469283E0BDE}"/>
    <dgm:cxn modelId="{A5DBD9C8-0B7C-431C-97BE-790DDD3701BB}" srcId="{005D5449-3BB3-4224-A416-718912F77B9D}" destId="{9A40E8A4-B9A3-4091-B8A0-CED58CE47D3C}" srcOrd="0" destOrd="0" parTransId="{DC5C37D2-434E-4FB5-B8D3-2ED9745CA5A0}" sibTransId="{BDFE0EBC-4194-46EC-AB39-DA983418D0F1}"/>
    <dgm:cxn modelId="{766D2A2F-2A94-4830-BE01-8D7FF82A32AB}" type="presOf" srcId="{9A40E8A4-B9A3-4091-B8A0-CED58CE47D3C}" destId="{FEE7173E-6795-42AA-92D3-9A7F63071211}" srcOrd="0" destOrd="0" presId="urn:microsoft.com/office/officeart/2005/8/layout/vList5"/>
    <dgm:cxn modelId="{9685EAA2-974A-4962-B9FC-93783959F7CD}" type="presOf" srcId="{D8214D54-8137-4219-800C-AF164D904E34}" destId="{2B1E82D2-B3DC-4725-B367-C93C1D10F4FC}" srcOrd="0" destOrd="0" presId="urn:microsoft.com/office/officeart/2005/8/layout/vList5"/>
    <dgm:cxn modelId="{2B2EA557-8A77-4A33-8284-F33ECAFD8CFA}" srcId="{005D5449-3BB3-4224-A416-718912F77B9D}" destId="{B4941F93-A24B-4345-AC5A-5177E8994CA7}" srcOrd="2" destOrd="0" parTransId="{B6219A19-2383-463A-AFE6-3867891AD664}" sibTransId="{69C93464-4138-42DD-908B-1F173B51AB7A}"/>
    <dgm:cxn modelId="{ADC18400-038E-4DB7-A2C8-37D398B0B4A0}" type="presOf" srcId="{0612D79E-C13B-478E-9D41-4A3F4672DC70}" destId="{9DAE87EE-46BD-4C3E-9035-D481D0B18D6F}" srcOrd="0" destOrd="0" presId="urn:microsoft.com/office/officeart/2005/8/layout/vList5"/>
    <dgm:cxn modelId="{63BF3099-750D-434D-BBA2-82351E8C1CBC}" srcId="{D8214D54-8137-4219-800C-AF164D904E34}" destId="{9EA3E147-3A3A-49D4-B097-89554D359FA6}" srcOrd="0" destOrd="0" parTransId="{34E439B5-DF70-460E-B14A-9F7928D49618}" sibTransId="{972AD1DB-BC0A-44B7-A7F8-40983A4FCEDB}"/>
    <dgm:cxn modelId="{713D94A7-1B97-4320-BFD7-22A6C8F9AC9B}" type="presParOf" srcId="{AF6F83E9-47C2-49FF-9F48-85F6A33FDD8F}" destId="{C54AB894-B785-47EC-B17D-6A8E9B3C5A89}" srcOrd="0" destOrd="0" presId="urn:microsoft.com/office/officeart/2005/8/layout/vList5"/>
    <dgm:cxn modelId="{1AEC6EB0-8135-40C1-B3CC-9252DF47F423}" type="presParOf" srcId="{C54AB894-B785-47EC-B17D-6A8E9B3C5A89}" destId="{FEE7173E-6795-42AA-92D3-9A7F63071211}" srcOrd="0" destOrd="0" presId="urn:microsoft.com/office/officeart/2005/8/layout/vList5"/>
    <dgm:cxn modelId="{CC699C33-DCDE-49AF-B377-3886F642AC3E}" type="presParOf" srcId="{C54AB894-B785-47EC-B17D-6A8E9B3C5A89}" destId="{90099E0B-F5C8-4FCF-BC39-4B50C0473748}" srcOrd="1" destOrd="0" presId="urn:microsoft.com/office/officeart/2005/8/layout/vList5"/>
    <dgm:cxn modelId="{3E79B0C9-DEEF-4710-8043-9FBAA4F3CC51}" type="presParOf" srcId="{AF6F83E9-47C2-49FF-9F48-85F6A33FDD8F}" destId="{6CC10DDE-7479-4D3B-8206-A95BC0F0CFCA}" srcOrd="1" destOrd="0" presId="urn:microsoft.com/office/officeart/2005/8/layout/vList5"/>
    <dgm:cxn modelId="{591C62A8-2B13-41B0-AF3E-6B30B5D7C9C9}" type="presParOf" srcId="{AF6F83E9-47C2-49FF-9F48-85F6A33FDD8F}" destId="{7B3E096E-2AE8-4A2B-9901-02AA152591E6}" srcOrd="2" destOrd="0" presId="urn:microsoft.com/office/officeart/2005/8/layout/vList5"/>
    <dgm:cxn modelId="{C5B9D27A-1DEE-43C2-8130-CC9382017013}" type="presParOf" srcId="{7B3E096E-2AE8-4A2B-9901-02AA152591E6}" destId="{2B1E82D2-B3DC-4725-B367-C93C1D10F4FC}" srcOrd="0" destOrd="0" presId="urn:microsoft.com/office/officeart/2005/8/layout/vList5"/>
    <dgm:cxn modelId="{CAF908FC-7E48-4880-88A6-AEF2E75B28CF}" type="presParOf" srcId="{7B3E096E-2AE8-4A2B-9901-02AA152591E6}" destId="{E54C4992-AA19-49D0-8071-2B1092DA20C5}" srcOrd="1" destOrd="0" presId="urn:microsoft.com/office/officeart/2005/8/layout/vList5"/>
    <dgm:cxn modelId="{22439A7C-9DAF-4270-9D36-484FA3600BE7}" type="presParOf" srcId="{AF6F83E9-47C2-49FF-9F48-85F6A33FDD8F}" destId="{79871777-0DD7-401B-8F7C-46AFB6B30A4B}" srcOrd="3" destOrd="0" presId="urn:microsoft.com/office/officeart/2005/8/layout/vList5"/>
    <dgm:cxn modelId="{94BE6FE4-38E2-4E71-9A65-6F82FCD836C9}" type="presParOf" srcId="{AF6F83E9-47C2-49FF-9F48-85F6A33FDD8F}" destId="{AAC267DA-5F22-4B04-AF98-304027F24D09}" srcOrd="4" destOrd="0" presId="urn:microsoft.com/office/officeart/2005/8/layout/vList5"/>
    <dgm:cxn modelId="{10100DC0-87CF-4A60-ABCE-8913E1342502}" type="presParOf" srcId="{AAC267DA-5F22-4B04-AF98-304027F24D09}" destId="{2DDE2180-B231-4060-956D-F12C79E4AC59}" srcOrd="0" destOrd="0" presId="urn:microsoft.com/office/officeart/2005/8/layout/vList5"/>
    <dgm:cxn modelId="{8EF28B66-0160-46FD-9D83-52B733FDEEDF}" type="presParOf" srcId="{AAC267DA-5F22-4B04-AF98-304027F24D09}" destId="{9DAE87EE-46BD-4C3E-9035-D481D0B18D6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099E0B-F5C8-4FCF-BC39-4B50C0473748}">
      <dsp:nvSpPr>
        <dsp:cNvPr id="0" name=""/>
        <dsp:cNvSpPr/>
      </dsp:nvSpPr>
      <dsp:spPr>
        <a:xfrm rot="5400000">
          <a:off x="5174741" y="-1942814"/>
          <a:ext cx="1257299" cy="5462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data freely available</a:t>
          </a:r>
          <a:endParaRPr lang="en-US" sz="2600" kern="1200" dirty="0"/>
        </a:p>
      </dsp:txBody>
      <dsp:txXfrm rot="5400000">
        <a:off x="5174741" y="-1942814"/>
        <a:ext cx="1257299" cy="5462016"/>
      </dsp:txXfrm>
    </dsp:sp>
    <dsp:sp modelId="{FEE7173E-6795-42AA-92D3-9A7F63071211}">
      <dsp:nvSpPr>
        <dsp:cNvPr id="0" name=""/>
        <dsp:cNvSpPr/>
      </dsp:nvSpPr>
      <dsp:spPr>
        <a:xfrm>
          <a:off x="0" y="0"/>
          <a:ext cx="3072384" cy="1571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Open</a:t>
          </a:r>
          <a:endParaRPr lang="en-US" sz="3200" b="1" kern="1200" dirty="0"/>
        </a:p>
      </dsp:txBody>
      <dsp:txXfrm>
        <a:off x="0" y="0"/>
        <a:ext cx="3072384" cy="1571625"/>
      </dsp:txXfrm>
    </dsp:sp>
    <dsp:sp modelId="{E54C4992-AA19-49D0-8071-2B1092DA20C5}">
      <dsp:nvSpPr>
        <dsp:cNvPr id="0" name=""/>
        <dsp:cNvSpPr/>
      </dsp:nvSpPr>
      <dsp:spPr>
        <a:xfrm rot="5400000">
          <a:off x="5174742" y="-292608"/>
          <a:ext cx="1257299" cy="5462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data easy to use and re-use</a:t>
          </a:r>
          <a:endParaRPr lang="en-US" sz="2600" kern="1200" dirty="0"/>
        </a:p>
      </dsp:txBody>
      <dsp:txXfrm rot="5400000">
        <a:off x="5174742" y="-292608"/>
        <a:ext cx="1257299" cy="5462016"/>
      </dsp:txXfrm>
    </dsp:sp>
    <dsp:sp modelId="{2B1E82D2-B3DC-4725-B367-C93C1D10F4FC}">
      <dsp:nvSpPr>
        <dsp:cNvPr id="0" name=""/>
        <dsp:cNvSpPr/>
      </dsp:nvSpPr>
      <dsp:spPr>
        <a:xfrm>
          <a:off x="0" y="1652587"/>
          <a:ext cx="3072384" cy="1571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Accessible</a:t>
          </a:r>
          <a:endParaRPr lang="en-US" sz="3200" b="1" kern="1200" dirty="0"/>
        </a:p>
      </dsp:txBody>
      <dsp:txXfrm>
        <a:off x="0" y="1652587"/>
        <a:ext cx="3072384" cy="1571625"/>
      </dsp:txXfrm>
    </dsp:sp>
    <dsp:sp modelId="{9DAE87EE-46BD-4C3E-9035-D481D0B18D6F}">
      <dsp:nvSpPr>
        <dsp:cNvPr id="0" name=""/>
        <dsp:cNvSpPr/>
      </dsp:nvSpPr>
      <dsp:spPr>
        <a:xfrm rot="5400000">
          <a:off x="5174742" y="1357598"/>
          <a:ext cx="1257299" cy="5462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data easy to find</a:t>
          </a:r>
          <a:endParaRPr lang="en-US" sz="2600" kern="1200" dirty="0"/>
        </a:p>
      </dsp:txBody>
      <dsp:txXfrm rot="5400000">
        <a:off x="5174742" y="1357598"/>
        <a:ext cx="1257299" cy="5462016"/>
      </dsp:txXfrm>
    </dsp:sp>
    <dsp:sp modelId="{2DDE2180-B231-4060-956D-F12C79E4AC59}">
      <dsp:nvSpPr>
        <dsp:cNvPr id="0" name=""/>
        <dsp:cNvSpPr/>
      </dsp:nvSpPr>
      <dsp:spPr>
        <a:xfrm>
          <a:off x="0" y="3302793"/>
          <a:ext cx="3072384" cy="1571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Searchable</a:t>
          </a:r>
          <a:endParaRPr lang="en-US" sz="3200" b="1" kern="1200" dirty="0"/>
        </a:p>
      </dsp:txBody>
      <dsp:txXfrm>
        <a:off x="0" y="3302793"/>
        <a:ext cx="3072384" cy="157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51427-6564-41A5-BF0E-0CCBFC8DF6FB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B90FE-9F9D-4B51-A4E1-D4CDEC33D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D3B06-E08D-4337-8B27-3A9E3AEC42FF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7BBE3-14D0-4001-A682-246B42C07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96BA1-73FF-42C3-990B-9F2EB3D0DA81}" type="slidenum">
              <a:rPr lang="en-US"/>
              <a:pPr/>
              <a:t>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748F5-E895-452F-9CBE-198DFA62C951}" type="slidenum">
              <a:rPr lang="en-US"/>
              <a:pPr/>
              <a:t>9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135D-59CB-4E80-BFC0-B4424B6C3CD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AB4CBB-0422-47D8-80AB-642D558928F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8B438-8977-4770-A9F0-A2F99459D5C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8B438-8977-4770-A9F0-A2F99459D5C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772400" cy="1470025"/>
          </a:xfrm>
          <a:solidFill>
            <a:schemeClr val="bg1"/>
          </a:solidFill>
        </p:spPr>
        <p:txBody>
          <a:bodyPr/>
          <a:lstStyle>
            <a:lvl1pPr algn="r"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7400-BB97-41FE-B1F0-F4FFA1645BE8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6B83-8340-401C-A7FD-5A0D51B0E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7400-BB97-41FE-B1F0-F4FFA1645BE8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6B83-8340-401C-A7FD-5A0D51B0E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7400-BB97-41FE-B1F0-F4FFA1645BE8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6B83-8340-401C-A7FD-5A0D51B0E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7400-BB97-41FE-B1F0-F4FFA1645BE8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6B83-8340-401C-A7FD-5A0D51B0E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7400-BB97-41FE-B1F0-F4FFA1645BE8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6B83-8340-401C-A7FD-5A0D51B0E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7400-BB97-41FE-B1F0-F4FFA1645BE8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6B83-8340-401C-A7FD-5A0D51B0E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7400-BB97-41FE-B1F0-F4FFA1645BE8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6B83-8340-401C-A7FD-5A0D51B0E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7400-BB97-41FE-B1F0-F4FFA1645BE8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6B83-8340-401C-A7FD-5A0D51B0E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7400-BB97-41FE-B1F0-F4FFA1645BE8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6B83-8340-401C-A7FD-5A0D51B0E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7400-BB97-41FE-B1F0-F4FFA1645BE8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6B83-8340-401C-A7FD-5A0D51B0E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7400-BB97-41FE-B1F0-F4FFA1645BE8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6B83-8340-401C-A7FD-5A0D51B0E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19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47400-BB97-41FE-B1F0-F4FFA1645BE8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E6B83-8340-401C-A7FD-5A0D51B0E6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81000" cy="1219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blinddata.org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worldpressphoto.nl/index.jsp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382000" cy="2514600"/>
          </a:xfrm>
          <a:solidFill>
            <a:schemeClr val="bg1">
              <a:alpha val="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900" dirty="0" smtClean="0"/>
              <a:t>OPEN DATA AT THE WORLD BANK</a:t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>Neil Fantom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Development Data Group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581400"/>
            <a:ext cx="9144000" cy="1588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50" y="4114800"/>
            <a:ext cx="90868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16764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099E0B-F5C8-4FCF-BC39-4B50C0473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C4992-AA19-49D0-8071-2B1092DA2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AE87EE-46BD-4C3E-9035-D481D0B18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38600"/>
            <a:ext cx="8534400" cy="2590800"/>
          </a:xfrm>
        </p:spPr>
        <p:txBody>
          <a:bodyPr>
            <a:normAutofit fontScale="77500" lnSpcReduction="20000"/>
          </a:bodyPr>
          <a:lstStyle/>
          <a:p>
            <a:pPr marL="274320" indent="-274320"/>
            <a:r>
              <a:rPr lang="en-US" dirty="0" smtClean="0"/>
              <a:t>Part of a broader move, including new Access to Information Policy</a:t>
            </a:r>
          </a:p>
          <a:p>
            <a:pPr marL="274320" indent="-274320"/>
            <a:endParaRPr lang="en-US" dirty="0" smtClean="0"/>
          </a:p>
          <a:p>
            <a:pPr marL="274320" indent="-274320"/>
            <a:r>
              <a:rPr lang="en-US" dirty="0" smtClean="0"/>
              <a:t>Aim is to stimulate use of development data to help solve development problems</a:t>
            </a:r>
          </a:p>
          <a:p>
            <a:pPr marL="274320" indent="-274320"/>
            <a:endParaRPr lang="en-US" dirty="0" smtClean="0"/>
          </a:p>
          <a:p>
            <a:pPr marL="274320" indent="-274320"/>
            <a:r>
              <a:rPr lang="en-US" dirty="0" smtClean="0"/>
              <a:t>Builds on global Open Data initiatives</a:t>
            </a:r>
          </a:p>
          <a:p>
            <a:pPr marL="274320" indent="-274320"/>
            <a:endParaRPr lang="en-US" dirty="0" smtClean="0"/>
          </a:p>
          <a:p>
            <a:pPr marL="274320" indent="-274320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3910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Initial focus on </a:t>
            </a:r>
            <a:r>
              <a:rPr lang="en-US" b="1" dirty="0" smtClean="0"/>
              <a:t>popular time series indicators</a:t>
            </a:r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b="1" dirty="0" smtClean="0"/>
              <a:t>website</a:t>
            </a:r>
          </a:p>
          <a:p>
            <a:endParaRPr lang="en-US" dirty="0" smtClean="0"/>
          </a:p>
          <a:p>
            <a:r>
              <a:rPr lang="en-US" dirty="0" smtClean="0"/>
              <a:t>Best practice </a:t>
            </a:r>
            <a:r>
              <a:rPr lang="en-US" b="1" dirty="0" smtClean="0"/>
              <a:t>Terms of Use</a:t>
            </a:r>
          </a:p>
          <a:p>
            <a:endParaRPr lang="en-US" dirty="0" smtClean="0"/>
          </a:p>
          <a:p>
            <a:r>
              <a:rPr lang="en-US" b="1" dirty="0" smtClean="0"/>
              <a:t>Multiple access options</a:t>
            </a:r>
            <a:r>
              <a:rPr lang="en-US" dirty="0" smtClean="0"/>
              <a:t>: downloads, query tool, search, Application Programming Interface (API) for developers, </a:t>
            </a:r>
            <a:r>
              <a:rPr lang="en-US" dirty="0" err="1" smtClean="0"/>
              <a:t>Drupal</a:t>
            </a:r>
            <a:r>
              <a:rPr lang="en-US" dirty="0" smtClean="0"/>
              <a:t> modules, embeddable widgets…</a:t>
            </a:r>
          </a:p>
          <a:p>
            <a:endParaRPr lang="en-US" dirty="0" smtClean="0"/>
          </a:p>
          <a:p>
            <a:r>
              <a:rPr lang="en-US" dirty="0" smtClean="0"/>
              <a:t>Organizing </a:t>
            </a:r>
            <a:r>
              <a:rPr lang="en-US" b="1" dirty="0" smtClean="0"/>
              <a:t>competition</a:t>
            </a:r>
            <a:r>
              <a:rPr lang="en-US" dirty="0" smtClean="0"/>
              <a:t> to technology and development community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site: data.worldbank.org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632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indicators…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295400"/>
            <a:ext cx="89820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charts…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62999" cy="567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etter maps…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924800" cy="521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datasets…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828800"/>
            <a:ext cx="90773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others are doing with our data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3" y="1295400"/>
            <a:ext cx="9101297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others are doing with our data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571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8" name="Picture 6" descr="http://www.census.gov/history/img/headquarters_lg.jpg"/>
          <p:cNvPicPr>
            <a:picLocks noChangeAspect="1" noChangeArrowheads="1"/>
          </p:cNvPicPr>
          <p:nvPr/>
        </p:nvPicPr>
        <p:blipFill>
          <a:blip r:embed="rId2" cstate="screen"/>
          <a:srcRect r="8088" b="12500"/>
          <a:stretch>
            <a:fillRect/>
          </a:stretch>
        </p:blipFill>
        <p:spPr bwMode="auto">
          <a:xfrm>
            <a:off x="0" y="11430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others are doing with our data</a:t>
            </a:r>
            <a:endParaRPr lang="en-US" dirty="0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76350"/>
            <a:ext cx="84010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others are doing with our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34375" cy="579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5" y="1393033"/>
            <a:ext cx="4446984" cy="520377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they are saying…</a:t>
            </a:r>
            <a:endParaRPr lang="en-US" sz="4000" dirty="0"/>
          </a:p>
        </p:txBody>
      </p:sp>
      <p:pic>
        <p:nvPicPr>
          <p:cNvPr id="78857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578" y="1393031"/>
            <a:ext cx="3998268" cy="5076527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78858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6672" y="1393031"/>
            <a:ext cx="3924598" cy="5076527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78856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6768" y="1393033"/>
            <a:ext cx="3891111" cy="5411391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78859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4018" y="1393032"/>
            <a:ext cx="4674691" cy="5123408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393032"/>
            <a:ext cx="4532932" cy="4573116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they are saying…</a:t>
            </a:r>
            <a:endParaRPr lang="en-US" sz="4000" dirty="0"/>
          </a:p>
        </p:txBody>
      </p:sp>
      <p:pic>
        <p:nvPicPr>
          <p:cNvPr id="7782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547069"/>
            <a:ext cx="6469559" cy="531093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17749"/>
            <a:ext cx="5310932" cy="5264051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2" y="1553766"/>
            <a:ext cx="5987355" cy="506983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77830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2360" y="1553766"/>
            <a:ext cx="4159002" cy="49157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2453" y="1553766"/>
            <a:ext cx="5715000" cy="4843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7831" name="Picture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5140" y="1524000"/>
            <a:ext cx="4507260" cy="4661297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1516112"/>
            <a:ext cx="6141393" cy="5418088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9520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are saying…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83098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872752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8769179" cy="472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1371600"/>
            <a:ext cx="8915400" cy="501675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Andrew McLaughlin, Deputy White House Chief Technology Officer:</a:t>
            </a:r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dirty="0" smtClean="0"/>
              <a:t>“It’s really fantastic to have the World Bank join -- and now lead -- the global open data movement. It opens huge new possibilities.”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more subscriptions: </a:t>
            </a:r>
          </a:p>
          <a:p>
            <a:pPr lvl="1"/>
            <a:r>
              <a:rPr lang="en-US" dirty="0" smtClean="0"/>
              <a:t>Have to find data </a:t>
            </a:r>
            <a:r>
              <a:rPr lang="en-US" dirty="0" err="1" smtClean="0"/>
              <a:t>curation</a:t>
            </a:r>
            <a:r>
              <a:rPr lang="en-US" dirty="0" smtClean="0"/>
              <a:t> and distribution costs elsewhere</a:t>
            </a:r>
          </a:p>
          <a:p>
            <a:r>
              <a:rPr lang="en-US" dirty="0" smtClean="0"/>
              <a:t>Much greater interest in data:</a:t>
            </a:r>
          </a:p>
          <a:p>
            <a:pPr lvl="1"/>
            <a:r>
              <a:rPr lang="en-US" dirty="0" smtClean="0"/>
              <a:t>Both within and from external users: provides opportunity for improved internal collaboration and dialogue with external users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suppliers not able to provide data for free:</a:t>
            </a:r>
          </a:p>
          <a:p>
            <a:pPr lvl="1"/>
            <a:r>
              <a:rPr lang="en-US" dirty="0" smtClean="0"/>
              <a:t>Try to manage through “exclusions” list in Terms of Use</a:t>
            </a:r>
          </a:p>
          <a:p>
            <a:r>
              <a:rPr lang="en-US" dirty="0" smtClean="0"/>
              <a:t>Need for improved data support functions:</a:t>
            </a:r>
          </a:p>
          <a:p>
            <a:pPr lvl="1"/>
            <a:r>
              <a:rPr lang="en-US" dirty="0" smtClean="0"/>
              <a:t>More users have more questions</a:t>
            </a:r>
          </a:p>
          <a:p>
            <a:r>
              <a:rPr lang="en-US" dirty="0" smtClean="0"/>
              <a:t>Must maintain focus on data quality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1" y="0"/>
            <a:ext cx="105292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statistic-hous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239000" cy="721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SD new bldg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National Statistics Office #2 by john.duffel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8277" y="685800"/>
            <a:ext cx="9762277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0900IndiaLG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9600"/>
            <a:ext cx="4572000" cy="5638800"/>
          </a:xfrm>
          <a:prstGeom prst="rect">
            <a:avLst/>
          </a:prstGeom>
          <a:noFill/>
        </p:spPr>
      </p:pic>
      <p:pic>
        <p:nvPicPr>
          <p:cNvPr id="144389" name="Picture 5" descr="Interview 2"/>
          <p:cNvPicPr>
            <a:picLocks noChangeAspect="1" noChangeArrowheads="1"/>
          </p:cNvPicPr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4524375" y="609600"/>
            <a:ext cx="46196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2400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 descr="wendy ham's compilation of things too good to go unnotic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DSCF07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6000" y="0"/>
            <a:ext cx="1143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285</Words>
  <Application>Microsoft Office PowerPoint</Application>
  <PresentationFormat>On-screen Show (4:3)</PresentationFormat>
  <Paragraphs>59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OPEN DATA AT THE WORLD BANK  Neil Fantom Development Data Group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Objectives</vt:lpstr>
      <vt:lpstr>Motivation </vt:lpstr>
      <vt:lpstr>Approach</vt:lpstr>
      <vt:lpstr>New site: data.worldbank.org</vt:lpstr>
      <vt:lpstr>More indicators…</vt:lpstr>
      <vt:lpstr>Better charts…</vt:lpstr>
      <vt:lpstr>Better maps…</vt:lpstr>
      <vt:lpstr>More datasets…</vt:lpstr>
      <vt:lpstr>What others are doing with our data</vt:lpstr>
      <vt:lpstr>What others are doing with our data</vt:lpstr>
      <vt:lpstr>What others are doing with our data</vt:lpstr>
      <vt:lpstr>What others are doing with our data</vt:lpstr>
      <vt:lpstr>What they are saying…</vt:lpstr>
      <vt:lpstr>What they are saying…</vt:lpstr>
      <vt:lpstr>What they are saying…</vt:lpstr>
      <vt:lpstr>Issues</vt:lpstr>
      <vt:lpstr>Issues</vt:lpstr>
      <vt:lpstr>Slide 27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wb245179</dc:creator>
  <cp:lastModifiedBy>Neil</cp:lastModifiedBy>
  <cp:revision>95</cp:revision>
  <dcterms:created xsi:type="dcterms:W3CDTF">2010-05-13T15:42:21Z</dcterms:created>
  <dcterms:modified xsi:type="dcterms:W3CDTF">2010-09-10T10:28:07Z</dcterms:modified>
</cp:coreProperties>
</file>