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4" r:id="rId1"/>
  </p:sldMasterIdLst>
  <p:notesMasterIdLst>
    <p:notesMasterId r:id="rId19"/>
  </p:notesMasterIdLst>
  <p:handoutMasterIdLst>
    <p:handoutMasterId r:id="rId20"/>
  </p:handoutMasterIdLst>
  <p:sldIdLst>
    <p:sldId id="256" r:id="rId2"/>
    <p:sldId id="307" r:id="rId3"/>
    <p:sldId id="326" r:id="rId4"/>
    <p:sldId id="327" r:id="rId5"/>
    <p:sldId id="309" r:id="rId6"/>
    <p:sldId id="328" r:id="rId7"/>
    <p:sldId id="339" r:id="rId8"/>
    <p:sldId id="330" r:id="rId9"/>
    <p:sldId id="329" r:id="rId10"/>
    <p:sldId id="331" r:id="rId11"/>
    <p:sldId id="335" r:id="rId12"/>
    <p:sldId id="336" r:id="rId13"/>
    <p:sldId id="337" r:id="rId14"/>
    <p:sldId id="338" r:id="rId15"/>
    <p:sldId id="311" r:id="rId16"/>
    <p:sldId id="308" r:id="rId17"/>
    <p:sldId id="268" r:id="rId18"/>
  </p:sldIdLst>
  <p:sldSz cx="9144000" cy="6858000" type="screen4x3"/>
  <p:notesSz cx="7019925" cy="9305925"/>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8D26"/>
    <a:srgbClr val="FFFFF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99" autoAdjust="0"/>
    <p:restoredTop sz="46791" autoAdjust="0"/>
  </p:normalViewPr>
  <p:slideViewPr>
    <p:cSldViewPr snapToGrid="0" snapToObjects="1">
      <p:cViewPr>
        <p:scale>
          <a:sx n="50" d="100"/>
          <a:sy n="50" d="100"/>
        </p:scale>
        <p:origin x="-1056" y="-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79" tIns="46640" rIns="93279" bIns="46640" rtlCol="0"/>
          <a:lstStyle>
            <a:lvl1pPr algn="l">
              <a:defRPr sz="1200"/>
            </a:lvl1pPr>
          </a:lstStyle>
          <a:p>
            <a:endParaRPr lang="en-US"/>
          </a:p>
        </p:txBody>
      </p:sp>
      <p:sp>
        <p:nvSpPr>
          <p:cNvPr id="3" name="Date Placeholder 2"/>
          <p:cNvSpPr>
            <a:spLocks noGrp="1"/>
          </p:cNvSpPr>
          <p:nvPr>
            <p:ph type="dt" sz="quarter" idx="1"/>
          </p:nvPr>
        </p:nvSpPr>
        <p:spPr>
          <a:xfrm>
            <a:off x="3976333" y="0"/>
            <a:ext cx="3041968" cy="465296"/>
          </a:xfrm>
          <a:prstGeom prst="rect">
            <a:avLst/>
          </a:prstGeom>
        </p:spPr>
        <p:txBody>
          <a:bodyPr vert="horz" lIns="93279" tIns="46640" rIns="93279" bIns="46640" rtlCol="0"/>
          <a:lstStyle>
            <a:lvl1pPr algn="r">
              <a:defRPr sz="1200"/>
            </a:lvl1pPr>
          </a:lstStyle>
          <a:p>
            <a:fld id="{A153759E-39C3-4FB5-806E-3DD663603CA0}" type="datetimeFigureOut">
              <a:rPr lang="en-US" smtClean="0"/>
              <a:pPr/>
              <a:t>9/10/2010</a:t>
            </a:fld>
            <a:endParaRPr lang="en-US"/>
          </a:p>
        </p:txBody>
      </p:sp>
      <p:sp>
        <p:nvSpPr>
          <p:cNvPr id="4" name="Footer Placeholder 3"/>
          <p:cNvSpPr>
            <a:spLocks noGrp="1"/>
          </p:cNvSpPr>
          <p:nvPr>
            <p:ph type="ftr" sz="quarter" idx="2"/>
          </p:nvPr>
        </p:nvSpPr>
        <p:spPr>
          <a:xfrm>
            <a:off x="0" y="8839014"/>
            <a:ext cx="3041968" cy="465296"/>
          </a:xfrm>
          <a:prstGeom prst="rect">
            <a:avLst/>
          </a:prstGeom>
        </p:spPr>
        <p:txBody>
          <a:bodyPr vert="horz" lIns="93279" tIns="46640" rIns="93279" bIns="46640" rtlCol="0" anchor="b"/>
          <a:lstStyle>
            <a:lvl1pPr algn="l">
              <a:defRPr sz="1200"/>
            </a:lvl1pPr>
          </a:lstStyle>
          <a:p>
            <a:endParaRPr lang="en-US"/>
          </a:p>
        </p:txBody>
      </p:sp>
      <p:sp>
        <p:nvSpPr>
          <p:cNvPr id="5" name="Slide Number Placeholder 4"/>
          <p:cNvSpPr>
            <a:spLocks noGrp="1"/>
          </p:cNvSpPr>
          <p:nvPr>
            <p:ph type="sldNum" sz="quarter" idx="3"/>
          </p:nvPr>
        </p:nvSpPr>
        <p:spPr>
          <a:xfrm>
            <a:off x="3976333" y="8839014"/>
            <a:ext cx="3041968" cy="465296"/>
          </a:xfrm>
          <a:prstGeom prst="rect">
            <a:avLst/>
          </a:prstGeom>
        </p:spPr>
        <p:txBody>
          <a:bodyPr vert="horz" lIns="93279" tIns="46640" rIns="93279" bIns="46640" rtlCol="0" anchor="b"/>
          <a:lstStyle>
            <a:lvl1pPr algn="r">
              <a:defRPr sz="1200"/>
            </a:lvl1pPr>
          </a:lstStyle>
          <a:p>
            <a:fld id="{CF729793-7994-45A0-9B76-DA1641D6C842}"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79" tIns="46640" rIns="93279" bIns="46640" rtlCol="0"/>
          <a:lstStyle>
            <a:lvl1pPr algn="l">
              <a:defRPr sz="1200"/>
            </a:lvl1pPr>
          </a:lstStyle>
          <a:p>
            <a:endParaRPr lang="en-US"/>
          </a:p>
        </p:txBody>
      </p:sp>
      <p:sp>
        <p:nvSpPr>
          <p:cNvPr id="3" name="Date Placeholder 2"/>
          <p:cNvSpPr>
            <a:spLocks noGrp="1"/>
          </p:cNvSpPr>
          <p:nvPr>
            <p:ph type="dt" idx="1"/>
          </p:nvPr>
        </p:nvSpPr>
        <p:spPr>
          <a:xfrm>
            <a:off x="3976333" y="0"/>
            <a:ext cx="3041968" cy="465296"/>
          </a:xfrm>
          <a:prstGeom prst="rect">
            <a:avLst/>
          </a:prstGeom>
        </p:spPr>
        <p:txBody>
          <a:bodyPr vert="horz" lIns="93279" tIns="46640" rIns="93279" bIns="46640" rtlCol="0"/>
          <a:lstStyle>
            <a:lvl1pPr algn="r">
              <a:defRPr sz="1200"/>
            </a:lvl1pPr>
          </a:lstStyle>
          <a:p>
            <a:fld id="{6BAEE0DB-4038-45D6-9A02-80655169BE03}" type="datetimeFigureOut">
              <a:rPr lang="en-US" smtClean="0"/>
              <a:pPr/>
              <a:t>9/10/2010</a:t>
            </a:fld>
            <a:endParaRPr lang="en-US"/>
          </a:p>
        </p:txBody>
      </p:sp>
      <p:sp>
        <p:nvSpPr>
          <p:cNvPr id="4" name="Slide Image Placeholder 3"/>
          <p:cNvSpPr>
            <a:spLocks noGrp="1" noRot="1" noChangeAspect="1"/>
          </p:cNvSpPr>
          <p:nvPr>
            <p:ph type="sldImg" idx="2"/>
          </p:nvPr>
        </p:nvSpPr>
        <p:spPr>
          <a:xfrm>
            <a:off x="1182688" y="696913"/>
            <a:ext cx="4654550" cy="3490912"/>
          </a:xfrm>
          <a:prstGeom prst="rect">
            <a:avLst/>
          </a:prstGeom>
          <a:noFill/>
          <a:ln w="12700">
            <a:solidFill>
              <a:prstClr val="black"/>
            </a:solidFill>
          </a:ln>
        </p:spPr>
        <p:txBody>
          <a:bodyPr vert="horz" lIns="93279" tIns="46640" rIns="93279" bIns="46640" rtlCol="0" anchor="ctr"/>
          <a:lstStyle/>
          <a:p>
            <a:endParaRPr lang="en-US"/>
          </a:p>
        </p:txBody>
      </p:sp>
      <p:sp>
        <p:nvSpPr>
          <p:cNvPr id="5" name="Notes Placeholder 4"/>
          <p:cNvSpPr>
            <a:spLocks noGrp="1"/>
          </p:cNvSpPr>
          <p:nvPr>
            <p:ph type="body" sz="quarter" idx="3"/>
          </p:nvPr>
        </p:nvSpPr>
        <p:spPr>
          <a:xfrm>
            <a:off x="701993" y="4420315"/>
            <a:ext cx="5615940" cy="4187666"/>
          </a:xfrm>
          <a:prstGeom prst="rect">
            <a:avLst/>
          </a:prstGeom>
        </p:spPr>
        <p:txBody>
          <a:bodyPr vert="horz" lIns="93279" tIns="46640" rIns="93279" bIns="4664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39014"/>
            <a:ext cx="3041968" cy="465296"/>
          </a:xfrm>
          <a:prstGeom prst="rect">
            <a:avLst/>
          </a:prstGeom>
        </p:spPr>
        <p:txBody>
          <a:bodyPr vert="horz" lIns="93279" tIns="46640" rIns="93279" bIns="46640" rtlCol="0" anchor="b"/>
          <a:lstStyle>
            <a:lvl1pPr algn="l">
              <a:defRPr sz="1200"/>
            </a:lvl1pPr>
          </a:lstStyle>
          <a:p>
            <a:endParaRPr lang="en-US"/>
          </a:p>
        </p:txBody>
      </p:sp>
      <p:sp>
        <p:nvSpPr>
          <p:cNvPr id="7" name="Slide Number Placeholder 6"/>
          <p:cNvSpPr>
            <a:spLocks noGrp="1"/>
          </p:cNvSpPr>
          <p:nvPr>
            <p:ph type="sldNum" sz="quarter" idx="5"/>
          </p:nvPr>
        </p:nvSpPr>
        <p:spPr>
          <a:xfrm>
            <a:off x="3976333" y="8839014"/>
            <a:ext cx="3041968" cy="465296"/>
          </a:xfrm>
          <a:prstGeom prst="rect">
            <a:avLst/>
          </a:prstGeom>
        </p:spPr>
        <p:txBody>
          <a:bodyPr vert="horz" lIns="93279" tIns="46640" rIns="93279" bIns="46640" rtlCol="0" anchor="b"/>
          <a:lstStyle>
            <a:lvl1pPr algn="r">
              <a:defRPr sz="1200"/>
            </a:lvl1pPr>
          </a:lstStyle>
          <a:p>
            <a:fld id="{81504E56-DC1E-41F0-B145-4B2CCCCE6F1D}"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1504E56-DC1E-41F0-B145-4B2CCCCE6F1D}"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1">
              <a:lnSpc>
                <a:spcPct val="90000"/>
              </a:lnSpc>
            </a:pPr>
            <a:r>
              <a:rPr lang="en-US" sz="1400" b="1" dirty="0" smtClean="0">
                <a:solidFill>
                  <a:srgbClr val="F38D26"/>
                </a:solidFill>
                <a:latin typeface="Helvetica" charset="0"/>
                <a:cs typeface="Helvetica" charset="0"/>
              </a:rPr>
              <a:t>Data analysis  is </a:t>
            </a:r>
            <a:r>
              <a:rPr lang="en-US" sz="1400" dirty="0" smtClean="0">
                <a:latin typeface="Helvetica" charset="0"/>
                <a:cs typeface="Helvetica" charset="0"/>
              </a:rPr>
              <a:t>performed at small geographic units such as this map of Santiago city at the census block level with data on internal migration  analyzed from the 2002 Chilean census and processed with </a:t>
            </a:r>
            <a:r>
              <a:rPr lang="en-US" sz="1400" dirty="0" err="1" smtClean="0">
                <a:latin typeface="Helvetica" charset="0"/>
                <a:cs typeface="Helvetica" charset="0"/>
              </a:rPr>
              <a:t>Redatam</a:t>
            </a:r>
            <a:endParaRPr lang="en-US" sz="1400" dirty="0" smtClean="0">
              <a:latin typeface="Helvetica" charset="0"/>
              <a:cs typeface="Helvetica" charset="0"/>
            </a:endParaRPr>
          </a:p>
          <a:p>
            <a:pPr marL="0" lvl="1">
              <a:lnSpc>
                <a:spcPct val="90000"/>
              </a:lnSpc>
            </a:pPr>
            <a:endParaRPr lang="en-US" sz="1400" dirty="0" smtClean="0">
              <a:latin typeface="Helvetica" charset="0"/>
              <a:cs typeface="Helvetica" charset="0"/>
            </a:endParaRPr>
          </a:p>
          <a:p>
            <a:pPr marL="0" lvl="1">
              <a:lnSpc>
                <a:spcPct val="90000"/>
              </a:lnSpc>
            </a:pPr>
            <a:r>
              <a:rPr lang="en-US" sz="1400" dirty="0" smtClean="0">
                <a:latin typeface="Helvetica" charset="0"/>
                <a:cs typeface="Helvetica" charset="0"/>
              </a:rPr>
              <a:t>In the map you see the metropolitan area of Santiago de Chile illustrating the blocks with a higher proportion of people that work in the same county where they live.</a:t>
            </a:r>
          </a:p>
        </p:txBody>
      </p:sp>
      <p:sp>
        <p:nvSpPr>
          <p:cNvPr id="4" name="Slide Number Placeholder 3"/>
          <p:cNvSpPr>
            <a:spLocks noGrp="1"/>
          </p:cNvSpPr>
          <p:nvPr>
            <p:ph type="sldNum" sz="quarter" idx="10"/>
          </p:nvPr>
        </p:nvSpPr>
        <p:spPr/>
        <p:txBody>
          <a:bodyPr/>
          <a:lstStyle/>
          <a:p>
            <a:fld id="{81504E56-DC1E-41F0-B145-4B2CCCCE6F1D}"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smtClean="0"/>
              <a:t>A last example illustrates </a:t>
            </a:r>
            <a:r>
              <a:rPr lang="en-US" sz="1400" b="1" dirty="0" smtClean="0"/>
              <a:t>spatial analysis of child poverty.</a:t>
            </a:r>
            <a:r>
              <a:rPr lang="en-US" sz="1400" dirty="0" smtClean="0"/>
              <a:t> </a:t>
            </a:r>
          </a:p>
          <a:p>
            <a:endParaRPr lang="en-US" sz="1400" dirty="0" smtClean="0"/>
          </a:p>
          <a:p>
            <a:r>
              <a:rPr lang="en-US" sz="1400" dirty="0" smtClean="0"/>
              <a:t>What we see here is the </a:t>
            </a:r>
            <a:r>
              <a:rPr lang="en-US" sz="1400" b="1" dirty="0" smtClean="0"/>
              <a:t>spatial correlation of the variable</a:t>
            </a:r>
            <a:r>
              <a:rPr lang="en-US" sz="1400" dirty="0" smtClean="0"/>
              <a:t>: </a:t>
            </a:r>
            <a:r>
              <a:rPr lang="en-US" sz="1400" b="1" dirty="0" smtClean="0"/>
              <a:t>percentage of children </a:t>
            </a:r>
            <a:r>
              <a:rPr lang="en-US" sz="1400" dirty="0" smtClean="0"/>
              <a:t>(between age 0 and 17 years) </a:t>
            </a:r>
            <a:r>
              <a:rPr lang="en-US" sz="1400" b="1" dirty="0" smtClean="0"/>
              <a:t>living with shelter deprivation</a:t>
            </a:r>
            <a:r>
              <a:rPr lang="en-US" sz="1400" dirty="0" smtClean="0"/>
              <a:t>.</a:t>
            </a:r>
          </a:p>
          <a:p>
            <a:endParaRPr lang="en-US" sz="1400" dirty="0" smtClean="0"/>
          </a:p>
          <a:p>
            <a:pPr marL="343277" indent="-343277" defTabSz="915406">
              <a:spcBef>
                <a:spcPct val="20000"/>
              </a:spcBef>
            </a:pPr>
            <a:r>
              <a:rPr lang="en-US" sz="1400" dirty="0" smtClean="0">
                <a:latin typeface="Helvetica" charset="0"/>
                <a:cs typeface="Helvetica" charset="0"/>
              </a:rPr>
              <a:t>Statistical methods specifically developed for geo-referenced data such as </a:t>
            </a:r>
            <a:r>
              <a:rPr lang="en-US" sz="1400" b="1" dirty="0" smtClean="0">
                <a:latin typeface="Helvetica" charset="0"/>
                <a:cs typeface="Helvetica" charset="0"/>
              </a:rPr>
              <a:t>Spatial Autocorrelation  </a:t>
            </a:r>
            <a:r>
              <a:rPr lang="en-US" sz="1400" dirty="0" smtClean="0">
                <a:latin typeface="Helvetica" charset="0"/>
                <a:cs typeface="Helvetica" charset="0"/>
              </a:rPr>
              <a:t>were used </a:t>
            </a:r>
          </a:p>
          <a:p>
            <a:pPr marL="343277" indent="-343277" defTabSz="915406">
              <a:spcBef>
                <a:spcPct val="20000"/>
              </a:spcBef>
            </a:pPr>
            <a:r>
              <a:rPr lang="en-US" sz="1400" dirty="0" smtClean="0">
                <a:latin typeface="Helvetica" charset="0"/>
                <a:cs typeface="Helvetica" charset="0"/>
              </a:rPr>
              <a:t>to identify if there existed spatial grouping or  clusters in relation to child  poverty.</a:t>
            </a:r>
          </a:p>
        </p:txBody>
      </p:sp>
      <p:sp>
        <p:nvSpPr>
          <p:cNvPr id="4" name="Slide Number Placeholder 3"/>
          <p:cNvSpPr>
            <a:spLocks noGrp="1"/>
          </p:cNvSpPr>
          <p:nvPr>
            <p:ph type="sldNum" sz="quarter" idx="10"/>
          </p:nvPr>
        </p:nvSpPr>
        <p:spPr/>
        <p:txBody>
          <a:bodyPr/>
          <a:lstStyle/>
          <a:p>
            <a:fld id="{81504E56-DC1E-41F0-B145-4B2CCCCE6F1D}"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Something similar to REDATAM</a:t>
            </a:r>
            <a:r>
              <a:rPr lang="en-US" baseline="0" dirty="0" smtClean="0"/>
              <a:t> is </a:t>
            </a:r>
            <a:r>
              <a:rPr lang="en-US" baseline="0" dirty="0" err="1" smtClean="0"/>
              <a:t>DevInfo</a:t>
            </a:r>
            <a:r>
              <a:rPr lang="en-US" baseline="0" dirty="0" smtClean="0"/>
              <a:t>, a database system to monitor indicators on human development and create beautiful material to include in reports and advocacy material. </a:t>
            </a:r>
          </a:p>
          <a:p>
            <a:endParaRPr lang="en-US" baseline="0" dirty="0" smtClean="0"/>
          </a:p>
          <a:p>
            <a:r>
              <a:rPr lang="en-US" dirty="0" smtClean="0">
                <a:latin typeface="Arial" charset="0"/>
              </a:rPr>
              <a:t>It is a </a:t>
            </a:r>
            <a:r>
              <a:rPr lang="en-US" sz="1200" kern="1200" dirty="0" smtClean="0">
                <a:solidFill>
                  <a:schemeClr val="tx1"/>
                </a:solidFill>
                <a:latin typeface="+mn-lt"/>
                <a:ea typeface="+mn-ea"/>
                <a:cs typeface="+mn-cs"/>
              </a:rPr>
              <a:t>database that provides the UN and the broader public with a method to organize, store and display data on the MDGs, and more, in a uniform format to facilitate data sharing at the country level across government departments and UN agencies using the same system. </a:t>
            </a:r>
            <a:endParaRPr lang="en-US" dirty="0"/>
          </a:p>
        </p:txBody>
      </p:sp>
      <p:sp>
        <p:nvSpPr>
          <p:cNvPr id="4" name="Slide Number Placeholder 3"/>
          <p:cNvSpPr>
            <a:spLocks noGrp="1"/>
          </p:cNvSpPr>
          <p:nvPr>
            <p:ph type="sldNum" sz="quarter" idx="10"/>
          </p:nvPr>
        </p:nvSpPr>
        <p:spPr/>
        <p:txBody>
          <a:bodyPr/>
          <a:lstStyle/>
          <a:p>
            <a:fld id="{81504E56-DC1E-41F0-B145-4B2CCCCE6F1D}"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user interface contains a Data Wizard that enables users to easily access data and generate presentation objects - tables, graphs and maps - with minimal user training. </a:t>
            </a:r>
          </a:p>
          <a:p>
            <a:endParaRPr lang="en-US" sz="1200" b="1"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Click either </a:t>
            </a:r>
            <a:r>
              <a:rPr lang="en-US" sz="1200" b="1" kern="1200" baseline="0" dirty="0" smtClean="0">
                <a:solidFill>
                  <a:schemeClr val="tx1"/>
                </a:solidFill>
                <a:latin typeface="+mn-lt"/>
                <a:ea typeface="+mn-ea"/>
                <a:cs typeface="+mn-cs"/>
              </a:rPr>
              <a:t>Select Indicator or Select Area </a:t>
            </a:r>
            <a:r>
              <a:rPr lang="en-US" sz="1200" b="0" kern="1200" baseline="0" dirty="0" smtClean="0">
                <a:solidFill>
                  <a:schemeClr val="tx1"/>
                </a:solidFill>
                <a:latin typeface="+mn-lt"/>
                <a:ea typeface="+mn-ea"/>
                <a:cs typeface="+mn-cs"/>
              </a:rPr>
              <a:t>to begin </a:t>
            </a:r>
            <a:r>
              <a:rPr lang="en-US" sz="1200" b="1" kern="1200" baseline="0" dirty="0" smtClean="0">
                <a:solidFill>
                  <a:schemeClr val="tx1"/>
                </a:solidFill>
                <a:latin typeface="+mn-lt"/>
                <a:ea typeface="+mn-ea"/>
                <a:cs typeface="+mn-cs"/>
              </a:rPr>
              <a:t>searching for data. </a:t>
            </a:r>
          </a:p>
          <a:p>
            <a:endParaRPr lang="en-US" sz="1200" b="1"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The Data Wizard will then guide you through an easy three-step process to search for and view your data as a table, graph and map. </a:t>
            </a:r>
            <a:endParaRPr lang="en-US" dirty="0"/>
          </a:p>
        </p:txBody>
      </p:sp>
      <p:sp>
        <p:nvSpPr>
          <p:cNvPr id="4" name="Slide Number Placeholder 3"/>
          <p:cNvSpPr>
            <a:spLocks noGrp="1"/>
          </p:cNvSpPr>
          <p:nvPr>
            <p:ph type="sldNum" sz="quarter" idx="10"/>
          </p:nvPr>
        </p:nvSpPr>
        <p:spPr/>
        <p:txBody>
          <a:bodyPr/>
          <a:lstStyle/>
          <a:p>
            <a:fld id="{81504E56-DC1E-41F0-B145-4B2CCCCE6F1D}"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81504E56-DC1E-41F0-B145-4B2CCCCE6F1D}"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smtClean="0"/>
              <a:t>The 2010 round of population and housing census </a:t>
            </a:r>
            <a:r>
              <a:rPr lang="en-US" dirty="0" smtClean="0"/>
              <a:t>refers to censuses that take place from 2005-2014. </a:t>
            </a:r>
            <a:br>
              <a:rPr lang="en-US" dirty="0" smtClean="0"/>
            </a:b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Due</a:t>
            </a:r>
            <a:r>
              <a:rPr lang="en-US" sz="1200" kern="1200" baseline="0" dirty="0" smtClean="0">
                <a:solidFill>
                  <a:schemeClr val="tx1"/>
                </a:solidFill>
                <a:latin typeface="+mn-lt"/>
                <a:ea typeface="+mn-ea"/>
                <a:cs typeface="+mn-cs"/>
              </a:rPr>
              <a:t> to the </a:t>
            </a:r>
            <a:r>
              <a:rPr lang="en-US" sz="1200" b="1" kern="1200" baseline="0" dirty="0" smtClean="0">
                <a:solidFill>
                  <a:schemeClr val="tx1"/>
                </a:solidFill>
                <a:latin typeface="+mn-lt"/>
                <a:ea typeface="+mn-ea"/>
                <a:cs typeface="+mn-cs"/>
              </a:rPr>
              <a:t>importance</a:t>
            </a:r>
            <a:r>
              <a:rPr lang="en-US" sz="1200" kern="1200" baseline="0" dirty="0" smtClean="0">
                <a:solidFill>
                  <a:schemeClr val="tx1"/>
                </a:solidFill>
                <a:latin typeface="+mn-lt"/>
                <a:ea typeface="+mn-ea"/>
                <a:cs typeface="+mn-cs"/>
              </a:rPr>
              <a:t> and relevance we assign </a:t>
            </a:r>
            <a:r>
              <a:rPr lang="en-US" sz="1200" b="1" kern="1200" baseline="0" dirty="0" smtClean="0">
                <a:solidFill>
                  <a:schemeClr val="tx1"/>
                </a:solidFill>
                <a:latin typeface="+mn-lt"/>
                <a:ea typeface="+mn-ea"/>
                <a:cs typeface="+mn-cs"/>
              </a:rPr>
              <a:t>PHC</a:t>
            </a:r>
            <a:r>
              <a:rPr lang="en-US" sz="1200" kern="1200" baseline="0" dirty="0" smtClean="0">
                <a:solidFill>
                  <a:schemeClr val="tx1"/>
                </a:solidFill>
                <a:latin typeface="+mn-lt"/>
                <a:ea typeface="+mn-ea"/>
                <a:cs typeface="+mn-cs"/>
              </a:rPr>
              <a:t>s, o</a:t>
            </a:r>
            <a:r>
              <a:rPr lang="en-US" sz="1200" kern="1200" dirty="0" smtClean="0">
                <a:solidFill>
                  <a:schemeClr val="tx1"/>
                </a:solidFill>
                <a:latin typeface="+mn-lt"/>
                <a:ea typeface="+mn-ea"/>
                <a:cs typeface="+mn-cs"/>
              </a:rPr>
              <a:t>ur focus is on the </a:t>
            </a:r>
            <a:r>
              <a:rPr lang="en-US" sz="1200" b="1" kern="1200" dirty="0" smtClean="0">
                <a:solidFill>
                  <a:schemeClr val="tx1"/>
                </a:solidFill>
                <a:latin typeface="+mn-lt"/>
                <a:ea typeface="+mn-ea"/>
                <a:cs typeface="+mn-cs"/>
              </a:rPr>
              <a:t>successful implementation of the 2010 round of population and housing censuses.</a:t>
            </a:r>
            <a:r>
              <a:rPr lang="en-US" sz="1200" kern="120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81504E56-DC1E-41F0-B145-4B2CCCCE6F1D}"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That's why, UNFPA has created a </a:t>
            </a:r>
            <a:r>
              <a:rPr lang="en-US" sz="1200" b="1" u="none" strike="noStrike" kern="1200" dirty="0" smtClean="0">
                <a:solidFill>
                  <a:schemeClr val="tx1"/>
                </a:solidFill>
                <a:latin typeface="+mn-lt"/>
                <a:ea typeface="+mn-ea"/>
                <a:cs typeface="+mn-cs"/>
              </a:rPr>
              <a:t>Special Initiative on</a:t>
            </a:r>
            <a:r>
              <a:rPr lang="en-US" sz="1200" b="1" u="none" strike="noStrike" kern="1200" baseline="0" dirty="0" smtClean="0">
                <a:solidFill>
                  <a:schemeClr val="tx1"/>
                </a:solidFill>
                <a:latin typeface="+mn-lt"/>
                <a:ea typeface="+mn-ea"/>
                <a:cs typeface="+mn-cs"/>
              </a:rPr>
              <a:t> Census </a:t>
            </a:r>
            <a:r>
              <a:rPr lang="en-US" sz="1200" kern="1200" dirty="0" smtClean="0">
                <a:solidFill>
                  <a:schemeClr val="tx1"/>
                </a:solidFill>
                <a:latin typeface="+mn-lt"/>
                <a:ea typeface="+mn-ea"/>
                <a:cs typeface="+mn-cs"/>
              </a:rPr>
              <a:t>to </a:t>
            </a:r>
            <a:r>
              <a:rPr lang="en-US" sz="1200" dirty="0" smtClean="0">
                <a:solidFill>
                  <a:schemeClr val="tx1"/>
                </a:solidFill>
                <a:latin typeface="Helvetica" pitchFamily="34" charset="0"/>
                <a:ea typeface="+mn-ea"/>
                <a:cs typeface="Helvetica"/>
              </a:rPr>
              <a:t>the successful implementation of a high-quality census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UNFPA support is aimed to ensure that:</a:t>
            </a:r>
          </a:p>
          <a:p>
            <a:pPr lvl="0"/>
            <a:r>
              <a:rPr lang="en-US" sz="1200" kern="1200" dirty="0" smtClean="0">
                <a:solidFill>
                  <a:schemeClr val="tx1"/>
                </a:solidFill>
                <a:latin typeface="+mn-lt"/>
                <a:ea typeface="+mn-ea"/>
                <a:cs typeface="+mn-cs"/>
              </a:rPr>
              <a:t>	- No country fails to carry out a population and housing census during the 2010 census round due to financial constrains or to lack of technical capacity; </a:t>
            </a:r>
          </a:p>
          <a:p>
            <a:pPr lvl="0"/>
            <a:r>
              <a:rPr lang="en-US" sz="1200" kern="1200" dirty="0" smtClean="0">
                <a:solidFill>
                  <a:schemeClr val="tx1"/>
                </a:solidFill>
                <a:latin typeface="+mn-lt"/>
                <a:ea typeface="+mn-ea"/>
                <a:cs typeface="+mn-cs"/>
              </a:rPr>
              <a:t>	- Data generated from the 2010 census round are widely disseminated and extensively used for the preparation of development plans and </a:t>
            </a:r>
            <a:r>
              <a:rPr lang="en-US" sz="1200" kern="1200" dirty="0" err="1" smtClean="0">
                <a:solidFill>
                  <a:schemeClr val="tx1"/>
                </a:solidFill>
                <a:latin typeface="+mn-lt"/>
                <a:ea typeface="+mn-ea"/>
                <a:cs typeface="+mn-cs"/>
              </a:rPr>
              <a:t>programmes</a:t>
            </a:r>
            <a:r>
              <a:rPr lang="en-US" sz="1200" kern="1200" dirty="0" smtClean="0">
                <a:solidFill>
                  <a:schemeClr val="tx1"/>
                </a:solidFill>
                <a:latin typeface="+mn-lt"/>
                <a:ea typeface="+mn-ea"/>
                <a:cs typeface="+mn-cs"/>
              </a:rPr>
              <a:t>, as well as for their monitoring and evaluation</a:t>
            </a:r>
          </a:p>
          <a:p>
            <a:endParaRPr lang="en-US" dirty="0" smtClean="0"/>
          </a:p>
          <a:p>
            <a:pPr algn="l">
              <a:buFont typeface="Wingdings" pitchFamily="2" charset="2"/>
              <a:buNone/>
              <a:defRPr/>
            </a:pPr>
            <a:r>
              <a:rPr lang="en-US" sz="1200" kern="1200" dirty="0" smtClean="0">
                <a:solidFill>
                  <a:schemeClr val="tx1"/>
                </a:solidFill>
                <a:latin typeface="+mn-lt"/>
                <a:ea typeface="+mn-ea"/>
                <a:cs typeface="+mn-cs"/>
              </a:rPr>
              <a:t>Activities of the SIC include </a:t>
            </a:r>
          </a:p>
          <a:p>
            <a:pPr algn="l">
              <a:buFont typeface="Wingdings" pitchFamily="2" charset="2"/>
              <a:buChar char="§"/>
              <a:defRPr/>
            </a:pPr>
            <a:r>
              <a:rPr lang="en-US" sz="1200" kern="1200" dirty="0" smtClean="0">
                <a:solidFill>
                  <a:schemeClr val="tx1"/>
                </a:solidFill>
                <a:latin typeface="+mn-lt"/>
                <a:ea typeface="+mn-ea"/>
                <a:cs typeface="+mn-cs"/>
              </a:rPr>
              <a:t>D</a:t>
            </a:r>
            <a:r>
              <a:rPr lang="en-US" sz="1200" dirty="0" smtClean="0">
                <a:solidFill>
                  <a:schemeClr val="tx1"/>
                </a:solidFill>
                <a:latin typeface="Helvetica" pitchFamily="34" charset="0"/>
                <a:ea typeface="+mn-ea"/>
                <a:cs typeface="Helvetica"/>
              </a:rPr>
              <a:t>evelopment and assessment of tools  for census conduct</a:t>
            </a:r>
          </a:p>
          <a:p>
            <a:pPr algn="l">
              <a:buFont typeface="Wingdings" pitchFamily="2" charset="2"/>
              <a:buChar char="§"/>
              <a:defRPr/>
            </a:pPr>
            <a:r>
              <a:rPr lang="en-US" sz="1200" dirty="0" smtClean="0">
                <a:solidFill>
                  <a:schemeClr val="tx1"/>
                </a:solidFill>
                <a:latin typeface="Helvetica" pitchFamily="34" charset="0"/>
              </a:rPr>
              <a:t>Develop sustainable national statistical capacity for data collection, processing and analysis </a:t>
            </a:r>
          </a:p>
          <a:p>
            <a:pPr algn="l">
              <a:buFont typeface="Wingdings" pitchFamily="2" charset="2"/>
              <a:buChar char="§"/>
              <a:defRPr/>
            </a:pPr>
            <a:r>
              <a:rPr lang="en-US" sz="1200" dirty="0" smtClean="0">
                <a:solidFill>
                  <a:schemeClr val="tx1"/>
                </a:solidFill>
                <a:latin typeface="Helvetica" pitchFamily="34" charset="0"/>
                <a:ea typeface="+mn-ea"/>
                <a:cs typeface="Helvetica"/>
              </a:rPr>
              <a:t>Capacity building for using census data for  evidence-based decision making</a:t>
            </a: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Other support is directed towards the maintenance of a database of census expertise worldwide, while another one if the facilitation of access to technical resources and training opportunities and the encouragement of South-South cooperation across countries and regions.</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resource mobilization, funding, technical assistance, or developing capacity in cartography, new technologies. , data collection, processing or analysis</a:t>
            </a:r>
            <a:r>
              <a:rPr lang="en-US" sz="1200" kern="120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1504E56-DC1E-41F0-B145-4B2CCCCE6F1D}" type="slidenum">
              <a:rPr lang="en-US" smtClean="0"/>
              <a:pPr/>
              <a:t>16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A PHC </a:t>
            </a:r>
            <a:r>
              <a:rPr lang="en-US" sz="1200" b="0" kern="1200" dirty="0" smtClean="0">
                <a:solidFill>
                  <a:schemeClr val="tx1"/>
                </a:solidFill>
                <a:latin typeface="+mn-lt"/>
                <a:ea typeface="+mn-ea"/>
                <a:cs typeface="+mn-cs"/>
              </a:rPr>
              <a:t>is the </a:t>
            </a:r>
            <a:r>
              <a:rPr lang="en-US" sz="1200" b="1" kern="1200" dirty="0" smtClean="0">
                <a:solidFill>
                  <a:schemeClr val="tx1"/>
                </a:solidFill>
                <a:latin typeface="+mn-lt"/>
                <a:ea typeface="+mn-ea"/>
                <a:cs typeface="+mn-cs"/>
              </a:rPr>
              <a:t>primary source of information </a:t>
            </a:r>
            <a:r>
              <a:rPr lang="en-US" sz="1200" b="0" kern="1200" dirty="0" smtClean="0">
                <a:solidFill>
                  <a:schemeClr val="tx1"/>
                </a:solidFill>
                <a:latin typeface="+mn-lt"/>
                <a:ea typeface="+mn-ea"/>
                <a:cs typeface="+mn-cs"/>
              </a:rPr>
              <a:t>on the </a:t>
            </a:r>
            <a:r>
              <a:rPr lang="en-US" sz="1200" b="1" kern="1200" dirty="0" smtClean="0">
                <a:solidFill>
                  <a:schemeClr val="tx1"/>
                </a:solidFill>
                <a:latin typeface="+mn-lt"/>
                <a:ea typeface="+mn-ea"/>
                <a:cs typeface="+mn-cs"/>
              </a:rPr>
              <a:t>number and characteristics </a:t>
            </a:r>
            <a:r>
              <a:rPr lang="en-US" sz="1200" b="0" kern="1200" dirty="0" smtClean="0">
                <a:solidFill>
                  <a:schemeClr val="tx1"/>
                </a:solidFill>
                <a:latin typeface="+mn-lt"/>
                <a:ea typeface="+mn-ea"/>
                <a:cs typeface="+mn-cs"/>
              </a:rPr>
              <a:t>of the</a:t>
            </a:r>
            <a:r>
              <a:rPr lang="en-US" sz="1200" b="1" kern="1200" dirty="0" smtClean="0">
                <a:solidFill>
                  <a:schemeClr val="tx1"/>
                </a:solidFill>
                <a:latin typeface="+mn-lt"/>
                <a:ea typeface="+mn-ea"/>
                <a:cs typeface="+mn-cs"/>
              </a:rPr>
              <a:t> population </a:t>
            </a:r>
            <a:r>
              <a:rPr lang="en-US" sz="1200" b="0" kern="1200" dirty="0" smtClean="0">
                <a:solidFill>
                  <a:schemeClr val="tx1"/>
                </a:solidFill>
                <a:latin typeface="+mn-lt"/>
                <a:ea typeface="+mn-ea"/>
                <a:cs typeface="+mn-cs"/>
              </a:rPr>
              <a:t>and its</a:t>
            </a:r>
            <a:r>
              <a:rPr lang="en-US" sz="1200" b="1" kern="1200" dirty="0" smtClean="0">
                <a:solidFill>
                  <a:schemeClr val="tx1"/>
                </a:solidFill>
                <a:latin typeface="+mn-lt"/>
                <a:ea typeface="+mn-ea"/>
                <a:cs typeface="+mn-cs"/>
              </a:rPr>
              <a:t> housing </a:t>
            </a:r>
            <a:r>
              <a:rPr lang="en-US" sz="1200" b="0" kern="1200" dirty="0" smtClean="0">
                <a:solidFill>
                  <a:schemeClr val="tx1"/>
                </a:solidFill>
                <a:latin typeface="+mn-lt"/>
                <a:ea typeface="+mn-ea"/>
                <a:cs typeface="+mn-cs"/>
              </a:rPr>
              <a:t>in each</a:t>
            </a:r>
            <a:r>
              <a:rPr lang="en-US" sz="1200" b="1" kern="1200" dirty="0" smtClean="0">
                <a:solidFill>
                  <a:schemeClr val="tx1"/>
                </a:solidFill>
                <a:latin typeface="+mn-lt"/>
                <a:ea typeface="+mn-ea"/>
                <a:cs typeface="+mn-cs"/>
              </a:rPr>
              <a:t> locality </a:t>
            </a:r>
            <a:r>
              <a:rPr lang="en-US" sz="1200" b="0" kern="1200" dirty="0" smtClean="0">
                <a:solidFill>
                  <a:schemeClr val="tx1"/>
                </a:solidFill>
                <a:latin typeface="+mn-lt"/>
                <a:ea typeface="+mn-ea"/>
                <a:cs typeface="+mn-cs"/>
              </a:rPr>
              <a:t>and in the </a:t>
            </a:r>
            <a:r>
              <a:rPr lang="en-US" sz="1200" b="1" kern="1200" dirty="0" smtClean="0">
                <a:solidFill>
                  <a:schemeClr val="tx1"/>
                </a:solidFill>
                <a:latin typeface="+mn-lt"/>
                <a:ea typeface="+mn-ea"/>
                <a:cs typeface="+mn-cs"/>
              </a:rPr>
              <a:t>country as a whole.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It</a:t>
            </a:r>
            <a:r>
              <a:rPr lang="en-US" sz="1200" b="1" kern="1200" dirty="0" smtClean="0">
                <a:solidFill>
                  <a:schemeClr val="tx1"/>
                </a:solidFill>
                <a:latin typeface="+mn-lt"/>
                <a:ea typeface="+mn-ea"/>
                <a:cs typeface="+mn-cs"/>
              </a:rPr>
              <a:t> takes stock </a:t>
            </a:r>
            <a:r>
              <a:rPr lang="en-US" sz="1200" b="0" kern="1200" dirty="0" smtClean="0">
                <a:solidFill>
                  <a:schemeClr val="tx1"/>
                </a:solidFill>
                <a:latin typeface="+mn-lt"/>
                <a:ea typeface="+mn-ea"/>
                <a:cs typeface="+mn-cs"/>
              </a:rPr>
              <a:t>of the most</a:t>
            </a:r>
            <a:r>
              <a:rPr lang="en-US" sz="1200" b="1" kern="1200" dirty="0" smtClean="0">
                <a:solidFill>
                  <a:schemeClr val="tx1"/>
                </a:solidFill>
                <a:latin typeface="+mn-lt"/>
                <a:ea typeface="+mn-ea"/>
                <a:cs typeface="+mn-cs"/>
              </a:rPr>
              <a:t> important asset of a country: human capital.</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tx1"/>
              </a:solidFill>
              <a:latin typeface="Helvetica"/>
              <a:ea typeface="+mn-ea"/>
              <a:cs typeface="Helvetica"/>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latin typeface="Helvetica"/>
                <a:ea typeface="+mn-ea"/>
                <a:cs typeface="Helvetica"/>
              </a:rPr>
              <a:t>Especially in less and least developed countries without population registration systems, </a:t>
            </a:r>
            <a:r>
              <a:rPr lang="en-US" sz="1200" b="1" dirty="0" smtClean="0">
                <a:solidFill>
                  <a:schemeClr val="tx1"/>
                </a:solidFill>
                <a:latin typeface="Helvetica"/>
                <a:ea typeface="+mn-ea"/>
                <a:cs typeface="Helvetica"/>
              </a:rPr>
              <a:t>censuses are the only source of such information.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Although</a:t>
            </a:r>
            <a:r>
              <a:rPr lang="en-US" sz="1200" b="0" kern="1200" baseline="0" dirty="0" smtClean="0">
                <a:solidFill>
                  <a:schemeClr val="tx1"/>
                </a:solidFill>
                <a:latin typeface="+mn-lt"/>
                <a:ea typeface="+mn-ea"/>
                <a:cs typeface="+mn-cs"/>
              </a:rPr>
              <a:t> the</a:t>
            </a:r>
            <a:r>
              <a:rPr lang="en-US" sz="1200" b="1" kern="1200" baseline="0" dirty="0" smtClean="0">
                <a:solidFill>
                  <a:schemeClr val="tx1"/>
                </a:solidFill>
                <a:latin typeface="+mn-lt"/>
                <a:ea typeface="+mn-ea"/>
                <a:cs typeface="+mn-cs"/>
              </a:rPr>
              <a:t> census </a:t>
            </a:r>
            <a:r>
              <a:rPr lang="en-US" sz="1200" b="0" kern="1200" baseline="0" dirty="0" smtClean="0">
                <a:solidFill>
                  <a:schemeClr val="tx1"/>
                </a:solidFill>
                <a:latin typeface="+mn-lt"/>
                <a:ea typeface="+mn-ea"/>
                <a:cs typeface="+mn-cs"/>
              </a:rPr>
              <a:t>provides only </a:t>
            </a:r>
            <a:r>
              <a:rPr lang="en-US" sz="1200" b="1" kern="1200" baseline="0" dirty="0" smtClean="0">
                <a:solidFill>
                  <a:schemeClr val="tx1"/>
                </a:solidFill>
                <a:latin typeface="+mn-lt"/>
                <a:ea typeface="+mn-ea"/>
                <a:cs typeface="+mn-cs"/>
              </a:rPr>
              <a:t>basic data, </a:t>
            </a:r>
            <a:r>
              <a:rPr lang="en-US" sz="1200" b="0" kern="1200" baseline="0" dirty="0" smtClean="0">
                <a:solidFill>
                  <a:schemeClr val="tx1"/>
                </a:solidFill>
                <a:latin typeface="+mn-lt"/>
                <a:ea typeface="+mn-ea"/>
                <a:cs typeface="+mn-cs"/>
              </a:rPr>
              <a:t>it is the </a:t>
            </a:r>
            <a:r>
              <a:rPr lang="en-US" sz="1200" b="1" kern="1200" baseline="0" dirty="0" smtClean="0">
                <a:solidFill>
                  <a:schemeClr val="tx1"/>
                </a:solidFill>
                <a:latin typeface="+mn-lt"/>
                <a:ea typeface="+mn-ea"/>
                <a:cs typeface="+mn-cs"/>
              </a:rPr>
              <a:t>foundation for information </a:t>
            </a:r>
            <a:r>
              <a:rPr lang="en-US" sz="1200" b="0" kern="1200" baseline="0" dirty="0" smtClean="0">
                <a:solidFill>
                  <a:schemeClr val="tx1"/>
                </a:solidFill>
                <a:latin typeface="+mn-lt"/>
                <a:ea typeface="+mn-ea"/>
                <a:cs typeface="+mn-cs"/>
              </a:rPr>
              <a:t>in the areas such as: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Demography, health, employment, and</a:t>
            </a:r>
            <a:r>
              <a:rPr lang="en-US" sz="1200" b="1" kern="1200" baseline="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environment etc.</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a:t>
            </a:r>
            <a:r>
              <a:rPr lang="en-US" sz="1200" b="1" kern="1200" dirty="0" smtClean="0">
                <a:solidFill>
                  <a:schemeClr val="tx1"/>
                </a:solidFill>
                <a:latin typeface="+mn-lt"/>
                <a:ea typeface="+mn-ea"/>
                <a:cs typeface="+mn-cs"/>
              </a:rPr>
              <a:t>unique advantage</a:t>
            </a:r>
            <a:r>
              <a:rPr lang="en-US" sz="1200" kern="1200" dirty="0" smtClean="0">
                <a:solidFill>
                  <a:schemeClr val="tx1"/>
                </a:solidFill>
                <a:latin typeface="+mn-lt"/>
                <a:ea typeface="+mn-ea"/>
                <a:cs typeface="+mn-cs"/>
              </a:rPr>
              <a:t> of the PHC — which is ideally completed once every ten years — is that it </a:t>
            </a:r>
            <a:r>
              <a:rPr lang="en-US" sz="1200" b="1" kern="1200" dirty="0" smtClean="0">
                <a:solidFill>
                  <a:schemeClr val="tx1"/>
                </a:solidFill>
                <a:latin typeface="+mn-lt"/>
                <a:ea typeface="+mn-ea"/>
                <a:cs typeface="+mn-cs"/>
              </a:rPr>
              <a:t>represents the entire statistical universe, down to the smallest geographical units</a:t>
            </a:r>
            <a:r>
              <a:rPr lang="en-US" sz="1200" kern="120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So, for </a:t>
            </a:r>
            <a:r>
              <a:rPr lang="en-US" sz="1200" b="1" kern="1200" dirty="0" smtClean="0">
                <a:solidFill>
                  <a:schemeClr val="tx1"/>
                </a:solidFill>
                <a:latin typeface="+mn-lt"/>
                <a:ea typeface="+mn-ea"/>
                <a:cs typeface="+mn-cs"/>
              </a:rPr>
              <a:t>purposes that require data at particular levels of aggregation</a:t>
            </a:r>
            <a:r>
              <a:rPr lang="en-US" sz="1200" kern="1200" dirty="0" smtClean="0">
                <a:solidFill>
                  <a:schemeClr val="tx1"/>
                </a:solidFill>
                <a:latin typeface="+mn-lt"/>
                <a:ea typeface="+mn-ea"/>
                <a:cs typeface="+mn-cs"/>
              </a:rPr>
              <a:t>, such as municipalities, or even city </a:t>
            </a:r>
            <a:r>
              <a:rPr lang="en-US" sz="1200" kern="1200" dirty="0" err="1" smtClean="0">
                <a:solidFill>
                  <a:schemeClr val="tx1"/>
                </a:solidFill>
                <a:latin typeface="+mn-lt"/>
                <a:ea typeface="+mn-ea"/>
                <a:cs typeface="+mn-cs"/>
              </a:rPr>
              <a:t>neighbourhoods</a:t>
            </a:r>
            <a:r>
              <a:rPr lang="en-US" sz="1200" kern="1200" dirty="0" smtClean="0">
                <a:solidFill>
                  <a:schemeClr val="tx1"/>
                </a:solidFill>
                <a:latin typeface="+mn-lt"/>
                <a:ea typeface="+mn-ea"/>
                <a:cs typeface="+mn-cs"/>
              </a:rPr>
              <a:t>, the </a:t>
            </a:r>
            <a:r>
              <a:rPr lang="en-US" sz="1200" b="1" kern="1200" dirty="0" smtClean="0">
                <a:solidFill>
                  <a:schemeClr val="tx1"/>
                </a:solidFill>
                <a:latin typeface="+mn-lt"/>
                <a:ea typeface="+mn-ea"/>
                <a:cs typeface="+mn-cs"/>
              </a:rPr>
              <a:t>census has no match.</a:t>
            </a:r>
          </a:p>
          <a:p>
            <a:endParaRPr lang="en-US" dirty="0" smtClean="0"/>
          </a:p>
        </p:txBody>
      </p:sp>
      <p:sp>
        <p:nvSpPr>
          <p:cNvPr id="4" name="Slide Number Placeholder 3"/>
          <p:cNvSpPr>
            <a:spLocks noGrp="1"/>
          </p:cNvSpPr>
          <p:nvPr>
            <p:ph type="sldNum" sz="quarter" idx="10"/>
          </p:nvPr>
        </p:nvSpPr>
        <p:spPr/>
        <p:txBody>
          <a:bodyPr/>
          <a:lstStyle/>
          <a:p>
            <a:fld id="{81504E56-DC1E-41F0-B145-4B2CCCCE6F1D}"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defRPr/>
            </a:pPr>
            <a:r>
              <a:rPr lang="en-US" sz="1400" dirty="0" smtClean="0">
                <a:solidFill>
                  <a:schemeClr val="tx1"/>
                </a:solidFill>
                <a:latin typeface="Helvetica"/>
                <a:ea typeface="+mn-ea"/>
                <a:cs typeface="Helvetica"/>
              </a:rPr>
              <a:t>Information</a:t>
            </a:r>
            <a:r>
              <a:rPr lang="en-US" sz="1400" baseline="0" dirty="0" smtClean="0">
                <a:solidFill>
                  <a:schemeClr val="tx1"/>
                </a:solidFill>
                <a:latin typeface="Helvetica"/>
                <a:ea typeface="+mn-ea"/>
                <a:cs typeface="Helvetica"/>
              </a:rPr>
              <a:t> from PHC is </a:t>
            </a:r>
            <a:r>
              <a:rPr lang="en-US" sz="1400" b="1" baseline="0" dirty="0" smtClean="0">
                <a:solidFill>
                  <a:schemeClr val="tx1"/>
                </a:solidFill>
                <a:latin typeface="Helvetica"/>
                <a:ea typeface="+mn-ea"/>
                <a:cs typeface="Helvetica"/>
              </a:rPr>
              <a:t>f</a:t>
            </a:r>
            <a:r>
              <a:rPr lang="en-US" sz="1400" b="1" dirty="0" smtClean="0">
                <a:solidFill>
                  <a:schemeClr val="tx1"/>
                </a:solidFill>
                <a:latin typeface="Helvetica"/>
                <a:ea typeface="+mn-ea"/>
                <a:cs typeface="Helvetica"/>
              </a:rPr>
              <a:t>undamental for decision making</a:t>
            </a:r>
            <a:r>
              <a:rPr lang="en-US" sz="1400" dirty="0" smtClean="0">
                <a:solidFill>
                  <a:schemeClr val="tx1"/>
                </a:solidFill>
                <a:latin typeface="Helvetica"/>
                <a:ea typeface="+mn-ea"/>
                <a:cs typeface="Helvetica"/>
              </a:rPr>
              <a:t>: </a:t>
            </a:r>
            <a:r>
              <a:rPr lang="en-US" sz="1400" dirty="0" smtClean="0"/>
              <a:t>Statistics are critical in evidence-based decision-making </a:t>
            </a:r>
            <a:r>
              <a:rPr lang="en-US" sz="1400" b="1" dirty="0" smtClean="0"/>
              <a:t>across all cultural and historical backgrounds</a:t>
            </a:r>
            <a:r>
              <a:rPr lang="en-US" sz="1400" dirty="0" smtClean="0"/>
              <a:t> of countries and </a:t>
            </a:r>
            <a:r>
              <a:rPr lang="en-US" sz="1400" b="1" dirty="0" smtClean="0"/>
              <a:t>irrespective of </a:t>
            </a:r>
            <a:r>
              <a:rPr lang="en-US" sz="1400" dirty="0" smtClean="0"/>
              <a:t>their </a:t>
            </a:r>
            <a:r>
              <a:rPr lang="en-US" sz="1400" b="1" dirty="0" smtClean="0"/>
              <a:t>level of development</a:t>
            </a:r>
            <a:r>
              <a:rPr lang="en-US" sz="1400" dirty="0" smtClean="0"/>
              <a:t>. </a:t>
            </a:r>
          </a:p>
          <a:p>
            <a:pPr algn="l">
              <a:defRPr/>
            </a:pPr>
            <a:endParaRPr lang="en-US" sz="1400" dirty="0" smtClean="0"/>
          </a:p>
          <a:p>
            <a:r>
              <a:rPr lang="en-US" sz="1400" b="0" kern="1200" dirty="0" smtClean="0">
                <a:solidFill>
                  <a:schemeClr val="tx1"/>
                </a:solidFill>
                <a:latin typeface="+mn-lt"/>
                <a:ea typeface="+mn-ea"/>
                <a:cs typeface="+mn-cs"/>
              </a:rPr>
              <a:t>The census is a </a:t>
            </a:r>
            <a:r>
              <a:rPr lang="en-US" sz="1400" b="1" kern="1200" dirty="0" smtClean="0">
                <a:solidFill>
                  <a:schemeClr val="tx1"/>
                </a:solidFill>
                <a:latin typeface="+mn-lt"/>
                <a:ea typeface="+mn-ea"/>
                <a:cs typeface="+mn-cs"/>
              </a:rPr>
              <a:t>critical planning tool, helping policymakers </a:t>
            </a:r>
            <a:r>
              <a:rPr lang="en-US" sz="1400" b="0" kern="1200" dirty="0" smtClean="0">
                <a:solidFill>
                  <a:schemeClr val="tx1"/>
                </a:solidFill>
                <a:latin typeface="+mn-lt"/>
                <a:ea typeface="+mn-ea"/>
                <a:cs typeface="+mn-cs"/>
              </a:rPr>
              <a:t>plan for the future </a:t>
            </a:r>
            <a:r>
              <a:rPr lang="en-US" sz="1400" b="1" kern="1200" dirty="0" smtClean="0">
                <a:solidFill>
                  <a:schemeClr val="tx1"/>
                </a:solidFill>
                <a:latin typeface="+mn-lt"/>
                <a:ea typeface="+mn-ea"/>
                <a:cs typeface="+mn-cs"/>
              </a:rPr>
              <a:t>in terms of schools, clinics and hospitals, roads, urban infrastructure and more. </a:t>
            </a:r>
          </a:p>
          <a:p>
            <a:endParaRPr lang="en-US" sz="1400" kern="1200" dirty="0" smtClean="0">
              <a:solidFill>
                <a:schemeClr val="tx1"/>
              </a:solidFill>
              <a:latin typeface="+mn-lt"/>
              <a:ea typeface="+mn-ea"/>
              <a:cs typeface="+mn-cs"/>
            </a:endParaRPr>
          </a:p>
          <a:p>
            <a:r>
              <a:rPr lang="en-US" sz="1400" kern="1200" dirty="0" smtClean="0">
                <a:solidFill>
                  <a:schemeClr val="tx1"/>
                </a:solidFill>
                <a:latin typeface="+mn-lt"/>
                <a:ea typeface="+mn-ea"/>
                <a:cs typeface="+mn-cs"/>
              </a:rPr>
              <a:t>	- PHC measure fertility, mortality and spatial distribution, and thus allows for </a:t>
            </a:r>
            <a:r>
              <a:rPr lang="en-US" sz="1400" b="1" kern="1200" dirty="0" smtClean="0">
                <a:solidFill>
                  <a:schemeClr val="tx1"/>
                </a:solidFill>
                <a:latin typeface="+mn-lt"/>
                <a:ea typeface="+mn-ea"/>
                <a:cs typeface="+mn-cs"/>
              </a:rPr>
              <a:t>predicting and 	planning for demographic trends.</a:t>
            </a:r>
            <a:r>
              <a:rPr lang="en-US" sz="1400" kern="1200" dirty="0" smtClean="0">
                <a:solidFill>
                  <a:schemeClr val="tx1"/>
                </a:solidFill>
                <a:latin typeface="+mn-lt"/>
                <a:ea typeface="+mn-ea"/>
                <a:cs typeface="+mn-cs"/>
              </a:rPr>
              <a:t> </a:t>
            </a:r>
          </a:p>
          <a:p>
            <a:r>
              <a:rPr lang="en-US" sz="1400" kern="1200" dirty="0" smtClean="0">
                <a:solidFill>
                  <a:schemeClr val="tx1"/>
                </a:solidFill>
                <a:latin typeface="+mn-lt"/>
                <a:ea typeface="+mn-ea"/>
                <a:cs typeface="+mn-cs"/>
              </a:rPr>
              <a:t>	- It can </a:t>
            </a:r>
            <a:r>
              <a:rPr lang="en-US" sz="1400" b="1" kern="1200" dirty="0" smtClean="0">
                <a:solidFill>
                  <a:schemeClr val="tx1"/>
                </a:solidFill>
                <a:latin typeface="+mn-lt"/>
                <a:ea typeface="+mn-ea"/>
                <a:cs typeface="+mn-cs"/>
              </a:rPr>
              <a:t>reveal the number of people with disabilities</a:t>
            </a:r>
            <a:r>
              <a:rPr lang="en-US" sz="1400" kern="1200" dirty="0" smtClean="0">
                <a:solidFill>
                  <a:schemeClr val="tx1"/>
                </a:solidFill>
                <a:latin typeface="+mn-lt"/>
                <a:ea typeface="+mn-ea"/>
                <a:cs typeface="+mn-cs"/>
              </a:rPr>
              <a:t> and orphans by area and </a:t>
            </a:r>
          </a:p>
          <a:p>
            <a:r>
              <a:rPr lang="en-US" sz="1400" kern="1200" dirty="0" smtClean="0">
                <a:solidFill>
                  <a:schemeClr val="tx1"/>
                </a:solidFill>
                <a:latin typeface="+mn-lt"/>
                <a:ea typeface="+mn-ea"/>
                <a:cs typeface="+mn-cs"/>
              </a:rPr>
              <a:t>	- can </a:t>
            </a:r>
            <a:r>
              <a:rPr lang="en-US" sz="1400" b="1" kern="1200" dirty="0" smtClean="0">
                <a:solidFill>
                  <a:schemeClr val="tx1"/>
                </a:solidFill>
                <a:latin typeface="+mn-lt"/>
                <a:ea typeface="+mn-ea"/>
                <a:cs typeface="+mn-cs"/>
              </a:rPr>
              <a:t>uncover gender disparities </a:t>
            </a:r>
            <a:r>
              <a:rPr lang="en-US" sz="1400" kern="1200" dirty="0" smtClean="0">
                <a:solidFill>
                  <a:schemeClr val="tx1"/>
                </a:solidFill>
                <a:latin typeface="+mn-lt"/>
                <a:ea typeface="+mn-ea"/>
                <a:cs typeface="+mn-cs"/>
              </a:rPr>
              <a:t>in employment, literacy, age of marriage and assets. </a:t>
            </a:r>
          </a:p>
          <a:p>
            <a:pPr algn="l">
              <a:defRPr/>
            </a:pPr>
            <a:r>
              <a:rPr lang="en-US" sz="1200" dirty="0" smtClean="0"/>
              <a:t>	- With it we can also </a:t>
            </a:r>
            <a:r>
              <a:rPr lang="en-US" sz="1200" b="1" dirty="0" smtClean="0"/>
              <a:t>map out the types of dwellings</a:t>
            </a:r>
            <a:r>
              <a:rPr lang="en-US" sz="1200" dirty="0" smtClean="0"/>
              <a:t>, sources of </a:t>
            </a:r>
            <a:r>
              <a:rPr lang="en-US" sz="1200" b="1" dirty="0" smtClean="0"/>
              <a:t>drinking water</a:t>
            </a:r>
            <a:r>
              <a:rPr lang="en-US" sz="1200" dirty="0" smtClean="0"/>
              <a:t>, </a:t>
            </a:r>
            <a:r>
              <a:rPr lang="en-US" sz="1200" b="1" dirty="0" smtClean="0"/>
              <a:t>access to 	telecommunications</a:t>
            </a:r>
            <a:r>
              <a:rPr lang="en-US" sz="1200" dirty="0" smtClean="0"/>
              <a:t> and </a:t>
            </a:r>
            <a:r>
              <a:rPr lang="en-US" sz="1200" b="1" dirty="0" smtClean="0"/>
              <a:t>patterns of energy use</a:t>
            </a:r>
            <a:r>
              <a:rPr lang="en-US" sz="1200" dirty="0" smtClean="0"/>
              <a:t>, etc.</a:t>
            </a:r>
            <a:endParaRPr lang="en-US" sz="1400" dirty="0" smtClean="0"/>
          </a:p>
          <a:p>
            <a:pPr algn="l">
              <a:defRPr/>
            </a:pPr>
            <a:endParaRPr lang="en-US" sz="1400" dirty="0" smtClean="0">
              <a:solidFill>
                <a:schemeClr val="tx1"/>
              </a:solidFill>
              <a:latin typeface="Helvetica"/>
              <a:ea typeface="+mn-ea"/>
              <a:cs typeface="Helvetica"/>
            </a:endParaRPr>
          </a:p>
          <a:p>
            <a:pPr algn="l">
              <a:defRPr/>
            </a:pPr>
            <a:r>
              <a:rPr lang="en-US" sz="1400" dirty="0" smtClean="0"/>
              <a:t>A census</a:t>
            </a:r>
            <a:r>
              <a:rPr lang="en-US" sz="1400" baseline="0" dirty="0" smtClean="0"/>
              <a:t> provides us with an </a:t>
            </a:r>
            <a:r>
              <a:rPr lang="en-US" sz="1400" b="1" dirty="0" smtClean="0"/>
              <a:t>indispensable basis for informed policy formulation </a:t>
            </a:r>
            <a:r>
              <a:rPr lang="en-US" sz="1400" b="0" dirty="0" smtClean="0"/>
              <a:t>and for </a:t>
            </a:r>
            <a:r>
              <a:rPr lang="en-US" sz="1400" b="1" dirty="0" smtClean="0"/>
              <a:t>monitoring the Millennium Development Goals </a:t>
            </a:r>
            <a:r>
              <a:rPr lang="en-US" sz="1400" dirty="0" smtClean="0"/>
              <a:t>at the national, regional and international levels. </a:t>
            </a:r>
            <a:endParaRPr lang="en-US" sz="1400" dirty="0" smtClean="0">
              <a:solidFill>
                <a:schemeClr val="tx1"/>
              </a:solidFill>
              <a:latin typeface="Helvetica"/>
              <a:ea typeface="+mn-ea"/>
              <a:cs typeface="Helvetica"/>
            </a:endParaRPr>
          </a:p>
          <a:p>
            <a:endParaRPr lang="en-US" dirty="0"/>
          </a:p>
        </p:txBody>
      </p:sp>
      <p:sp>
        <p:nvSpPr>
          <p:cNvPr id="4" name="Slide Number Placeholder 3"/>
          <p:cNvSpPr>
            <a:spLocks noGrp="1"/>
          </p:cNvSpPr>
          <p:nvPr>
            <p:ph type="sldNum" sz="quarter" idx="10"/>
          </p:nvPr>
        </p:nvSpPr>
        <p:spPr/>
        <p:txBody>
          <a:bodyPr/>
          <a:lstStyle/>
          <a:p>
            <a:fld id="{81504E56-DC1E-41F0-B145-4B2CCCCE6F1D}"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defRPr/>
            </a:pPr>
            <a:r>
              <a:rPr lang="en-US" sz="1100" dirty="0" smtClean="0"/>
              <a:t>As we heard yesterday from our colleague from MEASURE</a:t>
            </a:r>
            <a:r>
              <a:rPr lang="en-US" sz="1100" baseline="0" dirty="0" smtClean="0"/>
              <a:t> EVALUATION, t</a:t>
            </a:r>
            <a:r>
              <a:rPr lang="en-US" sz="1100" dirty="0" smtClean="0"/>
              <a:t>hrough the </a:t>
            </a:r>
            <a:r>
              <a:rPr lang="en-US" sz="1100" b="1" dirty="0" smtClean="0"/>
              <a:t>identification of beneficiaries and gaps in services</a:t>
            </a:r>
            <a:r>
              <a:rPr lang="en-US" sz="1100" dirty="0" smtClean="0"/>
              <a:t>, as well as through</a:t>
            </a:r>
            <a:r>
              <a:rPr lang="en-US" sz="1100" baseline="0" dirty="0" smtClean="0"/>
              <a:t> </a:t>
            </a:r>
            <a:r>
              <a:rPr lang="en-US" sz="1100" b="1" dirty="0" smtClean="0"/>
              <a:t>monitoring indicators</a:t>
            </a:r>
            <a:r>
              <a:rPr lang="en-US" sz="1100" b="1" baseline="0" dirty="0" smtClean="0"/>
              <a:t> the MDGs </a:t>
            </a:r>
            <a:r>
              <a:rPr lang="en-US" sz="1100" b="1" dirty="0" smtClean="0"/>
              <a:t> </a:t>
            </a:r>
            <a:r>
              <a:rPr lang="en-US" sz="1100" dirty="0" smtClean="0"/>
              <a:t>and other development targets, </a:t>
            </a:r>
            <a:r>
              <a:rPr lang="en-US" sz="1100" b="1" dirty="0" smtClean="0"/>
              <a:t>census </a:t>
            </a:r>
            <a:r>
              <a:rPr lang="en-US" sz="1100" dirty="0" smtClean="0"/>
              <a:t>data can </a:t>
            </a:r>
            <a:r>
              <a:rPr lang="en-US" sz="1100" b="1" dirty="0" smtClean="0"/>
              <a:t>contribute to poverty reduction</a:t>
            </a:r>
            <a:r>
              <a:rPr lang="en-US" sz="1100" dirty="0" smtClean="0"/>
              <a:t>. </a:t>
            </a:r>
          </a:p>
          <a:p>
            <a:pPr algn="l">
              <a:defRPr/>
            </a:pPr>
            <a:endParaRPr lang="en-US" sz="1100" dirty="0" smtClean="0"/>
          </a:p>
          <a:p>
            <a:pPr algn="l">
              <a:defRPr/>
            </a:pPr>
            <a:r>
              <a:rPr lang="en-US" sz="1100" dirty="0" smtClean="0"/>
              <a:t>It can also </a:t>
            </a:r>
            <a:r>
              <a:rPr lang="en-US" sz="1100" b="1" dirty="0" smtClean="0"/>
              <a:t>empower local communities</a:t>
            </a:r>
            <a:r>
              <a:rPr lang="en-US" sz="1100" dirty="0" smtClean="0"/>
              <a:t> by giving them </a:t>
            </a:r>
            <a:r>
              <a:rPr lang="en-US" sz="1100" b="1" dirty="0" smtClean="0"/>
              <a:t>access to local data</a:t>
            </a:r>
            <a:r>
              <a:rPr lang="en-US" sz="1100" dirty="0" smtClean="0"/>
              <a:t>. </a:t>
            </a:r>
          </a:p>
          <a:p>
            <a:pPr algn="l">
              <a:defRPr/>
            </a:pPr>
            <a:endParaRPr lang="en-US" sz="1100" dirty="0" smtClean="0"/>
          </a:p>
          <a:p>
            <a:pPr algn="l">
              <a:defRPr/>
            </a:pPr>
            <a:r>
              <a:rPr lang="en-US" sz="1100" dirty="0" smtClean="0"/>
              <a:t>And it can </a:t>
            </a:r>
            <a:r>
              <a:rPr lang="en-US" sz="1100" b="1" dirty="0" smtClean="0"/>
              <a:t>encourage participation in local decision-making</a:t>
            </a:r>
            <a:r>
              <a:rPr lang="en-US" sz="1100" dirty="0" smtClean="0"/>
              <a:t> by </a:t>
            </a:r>
            <a:r>
              <a:rPr lang="en-US" sz="1100" b="1" dirty="0" smtClean="0"/>
              <a:t>increasing knowledge of local needs </a:t>
            </a:r>
            <a:r>
              <a:rPr lang="en-US" sz="1100" dirty="0" smtClean="0"/>
              <a:t>and </a:t>
            </a:r>
            <a:r>
              <a:rPr lang="en-US" sz="1100" b="1" dirty="0" smtClean="0"/>
              <a:t>ensuring representation</a:t>
            </a:r>
            <a:r>
              <a:rPr lang="en-US" sz="1100" dirty="0" smtClean="0"/>
              <a:t> based on accurate numbers. </a:t>
            </a:r>
          </a:p>
          <a:p>
            <a:endParaRPr lang="en-US" sz="1200" kern="1200" dirty="0" smtClean="0">
              <a:solidFill>
                <a:schemeClr val="tx1"/>
              </a:solidFill>
              <a:latin typeface="+mn-lt"/>
              <a:ea typeface="+mn-ea"/>
              <a:cs typeface="+mn-cs"/>
            </a:endParaRPr>
          </a:p>
          <a:p>
            <a:pPr algn="l">
              <a:buFont typeface="Wingdings" pitchFamily="2" charset="2"/>
              <a:buNone/>
              <a:defRPr/>
            </a:pPr>
            <a:r>
              <a:rPr lang="en-US" sz="1200" dirty="0" smtClean="0">
                <a:solidFill>
                  <a:schemeClr val="tx1"/>
                </a:solidFill>
                <a:latin typeface="Helvetica" pitchFamily="34" charset="0"/>
                <a:cs typeface="Helvetica" pitchFamily="34" charset="0"/>
              </a:rPr>
              <a:t>Within</a:t>
            </a:r>
            <a:r>
              <a:rPr lang="en-US" sz="1200" baseline="0" dirty="0" smtClean="0">
                <a:solidFill>
                  <a:schemeClr val="tx1"/>
                </a:solidFill>
                <a:latin typeface="Helvetica" pitchFamily="34" charset="0"/>
                <a:cs typeface="Helvetica" pitchFamily="34" charset="0"/>
              </a:rPr>
              <a:t> the context of the current round of PHC, and the upcoming </a:t>
            </a:r>
            <a:r>
              <a:rPr lang="en-US" sz="1200" dirty="0" smtClean="0">
                <a:solidFill>
                  <a:schemeClr val="tx1"/>
                </a:solidFill>
                <a:latin typeface="Helvetica" pitchFamily="34" charset="0"/>
                <a:cs typeface="Helvetica" pitchFamily="34" charset="0"/>
              </a:rPr>
              <a:t>2010 MDGs Summit, the demand increased for consistent and comparable statistical information:</a:t>
            </a:r>
          </a:p>
          <a:p>
            <a:pPr algn="l">
              <a:defRPr/>
            </a:pPr>
            <a:r>
              <a:rPr lang="en-US" sz="1200" dirty="0" smtClean="0">
                <a:solidFill>
                  <a:schemeClr val="tx1"/>
                </a:solidFill>
                <a:latin typeface="Helvetica" pitchFamily="34" charset="0"/>
                <a:cs typeface="Helvetica" pitchFamily="34" charset="0"/>
              </a:rPr>
              <a:t>	1. for monitoring progress towards the goals and </a:t>
            </a:r>
          </a:p>
          <a:p>
            <a:pPr algn="l">
              <a:defRPr/>
            </a:pPr>
            <a:r>
              <a:rPr lang="en-US" sz="1200" dirty="0" smtClean="0">
                <a:solidFill>
                  <a:schemeClr val="tx1"/>
                </a:solidFill>
                <a:latin typeface="Helvetica" pitchFamily="34" charset="0"/>
                <a:cs typeface="Helvetica" pitchFamily="34" charset="0"/>
              </a:rPr>
              <a:t>	2. assessing and realigning plans and strategies.</a:t>
            </a:r>
          </a:p>
          <a:p>
            <a:endParaRPr lang="en-US" sz="1200" b="1"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Because so much hinges on the data numbers, the process can become highly charged and require careful monitoring.</a:t>
            </a:r>
          </a:p>
        </p:txBody>
      </p:sp>
      <p:sp>
        <p:nvSpPr>
          <p:cNvPr id="4" name="Slide Number Placeholder 3"/>
          <p:cNvSpPr>
            <a:spLocks noGrp="1"/>
          </p:cNvSpPr>
          <p:nvPr>
            <p:ph type="sldNum" sz="quarter" idx="10"/>
          </p:nvPr>
        </p:nvSpPr>
        <p:spPr/>
        <p:txBody>
          <a:bodyPr/>
          <a:lstStyle/>
          <a:p>
            <a:fld id="{81504E56-DC1E-41F0-B145-4B2CCCCE6F1D}"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defRPr/>
            </a:pPr>
            <a:r>
              <a:rPr lang="en-US" sz="1200" b="1" dirty="0" smtClean="0">
                <a:solidFill>
                  <a:schemeClr val="tx1"/>
                </a:solidFill>
                <a:latin typeface="Helvetica"/>
                <a:ea typeface="+mn-ea"/>
                <a:cs typeface="Helvetica"/>
              </a:rPr>
              <a:t>A major challenge</a:t>
            </a:r>
            <a:r>
              <a:rPr lang="en-US" sz="1200" b="1" baseline="0" dirty="0" smtClean="0">
                <a:solidFill>
                  <a:schemeClr val="tx1"/>
                </a:solidFill>
                <a:latin typeface="Helvetica"/>
                <a:ea typeface="+mn-ea"/>
                <a:cs typeface="Helvetica"/>
              </a:rPr>
              <a:t> </a:t>
            </a:r>
            <a:r>
              <a:rPr lang="en-US" sz="1200" b="0" baseline="0" dirty="0" smtClean="0">
                <a:solidFill>
                  <a:schemeClr val="tx1"/>
                </a:solidFill>
                <a:latin typeface="Helvetica"/>
                <a:ea typeface="+mn-ea"/>
                <a:cs typeface="Helvetica"/>
              </a:rPr>
              <a:t>with respect to census data is the </a:t>
            </a:r>
            <a:r>
              <a:rPr lang="en-US" sz="1200" b="1" baseline="0" dirty="0" smtClean="0">
                <a:solidFill>
                  <a:schemeClr val="tx1"/>
                </a:solidFill>
                <a:latin typeface="Helvetica"/>
                <a:ea typeface="+mn-ea"/>
                <a:cs typeface="Helvetica"/>
              </a:rPr>
              <a:t>a</a:t>
            </a:r>
            <a:r>
              <a:rPr lang="en-US" sz="1200" b="1" dirty="0" smtClean="0">
                <a:solidFill>
                  <a:schemeClr val="tx1"/>
                </a:solidFill>
                <a:latin typeface="Helvetica"/>
                <a:ea typeface="+mn-ea"/>
                <a:cs typeface="Helvetica"/>
              </a:rPr>
              <a:t>ccessibility of Census Data</a:t>
            </a:r>
          </a:p>
          <a:p>
            <a:pPr algn="l">
              <a:defRPr/>
            </a:pPr>
            <a:endParaRPr lang="en-US" sz="1200" dirty="0" smtClean="0">
              <a:solidFill>
                <a:schemeClr val="tx1"/>
              </a:solidFill>
              <a:latin typeface="Helvetica"/>
              <a:ea typeface="+mn-ea"/>
              <a:cs typeface="Helvetica"/>
            </a:endParaRPr>
          </a:p>
          <a:p>
            <a:pPr algn="l">
              <a:defRPr/>
            </a:pPr>
            <a:r>
              <a:rPr lang="en-US" sz="1200" dirty="0" smtClean="0">
                <a:solidFill>
                  <a:schemeClr val="tx1"/>
                </a:solidFill>
                <a:latin typeface="Helvetica"/>
                <a:ea typeface="+mn-ea"/>
                <a:cs typeface="Helvetica"/>
              </a:rPr>
              <a:t>In the context of confidentiality concerns, </a:t>
            </a:r>
            <a:r>
              <a:rPr lang="en-US" sz="1200" b="1" dirty="0" smtClean="0">
                <a:solidFill>
                  <a:schemeClr val="tx1"/>
                </a:solidFill>
                <a:latin typeface="Helvetica"/>
                <a:ea typeface="+mn-ea"/>
                <a:cs typeface="Helvetica"/>
              </a:rPr>
              <a:t>limited access </a:t>
            </a:r>
            <a:r>
              <a:rPr lang="en-US" sz="1200" b="0" dirty="0" smtClean="0">
                <a:solidFill>
                  <a:schemeClr val="tx1"/>
                </a:solidFill>
                <a:latin typeface="Helvetica"/>
                <a:ea typeface="+mn-ea"/>
                <a:cs typeface="Helvetica"/>
              </a:rPr>
              <a:t>given to </a:t>
            </a:r>
            <a:r>
              <a:rPr lang="en-US" sz="1200" b="1" dirty="0" smtClean="0">
                <a:solidFill>
                  <a:schemeClr val="tx1"/>
                </a:solidFill>
                <a:latin typeface="Helvetica"/>
                <a:ea typeface="+mn-ea"/>
                <a:cs typeface="Helvetica"/>
              </a:rPr>
              <a:t>census micro-data</a:t>
            </a:r>
          </a:p>
          <a:p>
            <a:pPr algn="l">
              <a:defRPr/>
            </a:pPr>
            <a:endParaRPr lang="en-US" sz="1200" b="1" dirty="0" smtClean="0">
              <a:solidFill>
                <a:schemeClr val="tx1"/>
              </a:solidFill>
              <a:latin typeface="Helvetica"/>
              <a:ea typeface="+mn-ea"/>
              <a:cs typeface="Helvetica"/>
            </a:endParaRPr>
          </a:p>
          <a:p>
            <a:pPr algn="l">
              <a:defRPr/>
            </a:pPr>
            <a:r>
              <a:rPr lang="en-US" sz="1200" b="0" dirty="0" smtClean="0"/>
              <a:t>We learn however, that </a:t>
            </a:r>
            <a:r>
              <a:rPr lang="en-US" sz="1200" b="1" dirty="0" smtClean="0"/>
              <a:t>confidentiality</a:t>
            </a:r>
            <a:r>
              <a:rPr lang="en-US" sz="1200" b="0" baseline="0" dirty="0" smtClean="0"/>
              <a:t>, the fact that</a:t>
            </a:r>
            <a:r>
              <a:rPr lang="en-US" sz="1200" dirty="0" smtClean="0"/>
              <a:t> </a:t>
            </a:r>
            <a:r>
              <a:rPr lang="en-US" sz="1200" b="1" dirty="0" smtClean="0"/>
              <a:t>disaggregated data is dealt with confidentiality</a:t>
            </a:r>
            <a:r>
              <a:rPr lang="en-US" sz="1200" dirty="0" smtClean="0"/>
              <a:t> which doesn’t </a:t>
            </a:r>
            <a:r>
              <a:rPr lang="en-US" sz="1200" b="1" dirty="0" smtClean="0"/>
              <a:t>allow for the identification of persons or households</a:t>
            </a:r>
            <a:r>
              <a:rPr lang="en-US" sz="1200" dirty="0" smtClean="0"/>
              <a:t> – is one of</a:t>
            </a:r>
            <a:r>
              <a:rPr lang="en-US" sz="1200" baseline="0" dirty="0" smtClean="0"/>
              <a:t> the </a:t>
            </a:r>
            <a:r>
              <a:rPr lang="en-US" sz="1200" dirty="0" smtClean="0"/>
              <a:t>main </a:t>
            </a:r>
            <a:r>
              <a:rPr lang="en-US" sz="1200" b="1" dirty="0" smtClean="0"/>
              <a:t>characteristics </a:t>
            </a:r>
            <a:r>
              <a:rPr lang="en-US" sz="1200" dirty="0" smtClean="0"/>
              <a:t>of censuses</a:t>
            </a:r>
          </a:p>
          <a:p>
            <a:pPr algn="l">
              <a:defRPr/>
            </a:pPr>
            <a:endParaRPr lang="en-US" sz="1200" dirty="0" smtClean="0">
              <a:solidFill>
                <a:schemeClr val="tx1"/>
              </a:solidFill>
              <a:latin typeface="Helvetica"/>
              <a:ea typeface="+mn-ea"/>
              <a:cs typeface="Helvetica"/>
            </a:endParaRPr>
          </a:p>
          <a:p>
            <a:pPr algn="l">
              <a:defRPr/>
            </a:pPr>
            <a:r>
              <a:rPr lang="en-US" sz="1200" dirty="0" smtClean="0">
                <a:solidFill>
                  <a:schemeClr val="tx1"/>
                </a:solidFill>
                <a:latin typeface="Helvetica"/>
                <a:ea typeface="+mn-ea"/>
                <a:cs typeface="Helvetica"/>
              </a:rPr>
              <a:t>What results from that is the </a:t>
            </a:r>
            <a:r>
              <a:rPr lang="en-US" sz="1200" b="1" dirty="0" smtClean="0">
                <a:solidFill>
                  <a:schemeClr val="tx1"/>
                </a:solidFill>
                <a:latin typeface="Helvetica"/>
                <a:ea typeface="+mn-ea"/>
                <a:cs typeface="Helvetica"/>
              </a:rPr>
              <a:t>Need for public access to data </a:t>
            </a:r>
            <a:r>
              <a:rPr lang="en-US" sz="1200" b="0" dirty="0" smtClean="0">
                <a:solidFill>
                  <a:schemeClr val="tx1"/>
                </a:solidFill>
                <a:latin typeface="Helvetica"/>
                <a:ea typeface="+mn-ea"/>
                <a:cs typeface="Helvetica"/>
              </a:rPr>
              <a:t>and the </a:t>
            </a:r>
            <a:r>
              <a:rPr lang="en-US" sz="1200" b="1" dirty="0" smtClean="0">
                <a:solidFill>
                  <a:schemeClr val="tx1"/>
                </a:solidFill>
                <a:latin typeface="Helvetica"/>
                <a:ea typeface="+mn-ea"/>
                <a:cs typeface="Helvetica"/>
              </a:rPr>
              <a:t>availability</a:t>
            </a:r>
            <a:r>
              <a:rPr lang="en-US" sz="1200" b="1" baseline="0" dirty="0" smtClean="0">
                <a:solidFill>
                  <a:schemeClr val="tx1"/>
                </a:solidFill>
                <a:latin typeface="Helvetica"/>
                <a:ea typeface="+mn-ea"/>
                <a:cs typeface="Helvetica"/>
              </a:rPr>
              <a:t> of micro-data.</a:t>
            </a:r>
            <a:endParaRPr lang="en-US" sz="1200" b="1" dirty="0" smtClean="0">
              <a:solidFill>
                <a:schemeClr val="tx1"/>
              </a:solidFill>
              <a:latin typeface="Helvetica"/>
              <a:ea typeface="+mn-ea"/>
              <a:cs typeface="Helvetica"/>
            </a:endParaRPr>
          </a:p>
          <a:p>
            <a:pPr algn="l">
              <a:defRPr/>
            </a:pPr>
            <a:endParaRPr lang="en-US" sz="1200" dirty="0" smtClean="0">
              <a:solidFill>
                <a:schemeClr val="tx1"/>
              </a:solidFill>
              <a:latin typeface="Helvetica"/>
              <a:ea typeface="+mn-ea"/>
              <a:cs typeface="Helvetica"/>
            </a:endParaRPr>
          </a:p>
          <a:p>
            <a:pPr algn="l">
              <a:defRPr/>
            </a:pPr>
            <a:r>
              <a:rPr lang="en-US" sz="1200" dirty="0" smtClean="0">
                <a:solidFill>
                  <a:schemeClr val="tx1"/>
                </a:solidFill>
                <a:latin typeface="Helvetica"/>
                <a:ea typeface="+mn-ea"/>
                <a:cs typeface="Helvetica"/>
              </a:rPr>
              <a:t>For this, it is </a:t>
            </a:r>
            <a:r>
              <a:rPr lang="en-US" sz="1200" b="1" dirty="0" smtClean="0">
                <a:solidFill>
                  <a:schemeClr val="tx1"/>
                </a:solidFill>
                <a:latin typeface="Helvetica"/>
                <a:ea typeface="+mn-ea"/>
                <a:cs typeface="Helvetica"/>
              </a:rPr>
              <a:t>key</a:t>
            </a:r>
            <a:r>
              <a:rPr lang="en-US" sz="1200" dirty="0" smtClean="0">
                <a:solidFill>
                  <a:schemeClr val="tx1"/>
                </a:solidFill>
                <a:latin typeface="Helvetica"/>
                <a:ea typeface="+mn-ea"/>
                <a:cs typeface="Helvetica"/>
              </a:rPr>
              <a:t>: </a:t>
            </a:r>
            <a:r>
              <a:rPr lang="en-US" sz="1200" b="0" dirty="0" smtClean="0">
                <a:solidFill>
                  <a:schemeClr val="tx1"/>
                </a:solidFill>
                <a:latin typeface="Helvetica"/>
                <a:ea typeface="+mn-ea"/>
                <a:cs typeface="Helvetica"/>
              </a:rPr>
              <a:t>understand </a:t>
            </a:r>
            <a:r>
              <a:rPr lang="en-US" sz="1200" b="1" dirty="0" smtClean="0">
                <a:solidFill>
                  <a:schemeClr val="tx1"/>
                </a:solidFill>
                <a:latin typeface="Helvetica"/>
                <a:ea typeface="+mn-ea"/>
                <a:cs typeface="Helvetica"/>
              </a:rPr>
              <a:t>data </a:t>
            </a:r>
            <a:r>
              <a:rPr lang="en-US" sz="1200" b="0" dirty="0" smtClean="0">
                <a:solidFill>
                  <a:schemeClr val="tx1"/>
                </a:solidFill>
                <a:latin typeface="Helvetica"/>
                <a:ea typeface="+mn-ea"/>
                <a:cs typeface="Helvetica"/>
              </a:rPr>
              <a:t>as a </a:t>
            </a:r>
            <a:r>
              <a:rPr lang="en-US" sz="1200" b="1" dirty="0" smtClean="0">
                <a:solidFill>
                  <a:schemeClr val="tx1"/>
                </a:solidFill>
                <a:latin typeface="Helvetica"/>
                <a:ea typeface="+mn-ea"/>
                <a:cs typeface="Helvetica"/>
              </a:rPr>
              <a:t>public good</a:t>
            </a:r>
            <a:r>
              <a:rPr lang="en-US" sz="1200" b="0" dirty="0" smtClean="0">
                <a:solidFill>
                  <a:schemeClr val="tx1"/>
                </a:solidFill>
                <a:latin typeface="Helvetica"/>
                <a:ea typeface="+mn-ea"/>
                <a:cs typeface="Helvetica"/>
              </a:rPr>
              <a:t> and</a:t>
            </a:r>
            <a:r>
              <a:rPr lang="en-US" sz="1200" b="1" dirty="0" smtClean="0">
                <a:solidFill>
                  <a:schemeClr val="tx1"/>
                </a:solidFill>
                <a:latin typeface="Helvetica"/>
                <a:ea typeface="+mn-ea"/>
                <a:cs typeface="Helvetica"/>
              </a:rPr>
              <a:t> promote </a:t>
            </a:r>
            <a:r>
              <a:rPr lang="en-US" sz="1200" b="0" dirty="0" smtClean="0">
                <a:solidFill>
                  <a:schemeClr val="tx1"/>
                </a:solidFill>
                <a:latin typeface="Helvetica"/>
                <a:ea typeface="+mn-ea"/>
                <a:cs typeface="Helvetica"/>
              </a:rPr>
              <a:t>large </a:t>
            </a:r>
            <a:r>
              <a:rPr lang="en-US" sz="1200" b="1" dirty="0" smtClean="0">
                <a:solidFill>
                  <a:schemeClr val="tx1"/>
                </a:solidFill>
                <a:latin typeface="Helvetica"/>
                <a:ea typeface="+mn-ea"/>
                <a:cs typeface="Helvetica"/>
              </a:rPr>
              <a:t>accessibility to data, </a:t>
            </a:r>
          </a:p>
        </p:txBody>
      </p:sp>
      <p:sp>
        <p:nvSpPr>
          <p:cNvPr id="4" name="Slide Number Placeholder 3"/>
          <p:cNvSpPr>
            <a:spLocks noGrp="1"/>
          </p:cNvSpPr>
          <p:nvPr>
            <p:ph type="sldNum" sz="quarter" idx="10"/>
          </p:nvPr>
        </p:nvSpPr>
        <p:spPr/>
        <p:txBody>
          <a:bodyPr/>
          <a:lstStyle/>
          <a:p>
            <a:fld id="{81504E56-DC1E-41F0-B145-4B2CCCCE6F1D}"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defRPr/>
            </a:pPr>
            <a:r>
              <a:rPr lang="en-US" sz="1600" dirty="0" smtClean="0">
                <a:solidFill>
                  <a:schemeClr val="tx1"/>
                </a:solidFill>
                <a:latin typeface="Helvetica"/>
                <a:ea typeface="+mn-ea"/>
                <a:cs typeface="Helvetica"/>
              </a:rPr>
              <a:t>As an</a:t>
            </a:r>
            <a:r>
              <a:rPr lang="en-US" sz="1600" baseline="0" dirty="0" smtClean="0">
                <a:solidFill>
                  <a:schemeClr val="tx1"/>
                </a:solidFill>
                <a:latin typeface="Helvetica"/>
                <a:ea typeface="+mn-ea"/>
                <a:cs typeface="Helvetica"/>
              </a:rPr>
              <a:t> example for </a:t>
            </a:r>
            <a:r>
              <a:rPr lang="en-US" sz="1600" dirty="0" smtClean="0">
                <a:latin typeface="Helvetica" charset="0"/>
                <a:cs typeface="Helvetica" charset="0"/>
              </a:rPr>
              <a:t>tools to retrieve accessible information from complex databases such as the census, I </a:t>
            </a:r>
            <a:r>
              <a:rPr lang="en-US" sz="1600" baseline="0" dirty="0" smtClean="0">
                <a:solidFill>
                  <a:schemeClr val="tx1"/>
                </a:solidFill>
                <a:latin typeface="Helvetica"/>
                <a:ea typeface="+mn-ea"/>
                <a:cs typeface="Helvetica"/>
              </a:rPr>
              <a:t>would like to show you </a:t>
            </a:r>
            <a:r>
              <a:rPr lang="en-US" sz="1600" dirty="0" smtClean="0">
                <a:solidFill>
                  <a:schemeClr val="tx1"/>
                </a:solidFill>
                <a:latin typeface="Helvetica"/>
                <a:ea typeface="+mn-ea"/>
                <a:cs typeface="Helvetica"/>
              </a:rPr>
              <a:t>REDATAM  -  </a:t>
            </a:r>
            <a:r>
              <a:rPr lang="en-US" sz="1600" b="1" dirty="0" err="1" smtClean="0">
                <a:latin typeface="Helvetica" charset="0"/>
                <a:cs typeface="Helvetica" charset="0"/>
              </a:rPr>
              <a:t>RE</a:t>
            </a:r>
            <a:r>
              <a:rPr lang="en-US" sz="1600" dirty="0" err="1" smtClean="0">
                <a:latin typeface="Helvetica" charset="0"/>
                <a:cs typeface="Helvetica" charset="0"/>
              </a:rPr>
              <a:t>trieval</a:t>
            </a:r>
            <a:r>
              <a:rPr lang="en-US" sz="1600" dirty="0" smtClean="0">
                <a:latin typeface="Helvetica" charset="0"/>
                <a:cs typeface="Helvetica" charset="0"/>
              </a:rPr>
              <a:t> of Census </a:t>
            </a:r>
            <a:r>
              <a:rPr lang="en-US" sz="1600" b="1" dirty="0" err="1" smtClean="0">
                <a:latin typeface="Helvetica" charset="0"/>
                <a:cs typeface="Helvetica" charset="0"/>
              </a:rPr>
              <a:t>DAT</a:t>
            </a:r>
            <a:r>
              <a:rPr lang="en-US" sz="1600" dirty="0" err="1" smtClean="0">
                <a:latin typeface="Helvetica" charset="0"/>
                <a:cs typeface="Helvetica" charset="0"/>
              </a:rPr>
              <a:t>a</a:t>
            </a:r>
            <a:r>
              <a:rPr lang="en-US" sz="1600" dirty="0" smtClean="0">
                <a:latin typeface="Helvetica" charset="0"/>
                <a:cs typeface="Helvetica" charset="0"/>
              </a:rPr>
              <a:t> for Small </a:t>
            </a:r>
            <a:r>
              <a:rPr lang="en-US" sz="1600" b="1" dirty="0" smtClean="0">
                <a:latin typeface="Helvetica" charset="0"/>
                <a:cs typeface="Helvetica" charset="0"/>
              </a:rPr>
              <a:t>A</a:t>
            </a:r>
            <a:r>
              <a:rPr lang="en-US" sz="1600" dirty="0" smtClean="0">
                <a:latin typeface="Helvetica" charset="0"/>
                <a:cs typeface="Helvetica" charset="0"/>
              </a:rPr>
              <a:t>reas by </a:t>
            </a:r>
            <a:r>
              <a:rPr lang="en-US" sz="1600" b="1" dirty="0" smtClean="0">
                <a:latin typeface="Helvetica" charset="0"/>
                <a:cs typeface="Helvetica" charset="0"/>
              </a:rPr>
              <a:t>M</a:t>
            </a:r>
            <a:r>
              <a:rPr lang="en-US" sz="1600" dirty="0" smtClean="0">
                <a:latin typeface="Helvetica" charset="0"/>
                <a:cs typeface="Helvetica" charset="0"/>
              </a:rPr>
              <a:t>icrocomputers</a:t>
            </a:r>
          </a:p>
          <a:p>
            <a:pPr algn="l">
              <a:defRPr/>
            </a:pPr>
            <a:endParaRPr lang="en-US" sz="1600" b="1" dirty="0" smtClean="0">
              <a:latin typeface="Helvetica" charset="0"/>
              <a:cs typeface="Helvetica" charset="0"/>
            </a:endParaRPr>
          </a:p>
          <a:p>
            <a:pPr algn="just">
              <a:lnSpc>
                <a:spcPct val="80000"/>
              </a:lnSpc>
              <a:buFont typeface="Wingdings" pitchFamily="2" charset="2"/>
              <a:buChar char="§"/>
            </a:pPr>
            <a:r>
              <a:rPr lang="en-US" sz="1600" b="1" dirty="0" smtClean="0">
                <a:latin typeface="Helvetica" charset="0"/>
                <a:cs typeface="Helvetica" charset="0"/>
              </a:rPr>
              <a:t>      Major contributions of the </a:t>
            </a:r>
            <a:r>
              <a:rPr lang="en-US" sz="1600" b="0" dirty="0" smtClean="0">
                <a:latin typeface="Helvetica" charset="0"/>
                <a:cs typeface="Helvetica" charset="0"/>
              </a:rPr>
              <a:t>Latin American Population Division of </a:t>
            </a:r>
            <a:r>
              <a:rPr lang="en-US" sz="1600" b="1" dirty="0" smtClean="0">
                <a:latin typeface="Helvetica" charset="0"/>
                <a:cs typeface="Helvetica" charset="0"/>
              </a:rPr>
              <a:t>UN ECLAC, </a:t>
            </a:r>
            <a:r>
              <a:rPr lang="en-US" sz="1600" b="0" dirty="0" smtClean="0">
                <a:latin typeface="Helvetica" charset="0"/>
                <a:cs typeface="Helvetica" charset="0"/>
              </a:rPr>
              <a:t>regarding </a:t>
            </a:r>
            <a:r>
              <a:rPr lang="en-US" sz="1600" b="1" dirty="0" smtClean="0">
                <a:latin typeface="Helvetica" charset="0"/>
                <a:cs typeface="Helvetica" charset="0"/>
              </a:rPr>
              <a:t>tools for demographic data processing and analysis</a:t>
            </a:r>
          </a:p>
          <a:p>
            <a:pPr>
              <a:lnSpc>
                <a:spcPct val="90000"/>
              </a:lnSpc>
              <a:buFont typeface="Wingdings" pitchFamily="2" charset="2"/>
              <a:buChar char="§"/>
            </a:pPr>
            <a:r>
              <a:rPr lang="en-US" sz="1600" b="1" dirty="0" smtClean="0">
                <a:latin typeface="Helvetica" charset="0"/>
                <a:cs typeface="Helvetica" charset="0"/>
              </a:rPr>
              <a:t>      Database management tool </a:t>
            </a:r>
            <a:r>
              <a:rPr lang="en-US" sz="1600" b="0" dirty="0" smtClean="0">
                <a:latin typeface="Helvetica" charset="0"/>
                <a:cs typeface="Helvetica" charset="0"/>
              </a:rPr>
              <a:t>that </a:t>
            </a:r>
            <a:r>
              <a:rPr lang="en-US" sz="1600" b="1" dirty="0" smtClean="0">
                <a:latin typeface="Helvetica" charset="0"/>
                <a:cs typeface="Helvetica" charset="0"/>
              </a:rPr>
              <a:t>administrates large volumes of census micro-data </a:t>
            </a:r>
            <a:r>
              <a:rPr lang="en-US" sz="1600" b="0" dirty="0" smtClean="0">
                <a:latin typeface="Helvetica" charset="0"/>
                <a:cs typeface="Helvetica" charset="0"/>
              </a:rPr>
              <a:t>with </a:t>
            </a:r>
            <a:r>
              <a:rPr lang="en-US" sz="1600" b="1" dirty="0" smtClean="0">
                <a:latin typeface="Helvetica" charset="0"/>
                <a:cs typeface="Helvetica" charset="0"/>
              </a:rPr>
              <a:t>hierarchical structure down to the smallest area of the census</a:t>
            </a:r>
          </a:p>
          <a:p>
            <a:pPr>
              <a:lnSpc>
                <a:spcPct val="90000"/>
              </a:lnSpc>
              <a:buFont typeface="Wingdings" pitchFamily="2" charset="2"/>
              <a:buNone/>
            </a:pPr>
            <a:endParaRPr lang="en-US" sz="1400" dirty="0" smtClean="0">
              <a:latin typeface="Helvetica" charset="0"/>
              <a:cs typeface="Helvetica" charset="0"/>
            </a:endParaRPr>
          </a:p>
          <a:p>
            <a:pPr>
              <a:lnSpc>
                <a:spcPct val="90000"/>
              </a:lnSpc>
              <a:buFont typeface="Wingdings" pitchFamily="2" charset="2"/>
              <a:buNone/>
            </a:pPr>
            <a:r>
              <a:rPr lang="en-US" sz="1400" dirty="0" smtClean="0">
                <a:latin typeface="Helvetica" charset="0"/>
                <a:cs typeface="Helvetica" charset="0"/>
              </a:rPr>
              <a:t>In the bigger picture on the left you see the various variables you can choose from to generate frequencies or cross tabulations, and below in the image you see a demonstration of a cross tabulation of household characteristics and availability of electric street lighting.</a:t>
            </a:r>
          </a:p>
        </p:txBody>
      </p:sp>
      <p:sp>
        <p:nvSpPr>
          <p:cNvPr id="4" name="Slide Number Placeholder 3"/>
          <p:cNvSpPr>
            <a:spLocks noGrp="1"/>
          </p:cNvSpPr>
          <p:nvPr>
            <p:ph type="sldNum" sz="quarter" idx="10"/>
          </p:nvPr>
        </p:nvSpPr>
        <p:spPr/>
        <p:txBody>
          <a:bodyPr/>
          <a:lstStyle/>
          <a:p>
            <a:fld id="{81504E56-DC1E-41F0-B145-4B2CCCCE6F1D}"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buFontTx/>
              <a:buChar char="•"/>
            </a:pPr>
            <a:r>
              <a:rPr lang="en-US" sz="1400" dirty="0" smtClean="0">
                <a:latin typeface="Helvetica" pitchFamily="34" charset="0"/>
                <a:cs typeface="Helvetica" pitchFamily="34" charset="0"/>
              </a:rPr>
              <a:t> CELADE is the mirror site of the NSO web site or is the actual server for some countries census access.</a:t>
            </a:r>
          </a:p>
          <a:p>
            <a:pPr algn="just"/>
            <a:endParaRPr lang="en-US" sz="1400" dirty="0" smtClean="0">
              <a:latin typeface="Helvetica" pitchFamily="34" charset="0"/>
              <a:cs typeface="Helvetica" pitchFamily="34" charset="0"/>
            </a:endParaRPr>
          </a:p>
          <a:p>
            <a:pPr algn="just">
              <a:buFontTx/>
              <a:buChar char="•"/>
            </a:pPr>
            <a:r>
              <a:rPr lang="en-US" sz="1400" dirty="0" smtClean="0">
                <a:latin typeface="Helvetica" pitchFamily="34" charset="0"/>
                <a:cs typeface="Helvetica" pitchFamily="34" charset="0"/>
              </a:rPr>
              <a:t> 29 (22) countries offer on-line census processing with REDATAM</a:t>
            </a:r>
          </a:p>
          <a:p>
            <a:pPr lvl="1" algn="just">
              <a:buFontTx/>
              <a:buChar char="•"/>
            </a:pPr>
            <a:r>
              <a:rPr lang="en-US" sz="1400" dirty="0" smtClean="0">
                <a:latin typeface="Helvetica" pitchFamily="34" charset="0"/>
                <a:cs typeface="Helvetica" pitchFamily="34" charset="0"/>
              </a:rPr>
              <a:t> 18 in Latin America and Caribbean</a:t>
            </a:r>
          </a:p>
          <a:p>
            <a:pPr lvl="1" algn="just">
              <a:buFontTx/>
              <a:buChar char="•"/>
            </a:pPr>
            <a:r>
              <a:rPr lang="en-US" sz="1400" dirty="0" smtClean="0">
                <a:latin typeface="Helvetica" pitchFamily="34" charset="0"/>
                <a:cs typeface="Helvetica" pitchFamily="34" charset="0"/>
              </a:rPr>
              <a:t> 10  (3) in Africa (Cameron, Uganda y</a:t>
            </a:r>
          </a:p>
          <a:p>
            <a:pPr lvl="1" algn="just"/>
            <a:r>
              <a:rPr lang="en-US" sz="1400" dirty="0" smtClean="0">
                <a:latin typeface="Helvetica" pitchFamily="34" charset="0"/>
                <a:cs typeface="Helvetica" pitchFamily="34" charset="0"/>
              </a:rPr>
              <a:t>   Kenya)</a:t>
            </a:r>
          </a:p>
          <a:p>
            <a:pPr lvl="1" algn="just">
              <a:buFontTx/>
              <a:buChar char="•"/>
            </a:pPr>
            <a:r>
              <a:rPr lang="en-US" sz="1400" dirty="0" smtClean="0">
                <a:latin typeface="Helvetica" pitchFamily="34" charset="0"/>
                <a:cs typeface="Helvetica" pitchFamily="34" charset="0"/>
              </a:rPr>
              <a:t> and Cambodia</a:t>
            </a:r>
          </a:p>
          <a:p>
            <a:endParaRPr lang="es-ES" sz="1400" b="1" dirty="0" smtClean="0"/>
          </a:p>
        </p:txBody>
      </p:sp>
      <p:sp>
        <p:nvSpPr>
          <p:cNvPr id="4" name="Slide Number Placeholder 3"/>
          <p:cNvSpPr>
            <a:spLocks noGrp="1"/>
          </p:cNvSpPr>
          <p:nvPr>
            <p:ph type="sldNum" sz="quarter" idx="10"/>
          </p:nvPr>
        </p:nvSpPr>
        <p:spPr/>
        <p:txBody>
          <a:bodyPr/>
          <a:lstStyle/>
          <a:p>
            <a:fld id="{81504E56-DC1E-41F0-B145-4B2CCCCE6F1D}"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57703">
              <a:buClr>
                <a:srgbClr val="000000"/>
              </a:buClr>
              <a:buSzPct val="100000"/>
              <a:tabLst>
                <a:tab pos="0" algn="l"/>
                <a:tab pos="915406" algn="l"/>
                <a:tab pos="1830812" algn="l"/>
                <a:tab pos="2746218" algn="l"/>
                <a:tab pos="3661623" algn="l"/>
                <a:tab pos="4577029" algn="l"/>
                <a:tab pos="5492435" algn="l"/>
                <a:tab pos="6407841" algn="l"/>
                <a:tab pos="7323247" algn="l"/>
                <a:tab pos="8238653" algn="l"/>
                <a:tab pos="9154058" algn="l"/>
                <a:tab pos="10069464" algn="l"/>
              </a:tabLst>
            </a:pPr>
            <a:r>
              <a:rPr lang="en-GB" sz="1400" dirty="0" smtClean="0">
                <a:solidFill>
                  <a:srgbClr val="000000"/>
                </a:solidFill>
                <a:latin typeface="Helvetica" pitchFamily="34" charset="0"/>
                <a:cs typeface="Helvetica" pitchFamily="34" charset="0"/>
              </a:rPr>
              <a:t>Here is an example of the </a:t>
            </a:r>
            <a:r>
              <a:rPr lang="en-US" sz="1400" dirty="0" smtClean="0">
                <a:solidFill>
                  <a:srgbClr val="000000"/>
                </a:solidFill>
                <a:latin typeface="Helvetica" pitchFamily="34" charset="0"/>
                <a:cs typeface="Helvetica" pitchFamily="34" charset="0"/>
              </a:rPr>
              <a:t>SAINT LUCIA 2001 POPULATION AND HOUSING CENSUS</a:t>
            </a:r>
            <a:r>
              <a:rPr lang="en-GB" sz="1400" dirty="0" smtClean="0">
                <a:solidFill>
                  <a:srgbClr val="000000"/>
                </a:solidFill>
                <a:latin typeface="Helvetica" pitchFamily="34" charset="0"/>
                <a:cs typeface="Helvetica" pitchFamily="34" charset="0"/>
              </a:rPr>
              <a:t>.</a:t>
            </a:r>
          </a:p>
          <a:p>
            <a:pPr defTabSz="457703">
              <a:buClr>
                <a:srgbClr val="000000"/>
              </a:buClr>
              <a:buSzPct val="100000"/>
              <a:tabLst>
                <a:tab pos="0" algn="l"/>
                <a:tab pos="915406" algn="l"/>
                <a:tab pos="1830812" algn="l"/>
                <a:tab pos="2746218" algn="l"/>
                <a:tab pos="3661623" algn="l"/>
                <a:tab pos="4577029" algn="l"/>
                <a:tab pos="5492435" algn="l"/>
                <a:tab pos="6407841" algn="l"/>
                <a:tab pos="7323247" algn="l"/>
                <a:tab pos="8238653" algn="l"/>
                <a:tab pos="9154058" algn="l"/>
                <a:tab pos="10069464" algn="l"/>
              </a:tabLst>
            </a:pPr>
            <a:r>
              <a:rPr lang="en-GB" sz="1400" dirty="0" smtClean="0">
                <a:solidFill>
                  <a:srgbClr val="000000"/>
                </a:solidFill>
                <a:latin typeface="Helvetica" pitchFamily="34" charset="0"/>
                <a:cs typeface="Helvetica" pitchFamily="34" charset="0"/>
              </a:rPr>
              <a:t>I selected the Age by Sex distribution and as a outcome a pyramid displaying every 5 year age groups. </a:t>
            </a:r>
          </a:p>
          <a:p>
            <a:pPr defTabSz="457703">
              <a:buClr>
                <a:srgbClr val="000000"/>
              </a:buClr>
              <a:buSzPct val="100000"/>
              <a:tabLst>
                <a:tab pos="0" algn="l"/>
                <a:tab pos="915406" algn="l"/>
                <a:tab pos="1830812" algn="l"/>
                <a:tab pos="2746218" algn="l"/>
                <a:tab pos="3661623" algn="l"/>
                <a:tab pos="4577029" algn="l"/>
                <a:tab pos="5492435" algn="l"/>
                <a:tab pos="6407841" algn="l"/>
                <a:tab pos="7323247" algn="l"/>
                <a:tab pos="8238653" algn="l"/>
                <a:tab pos="9154058" algn="l"/>
                <a:tab pos="10069464" algn="l"/>
              </a:tabLst>
            </a:pPr>
            <a:endParaRPr lang="en-GB" sz="1400" dirty="0" smtClean="0">
              <a:solidFill>
                <a:srgbClr val="000000"/>
              </a:solidFill>
              <a:latin typeface="Helvetica" pitchFamily="34" charset="0"/>
              <a:cs typeface="Helvetica" pitchFamily="34" charset="0"/>
            </a:endParaRPr>
          </a:p>
        </p:txBody>
      </p:sp>
      <p:sp>
        <p:nvSpPr>
          <p:cNvPr id="4" name="Slide Number Placeholder 3"/>
          <p:cNvSpPr>
            <a:spLocks noGrp="1"/>
          </p:cNvSpPr>
          <p:nvPr>
            <p:ph type="sldNum" sz="quarter" idx="10"/>
          </p:nvPr>
        </p:nvSpPr>
        <p:spPr/>
        <p:txBody>
          <a:bodyPr/>
          <a:lstStyle/>
          <a:p>
            <a:fld id="{81504E56-DC1E-41F0-B145-4B2CCCCE6F1D}"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57703">
              <a:buClr>
                <a:srgbClr val="000000"/>
              </a:buClr>
              <a:buSzPct val="100000"/>
              <a:tabLst>
                <a:tab pos="0" algn="l"/>
                <a:tab pos="915406" algn="l"/>
                <a:tab pos="1830812" algn="l"/>
                <a:tab pos="2746218" algn="l"/>
                <a:tab pos="3661623" algn="l"/>
                <a:tab pos="4577029" algn="l"/>
                <a:tab pos="5492435" algn="l"/>
                <a:tab pos="6407841" algn="l"/>
                <a:tab pos="7323247" algn="l"/>
                <a:tab pos="8238653" algn="l"/>
                <a:tab pos="9154058" algn="l"/>
                <a:tab pos="10069464" algn="l"/>
              </a:tabLst>
            </a:pPr>
            <a:r>
              <a:rPr lang="en-GB" sz="1400" dirty="0" smtClean="0">
                <a:solidFill>
                  <a:srgbClr val="000000"/>
                </a:solidFill>
                <a:latin typeface="Helvetica" pitchFamily="34" charset="0"/>
                <a:cs typeface="Helvetica" pitchFamily="34" charset="0"/>
              </a:rPr>
              <a:t>Another</a:t>
            </a:r>
            <a:r>
              <a:rPr lang="en-GB" sz="1400" baseline="0" dirty="0" smtClean="0">
                <a:solidFill>
                  <a:srgbClr val="000000"/>
                </a:solidFill>
                <a:latin typeface="Helvetica" pitchFamily="34" charset="0"/>
                <a:cs typeface="Helvetica" pitchFamily="34" charset="0"/>
              </a:rPr>
              <a:t> e</a:t>
            </a:r>
            <a:r>
              <a:rPr lang="en-GB" sz="1400" dirty="0" smtClean="0">
                <a:solidFill>
                  <a:srgbClr val="000000"/>
                </a:solidFill>
                <a:latin typeface="Helvetica" pitchFamily="34" charset="0"/>
                <a:cs typeface="Helvetica" pitchFamily="34" charset="0"/>
              </a:rPr>
              <a:t>xample comes from the Trinidad and Tobago census in 2000.</a:t>
            </a:r>
          </a:p>
          <a:p>
            <a:pPr defTabSz="457703">
              <a:buClr>
                <a:srgbClr val="000000"/>
              </a:buClr>
              <a:buSzPct val="100000"/>
              <a:tabLst>
                <a:tab pos="0" algn="l"/>
                <a:tab pos="915406" algn="l"/>
                <a:tab pos="1830812" algn="l"/>
                <a:tab pos="2746218" algn="l"/>
                <a:tab pos="3661623" algn="l"/>
                <a:tab pos="4577029" algn="l"/>
                <a:tab pos="5492435" algn="l"/>
                <a:tab pos="6407841" algn="l"/>
                <a:tab pos="7323247" algn="l"/>
                <a:tab pos="8238653" algn="l"/>
                <a:tab pos="9154058" algn="l"/>
                <a:tab pos="10069464" algn="l"/>
              </a:tabLst>
            </a:pPr>
            <a:endParaRPr lang="en-GB" sz="1400" dirty="0" smtClean="0">
              <a:solidFill>
                <a:srgbClr val="000000"/>
              </a:solidFill>
              <a:latin typeface="Helvetica" pitchFamily="34" charset="0"/>
              <a:cs typeface="Helvetica" pitchFamily="34" charset="0"/>
            </a:endParaRPr>
          </a:p>
          <a:p>
            <a:pPr defTabSz="457703">
              <a:buClr>
                <a:srgbClr val="000000"/>
              </a:buClr>
              <a:buSzPct val="100000"/>
              <a:tabLst>
                <a:tab pos="0" algn="l"/>
                <a:tab pos="915406" algn="l"/>
                <a:tab pos="1830812" algn="l"/>
                <a:tab pos="2746218" algn="l"/>
                <a:tab pos="3661623" algn="l"/>
                <a:tab pos="4577029" algn="l"/>
                <a:tab pos="5492435" algn="l"/>
                <a:tab pos="6407841" algn="l"/>
                <a:tab pos="7323247" algn="l"/>
                <a:tab pos="8238653" algn="l"/>
                <a:tab pos="9154058" algn="l"/>
                <a:tab pos="10069464" algn="l"/>
              </a:tabLst>
            </a:pPr>
            <a:r>
              <a:rPr lang="en-GB" sz="1400" dirty="0" smtClean="0">
                <a:solidFill>
                  <a:srgbClr val="000000"/>
                </a:solidFill>
                <a:latin typeface="Helvetica" pitchFamily="34" charset="0"/>
                <a:cs typeface="Helvetica" pitchFamily="34" charset="0"/>
              </a:rPr>
              <a:t>On the first page you make the selection of </a:t>
            </a:r>
            <a:r>
              <a:rPr lang="en-US" sz="1400" b="1" dirty="0" smtClean="0"/>
              <a:t>Indicator (in this case Local Migration by age and sex) </a:t>
            </a:r>
            <a:r>
              <a:rPr lang="en-US" sz="1400" dirty="0" smtClean="0"/>
              <a:t>and then the specific subgroups</a:t>
            </a:r>
            <a:r>
              <a:rPr lang="en-US" sz="1400" b="1" dirty="0" smtClean="0"/>
              <a:t>: Age or Age Group (5 year age groups) ,</a:t>
            </a:r>
            <a:r>
              <a:rPr lang="en-US" sz="1400" dirty="0" smtClean="0"/>
              <a:t> </a:t>
            </a:r>
            <a:r>
              <a:rPr lang="en-US" sz="1400" b="1" dirty="0" smtClean="0"/>
              <a:t>Geographic Selection</a:t>
            </a:r>
            <a:r>
              <a:rPr lang="en-US" sz="1400" dirty="0" smtClean="0"/>
              <a:t> (entire country) and the </a:t>
            </a:r>
            <a:r>
              <a:rPr lang="en-US" sz="1400" b="1" dirty="0" smtClean="0"/>
              <a:t>Output Type (table).</a:t>
            </a:r>
          </a:p>
          <a:p>
            <a:pPr defTabSz="457703">
              <a:buClr>
                <a:srgbClr val="000000"/>
              </a:buClr>
              <a:buSzPct val="100000"/>
              <a:tabLst>
                <a:tab pos="0" algn="l"/>
                <a:tab pos="915406" algn="l"/>
                <a:tab pos="1830812" algn="l"/>
                <a:tab pos="2746218" algn="l"/>
                <a:tab pos="3661623" algn="l"/>
                <a:tab pos="4577029" algn="l"/>
                <a:tab pos="5492435" algn="l"/>
                <a:tab pos="6407841" algn="l"/>
                <a:tab pos="7323247" algn="l"/>
                <a:tab pos="8238653" algn="l"/>
                <a:tab pos="9154058" algn="l"/>
                <a:tab pos="10069464" algn="l"/>
              </a:tabLst>
            </a:pPr>
            <a:endParaRPr lang="en-GB" sz="1400" dirty="0" smtClean="0">
              <a:solidFill>
                <a:srgbClr val="000000"/>
              </a:solidFill>
              <a:latin typeface="Helvetica" pitchFamily="34" charset="0"/>
              <a:cs typeface="Helvetica" pitchFamily="34" charset="0"/>
            </a:endParaRPr>
          </a:p>
          <a:p>
            <a:pPr defTabSz="457703">
              <a:buClr>
                <a:srgbClr val="000000"/>
              </a:buClr>
              <a:buSzPct val="100000"/>
              <a:tabLst>
                <a:tab pos="0" algn="l"/>
                <a:tab pos="915406" algn="l"/>
                <a:tab pos="1830812" algn="l"/>
                <a:tab pos="2746218" algn="l"/>
                <a:tab pos="3661623" algn="l"/>
                <a:tab pos="4577029" algn="l"/>
                <a:tab pos="5492435" algn="l"/>
                <a:tab pos="6407841" algn="l"/>
                <a:tab pos="7323247" algn="l"/>
                <a:tab pos="8238653" algn="l"/>
                <a:tab pos="9154058" algn="l"/>
                <a:tab pos="10069464" algn="l"/>
              </a:tabLst>
            </a:pPr>
            <a:r>
              <a:rPr lang="en-GB" sz="1400" dirty="0" smtClean="0">
                <a:solidFill>
                  <a:srgbClr val="000000"/>
                </a:solidFill>
                <a:latin typeface="Helvetica" pitchFamily="34" charset="0"/>
                <a:cs typeface="Helvetica" pitchFamily="34" charset="0"/>
              </a:rPr>
              <a:t>The variables and the type of tabulation you want to generate, each selection can be displayed  as table, graph or map.</a:t>
            </a:r>
          </a:p>
        </p:txBody>
      </p:sp>
      <p:sp>
        <p:nvSpPr>
          <p:cNvPr id="4" name="Slide Number Placeholder 3"/>
          <p:cNvSpPr>
            <a:spLocks noGrp="1"/>
          </p:cNvSpPr>
          <p:nvPr>
            <p:ph type="sldNum" sz="quarter" idx="10"/>
          </p:nvPr>
        </p:nvSpPr>
        <p:spPr/>
        <p:txBody>
          <a:bodyPr/>
          <a:lstStyle/>
          <a:p>
            <a:fld id="{81504E56-DC1E-41F0-B145-4B2CCCCE6F1D}"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D3EF810-96C7-4800-8266-A577316860A8}" type="datetime1">
              <a:rPr lang="en-US" smtClean="0"/>
              <a:pPr/>
              <a:t>9/10/2010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B08A1E9-CF6A-4732-83CC-301687D92AA1}" type="slidenum">
              <a:rPr lang="en-US" smtClean="0"/>
              <a:pPr/>
              <a:t>‹#›</a:t>
            </a:fld>
            <a:endParaRPr lang="en-US"/>
          </a:p>
        </p:txBody>
      </p:sp>
      <p:pic>
        <p:nvPicPr>
          <p:cNvPr id="7" name="Picture 12" descr="PowerPointHeader.ai"/>
          <p:cNvPicPr>
            <a:picLocks noChangeAspect="1"/>
          </p:cNvPicPr>
          <p:nvPr userDrawn="1"/>
        </p:nvPicPr>
        <p:blipFill>
          <a:blip r:embed="rId2"/>
          <a:srcRect/>
          <a:stretch>
            <a:fillRect/>
          </a:stretch>
        </p:blipFill>
        <p:spPr bwMode="auto">
          <a:xfrm>
            <a:off x="0" y="-7938"/>
            <a:ext cx="9144000" cy="952501"/>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D6DB4F-A5E1-4795-AA50-B7C3F3C7F8B3}" type="datetime1">
              <a:rPr lang="en-US" smtClean="0"/>
              <a:pPr/>
              <a:t>9/10/2010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4596711B-7A48-40EF-AB70-3A1A725B2079}" type="slidenum">
              <a:rPr lang="en-US" smtClean="0"/>
              <a:pPr/>
              <a:t>‹#›</a:t>
            </a:fld>
            <a:endParaRPr lang="en-US"/>
          </a:p>
        </p:txBody>
      </p:sp>
      <p:pic>
        <p:nvPicPr>
          <p:cNvPr id="7" name="Picture 12" descr="PowerPointHeader.ai"/>
          <p:cNvPicPr>
            <a:picLocks noChangeAspect="1"/>
          </p:cNvPicPr>
          <p:nvPr userDrawn="1"/>
        </p:nvPicPr>
        <p:blipFill>
          <a:blip r:embed="rId2"/>
          <a:srcRect/>
          <a:stretch>
            <a:fillRect/>
          </a:stretch>
        </p:blipFill>
        <p:spPr bwMode="auto">
          <a:xfrm>
            <a:off x="0" y="-7938"/>
            <a:ext cx="9144000" cy="952501"/>
          </a:xfrm>
          <a:prstGeom prst="rect">
            <a:avLst/>
          </a:prstGeom>
          <a:noFill/>
          <a:ln w="9525">
            <a:noFill/>
            <a:miter lim="800000"/>
            <a:headEnd/>
            <a:tailEnd/>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53491E-E57F-442E-A251-13323B05232C}" type="datetime1">
              <a:rPr lang="en-US" smtClean="0"/>
              <a:pPr/>
              <a:t>9/10/2010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04F83A1D-07F1-4A1D-9ACF-64B5D5967B85}" type="slidenum">
              <a:rPr lang="en-US" smtClean="0"/>
              <a:pPr/>
              <a:t>‹#›</a:t>
            </a:fld>
            <a:endParaRPr lang="en-US"/>
          </a:p>
        </p:txBody>
      </p:sp>
      <p:pic>
        <p:nvPicPr>
          <p:cNvPr id="7" name="Picture 12" descr="PowerPointHeader.ai"/>
          <p:cNvPicPr>
            <a:picLocks noChangeAspect="1"/>
          </p:cNvPicPr>
          <p:nvPr userDrawn="1"/>
        </p:nvPicPr>
        <p:blipFill>
          <a:blip r:embed="rId2"/>
          <a:srcRect/>
          <a:stretch>
            <a:fillRect/>
          </a:stretch>
        </p:blipFill>
        <p:spPr bwMode="auto">
          <a:xfrm>
            <a:off x="0" y="-7938"/>
            <a:ext cx="9144000" cy="952501"/>
          </a:xfrm>
          <a:prstGeom prst="rect">
            <a:avLst/>
          </a:prstGeom>
          <a:noFill/>
          <a:ln w="9525">
            <a:noFill/>
            <a:miter lim="800000"/>
            <a:headEnd/>
            <a:tailEnd/>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99BF6E-E99B-4D2A-94C9-8342E1F79D65}" type="datetime1">
              <a:rPr lang="en-US" smtClean="0"/>
              <a:pPr/>
              <a:t>9/10/2010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05E06DF9-BE1B-481D-A2AF-D6838DE1D6FB}" type="slidenum">
              <a:rPr lang="en-US" smtClean="0"/>
              <a:pPr/>
              <a:t>‹#›</a:t>
            </a:fld>
            <a:endParaRPr lang="en-US"/>
          </a:p>
        </p:txBody>
      </p:sp>
      <p:pic>
        <p:nvPicPr>
          <p:cNvPr id="7" name="Picture 12" descr="PowerPointHeader.ai"/>
          <p:cNvPicPr>
            <a:picLocks noChangeAspect="1"/>
          </p:cNvPicPr>
          <p:nvPr userDrawn="1"/>
        </p:nvPicPr>
        <p:blipFill>
          <a:blip r:embed="rId2"/>
          <a:srcRect/>
          <a:stretch>
            <a:fillRect/>
          </a:stretch>
        </p:blipFill>
        <p:spPr bwMode="auto">
          <a:xfrm>
            <a:off x="0" y="-7938"/>
            <a:ext cx="9144000" cy="952501"/>
          </a:xfrm>
          <a:prstGeom prst="rect">
            <a:avLst/>
          </a:prstGeom>
          <a:noFill/>
          <a:ln w="9525">
            <a:noFill/>
            <a:miter lim="800000"/>
            <a:headEnd/>
            <a:tailEnd/>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BB2CB37-6CD6-4E76-AACD-189CCBFBCDC0}" type="datetime1">
              <a:rPr lang="en-US" smtClean="0"/>
              <a:pPr/>
              <a:t>9/10/2010</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19DBC9D-BFA2-4B07-AEFD-941307F17BA8}" type="slidenum">
              <a:rPr lang="en-US" smtClean="0"/>
              <a:pPr/>
              <a:t>‹#›</a:t>
            </a:fld>
            <a:endParaRPr lang="en-US"/>
          </a:p>
        </p:txBody>
      </p:sp>
      <p:pic>
        <p:nvPicPr>
          <p:cNvPr id="7" name="Picture 12" descr="PowerPointHeader.ai"/>
          <p:cNvPicPr>
            <a:picLocks noChangeAspect="1"/>
          </p:cNvPicPr>
          <p:nvPr userDrawn="1"/>
        </p:nvPicPr>
        <p:blipFill>
          <a:blip r:embed="rId2"/>
          <a:srcRect/>
          <a:stretch>
            <a:fillRect/>
          </a:stretch>
        </p:blipFill>
        <p:spPr bwMode="auto">
          <a:xfrm>
            <a:off x="0" y="-7938"/>
            <a:ext cx="9144000" cy="952501"/>
          </a:xfrm>
          <a:prstGeom prst="rect">
            <a:avLst/>
          </a:prstGeom>
          <a:noFill/>
          <a:ln w="9525">
            <a:noFill/>
            <a:miter lim="800000"/>
            <a:headEnd/>
            <a:tailEnd/>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270551-EDED-474E-8A6D-EBE540DDC6C5}" type="datetime1">
              <a:rPr lang="en-US" smtClean="0"/>
              <a:pPr/>
              <a:t>9/10/2010</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8D299B08-DF2D-4E32-A1BB-0BD71EF4A405}" type="slidenum">
              <a:rPr lang="en-US" smtClean="0"/>
              <a:pPr/>
              <a:t>‹#›</a:t>
            </a:fld>
            <a:endParaRPr lang="en-US"/>
          </a:p>
        </p:txBody>
      </p:sp>
      <p:pic>
        <p:nvPicPr>
          <p:cNvPr id="8" name="Picture 12" descr="PowerPointHeader.ai"/>
          <p:cNvPicPr>
            <a:picLocks noChangeAspect="1"/>
          </p:cNvPicPr>
          <p:nvPr userDrawn="1"/>
        </p:nvPicPr>
        <p:blipFill>
          <a:blip r:embed="rId2"/>
          <a:srcRect/>
          <a:stretch>
            <a:fillRect/>
          </a:stretch>
        </p:blipFill>
        <p:spPr bwMode="auto">
          <a:xfrm>
            <a:off x="0" y="-7938"/>
            <a:ext cx="9144000" cy="952501"/>
          </a:xfrm>
          <a:prstGeom prst="rect">
            <a:avLst/>
          </a:prstGeom>
          <a:noFill/>
          <a:ln w="9525">
            <a:noFill/>
            <a:miter lim="800000"/>
            <a:headEnd/>
            <a:tailEnd/>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884AA01-DE88-4203-9492-BB2189F83432}" type="datetime1">
              <a:rPr lang="en-US" smtClean="0"/>
              <a:pPr/>
              <a:t>9/10/2010</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A1E42A4A-276A-41CD-974D-AF1E7A945A69}" type="slidenum">
              <a:rPr lang="en-US" smtClean="0"/>
              <a:pPr/>
              <a:t>‹#›</a:t>
            </a:fld>
            <a:endParaRPr lang="en-US"/>
          </a:p>
        </p:txBody>
      </p:sp>
      <p:pic>
        <p:nvPicPr>
          <p:cNvPr id="10" name="Picture 12" descr="PowerPointHeader.ai"/>
          <p:cNvPicPr>
            <a:picLocks noChangeAspect="1"/>
          </p:cNvPicPr>
          <p:nvPr userDrawn="1"/>
        </p:nvPicPr>
        <p:blipFill>
          <a:blip r:embed="rId2"/>
          <a:srcRect/>
          <a:stretch>
            <a:fillRect/>
          </a:stretch>
        </p:blipFill>
        <p:spPr bwMode="auto">
          <a:xfrm>
            <a:off x="0" y="-7938"/>
            <a:ext cx="9144000" cy="952501"/>
          </a:xfrm>
          <a:prstGeom prst="rect">
            <a:avLst/>
          </a:prstGeom>
          <a:noFill/>
          <a:ln w="9525">
            <a:noFill/>
            <a:miter lim="800000"/>
            <a:headEnd/>
            <a:tailEnd/>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B702DF-9E67-464B-81EA-69D184423A66}" type="datetime1">
              <a:rPr lang="en-US" smtClean="0"/>
              <a:pPr/>
              <a:t>9/10/2010</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21B58419-0836-4AA5-9169-BBA652F11C19}" type="slidenum">
              <a:rPr lang="en-US" smtClean="0"/>
              <a:pPr/>
              <a:t>‹#›</a:t>
            </a:fld>
            <a:endParaRPr lang="en-US"/>
          </a:p>
        </p:txBody>
      </p:sp>
      <p:pic>
        <p:nvPicPr>
          <p:cNvPr id="6" name="Picture 12" descr="PowerPointHeader.ai"/>
          <p:cNvPicPr>
            <a:picLocks noChangeAspect="1"/>
          </p:cNvPicPr>
          <p:nvPr userDrawn="1"/>
        </p:nvPicPr>
        <p:blipFill>
          <a:blip r:embed="rId2"/>
          <a:srcRect/>
          <a:stretch>
            <a:fillRect/>
          </a:stretch>
        </p:blipFill>
        <p:spPr bwMode="auto">
          <a:xfrm>
            <a:off x="0" y="-7938"/>
            <a:ext cx="9144000" cy="952501"/>
          </a:xfrm>
          <a:prstGeom prst="rect">
            <a:avLst/>
          </a:prstGeom>
          <a:noFill/>
          <a:ln w="9525">
            <a:noFill/>
            <a:miter lim="800000"/>
            <a:headEnd/>
            <a:tailEnd/>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DBC24A-4CB3-47F4-B295-F37ED24D620D}" type="datetime1">
              <a:rPr lang="en-US" smtClean="0"/>
              <a:pPr/>
              <a:t>9/10/2010</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994FB03C-E255-47DA-BF9A-76E6C32165E9}" type="slidenum">
              <a:rPr lang="en-US" smtClean="0"/>
              <a:pPr/>
              <a:t>‹#›</a:t>
            </a:fld>
            <a:endParaRPr lang="en-US"/>
          </a:p>
        </p:txBody>
      </p:sp>
      <p:pic>
        <p:nvPicPr>
          <p:cNvPr id="5" name="Picture 12" descr="PowerPointHeader.ai"/>
          <p:cNvPicPr>
            <a:picLocks noChangeAspect="1"/>
          </p:cNvPicPr>
          <p:nvPr userDrawn="1"/>
        </p:nvPicPr>
        <p:blipFill>
          <a:blip r:embed="rId2"/>
          <a:srcRect/>
          <a:stretch>
            <a:fillRect/>
          </a:stretch>
        </p:blipFill>
        <p:spPr bwMode="auto">
          <a:xfrm>
            <a:off x="0" y="-7938"/>
            <a:ext cx="9144000" cy="952501"/>
          </a:xfrm>
          <a:prstGeom prst="rect">
            <a:avLst/>
          </a:prstGeom>
          <a:noFill/>
          <a:ln w="9525">
            <a:noFill/>
            <a:miter lim="800000"/>
            <a:headEnd/>
            <a:tailEnd/>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3835B-F9F9-44CD-A80C-6C048E80E7C3}" type="datetime1">
              <a:rPr lang="en-US" smtClean="0"/>
              <a:pPr/>
              <a:t>9/10/2010</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E59A1F43-7BEC-49CA-8882-7FFA0BFE2848}" type="slidenum">
              <a:rPr lang="en-US" smtClean="0"/>
              <a:pPr/>
              <a:t>‹#›</a:t>
            </a:fld>
            <a:endParaRPr lang="en-US"/>
          </a:p>
        </p:txBody>
      </p:sp>
      <p:pic>
        <p:nvPicPr>
          <p:cNvPr id="8" name="Picture 12" descr="PowerPointHeader.ai"/>
          <p:cNvPicPr>
            <a:picLocks noChangeAspect="1"/>
          </p:cNvPicPr>
          <p:nvPr userDrawn="1"/>
        </p:nvPicPr>
        <p:blipFill>
          <a:blip r:embed="rId2"/>
          <a:srcRect/>
          <a:stretch>
            <a:fillRect/>
          </a:stretch>
        </p:blipFill>
        <p:spPr bwMode="auto">
          <a:xfrm>
            <a:off x="0" y="-7938"/>
            <a:ext cx="9144000" cy="952501"/>
          </a:xfrm>
          <a:prstGeom prst="rect">
            <a:avLst/>
          </a:prstGeom>
          <a:noFill/>
          <a:ln w="9525">
            <a:noFill/>
            <a:miter lim="800000"/>
            <a:headEnd/>
            <a:tailEnd/>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BCA64B-FE48-40DD-9016-635A6FF26359}" type="datetime1">
              <a:rPr lang="en-US" smtClean="0"/>
              <a:pPr/>
              <a:t>9/10/2010</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0EE1D09D-E424-4CF5-AC7B-58242D03F3C8}" type="slidenum">
              <a:rPr lang="en-US" smtClean="0"/>
              <a:pPr/>
              <a:t>‹#›</a:t>
            </a:fld>
            <a:endParaRPr lang="en-US"/>
          </a:p>
        </p:txBody>
      </p:sp>
      <p:pic>
        <p:nvPicPr>
          <p:cNvPr id="8" name="Picture 12" descr="PowerPointHeader.ai"/>
          <p:cNvPicPr>
            <a:picLocks noChangeAspect="1"/>
          </p:cNvPicPr>
          <p:nvPr userDrawn="1"/>
        </p:nvPicPr>
        <p:blipFill>
          <a:blip r:embed="rId2"/>
          <a:srcRect/>
          <a:stretch>
            <a:fillRect/>
          </a:stretch>
        </p:blipFill>
        <p:spPr bwMode="auto">
          <a:xfrm>
            <a:off x="0" y="-7938"/>
            <a:ext cx="9144000" cy="952501"/>
          </a:xfrm>
          <a:prstGeom prst="rect">
            <a:avLst/>
          </a:prstGeom>
          <a:noFill/>
          <a:ln w="9525">
            <a:noFill/>
            <a:miter lim="800000"/>
            <a:headEnd/>
            <a:tailEnd/>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r" eaLnBrk="1" latinLnBrk="0" hangingPunct="1"/>
            <a:fld id="{E6F9B8CD-342D-4579-98EC-A8FD6B7370E1}" type="datetimeFigureOut">
              <a:rPr lang="en-US" smtClean="0"/>
              <a:pPr algn="r" eaLnBrk="1" latinLnBrk="0" hangingPunct="1"/>
              <a:t>9/10/2010</a:t>
            </a:fld>
            <a:endParaRPr lang="en-US" dirty="0">
              <a:solidFill>
                <a:schemeClr val="tx2"/>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eaLnBrk="1" latinLnBrk="0" hangingPunct="1"/>
            <a:endParaRPr kumimoji="0" lang="en-US" dirty="0">
              <a:solidFill>
                <a:schemeClr val="tx2"/>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eaLnBrk="1" latinLnBrk="0" hangingPunct="1"/>
            <a:fld id="{2BBB5E19-F10A-4C2F-BF6F-11C513378A2E}" type="slidenum">
              <a:rPr kumimoji="0" lang="en-US" smtClean="0"/>
              <a:pPr algn="ctr" eaLnBrk="1" latinLnBrk="0" hangingPunct="1"/>
              <a:t>‹#›</a:t>
            </a:fld>
            <a:endParaRPr kumimoji="0" lang="en-US" sz="1400" b="1" dirty="0">
              <a:solidFill>
                <a:srgbClr val="FFFFFF"/>
              </a:solidFill>
            </a:endParaRPr>
          </a:p>
        </p:txBody>
      </p:sp>
      <p:pic>
        <p:nvPicPr>
          <p:cNvPr id="7" name="Picture 12" descr="PowerPointHeader.ai"/>
          <p:cNvPicPr>
            <a:picLocks noChangeAspect="1"/>
          </p:cNvPicPr>
          <p:nvPr userDrawn="1"/>
        </p:nvPicPr>
        <p:blipFill>
          <a:blip r:embed="rId13"/>
          <a:srcRect/>
          <a:stretch>
            <a:fillRect/>
          </a:stretch>
        </p:blipFill>
        <p:spPr bwMode="auto">
          <a:xfrm>
            <a:off x="0" y="-7938"/>
            <a:ext cx="9144000" cy="952501"/>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74663" y="1054100"/>
            <a:ext cx="8077666" cy="5041900"/>
          </a:xfrm>
        </p:spPr>
        <p:txBody>
          <a:bodyPr rtlCol="0">
            <a:normAutofit/>
          </a:bodyPr>
          <a:lstStyle/>
          <a:p>
            <a:pPr algn="l">
              <a:defRPr/>
            </a:pPr>
            <a:r>
              <a:rPr lang="en-US" sz="2000" b="1" dirty="0" smtClean="0">
                <a:solidFill>
                  <a:schemeClr val="tx1"/>
                </a:solidFill>
                <a:latin typeface="Helvetica"/>
                <a:ea typeface="+mn-ea"/>
                <a:cs typeface="Helvetica"/>
              </a:rPr>
              <a:t>DATA FOR DEVELOPMENT</a:t>
            </a:r>
          </a:p>
          <a:p>
            <a:pPr algn="l">
              <a:defRPr/>
            </a:pPr>
            <a:endParaRPr lang="en-US" sz="2000" b="1" dirty="0" smtClean="0">
              <a:solidFill>
                <a:schemeClr val="tx1"/>
              </a:solidFill>
              <a:latin typeface="Helvetica"/>
              <a:ea typeface="+mn-ea"/>
              <a:cs typeface="Helvetica"/>
            </a:endParaRPr>
          </a:p>
          <a:p>
            <a:pPr algn="l">
              <a:defRPr/>
            </a:pPr>
            <a:r>
              <a:rPr lang="en-US" sz="2000" dirty="0" smtClean="0">
                <a:solidFill>
                  <a:schemeClr val="tx1"/>
                </a:solidFill>
                <a:latin typeface="Helvetica"/>
                <a:ea typeface="+mn-ea"/>
                <a:cs typeface="Helvetica"/>
              </a:rPr>
              <a:t>Ms. Sabrina </a:t>
            </a:r>
            <a:r>
              <a:rPr lang="en-US" sz="2000" dirty="0" err="1" smtClean="0">
                <a:solidFill>
                  <a:schemeClr val="tx1"/>
                </a:solidFill>
                <a:latin typeface="Helvetica"/>
                <a:ea typeface="+mn-ea"/>
                <a:cs typeface="Helvetica"/>
              </a:rPr>
              <a:t>Juran</a:t>
            </a:r>
            <a:endParaRPr lang="en-US" sz="2000" dirty="0" smtClean="0">
              <a:solidFill>
                <a:schemeClr val="tx1"/>
              </a:solidFill>
              <a:latin typeface="Helvetica"/>
              <a:ea typeface="+mn-ea"/>
              <a:cs typeface="Helvetica"/>
            </a:endParaRPr>
          </a:p>
          <a:p>
            <a:pPr algn="l">
              <a:defRPr/>
            </a:pPr>
            <a:r>
              <a:rPr lang="en-US" sz="2000" dirty="0" smtClean="0">
                <a:solidFill>
                  <a:schemeClr val="tx1"/>
                </a:solidFill>
                <a:latin typeface="Helvetica"/>
                <a:ea typeface="+mn-ea"/>
                <a:cs typeface="Helvetica"/>
              </a:rPr>
              <a:t>Census Analyst</a:t>
            </a:r>
          </a:p>
          <a:p>
            <a:pPr algn="l">
              <a:defRPr/>
            </a:pPr>
            <a:endParaRPr lang="en-US" sz="2000" dirty="0" smtClean="0">
              <a:solidFill>
                <a:schemeClr val="tx1"/>
              </a:solidFill>
              <a:latin typeface="Helvetica"/>
              <a:ea typeface="+mn-ea"/>
              <a:cs typeface="Helvetica"/>
            </a:endParaRPr>
          </a:p>
          <a:p>
            <a:pPr algn="l">
              <a:defRPr/>
            </a:pPr>
            <a:r>
              <a:rPr lang="en-US" sz="2000" dirty="0" smtClean="0">
                <a:solidFill>
                  <a:schemeClr val="tx1"/>
                </a:solidFill>
                <a:latin typeface="Helvetica"/>
                <a:ea typeface="+mn-ea"/>
                <a:cs typeface="Helvetica"/>
              </a:rPr>
              <a:t>United Nations Population Fund (UNFPA)</a:t>
            </a:r>
          </a:p>
          <a:p>
            <a:pPr algn="l">
              <a:defRPr/>
            </a:pPr>
            <a:r>
              <a:rPr lang="en-US" sz="2000" dirty="0" smtClean="0">
                <a:solidFill>
                  <a:schemeClr val="tx1"/>
                </a:solidFill>
                <a:latin typeface="Helvetica"/>
                <a:cs typeface="Helvetica"/>
              </a:rPr>
              <a:t>Technical Division, Population and Development Branch</a:t>
            </a:r>
            <a:endParaRPr lang="en-US" sz="2000" dirty="0" smtClean="0">
              <a:solidFill>
                <a:schemeClr val="tx1"/>
              </a:solidFill>
              <a:latin typeface="Helvetica"/>
              <a:ea typeface="+mn-ea"/>
              <a:cs typeface="Helvetica"/>
            </a:endParaRPr>
          </a:p>
        </p:txBody>
      </p:sp>
      <p:sp>
        <p:nvSpPr>
          <p:cNvPr id="4" name="Slide Number Placeholder 3"/>
          <p:cNvSpPr>
            <a:spLocks noGrp="1"/>
          </p:cNvSpPr>
          <p:nvPr>
            <p:ph type="sldNum" sz="quarter" idx="12"/>
          </p:nvPr>
        </p:nvSpPr>
        <p:spPr/>
        <p:txBody>
          <a:bodyPr/>
          <a:lstStyle/>
          <a:p>
            <a:fld id="{DB08A1E9-CF6A-4732-83CC-301687D92AA1}" type="slidenum">
              <a:rPr lang="en-US" smtClean="0"/>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pa 2"/>
          <p:cNvPicPr>
            <a:picLocks noGrp="1" noChangeAspect="1" noChangeArrowheads="1"/>
          </p:cNvPicPr>
          <p:nvPr>
            <p:ph idx="1"/>
          </p:nvPr>
        </p:nvPicPr>
        <p:blipFill>
          <a:blip r:embed="rId3" cstate="print"/>
          <a:srcRect/>
          <a:stretch>
            <a:fillRect/>
          </a:stretch>
        </p:blipFill>
        <p:spPr bwMode="auto">
          <a:xfrm>
            <a:off x="4189229" y="478980"/>
            <a:ext cx="4954771" cy="6465519"/>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05E06DF9-BE1B-481D-A2AF-D6838DE1D6FB}" type="slidenum">
              <a:rPr lang="en-US" smtClean="0"/>
              <a:pPr/>
              <a:t>10</a:t>
            </a:fld>
            <a:endParaRPr lang="en-US"/>
          </a:p>
        </p:txBody>
      </p:sp>
      <p:sp>
        <p:nvSpPr>
          <p:cNvPr id="6" name="Rectangle 5"/>
          <p:cNvSpPr/>
          <p:nvPr/>
        </p:nvSpPr>
        <p:spPr>
          <a:xfrm>
            <a:off x="259497" y="999539"/>
            <a:ext cx="3934047" cy="2363724"/>
          </a:xfrm>
          <a:prstGeom prst="rect">
            <a:avLst/>
          </a:prstGeom>
        </p:spPr>
        <p:txBody>
          <a:bodyPr wrap="square">
            <a:spAutoFit/>
          </a:bodyPr>
          <a:lstStyle/>
          <a:p>
            <a:pPr marL="0" lvl="1">
              <a:lnSpc>
                <a:spcPct val="90000"/>
              </a:lnSpc>
            </a:pPr>
            <a:r>
              <a:rPr lang="en-US" sz="2000" b="1" dirty="0" smtClean="0">
                <a:solidFill>
                  <a:srgbClr val="F38D26"/>
                </a:solidFill>
                <a:latin typeface="Helvetica" charset="0"/>
                <a:cs typeface="Helvetica" charset="0"/>
              </a:rPr>
              <a:t>Data analysis </a:t>
            </a:r>
          </a:p>
          <a:p>
            <a:pPr marL="0" lvl="1">
              <a:lnSpc>
                <a:spcPct val="90000"/>
              </a:lnSpc>
            </a:pPr>
            <a:endParaRPr lang="en-US" sz="1600" dirty="0" smtClean="0">
              <a:latin typeface="Helvetica" charset="0"/>
              <a:cs typeface="Helvetica" charset="0"/>
            </a:endParaRPr>
          </a:p>
          <a:p>
            <a:pPr marL="0" lvl="1">
              <a:lnSpc>
                <a:spcPct val="90000"/>
              </a:lnSpc>
            </a:pPr>
            <a:r>
              <a:rPr lang="en-US" sz="1600" dirty="0" smtClean="0">
                <a:latin typeface="Helvetica" charset="0"/>
                <a:cs typeface="Helvetica" charset="0"/>
              </a:rPr>
              <a:t>performed at small geographic units </a:t>
            </a:r>
          </a:p>
          <a:p>
            <a:pPr marL="0" lvl="1">
              <a:lnSpc>
                <a:spcPct val="90000"/>
              </a:lnSpc>
            </a:pPr>
            <a:r>
              <a:rPr lang="en-US" sz="1600" dirty="0" smtClean="0">
                <a:latin typeface="Helvetica" charset="0"/>
                <a:cs typeface="Helvetica" charset="0"/>
              </a:rPr>
              <a:t>such as the census block level </a:t>
            </a:r>
          </a:p>
          <a:p>
            <a:pPr marL="0" lvl="1">
              <a:lnSpc>
                <a:spcPct val="90000"/>
              </a:lnSpc>
            </a:pPr>
            <a:endParaRPr lang="en-US" sz="1600" dirty="0" smtClean="0">
              <a:latin typeface="Helvetica" charset="0"/>
              <a:cs typeface="Helvetica" charset="0"/>
            </a:endParaRPr>
          </a:p>
          <a:p>
            <a:pPr marL="0" lvl="1">
              <a:lnSpc>
                <a:spcPct val="90000"/>
              </a:lnSpc>
            </a:pPr>
            <a:r>
              <a:rPr lang="en-US" sz="1600" dirty="0" smtClean="0">
                <a:latin typeface="Helvetica" charset="0"/>
                <a:cs typeface="Helvetica" charset="0"/>
              </a:rPr>
              <a:t>with data on internal migration  </a:t>
            </a:r>
          </a:p>
          <a:p>
            <a:pPr marL="0" lvl="1">
              <a:lnSpc>
                <a:spcPct val="90000"/>
              </a:lnSpc>
            </a:pPr>
            <a:endParaRPr lang="en-US" sz="1600" dirty="0" smtClean="0">
              <a:latin typeface="Helvetica" charset="0"/>
              <a:cs typeface="Helvetica" charset="0"/>
            </a:endParaRPr>
          </a:p>
          <a:p>
            <a:pPr marL="0" lvl="1">
              <a:lnSpc>
                <a:spcPct val="90000"/>
              </a:lnSpc>
            </a:pPr>
            <a:r>
              <a:rPr lang="en-US" sz="1600" dirty="0" smtClean="0">
                <a:latin typeface="Helvetica" charset="0"/>
                <a:cs typeface="Helvetica" charset="0"/>
              </a:rPr>
              <a:t>analyzed from the 2002 Chilean census</a:t>
            </a:r>
          </a:p>
          <a:p>
            <a:pPr marL="0" lvl="1">
              <a:lnSpc>
                <a:spcPct val="90000"/>
              </a:lnSpc>
            </a:pPr>
            <a:endParaRPr lang="en-US" sz="1600" dirty="0" smtClean="0">
              <a:latin typeface="Helvetica" charset="0"/>
              <a:cs typeface="Helvetica" charset="0"/>
            </a:endParaRPr>
          </a:p>
          <a:p>
            <a:pPr marL="0" lvl="1">
              <a:lnSpc>
                <a:spcPct val="90000"/>
              </a:lnSpc>
            </a:pPr>
            <a:r>
              <a:rPr lang="en-US" sz="1600" dirty="0" smtClean="0">
                <a:latin typeface="Helvetica" charset="0"/>
                <a:cs typeface="Helvetica" charset="0"/>
              </a:rPr>
              <a:t>and processed with </a:t>
            </a:r>
            <a:r>
              <a:rPr lang="en-US" sz="1600" dirty="0" err="1" smtClean="0">
                <a:latin typeface="Helvetica" charset="0"/>
                <a:cs typeface="Helvetica" charset="0"/>
              </a:rPr>
              <a:t>Redatam</a:t>
            </a:r>
            <a:endParaRPr lang="en-US" sz="1600" dirty="0" smtClean="0">
              <a:latin typeface="Helvetica" charset="0"/>
              <a:cs typeface="Helvetica" charset="0"/>
            </a:endParaRPr>
          </a:p>
        </p:txBody>
      </p:sp>
      <p:sp>
        <p:nvSpPr>
          <p:cNvPr id="7" name="Text Box 6"/>
          <p:cNvSpPr txBox="1">
            <a:spLocks noChangeArrowheads="1"/>
          </p:cNvSpPr>
          <p:nvPr/>
        </p:nvSpPr>
        <p:spPr bwMode="auto">
          <a:xfrm>
            <a:off x="4189229" y="503693"/>
            <a:ext cx="4940600" cy="461665"/>
          </a:xfrm>
          <a:prstGeom prst="rect">
            <a:avLst/>
          </a:prstGeom>
          <a:solidFill>
            <a:schemeClr val="bg1"/>
          </a:solidFill>
          <a:ln w="9525">
            <a:noFill/>
            <a:miter lim="800000"/>
            <a:headEnd/>
            <a:tailEnd/>
          </a:ln>
          <a:effectLst/>
        </p:spPr>
        <p:txBody>
          <a:bodyPr wrap="square">
            <a:spAutoFit/>
          </a:bodyPr>
          <a:lstStyle/>
          <a:p>
            <a:r>
              <a:rPr lang="en-US" sz="1200" dirty="0">
                <a:solidFill>
                  <a:srgbClr val="000000"/>
                </a:solidFill>
                <a:latin typeface="Helvetica" pitchFamily="34" charset="0"/>
                <a:cs typeface="Helvetica" pitchFamily="34" charset="0"/>
              </a:rPr>
              <a:t>Metropolitan area of Santiago: blocks with higher proportion of people that work in the same county where they live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490538" y="1016000"/>
            <a:ext cx="7772400" cy="381000"/>
          </a:xfrm>
          <a:prstGeom prst="rect">
            <a:avLst/>
          </a:prstGeom>
          <a:noFill/>
          <a:ln w="9525">
            <a:noFill/>
            <a:miter lim="800000"/>
            <a:headEnd/>
            <a:tailEnd/>
          </a:ln>
        </p:spPr>
        <p:txBody>
          <a:bodyPr anchor="ctr"/>
          <a:lstStyle/>
          <a:p>
            <a:pPr defTabSz="914400"/>
            <a:r>
              <a:rPr lang="en-US" sz="2000" b="1" dirty="0" smtClean="0">
                <a:solidFill>
                  <a:srgbClr val="F38D26"/>
                </a:solidFill>
                <a:latin typeface="Helvetica" charset="0"/>
                <a:cs typeface="Helvetica" charset="0"/>
              </a:rPr>
              <a:t>Spatial analysis method used for child poverty assessment</a:t>
            </a:r>
            <a:endParaRPr lang="en-US" sz="2000" b="1" dirty="0">
              <a:solidFill>
                <a:srgbClr val="F38D26"/>
              </a:solidFill>
              <a:latin typeface="Helvetica" charset="0"/>
              <a:cs typeface="Helvetica" charset="0"/>
            </a:endParaRPr>
          </a:p>
        </p:txBody>
      </p:sp>
      <p:sp>
        <p:nvSpPr>
          <p:cNvPr id="5" name="Rectangle 3"/>
          <p:cNvSpPr txBox="1">
            <a:spLocks noChangeArrowheads="1"/>
          </p:cNvSpPr>
          <p:nvPr/>
        </p:nvSpPr>
        <p:spPr bwMode="auto">
          <a:xfrm>
            <a:off x="6422065" y="1542087"/>
            <a:ext cx="2721935" cy="3868738"/>
          </a:xfrm>
          <a:prstGeom prst="rect">
            <a:avLst/>
          </a:prstGeom>
          <a:noFill/>
          <a:ln w="9525">
            <a:noFill/>
            <a:miter lim="800000"/>
            <a:headEnd/>
            <a:tailEnd/>
          </a:ln>
        </p:spPr>
        <p:txBody>
          <a:bodyPr/>
          <a:lstStyle/>
          <a:p>
            <a:pPr marL="343277" indent="-343277" defTabSz="915406">
              <a:spcBef>
                <a:spcPct val="20000"/>
              </a:spcBef>
            </a:pPr>
            <a:r>
              <a:rPr lang="en-US" sz="1600" dirty="0" smtClean="0">
                <a:latin typeface="Helvetica" charset="0"/>
                <a:cs typeface="Helvetica" charset="0"/>
              </a:rPr>
              <a:t>Statistical methods </a:t>
            </a:r>
          </a:p>
          <a:p>
            <a:pPr marL="343277" indent="-343277" defTabSz="915406">
              <a:spcBef>
                <a:spcPct val="20000"/>
              </a:spcBef>
            </a:pPr>
            <a:r>
              <a:rPr lang="en-US" sz="1600" dirty="0" smtClean="0">
                <a:latin typeface="Helvetica" charset="0"/>
                <a:cs typeface="Helvetica" charset="0"/>
              </a:rPr>
              <a:t>specifically developed for </a:t>
            </a:r>
          </a:p>
          <a:p>
            <a:pPr marL="343277" indent="-343277" defTabSz="915406">
              <a:spcBef>
                <a:spcPct val="20000"/>
              </a:spcBef>
            </a:pPr>
            <a:r>
              <a:rPr lang="en-US" sz="1600" dirty="0" smtClean="0">
                <a:latin typeface="Helvetica" charset="0"/>
                <a:cs typeface="Helvetica" charset="0"/>
              </a:rPr>
              <a:t>geo-referenced data such </a:t>
            </a:r>
          </a:p>
          <a:p>
            <a:pPr marL="343277" indent="-343277" defTabSz="915406">
              <a:spcBef>
                <a:spcPct val="20000"/>
              </a:spcBef>
            </a:pPr>
            <a:r>
              <a:rPr lang="en-US" sz="1600" dirty="0" smtClean="0">
                <a:latin typeface="Helvetica" charset="0"/>
                <a:cs typeface="Helvetica" charset="0"/>
              </a:rPr>
              <a:t>as </a:t>
            </a:r>
            <a:r>
              <a:rPr lang="en-US" sz="1600" b="1" dirty="0" smtClean="0">
                <a:latin typeface="Helvetica" charset="0"/>
                <a:cs typeface="Helvetica" charset="0"/>
              </a:rPr>
              <a:t>Spatial Autocorrelation  </a:t>
            </a:r>
          </a:p>
          <a:p>
            <a:pPr marL="343277" indent="-343277" defTabSz="915406">
              <a:spcBef>
                <a:spcPct val="20000"/>
              </a:spcBef>
            </a:pPr>
            <a:r>
              <a:rPr lang="en-US" sz="1600" dirty="0" smtClean="0">
                <a:latin typeface="Helvetica" charset="0"/>
                <a:cs typeface="Helvetica" charset="0"/>
              </a:rPr>
              <a:t>were used to identify if </a:t>
            </a:r>
          </a:p>
          <a:p>
            <a:pPr marL="343277" indent="-343277" defTabSz="915406">
              <a:spcBef>
                <a:spcPct val="20000"/>
              </a:spcBef>
            </a:pPr>
            <a:r>
              <a:rPr lang="en-US" sz="1600" dirty="0" smtClean="0">
                <a:latin typeface="Helvetica" charset="0"/>
                <a:cs typeface="Helvetica" charset="0"/>
              </a:rPr>
              <a:t>there existed spatial </a:t>
            </a:r>
          </a:p>
          <a:p>
            <a:pPr marL="343277" indent="-343277" defTabSz="915406">
              <a:spcBef>
                <a:spcPct val="20000"/>
              </a:spcBef>
            </a:pPr>
            <a:r>
              <a:rPr lang="en-US" sz="1600" dirty="0" smtClean="0">
                <a:latin typeface="Helvetica" charset="0"/>
                <a:cs typeface="Helvetica" charset="0"/>
              </a:rPr>
              <a:t>grouping or  clusters in </a:t>
            </a:r>
          </a:p>
          <a:p>
            <a:pPr marL="343277" indent="-343277" defTabSz="915406">
              <a:spcBef>
                <a:spcPct val="20000"/>
              </a:spcBef>
            </a:pPr>
            <a:r>
              <a:rPr lang="en-US" sz="1600" dirty="0" smtClean="0">
                <a:latin typeface="Helvetica" charset="0"/>
                <a:cs typeface="Helvetica" charset="0"/>
              </a:rPr>
              <a:t>relation to child  poverty.</a:t>
            </a:r>
          </a:p>
          <a:p>
            <a:pPr marL="342900" indent="-342900" defTabSz="914400">
              <a:spcBef>
                <a:spcPct val="20000"/>
              </a:spcBef>
            </a:pPr>
            <a:endParaRPr lang="en-US" sz="1600" dirty="0" smtClean="0">
              <a:latin typeface="Helvetica" charset="0"/>
              <a:cs typeface="Helvetica" charset="0"/>
            </a:endParaRPr>
          </a:p>
          <a:p>
            <a:pPr marL="342900" indent="-342900" defTabSz="914400">
              <a:spcBef>
                <a:spcPct val="20000"/>
              </a:spcBef>
            </a:pPr>
            <a:endParaRPr lang="en-US" sz="1600" dirty="0" smtClean="0">
              <a:latin typeface="Helvetica" charset="0"/>
              <a:cs typeface="Helvetica" charset="0"/>
            </a:endParaRPr>
          </a:p>
          <a:p>
            <a:pPr marL="342900" indent="-342900" defTabSz="914400">
              <a:spcBef>
                <a:spcPct val="20000"/>
              </a:spcBef>
              <a:buFont typeface="Wingdings" charset="2"/>
              <a:buNone/>
            </a:pPr>
            <a:endParaRPr lang="en-US" sz="1600" dirty="0" smtClean="0">
              <a:latin typeface="Helvetica" charset="0"/>
              <a:cs typeface="Helvetica" charset="0"/>
            </a:endParaRPr>
          </a:p>
        </p:txBody>
      </p:sp>
      <p:sp>
        <p:nvSpPr>
          <p:cNvPr id="6" name="Slide Number Placeholder 5"/>
          <p:cNvSpPr>
            <a:spLocks noGrp="1"/>
          </p:cNvSpPr>
          <p:nvPr>
            <p:ph type="sldNum" sz="quarter" idx="12"/>
          </p:nvPr>
        </p:nvSpPr>
        <p:spPr/>
        <p:txBody>
          <a:bodyPr/>
          <a:lstStyle/>
          <a:p>
            <a:fld id="{05E06DF9-BE1B-481D-A2AF-D6838DE1D6FB}" type="slidenum">
              <a:rPr lang="en-US" smtClean="0"/>
              <a:pPr/>
              <a:t>11</a:t>
            </a:fld>
            <a:endParaRPr lang="en-US"/>
          </a:p>
        </p:txBody>
      </p:sp>
      <p:pic>
        <p:nvPicPr>
          <p:cNvPr id="7" name="Picture 4" descr="clus_abr_mo"/>
          <p:cNvPicPr>
            <a:picLocks noChangeAspect="1" noChangeArrowheads="1"/>
          </p:cNvPicPr>
          <p:nvPr/>
        </p:nvPicPr>
        <p:blipFill>
          <a:blip r:embed="rId3" cstate="print"/>
          <a:srcRect/>
          <a:stretch>
            <a:fillRect/>
          </a:stretch>
        </p:blipFill>
        <p:spPr bwMode="auto">
          <a:xfrm>
            <a:off x="134679" y="1035050"/>
            <a:ext cx="7467600" cy="5764213"/>
          </a:xfrm>
          <a:prstGeom prst="rect">
            <a:avLst/>
          </a:prstGeom>
          <a:noFill/>
          <a:ln w="9525">
            <a:noFill/>
            <a:miter lim="800000"/>
            <a:headEnd/>
            <a:tailEnd/>
          </a:ln>
        </p:spPr>
      </p:pic>
      <p:sp>
        <p:nvSpPr>
          <p:cNvPr id="8" name="Rectangle 7"/>
          <p:cNvSpPr/>
          <p:nvPr/>
        </p:nvSpPr>
        <p:spPr>
          <a:xfrm>
            <a:off x="4423144" y="2967335"/>
            <a:ext cx="4572000" cy="369332"/>
          </a:xfrm>
          <a:prstGeom prst="rect">
            <a:avLst/>
          </a:prstGeom>
        </p:spPr>
        <p:txBody>
          <a:bodyPr>
            <a:spAutoFit/>
          </a:bodyPr>
          <a:lstStyle/>
          <a:p>
            <a:endParaRPr lang="en-US" dirty="0">
              <a:solidFill>
                <a:srgbClr val="990000"/>
              </a:solidFill>
            </a:endParaRPr>
          </a:p>
        </p:txBody>
      </p:sp>
      <p:sp>
        <p:nvSpPr>
          <p:cNvPr id="9" name="Rectangle 8"/>
          <p:cNvSpPr/>
          <p:nvPr/>
        </p:nvSpPr>
        <p:spPr>
          <a:xfrm>
            <a:off x="134679" y="4327451"/>
            <a:ext cx="4572000" cy="1083374"/>
          </a:xfrm>
          <a:prstGeom prst="rect">
            <a:avLst/>
          </a:prstGeom>
        </p:spPr>
        <p:txBody>
          <a:bodyPr>
            <a:spAutoFit/>
          </a:bodyPr>
          <a:lstStyle/>
          <a:p>
            <a:pPr marL="342900" indent="-342900" defTabSz="914400">
              <a:spcBef>
                <a:spcPct val="20000"/>
              </a:spcBef>
            </a:pPr>
            <a:r>
              <a:rPr lang="en-US" sz="1400" dirty="0" smtClean="0">
                <a:latin typeface="Helvetica" pitchFamily="34" charset="0"/>
                <a:cs typeface="Helvetica" pitchFamily="34" charset="0"/>
              </a:rPr>
              <a:t>Spatial correlation for the </a:t>
            </a:r>
          </a:p>
          <a:p>
            <a:pPr marL="342900" indent="-342900" defTabSz="914400">
              <a:spcBef>
                <a:spcPct val="20000"/>
              </a:spcBef>
            </a:pPr>
            <a:r>
              <a:rPr lang="en-US" sz="1400" dirty="0" smtClean="0">
                <a:latin typeface="Helvetica" pitchFamily="34" charset="0"/>
                <a:cs typeface="Helvetica" pitchFamily="34" charset="0"/>
              </a:rPr>
              <a:t>variable  </a:t>
            </a:r>
          </a:p>
          <a:p>
            <a:pPr marL="342900" indent="-342900" defTabSz="914400">
              <a:spcBef>
                <a:spcPct val="20000"/>
              </a:spcBef>
            </a:pPr>
            <a:r>
              <a:rPr lang="en-US" sz="1400" dirty="0" smtClean="0">
                <a:latin typeface="Helvetica" pitchFamily="34" charset="0"/>
                <a:cs typeface="Helvetica" pitchFamily="34" charset="0"/>
              </a:rPr>
              <a:t>Percentage of Children (0 – 17) living with shelter </a:t>
            </a:r>
          </a:p>
          <a:p>
            <a:pPr marL="342900" indent="-342900" defTabSz="914400">
              <a:spcBef>
                <a:spcPct val="20000"/>
              </a:spcBef>
            </a:pPr>
            <a:r>
              <a:rPr lang="en-US" sz="1400" dirty="0" smtClean="0">
                <a:latin typeface="Helvetica" pitchFamily="34" charset="0"/>
                <a:cs typeface="Helvetica" pitchFamily="34" charset="0"/>
              </a:rPr>
              <a:t>deprivation</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5E06DF9-BE1B-481D-A2AF-D6838DE1D6FB}" type="slidenum">
              <a:rPr lang="en-US" smtClean="0"/>
              <a:pPr/>
              <a:t>12</a:t>
            </a:fld>
            <a:endParaRPr lang="en-US"/>
          </a:p>
        </p:txBody>
      </p:sp>
      <p:pic>
        <p:nvPicPr>
          <p:cNvPr id="5" name="Picture 2"/>
          <p:cNvPicPr>
            <a:picLocks noGrp="1" noChangeAspect="1" noChangeArrowheads="1"/>
          </p:cNvPicPr>
          <p:nvPr>
            <p:ph idx="1"/>
          </p:nvPr>
        </p:nvPicPr>
        <p:blipFill>
          <a:blip r:embed="rId3" cstate="print"/>
          <a:srcRect b="646"/>
          <a:stretch>
            <a:fillRect/>
          </a:stretch>
        </p:blipFill>
        <p:spPr bwMode="auto">
          <a:xfrm>
            <a:off x="1435953" y="1047750"/>
            <a:ext cx="6272093" cy="4525963"/>
          </a:xfrm>
          <a:prstGeom prst="rect">
            <a:avLst/>
          </a:prstGeom>
          <a:noFill/>
          <a:ln w="9525">
            <a:solidFill>
              <a:schemeClr val="tx1"/>
            </a:solidFill>
            <a:miter lim="800000"/>
            <a:headEnd/>
            <a:tailEnd/>
          </a:ln>
          <a:effectLst>
            <a:reflection blurRad="6350" stA="50000" endA="275" endPos="40000" dist="101600" dir="5400000" sy="-100000" algn="bl" rotWithShape="0"/>
          </a:effectLst>
        </p:spPr>
      </p:pic>
      <p:grpSp>
        <p:nvGrpSpPr>
          <p:cNvPr id="6" name="Group 27"/>
          <p:cNvGrpSpPr>
            <a:grpSpLocks/>
          </p:cNvGrpSpPr>
          <p:nvPr/>
        </p:nvGrpSpPr>
        <p:grpSpPr bwMode="auto">
          <a:xfrm>
            <a:off x="135740" y="2144680"/>
            <a:ext cx="8907703" cy="3565013"/>
            <a:chOff x="137501" y="2092837"/>
            <a:chExt cx="8908148" cy="3565013"/>
          </a:xfrm>
        </p:grpSpPr>
        <p:grpSp>
          <p:nvGrpSpPr>
            <p:cNvPr id="7" name="Group 8"/>
            <p:cNvGrpSpPr>
              <a:grpSpLocks/>
            </p:cNvGrpSpPr>
            <p:nvPr/>
          </p:nvGrpSpPr>
          <p:grpSpPr bwMode="auto">
            <a:xfrm>
              <a:off x="137501" y="2092837"/>
              <a:ext cx="8908148" cy="2515792"/>
              <a:chOff x="46061" y="2092837"/>
              <a:chExt cx="8908148" cy="2515792"/>
            </a:xfrm>
          </p:grpSpPr>
          <p:pic>
            <p:nvPicPr>
              <p:cNvPr id="16" name="Picture 4" descr="enhanced_icons_ui_left.png"/>
              <p:cNvPicPr>
                <a:picLocks noChangeAspect="1"/>
              </p:cNvPicPr>
              <p:nvPr/>
            </p:nvPicPr>
            <p:blipFill>
              <a:blip r:embed="rId4" cstate="print"/>
              <a:srcRect/>
              <a:stretch>
                <a:fillRect/>
              </a:stretch>
            </p:blipFill>
            <p:spPr bwMode="auto">
              <a:xfrm>
                <a:off x="46061" y="2119429"/>
                <a:ext cx="2802468" cy="2489200"/>
              </a:xfrm>
              <a:prstGeom prst="rect">
                <a:avLst/>
              </a:prstGeom>
              <a:noFill/>
              <a:ln w="9525">
                <a:noFill/>
                <a:miter lim="800000"/>
                <a:headEnd/>
                <a:tailEnd/>
              </a:ln>
            </p:spPr>
          </p:pic>
          <p:pic>
            <p:nvPicPr>
              <p:cNvPr id="17" name="Picture 7" descr="enhanced_icons_ui_right.png"/>
              <p:cNvPicPr>
                <a:picLocks noChangeAspect="1"/>
              </p:cNvPicPr>
              <p:nvPr/>
            </p:nvPicPr>
            <p:blipFill>
              <a:blip r:embed="rId5" cstate="print"/>
              <a:srcRect/>
              <a:stretch>
                <a:fillRect/>
              </a:stretch>
            </p:blipFill>
            <p:spPr bwMode="auto">
              <a:xfrm>
                <a:off x="6549673" y="2092837"/>
                <a:ext cx="2404536" cy="2438400"/>
              </a:xfrm>
              <a:prstGeom prst="rect">
                <a:avLst/>
              </a:prstGeom>
              <a:noFill/>
              <a:ln w="9525">
                <a:noFill/>
                <a:miter lim="800000"/>
                <a:headEnd/>
                <a:tailEnd/>
              </a:ln>
            </p:spPr>
          </p:pic>
        </p:grpSp>
        <p:sp>
          <p:nvSpPr>
            <p:cNvPr id="8" name="Oval 7"/>
            <p:cNvSpPr/>
            <p:nvPr/>
          </p:nvSpPr>
          <p:spPr>
            <a:xfrm>
              <a:off x="228600" y="5257800"/>
              <a:ext cx="609630" cy="76200"/>
            </a:xfrm>
            <a:prstGeom prst="ellipse">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dirty="0">
                <a:solidFill>
                  <a:srgbClr val="FFFFFF"/>
                </a:solidFill>
                <a:cs typeface="Arial" charset="0"/>
              </a:endParaRPr>
            </a:p>
          </p:txBody>
        </p:sp>
        <p:sp>
          <p:nvSpPr>
            <p:cNvPr id="9" name="Oval 8"/>
            <p:cNvSpPr/>
            <p:nvPr/>
          </p:nvSpPr>
          <p:spPr>
            <a:xfrm>
              <a:off x="7772768" y="5562600"/>
              <a:ext cx="762037" cy="95250"/>
            </a:xfrm>
            <a:prstGeom prst="ellipse">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dirty="0">
                <a:solidFill>
                  <a:srgbClr val="FFFFFF"/>
                </a:solidFill>
                <a:cs typeface="Arial" charset="0"/>
              </a:endParaRPr>
            </a:p>
          </p:txBody>
        </p:sp>
        <p:sp>
          <p:nvSpPr>
            <p:cNvPr id="10" name="Oval 9"/>
            <p:cNvSpPr/>
            <p:nvPr/>
          </p:nvSpPr>
          <p:spPr>
            <a:xfrm>
              <a:off x="685822" y="5562600"/>
              <a:ext cx="609630" cy="76200"/>
            </a:xfrm>
            <a:prstGeom prst="ellipse">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dirty="0">
                <a:solidFill>
                  <a:srgbClr val="FFFFFF"/>
                </a:solidFill>
                <a:cs typeface="Arial" charset="0"/>
              </a:endParaRPr>
            </a:p>
          </p:txBody>
        </p:sp>
        <p:sp>
          <p:nvSpPr>
            <p:cNvPr id="11" name="Oval 10"/>
            <p:cNvSpPr/>
            <p:nvPr/>
          </p:nvSpPr>
          <p:spPr>
            <a:xfrm>
              <a:off x="762026" y="4800600"/>
              <a:ext cx="457222" cy="57150"/>
            </a:xfrm>
            <a:prstGeom prst="ellipse">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dirty="0">
                <a:solidFill>
                  <a:srgbClr val="FFFFFF"/>
                </a:solidFill>
                <a:cs typeface="Arial" charset="0"/>
              </a:endParaRPr>
            </a:p>
          </p:txBody>
        </p:sp>
        <p:sp>
          <p:nvSpPr>
            <p:cNvPr id="12" name="Oval 11"/>
            <p:cNvSpPr/>
            <p:nvPr/>
          </p:nvSpPr>
          <p:spPr>
            <a:xfrm>
              <a:off x="228600" y="4724400"/>
              <a:ext cx="393719" cy="49213"/>
            </a:xfrm>
            <a:prstGeom prst="ellipse">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dirty="0">
                <a:solidFill>
                  <a:srgbClr val="FFFFFF"/>
                </a:solidFill>
                <a:cs typeface="Arial" charset="0"/>
              </a:endParaRPr>
            </a:p>
          </p:txBody>
        </p:sp>
        <p:sp>
          <p:nvSpPr>
            <p:cNvPr id="13" name="Oval 12"/>
            <p:cNvSpPr/>
            <p:nvPr/>
          </p:nvSpPr>
          <p:spPr>
            <a:xfrm>
              <a:off x="7848972" y="5105400"/>
              <a:ext cx="457222" cy="57150"/>
            </a:xfrm>
            <a:prstGeom prst="ellipse">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dirty="0">
                <a:solidFill>
                  <a:srgbClr val="FFFFFF"/>
                </a:solidFill>
                <a:cs typeface="Arial" charset="0"/>
              </a:endParaRPr>
            </a:p>
          </p:txBody>
        </p:sp>
        <p:sp>
          <p:nvSpPr>
            <p:cNvPr id="14" name="Oval 13"/>
            <p:cNvSpPr/>
            <p:nvPr/>
          </p:nvSpPr>
          <p:spPr>
            <a:xfrm>
              <a:off x="8382398" y="5181600"/>
              <a:ext cx="457222" cy="57150"/>
            </a:xfrm>
            <a:prstGeom prst="ellipse">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dirty="0">
                <a:solidFill>
                  <a:srgbClr val="FFFFFF"/>
                </a:solidFill>
                <a:cs typeface="Arial" charset="0"/>
              </a:endParaRPr>
            </a:p>
          </p:txBody>
        </p:sp>
        <p:sp>
          <p:nvSpPr>
            <p:cNvPr id="15" name="Oval 14"/>
            <p:cNvSpPr/>
            <p:nvPr/>
          </p:nvSpPr>
          <p:spPr>
            <a:xfrm>
              <a:off x="8306194" y="4876800"/>
              <a:ext cx="393719" cy="49213"/>
            </a:xfrm>
            <a:prstGeom prst="ellipse">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dirty="0">
                <a:solidFill>
                  <a:srgbClr val="FFFFFF"/>
                </a:solidFill>
                <a:cs typeface="Arial"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5E06DF9-BE1B-481D-A2AF-D6838DE1D6FB}" type="slidenum">
              <a:rPr lang="en-US" smtClean="0"/>
              <a:pPr/>
              <a:t>13</a:t>
            </a:fld>
            <a:endParaRPr lang="en-US"/>
          </a:p>
        </p:txBody>
      </p:sp>
      <p:pic>
        <p:nvPicPr>
          <p:cNvPr id="5" name="Picture 2"/>
          <p:cNvPicPr>
            <a:picLocks noGrp="1" noChangeAspect="1" noChangeArrowheads="1"/>
          </p:cNvPicPr>
          <p:nvPr>
            <p:ph idx="1"/>
          </p:nvPr>
        </p:nvPicPr>
        <p:blipFill>
          <a:blip r:embed="rId3" cstate="print"/>
          <a:srcRect t="2400"/>
          <a:stretch>
            <a:fillRect/>
          </a:stretch>
        </p:blipFill>
        <p:spPr bwMode="auto">
          <a:xfrm>
            <a:off x="962369" y="1085850"/>
            <a:ext cx="7214844" cy="4655661"/>
          </a:xfrm>
          <a:prstGeom prst="rect">
            <a:avLst/>
          </a:prstGeom>
          <a:noFill/>
          <a:ln w="9525">
            <a:solidFill>
              <a:schemeClr val="tx1">
                <a:lumMod val="65000"/>
                <a:lumOff val="35000"/>
              </a:schemeClr>
            </a:solidFill>
            <a:miter lim="800000"/>
            <a:headEnd/>
            <a:tailEnd/>
          </a:ln>
          <a:effectLst>
            <a:reflection blurRad="6350" stA="50000" endA="275" endPos="40000" dist="101600" dir="5400000" sy="-100000" algn="bl" rotWithShape="0"/>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5E06DF9-BE1B-481D-A2AF-D6838DE1D6FB}" type="slidenum">
              <a:rPr lang="en-US" smtClean="0"/>
              <a:pPr/>
              <a:t>14</a:t>
            </a:fld>
            <a:endParaRPr lang="en-US"/>
          </a:p>
        </p:txBody>
      </p:sp>
      <p:pic>
        <p:nvPicPr>
          <p:cNvPr id="5" name="Picture 2"/>
          <p:cNvPicPr>
            <a:picLocks noChangeAspect="1" noChangeArrowheads="1"/>
          </p:cNvPicPr>
          <p:nvPr/>
        </p:nvPicPr>
        <p:blipFill>
          <a:blip r:embed="rId3" cstate="print"/>
          <a:srcRect b="15903"/>
          <a:stretch>
            <a:fillRect/>
          </a:stretch>
        </p:blipFill>
        <p:spPr bwMode="auto">
          <a:xfrm>
            <a:off x="209417" y="990600"/>
            <a:ext cx="8774932" cy="533802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900" y="1016000"/>
            <a:ext cx="7645400" cy="503238"/>
          </a:xfrm>
        </p:spPr>
        <p:txBody>
          <a:bodyPr>
            <a:normAutofit/>
          </a:bodyPr>
          <a:lstStyle/>
          <a:p>
            <a:r>
              <a:rPr lang="en-US" sz="2000" b="1" dirty="0" smtClean="0">
                <a:latin typeface="Helvetica" pitchFamily="34" charset="0"/>
                <a:cs typeface="Helvetica" pitchFamily="34" charset="0"/>
              </a:rPr>
              <a:t>The 2010 Round of Population and Housing Census</a:t>
            </a:r>
            <a:endParaRPr lang="en-US" dirty="0" smtClean="0">
              <a:latin typeface="Helvetica" pitchFamily="34" charset="0"/>
              <a:cs typeface="Helvetica" pitchFamily="34" charset="0"/>
            </a:endParaRPr>
          </a:p>
        </p:txBody>
      </p:sp>
      <p:pic>
        <p:nvPicPr>
          <p:cNvPr id="1026" name="Chart 1"/>
          <p:cNvPicPr>
            <a:picLocks noGrp="1" noChangeArrowheads="1"/>
          </p:cNvPicPr>
          <p:nvPr>
            <p:ph idx="1"/>
          </p:nvPr>
        </p:nvPicPr>
        <p:blipFill>
          <a:blip r:embed="rId3"/>
          <a:stretch>
            <a:fillRect/>
          </a:stretch>
        </p:blipFill>
        <p:spPr bwMode="auto">
          <a:xfrm>
            <a:off x="1457467" y="1976438"/>
            <a:ext cx="6295883" cy="3743097"/>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05E06DF9-BE1B-481D-A2AF-D6838DE1D6FB}" type="slidenum">
              <a:rPr lang="en-US" smtClean="0"/>
              <a:pPr/>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74663" y="1054100"/>
            <a:ext cx="8077666" cy="5041900"/>
          </a:xfrm>
        </p:spPr>
        <p:txBody>
          <a:bodyPr rtlCol="0">
            <a:noAutofit/>
          </a:bodyPr>
          <a:lstStyle/>
          <a:p>
            <a:pPr algn="l">
              <a:defRPr/>
            </a:pPr>
            <a:r>
              <a:rPr lang="en-US" sz="1800" b="1" dirty="0" smtClean="0">
                <a:solidFill>
                  <a:schemeClr val="tx1"/>
                </a:solidFill>
                <a:latin typeface="Helvetica" pitchFamily="34" charset="0"/>
                <a:ea typeface="+mn-ea"/>
                <a:cs typeface="Helvetica"/>
              </a:rPr>
              <a:t>UNFPA’s Special Initiative on Census </a:t>
            </a:r>
          </a:p>
          <a:p>
            <a:pPr algn="l">
              <a:defRPr/>
            </a:pPr>
            <a:endParaRPr lang="en-US" sz="1700" b="1" dirty="0" smtClean="0">
              <a:solidFill>
                <a:schemeClr val="tx1"/>
              </a:solidFill>
              <a:latin typeface="Helvetica" pitchFamily="34" charset="0"/>
              <a:ea typeface="+mn-ea"/>
              <a:cs typeface="Helvetica"/>
            </a:endParaRPr>
          </a:p>
          <a:p>
            <a:pPr algn="l">
              <a:buFont typeface="Wingdings" pitchFamily="2" charset="2"/>
              <a:buChar char="§"/>
              <a:defRPr/>
            </a:pPr>
            <a:r>
              <a:rPr lang="en-US" sz="1700" dirty="0" smtClean="0">
                <a:solidFill>
                  <a:schemeClr val="tx1"/>
                </a:solidFill>
                <a:latin typeface="Helvetica" pitchFamily="34" charset="0"/>
                <a:ea typeface="+mn-ea"/>
                <a:cs typeface="Helvetica"/>
              </a:rPr>
              <a:t>Support the successful implementation of a high-quality census </a:t>
            </a:r>
          </a:p>
          <a:p>
            <a:pPr algn="l">
              <a:buFont typeface="Wingdings" pitchFamily="2" charset="2"/>
              <a:buChar char="§"/>
              <a:defRPr/>
            </a:pPr>
            <a:endParaRPr lang="en-US" sz="1700" dirty="0" smtClean="0">
              <a:solidFill>
                <a:schemeClr val="tx1"/>
              </a:solidFill>
              <a:latin typeface="Helvetica" pitchFamily="34" charset="0"/>
              <a:ea typeface="+mn-ea"/>
              <a:cs typeface="Helvetica"/>
            </a:endParaRPr>
          </a:p>
          <a:p>
            <a:pPr algn="l">
              <a:buFont typeface="Wingdings" pitchFamily="2" charset="2"/>
              <a:buChar char="§"/>
              <a:defRPr/>
            </a:pPr>
            <a:r>
              <a:rPr lang="en-US" sz="1700" dirty="0" smtClean="0">
                <a:solidFill>
                  <a:schemeClr val="tx1"/>
                </a:solidFill>
                <a:latin typeface="Helvetica" pitchFamily="34" charset="0"/>
              </a:rPr>
              <a:t>Support is aimed at ensuring that:</a:t>
            </a:r>
          </a:p>
          <a:p>
            <a:pPr lvl="1" algn="l">
              <a:buFont typeface="Wingdings" pitchFamily="2" charset="2"/>
              <a:buChar char="§"/>
              <a:defRPr/>
            </a:pPr>
            <a:r>
              <a:rPr lang="en-US" sz="1700" dirty="0" smtClean="0">
                <a:solidFill>
                  <a:schemeClr val="tx1"/>
                </a:solidFill>
                <a:latin typeface="Helvetica" pitchFamily="34" charset="0"/>
              </a:rPr>
              <a:t>No country fails to carry out a PHC during the 2010 census round due to financial constrains or to lack of technical capacity</a:t>
            </a:r>
          </a:p>
          <a:p>
            <a:pPr lvl="1" algn="l">
              <a:buFont typeface="Wingdings" pitchFamily="2" charset="2"/>
              <a:buChar char="§"/>
              <a:defRPr/>
            </a:pPr>
            <a:endParaRPr lang="en-US" sz="1700" dirty="0" smtClean="0">
              <a:solidFill>
                <a:schemeClr val="tx1"/>
              </a:solidFill>
              <a:latin typeface="Helvetica" pitchFamily="34" charset="0"/>
            </a:endParaRPr>
          </a:p>
          <a:p>
            <a:pPr lvl="1" algn="l">
              <a:buFont typeface="Wingdings" pitchFamily="2" charset="2"/>
              <a:buChar char="§"/>
              <a:defRPr/>
            </a:pPr>
            <a:r>
              <a:rPr lang="en-US" sz="1700" dirty="0" smtClean="0">
                <a:solidFill>
                  <a:schemeClr val="tx1"/>
                </a:solidFill>
                <a:latin typeface="Helvetica" pitchFamily="34" charset="0"/>
              </a:rPr>
              <a:t>Data generated are widely disseminated and extensively used for the preparation of development plans and </a:t>
            </a:r>
            <a:r>
              <a:rPr lang="en-US" sz="1700" dirty="0" err="1" smtClean="0">
                <a:solidFill>
                  <a:schemeClr val="tx1"/>
                </a:solidFill>
                <a:latin typeface="Helvetica" pitchFamily="34" charset="0"/>
              </a:rPr>
              <a:t>programmes</a:t>
            </a:r>
            <a:r>
              <a:rPr lang="en-US" sz="1700" dirty="0" smtClean="0">
                <a:solidFill>
                  <a:schemeClr val="tx1"/>
                </a:solidFill>
                <a:latin typeface="Helvetica" pitchFamily="34" charset="0"/>
              </a:rPr>
              <a:t>, as well as for their monitoring and evaluation</a:t>
            </a:r>
          </a:p>
          <a:p>
            <a:pPr algn="l">
              <a:buFont typeface="Wingdings" pitchFamily="2" charset="2"/>
              <a:buChar char="§"/>
              <a:defRPr/>
            </a:pPr>
            <a:endParaRPr lang="en-US" sz="1700" dirty="0" smtClean="0">
              <a:solidFill>
                <a:schemeClr val="tx1"/>
              </a:solidFill>
              <a:latin typeface="Helvetica" pitchFamily="34" charset="0"/>
            </a:endParaRPr>
          </a:p>
          <a:p>
            <a:pPr algn="l">
              <a:buFont typeface="Wingdings" pitchFamily="2" charset="2"/>
              <a:buChar char="§"/>
              <a:defRPr/>
            </a:pPr>
            <a:r>
              <a:rPr lang="en-US" sz="1700" dirty="0" smtClean="0">
                <a:solidFill>
                  <a:schemeClr val="tx1"/>
                </a:solidFill>
                <a:latin typeface="Helvetica" pitchFamily="34" charset="0"/>
              </a:rPr>
              <a:t>Development and assessment</a:t>
            </a:r>
            <a:r>
              <a:rPr lang="en-US" sz="1700" dirty="0" smtClean="0">
                <a:solidFill>
                  <a:schemeClr val="tx1"/>
                </a:solidFill>
                <a:latin typeface="Helvetica" pitchFamily="34" charset="0"/>
                <a:ea typeface="+mn-ea"/>
                <a:cs typeface="Helvetica"/>
              </a:rPr>
              <a:t> of tools  for census conduct</a:t>
            </a:r>
          </a:p>
          <a:p>
            <a:pPr algn="l">
              <a:buFont typeface="Wingdings" pitchFamily="2" charset="2"/>
              <a:buChar char="§"/>
              <a:defRPr/>
            </a:pPr>
            <a:endParaRPr lang="en-US" sz="1700" dirty="0" smtClean="0">
              <a:solidFill>
                <a:schemeClr val="tx1"/>
              </a:solidFill>
              <a:latin typeface="Helvetica" pitchFamily="34" charset="0"/>
              <a:ea typeface="+mn-ea"/>
              <a:cs typeface="Helvetica"/>
            </a:endParaRPr>
          </a:p>
          <a:p>
            <a:pPr algn="l">
              <a:buFont typeface="Wingdings" pitchFamily="2" charset="2"/>
              <a:buChar char="§"/>
              <a:defRPr/>
            </a:pPr>
            <a:r>
              <a:rPr lang="en-US" sz="1700" dirty="0" smtClean="0">
                <a:solidFill>
                  <a:schemeClr val="tx1"/>
                </a:solidFill>
                <a:latin typeface="Helvetica" pitchFamily="34" charset="0"/>
              </a:rPr>
              <a:t>Develop national statistical capacity for data collection, processing and analysis</a:t>
            </a:r>
          </a:p>
          <a:p>
            <a:pPr algn="l">
              <a:buFont typeface="Wingdings" pitchFamily="2" charset="2"/>
              <a:buChar char="§"/>
              <a:defRPr/>
            </a:pPr>
            <a:endParaRPr lang="en-US" sz="1700" dirty="0" smtClean="0">
              <a:solidFill>
                <a:schemeClr val="tx1"/>
              </a:solidFill>
              <a:latin typeface="Helvetica" pitchFamily="34" charset="0"/>
            </a:endParaRPr>
          </a:p>
          <a:p>
            <a:pPr algn="l">
              <a:buFont typeface="Wingdings" pitchFamily="2" charset="2"/>
              <a:buChar char="§"/>
              <a:defRPr/>
            </a:pPr>
            <a:r>
              <a:rPr lang="en-US" sz="1700" dirty="0" smtClean="0">
                <a:solidFill>
                  <a:schemeClr val="tx1"/>
                </a:solidFill>
                <a:latin typeface="Helvetica" pitchFamily="34" charset="0"/>
                <a:ea typeface="+mn-ea"/>
                <a:cs typeface="Helvetica"/>
              </a:rPr>
              <a:t>Capacity building for using census data for  evidence-based decision making</a:t>
            </a:r>
          </a:p>
          <a:p>
            <a:pPr algn="l">
              <a:buFont typeface="Wingdings" pitchFamily="2" charset="2"/>
              <a:buChar char="§"/>
              <a:defRPr/>
            </a:pPr>
            <a:endParaRPr lang="en-US" sz="1800" dirty="0" smtClean="0">
              <a:solidFill>
                <a:schemeClr val="tx1"/>
              </a:solidFill>
              <a:latin typeface="Helvetica" pitchFamily="34" charset="0"/>
              <a:ea typeface="+mn-ea"/>
              <a:cs typeface="Helvetica"/>
            </a:endParaRPr>
          </a:p>
        </p:txBody>
      </p:sp>
      <p:sp>
        <p:nvSpPr>
          <p:cNvPr id="4" name="Slide Number Placeholder 3"/>
          <p:cNvSpPr>
            <a:spLocks noGrp="1"/>
          </p:cNvSpPr>
          <p:nvPr>
            <p:ph type="sldNum" sz="quarter" idx="12"/>
          </p:nvPr>
        </p:nvSpPr>
        <p:spPr/>
        <p:txBody>
          <a:bodyPr/>
          <a:lstStyle/>
          <a:p>
            <a:fld id="{DB08A1E9-CF6A-4732-83CC-301687D92AA1}" type="slidenum">
              <a:rPr lang="en-US" smtClean="0"/>
              <a:pPr/>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490538" y="1016000"/>
            <a:ext cx="7772400" cy="381000"/>
          </a:xfrm>
          <a:prstGeom prst="rect">
            <a:avLst/>
          </a:prstGeom>
          <a:noFill/>
          <a:ln w="9525">
            <a:noFill/>
            <a:miter lim="800000"/>
            <a:headEnd/>
            <a:tailEnd/>
          </a:ln>
        </p:spPr>
        <p:txBody>
          <a:bodyPr anchor="ctr"/>
          <a:lstStyle/>
          <a:p>
            <a:pPr defTabSz="914400"/>
            <a:endParaRPr lang="en-US" sz="1900" b="1" dirty="0">
              <a:solidFill>
                <a:srgbClr val="F38D26"/>
              </a:solidFill>
              <a:latin typeface="Helvetica" charset="0"/>
              <a:cs typeface="Helvetica" charset="0"/>
            </a:endParaRPr>
          </a:p>
        </p:txBody>
      </p:sp>
      <p:sp>
        <p:nvSpPr>
          <p:cNvPr id="5" name="Rectangle 3"/>
          <p:cNvSpPr txBox="1">
            <a:spLocks noChangeArrowheads="1"/>
          </p:cNvSpPr>
          <p:nvPr/>
        </p:nvSpPr>
        <p:spPr bwMode="auto">
          <a:xfrm>
            <a:off x="490538" y="1625600"/>
            <a:ext cx="7772400" cy="3868738"/>
          </a:xfrm>
          <a:prstGeom prst="rect">
            <a:avLst/>
          </a:prstGeom>
          <a:noFill/>
          <a:ln w="9525">
            <a:noFill/>
            <a:miter lim="800000"/>
            <a:headEnd/>
            <a:tailEnd/>
          </a:ln>
        </p:spPr>
        <p:txBody>
          <a:bodyPr/>
          <a:lstStyle/>
          <a:p>
            <a:pPr marL="285750" indent="-285750" algn="ctr" defTabSz="914400">
              <a:spcBef>
                <a:spcPct val="20000"/>
              </a:spcBef>
              <a:buClr>
                <a:srgbClr val="7F7F7F"/>
              </a:buClr>
            </a:pPr>
            <a:endParaRPr lang="en-US" sz="4800" b="1" dirty="0" smtClean="0">
              <a:solidFill>
                <a:srgbClr val="F38D26"/>
              </a:solidFill>
              <a:latin typeface="Helvetica" charset="0"/>
              <a:cs typeface="Helvetica" charset="0"/>
            </a:endParaRPr>
          </a:p>
          <a:p>
            <a:pPr marL="285750" indent="-285750" algn="ctr" defTabSz="914400">
              <a:spcBef>
                <a:spcPct val="20000"/>
              </a:spcBef>
              <a:buClr>
                <a:srgbClr val="7F7F7F"/>
              </a:buClr>
            </a:pPr>
            <a:r>
              <a:rPr lang="en-US" sz="4800" b="1" dirty="0" smtClean="0">
                <a:solidFill>
                  <a:srgbClr val="F38D26"/>
                </a:solidFill>
                <a:latin typeface="Helvetica" charset="0"/>
                <a:cs typeface="Helvetica" charset="0"/>
              </a:rPr>
              <a:t>Thank you!</a:t>
            </a:r>
          </a:p>
          <a:p>
            <a:pPr marL="285750" indent="-285750" defTabSz="914400">
              <a:spcBef>
                <a:spcPct val="20000"/>
              </a:spcBef>
              <a:buClr>
                <a:srgbClr val="7F7F7F"/>
              </a:buClr>
            </a:pPr>
            <a:endParaRPr lang="en-US" sz="4800" b="1" dirty="0" smtClean="0">
              <a:solidFill>
                <a:srgbClr val="F38D26"/>
              </a:solidFill>
              <a:latin typeface="Helvetica" charset="0"/>
              <a:cs typeface="Helvetica" charset="0"/>
            </a:endParaRPr>
          </a:p>
          <a:p>
            <a:pPr marL="285750" indent="-285750" defTabSz="914400">
              <a:spcBef>
                <a:spcPct val="20000"/>
              </a:spcBef>
              <a:buClr>
                <a:srgbClr val="7F7F7F"/>
              </a:buClr>
            </a:pPr>
            <a:endParaRPr lang="en-US" sz="4800" b="1" dirty="0" smtClean="0">
              <a:solidFill>
                <a:srgbClr val="F38D26"/>
              </a:solidFill>
              <a:latin typeface="Helvetica" charset="0"/>
              <a:cs typeface="Helvetica" charset="0"/>
            </a:endParaRPr>
          </a:p>
          <a:p>
            <a:pPr marL="285750" indent="-285750" defTabSz="914400">
              <a:spcBef>
                <a:spcPct val="20000"/>
              </a:spcBef>
              <a:buClr>
                <a:srgbClr val="7F7F7F"/>
              </a:buClr>
            </a:pPr>
            <a:r>
              <a:rPr lang="en-US" sz="2000" b="1" dirty="0" smtClean="0">
                <a:solidFill>
                  <a:srgbClr val="F38D26"/>
                </a:solidFill>
                <a:latin typeface="Helvetica" charset="0"/>
                <a:cs typeface="Helvetica" charset="0"/>
              </a:rPr>
              <a:t>For more information visit:</a:t>
            </a:r>
          </a:p>
          <a:p>
            <a:pPr marL="285750" indent="-285750" defTabSz="914400">
              <a:spcBef>
                <a:spcPct val="20000"/>
              </a:spcBef>
              <a:buClr>
                <a:srgbClr val="7F7F7F"/>
              </a:buClr>
            </a:pPr>
            <a:r>
              <a:rPr lang="en-US" sz="2000" b="1" dirty="0" smtClean="0">
                <a:solidFill>
                  <a:srgbClr val="F38D26"/>
                </a:solidFill>
                <a:latin typeface="Helvetica" charset="0"/>
                <a:cs typeface="Helvetica" charset="0"/>
              </a:rPr>
              <a:t>http://www.unfpa.org/public/home/datafordevelopment </a:t>
            </a:r>
            <a:endParaRPr lang="en-US" sz="2000" dirty="0">
              <a:latin typeface="Calibri" charset="0"/>
            </a:endParaRPr>
          </a:p>
        </p:txBody>
      </p:sp>
      <p:sp>
        <p:nvSpPr>
          <p:cNvPr id="6" name="Slide Number Placeholder 5"/>
          <p:cNvSpPr>
            <a:spLocks noGrp="1"/>
          </p:cNvSpPr>
          <p:nvPr>
            <p:ph type="sldNum" sz="quarter" idx="12"/>
          </p:nvPr>
        </p:nvSpPr>
        <p:spPr/>
        <p:txBody>
          <a:bodyPr/>
          <a:lstStyle/>
          <a:p>
            <a:fld id="{05E06DF9-BE1B-481D-A2AF-D6838DE1D6FB}" type="slidenum">
              <a:rPr lang="en-US" smtClean="0"/>
              <a:pPr/>
              <a:t>17</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74663" y="1054100"/>
            <a:ext cx="8077666" cy="5041900"/>
          </a:xfrm>
        </p:spPr>
        <p:txBody>
          <a:bodyPr rtlCol="0">
            <a:normAutofit/>
          </a:bodyPr>
          <a:lstStyle/>
          <a:p>
            <a:pPr algn="l">
              <a:defRPr/>
            </a:pPr>
            <a:r>
              <a:rPr lang="en-US" sz="2000" b="1" dirty="0" smtClean="0">
                <a:solidFill>
                  <a:schemeClr val="tx1"/>
                </a:solidFill>
                <a:latin typeface="Helvetica"/>
                <a:ea typeface="+mn-ea"/>
                <a:cs typeface="Helvetica"/>
              </a:rPr>
              <a:t>Population and Housing Census as Critical Planning Tool</a:t>
            </a:r>
          </a:p>
          <a:p>
            <a:pPr algn="l">
              <a:defRPr/>
            </a:pPr>
            <a:endParaRPr lang="en-US" sz="1800" dirty="0" smtClean="0">
              <a:solidFill>
                <a:schemeClr val="tx1"/>
              </a:solidFill>
              <a:latin typeface="Helvetica"/>
              <a:ea typeface="+mn-ea"/>
              <a:cs typeface="Helvetica"/>
            </a:endParaRPr>
          </a:p>
          <a:p>
            <a:pPr algn="l">
              <a:buFont typeface="Wingdings" pitchFamily="2" charset="2"/>
              <a:buChar char="§"/>
              <a:defRPr/>
            </a:pPr>
            <a:r>
              <a:rPr lang="en-US" sz="2000" dirty="0" smtClean="0">
                <a:solidFill>
                  <a:schemeClr val="tx1"/>
                </a:solidFill>
                <a:latin typeface="Helvetica" pitchFamily="34" charset="0"/>
                <a:ea typeface="+mn-ea"/>
                <a:cs typeface="Helvetica" pitchFamily="34" charset="0"/>
              </a:rPr>
              <a:t>Principal source of information on number and characteristics of populations and its housing</a:t>
            </a:r>
          </a:p>
          <a:p>
            <a:pPr algn="l">
              <a:buFont typeface="Wingdings" pitchFamily="2" charset="2"/>
              <a:buChar char="§"/>
              <a:defRPr/>
            </a:pPr>
            <a:endParaRPr lang="en-US" sz="2000" dirty="0" smtClean="0">
              <a:solidFill>
                <a:schemeClr val="tx1"/>
              </a:solidFill>
              <a:latin typeface="Helvetica" pitchFamily="34" charset="0"/>
              <a:ea typeface="+mn-ea"/>
              <a:cs typeface="Helvetica" pitchFamily="34" charset="0"/>
            </a:endParaRPr>
          </a:p>
          <a:p>
            <a:pPr algn="l">
              <a:buFont typeface="Wingdings" pitchFamily="2" charset="2"/>
              <a:buChar char="§"/>
              <a:defRPr/>
            </a:pPr>
            <a:r>
              <a:rPr lang="en-US" sz="2000" dirty="0" smtClean="0">
                <a:solidFill>
                  <a:schemeClr val="tx1"/>
                </a:solidFill>
                <a:latin typeface="Helvetica" pitchFamily="34" charset="0"/>
                <a:ea typeface="+mn-ea"/>
                <a:cs typeface="Helvetica" pitchFamily="34" charset="0"/>
              </a:rPr>
              <a:t>Basic data, but foundation for information in areas such as:</a:t>
            </a:r>
          </a:p>
          <a:p>
            <a:pPr algn="l">
              <a:defRPr/>
            </a:pPr>
            <a:r>
              <a:rPr lang="en-US" sz="2000" dirty="0" smtClean="0">
                <a:solidFill>
                  <a:schemeClr val="tx1"/>
                </a:solidFill>
                <a:latin typeface="Helvetica" pitchFamily="34" charset="0"/>
                <a:ea typeface="+mn-ea"/>
                <a:cs typeface="Helvetica" pitchFamily="34" charset="0"/>
              </a:rPr>
              <a:t>	demography, health, employment, environment etc.</a:t>
            </a:r>
          </a:p>
          <a:p>
            <a:pPr algn="l">
              <a:buFont typeface="Wingdings" pitchFamily="2" charset="2"/>
              <a:buChar char="§"/>
              <a:defRPr/>
            </a:pPr>
            <a:endParaRPr lang="en-US" sz="2000" dirty="0" smtClean="0">
              <a:solidFill>
                <a:schemeClr val="tx1"/>
              </a:solidFill>
              <a:latin typeface="Helvetica" pitchFamily="34" charset="0"/>
              <a:cs typeface="Helvetica" pitchFamily="34" charset="0"/>
            </a:endParaRPr>
          </a:p>
          <a:p>
            <a:pPr algn="l">
              <a:buFont typeface="Wingdings" pitchFamily="2" charset="2"/>
              <a:buChar char="§"/>
              <a:defRPr/>
            </a:pPr>
            <a:r>
              <a:rPr lang="en-US" sz="2000" dirty="0" smtClean="0">
                <a:solidFill>
                  <a:schemeClr val="tx1"/>
                </a:solidFill>
                <a:latin typeface="Helvetica" pitchFamily="34" charset="0"/>
                <a:cs typeface="Helvetica" pitchFamily="34" charset="0"/>
              </a:rPr>
              <a:t>Unique advantage: Representation of the entire statistical universe, down to the smallest geographical units. </a:t>
            </a:r>
          </a:p>
          <a:p>
            <a:pPr algn="l">
              <a:buFont typeface="Wingdings" pitchFamily="2" charset="2"/>
              <a:buChar char="§"/>
              <a:defRPr/>
            </a:pPr>
            <a:endParaRPr lang="en-US" sz="2000" dirty="0" smtClean="0">
              <a:solidFill>
                <a:schemeClr val="tx1"/>
              </a:solidFill>
              <a:latin typeface="Helvetica" pitchFamily="34" charset="0"/>
              <a:cs typeface="Helvetica" pitchFamily="34" charset="0"/>
            </a:endParaRPr>
          </a:p>
          <a:p>
            <a:pPr algn="l">
              <a:buFont typeface="Wingdings" pitchFamily="2" charset="2"/>
              <a:buChar char="§"/>
              <a:defRPr/>
            </a:pPr>
            <a:r>
              <a:rPr lang="en-US" sz="2000" dirty="0" smtClean="0">
                <a:solidFill>
                  <a:schemeClr val="tx1"/>
                </a:solidFill>
                <a:latin typeface="Helvetica" pitchFamily="34" charset="0"/>
                <a:cs typeface="Helvetica" pitchFamily="34" charset="0"/>
              </a:rPr>
              <a:t>For purposes that require data at particular levels of aggregation, the census has no match.</a:t>
            </a:r>
          </a:p>
        </p:txBody>
      </p:sp>
      <p:sp>
        <p:nvSpPr>
          <p:cNvPr id="4" name="Slide Number Placeholder 3"/>
          <p:cNvSpPr>
            <a:spLocks noGrp="1"/>
          </p:cNvSpPr>
          <p:nvPr>
            <p:ph type="sldNum" sz="quarter" idx="12"/>
          </p:nvPr>
        </p:nvSpPr>
        <p:spPr/>
        <p:txBody>
          <a:bodyPr/>
          <a:lstStyle/>
          <a:p>
            <a:fld id="{DB08A1E9-CF6A-4732-83CC-301687D92AA1}" type="slidenum">
              <a:rPr lang="en-US" smtClean="0"/>
              <a:pPr/>
              <a:t>2</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74663" y="1054100"/>
            <a:ext cx="8077666" cy="5041900"/>
          </a:xfrm>
        </p:spPr>
        <p:txBody>
          <a:bodyPr rtlCol="0">
            <a:noAutofit/>
          </a:bodyPr>
          <a:lstStyle/>
          <a:p>
            <a:pPr algn="l">
              <a:defRPr/>
            </a:pPr>
            <a:r>
              <a:rPr lang="en-US" sz="2000" b="1" dirty="0" smtClean="0">
                <a:solidFill>
                  <a:schemeClr val="tx1"/>
                </a:solidFill>
                <a:latin typeface="Helvetica"/>
                <a:ea typeface="+mn-ea"/>
                <a:cs typeface="Helvetica"/>
              </a:rPr>
              <a:t>Evidence Base for Decision-Making</a:t>
            </a:r>
          </a:p>
          <a:p>
            <a:pPr algn="l">
              <a:defRPr/>
            </a:pPr>
            <a:endParaRPr lang="en-US" sz="2000" dirty="0" smtClean="0">
              <a:solidFill>
                <a:schemeClr val="tx1"/>
              </a:solidFill>
              <a:latin typeface="Helvetica"/>
              <a:ea typeface="+mn-ea"/>
              <a:cs typeface="Helvetica"/>
            </a:endParaRPr>
          </a:p>
          <a:p>
            <a:pPr algn="l">
              <a:buFont typeface="Wingdings" pitchFamily="2" charset="2"/>
              <a:buChar char="§"/>
              <a:defRPr/>
            </a:pPr>
            <a:r>
              <a:rPr lang="en-US" sz="2000" dirty="0" smtClean="0">
                <a:solidFill>
                  <a:schemeClr val="tx1"/>
                </a:solidFill>
                <a:latin typeface="Helvetica" pitchFamily="34" charset="0"/>
                <a:cs typeface="Helvetica" pitchFamily="34" charset="0"/>
              </a:rPr>
              <a:t>Fundamental for decision making: Statistics are critical in evidence-based decision-making</a:t>
            </a:r>
          </a:p>
          <a:p>
            <a:pPr algn="l">
              <a:buFont typeface="Wingdings" pitchFamily="2" charset="2"/>
              <a:buChar char="§"/>
              <a:defRPr/>
            </a:pPr>
            <a:endParaRPr lang="en-US" sz="2000" dirty="0" smtClean="0">
              <a:solidFill>
                <a:schemeClr val="tx1"/>
              </a:solidFill>
              <a:latin typeface="Helvetica" pitchFamily="34" charset="0"/>
              <a:cs typeface="Helvetica" pitchFamily="34" charset="0"/>
            </a:endParaRPr>
          </a:p>
          <a:p>
            <a:pPr algn="l">
              <a:buFont typeface="Wingdings" pitchFamily="2" charset="2"/>
              <a:buChar char="§"/>
              <a:defRPr/>
            </a:pPr>
            <a:r>
              <a:rPr lang="en-US" sz="2000" dirty="0" smtClean="0">
                <a:solidFill>
                  <a:schemeClr val="tx1"/>
                </a:solidFill>
                <a:latin typeface="Helvetica" pitchFamily="34" charset="0"/>
                <a:cs typeface="Helvetica" pitchFamily="34" charset="0"/>
              </a:rPr>
              <a:t>Critical planning tool, helping policymakers plan for the future:</a:t>
            </a:r>
          </a:p>
          <a:p>
            <a:pPr lvl="2" algn="l">
              <a:buFont typeface="Wingdings" pitchFamily="2" charset="2"/>
              <a:buChar char="§"/>
              <a:defRPr/>
            </a:pPr>
            <a:r>
              <a:rPr lang="en-US" sz="2000" dirty="0" smtClean="0">
                <a:solidFill>
                  <a:schemeClr val="tx1"/>
                </a:solidFill>
                <a:latin typeface="Helvetica" pitchFamily="34" charset="0"/>
                <a:cs typeface="Helvetica" pitchFamily="34" charset="0"/>
              </a:rPr>
              <a:t> predict and plan for demographic trends. </a:t>
            </a:r>
          </a:p>
          <a:p>
            <a:pPr lvl="2" algn="l">
              <a:buFont typeface="Wingdings" pitchFamily="2" charset="2"/>
              <a:buChar char="§"/>
              <a:defRPr/>
            </a:pPr>
            <a:r>
              <a:rPr lang="en-US" sz="2000" dirty="0" smtClean="0">
                <a:solidFill>
                  <a:schemeClr val="tx1"/>
                </a:solidFill>
                <a:latin typeface="Helvetica" pitchFamily="34" charset="0"/>
                <a:cs typeface="Helvetica" pitchFamily="34" charset="0"/>
              </a:rPr>
              <a:t> reveal the number of people with disabilities and orphans by area</a:t>
            </a:r>
          </a:p>
          <a:p>
            <a:pPr lvl="2" algn="l">
              <a:buFont typeface="Wingdings" pitchFamily="2" charset="2"/>
              <a:buChar char="§"/>
              <a:defRPr/>
            </a:pPr>
            <a:r>
              <a:rPr lang="en-US" sz="2000" dirty="0" smtClean="0">
                <a:solidFill>
                  <a:schemeClr val="tx1"/>
                </a:solidFill>
                <a:latin typeface="Helvetica" pitchFamily="34" charset="0"/>
                <a:cs typeface="Helvetica" pitchFamily="34" charset="0"/>
              </a:rPr>
              <a:t> uncover gender disparities </a:t>
            </a:r>
          </a:p>
          <a:p>
            <a:pPr lvl="2" algn="l">
              <a:buFont typeface="Wingdings" pitchFamily="2" charset="2"/>
              <a:buChar char="§"/>
              <a:defRPr/>
            </a:pPr>
            <a:r>
              <a:rPr lang="en-US" sz="2000" dirty="0" smtClean="0">
                <a:solidFill>
                  <a:schemeClr val="tx1"/>
                </a:solidFill>
                <a:latin typeface="Helvetica" pitchFamily="34" charset="0"/>
                <a:cs typeface="Helvetica" pitchFamily="34" charset="0"/>
              </a:rPr>
              <a:t> map types of dwellings, sources of drinking water, etc.</a:t>
            </a:r>
          </a:p>
          <a:p>
            <a:pPr algn="l">
              <a:buFont typeface="Wingdings" pitchFamily="2" charset="2"/>
              <a:buChar char="§"/>
              <a:defRPr/>
            </a:pPr>
            <a:endParaRPr lang="en-US" sz="2000" dirty="0" smtClean="0">
              <a:solidFill>
                <a:schemeClr val="tx1"/>
              </a:solidFill>
              <a:latin typeface="Helvetica" pitchFamily="34" charset="0"/>
              <a:cs typeface="Helvetica" pitchFamily="34" charset="0"/>
            </a:endParaRPr>
          </a:p>
          <a:p>
            <a:pPr algn="l">
              <a:buFont typeface="Wingdings" pitchFamily="2" charset="2"/>
              <a:buChar char="§"/>
              <a:defRPr/>
            </a:pPr>
            <a:r>
              <a:rPr lang="en-US" sz="2000" dirty="0" smtClean="0">
                <a:solidFill>
                  <a:schemeClr val="tx1"/>
                </a:solidFill>
                <a:latin typeface="Helvetica" pitchFamily="34" charset="0"/>
                <a:cs typeface="Helvetica" pitchFamily="34" charset="0"/>
              </a:rPr>
              <a:t>Basis for informed policy formulation and for monitoring the MDGs</a:t>
            </a:r>
          </a:p>
          <a:p>
            <a:pPr algn="l">
              <a:buFont typeface="Wingdings" pitchFamily="2" charset="2"/>
              <a:buChar char="§"/>
              <a:defRPr/>
            </a:pPr>
            <a:endParaRPr lang="en-US" sz="2000" dirty="0" smtClean="0">
              <a:solidFill>
                <a:schemeClr val="tx1"/>
              </a:solidFill>
              <a:latin typeface="Helvetica" pitchFamily="34" charset="0"/>
              <a:cs typeface="Helvetica" pitchFamily="34" charset="0"/>
            </a:endParaRPr>
          </a:p>
        </p:txBody>
      </p:sp>
      <p:sp>
        <p:nvSpPr>
          <p:cNvPr id="4" name="Slide Number Placeholder 3"/>
          <p:cNvSpPr>
            <a:spLocks noGrp="1"/>
          </p:cNvSpPr>
          <p:nvPr>
            <p:ph type="sldNum" sz="quarter" idx="12"/>
          </p:nvPr>
        </p:nvSpPr>
        <p:spPr/>
        <p:txBody>
          <a:bodyPr/>
          <a:lstStyle/>
          <a:p>
            <a:fld id="{DB08A1E9-CF6A-4732-83CC-301687D92AA1}" type="slidenum">
              <a:rPr lang="en-US" smtClean="0"/>
              <a:pPr/>
              <a:t>3</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74663" y="1054100"/>
            <a:ext cx="8077666" cy="5041900"/>
          </a:xfrm>
        </p:spPr>
        <p:txBody>
          <a:bodyPr rtlCol="0">
            <a:noAutofit/>
          </a:bodyPr>
          <a:lstStyle/>
          <a:p>
            <a:pPr algn="l">
              <a:defRPr/>
            </a:pPr>
            <a:r>
              <a:rPr lang="en-US" sz="2000" b="1" dirty="0" smtClean="0">
                <a:solidFill>
                  <a:schemeClr val="tx1"/>
                </a:solidFill>
                <a:latin typeface="Helvetica"/>
                <a:ea typeface="+mn-ea"/>
                <a:cs typeface="Helvetica"/>
              </a:rPr>
              <a:t>Evidence Base for Decision-Making</a:t>
            </a:r>
          </a:p>
          <a:p>
            <a:pPr algn="l">
              <a:defRPr/>
            </a:pPr>
            <a:endParaRPr lang="en-US" sz="2000" dirty="0" smtClean="0">
              <a:solidFill>
                <a:schemeClr val="tx1"/>
              </a:solidFill>
              <a:latin typeface="Helvetica" pitchFamily="34" charset="0"/>
              <a:cs typeface="Helvetica" pitchFamily="34" charset="0"/>
            </a:endParaRPr>
          </a:p>
          <a:p>
            <a:pPr algn="l">
              <a:buFont typeface="Wingdings" pitchFamily="2" charset="2"/>
              <a:buChar char="§"/>
              <a:defRPr/>
            </a:pPr>
            <a:r>
              <a:rPr lang="en-US" sz="2000" dirty="0" smtClean="0">
                <a:solidFill>
                  <a:schemeClr val="tx1"/>
                </a:solidFill>
                <a:latin typeface="Helvetica" pitchFamily="34" charset="0"/>
                <a:cs typeface="Helvetica" pitchFamily="34" charset="0"/>
              </a:rPr>
              <a:t> Contribution to poverty reduction through:</a:t>
            </a:r>
          </a:p>
          <a:p>
            <a:pPr algn="l">
              <a:defRPr/>
            </a:pPr>
            <a:r>
              <a:rPr lang="en-US" sz="2000" dirty="0" smtClean="0">
                <a:solidFill>
                  <a:schemeClr val="tx1"/>
                </a:solidFill>
                <a:latin typeface="Helvetica" pitchFamily="34" charset="0"/>
                <a:cs typeface="Helvetica" pitchFamily="34" charset="0"/>
              </a:rPr>
              <a:t>	1. identification of beneficiaries and gaps in services, </a:t>
            </a:r>
          </a:p>
          <a:p>
            <a:pPr algn="l">
              <a:defRPr/>
            </a:pPr>
            <a:r>
              <a:rPr lang="en-US" sz="2000" dirty="0" smtClean="0">
                <a:solidFill>
                  <a:schemeClr val="tx1"/>
                </a:solidFill>
                <a:latin typeface="Helvetica" pitchFamily="34" charset="0"/>
                <a:cs typeface="Helvetica" pitchFamily="34" charset="0"/>
              </a:rPr>
              <a:t>	2. monitoring indicators of the MDGs</a:t>
            </a:r>
          </a:p>
          <a:p>
            <a:pPr algn="l">
              <a:defRPr/>
            </a:pPr>
            <a:endParaRPr lang="en-US" sz="2000" dirty="0" smtClean="0">
              <a:solidFill>
                <a:schemeClr val="tx1"/>
              </a:solidFill>
              <a:latin typeface="Helvetica" pitchFamily="34" charset="0"/>
              <a:cs typeface="Helvetica" pitchFamily="34" charset="0"/>
            </a:endParaRPr>
          </a:p>
          <a:p>
            <a:pPr algn="l">
              <a:buFont typeface="Wingdings" pitchFamily="2" charset="2"/>
              <a:buChar char="§"/>
              <a:defRPr/>
            </a:pPr>
            <a:r>
              <a:rPr lang="en-US" sz="2000" dirty="0" smtClean="0">
                <a:solidFill>
                  <a:schemeClr val="tx1"/>
                </a:solidFill>
                <a:latin typeface="Helvetica" pitchFamily="34" charset="0"/>
                <a:cs typeface="Helvetica" pitchFamily="34" charset="0"/>
              </a:rPr>
              <a:t> 2010 MDGs Summit, increased demand for consistent and comparable statistical information:</a:t>
            </a:r>
          </a:p>
          <a:p>
            <a:pPr algn="l">
              <a:defRPr/>
            </a:pPr>
            <a:r>
              <a:rPr lang="en-US" sz="2000" dirty="0" smtClean="0">
                <a:solidFill>
                  <a:schemeClr val="tx1"/>
                </a:solidFill>
                <a:latin typeface="Helvetica" pitchFamily="34" charset="0"/>
                <a:cs typeface="Helvetica" pitchFamily="34" charset="0"/>
              </a:rPr>
              <a:t>	1. for monitoring progress and </a:t>
            </a:r>
          </a:p>
          <a:p>
            <a:pPr algn="l">
              <a:defRPr/>
            </a:pPr>
            <a:r>
              <a:rPr lang="en-US" sz="2000" dirty="0" smtClean="0">
                <a:solidFill>
                  <a:schemeClr val="tx1"/>
                </a:solidFill>
                <a:latin typeface="Helvetica" pitchFamily="34" charset="0"/>
                <a:cs typeface="Helvetica" pitchFamily="34" charset="0"/>
              </a:rPr>
              <a:t>	2. assessing and realigning plans and strategies.</a:t>
            </a:r>
          </a:p>
        </p:txBody>
      </p:sp>
      <p:sp>
        <p:nvSpPr>
          <p:cNvPr id="4" name="Slide Number Placeholder 3"/>
          <p:cNvSpPr>
            <a:spLocks noGrp="1"/>
          </p:cNvSpPr>
          <p:nvPr>
            <p:ph type="sldNum" sz="quarter" idx="12"/>
          </p:nvPr>
        </p:nvSpPr>
        <p:spPr/>
        <p:txBody>
          <a:bodyPr/>
          <a:lstStyle/>
          <a:p>
            <a:fld id="{DB08A1E9-CF6A-4732-83CC-301687D92AA1}" type="slidenum">
              <a:rPr lang="en-US" smtClean="0"/>
              <a:pPr/>
              <a:t>4</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74663" y="1054100"/>
            <a:ext cx="8077666" cy="5041900"/>
          </a:xfrm>
        </p:spPr>
        <p:txBody>
          <a:bodyPr rtlCol="0">
            <a:normAutofit/>
          </a:bodyPr>
          <a:lstStyle/>
          <a:p>
            <a:pPr algn="l">
              <a:defRPr/>
            </a:pPr>
            <a:r>
              <a:rPr lang="en-US" sz="2000" b="1" dirty="0" smtClean="0">
                <a:solidFill>
                  <a:schemeClr val="tx1"/>
                </a:solidFill>
                <a:latin typeface="Helvetica"/>
                <a:ea typeface="+mn-ea"/>
                <a:cs typeface="Helvetica"/>
              </a:rPr>
              <a:t>Major Challenge: Accessibility of Census Data</a:t>
            </a:r>
          </a:p>
          <a:p>
            <a:pPr algn="l">
              <a:defRPr/>
            </a:pPr>
            <a:endParaRPr lang="en-US" sz="2000" dirty="0" smtClean="0">
              <a:solidFill>
                <a:schemeClr val="tx1"/>
              </a:solidFill>
              <a:latin typeface="Helvetica"/>
              <a:ea typeface="+mn-ea"/>
              <a:cs typeface="Helvetica"/>
            </a:endParaRPr>
          </a:p>
          <a:p>
            <a:pPr algn="l">
              <a:buFont typeface="Wingdings" pitchFamily="2" charset="2"/>
              <a:buChar char="§"/>
              <a:defRPr/>
            </a:pPr>
            <a:r>
              <a:rPr lang="en-US" sz="2000" dirty="0" smtClean="0">
                <a:solidFill>
                  <a:schemeClr val="tx1"/>
                </a:solidFill>
                <a:latin typeface="Helvetica"/>
                <a:cs typeface="Helvetica"/>
              </a:rPr>
              <a:t> In the context of confidentiality concerns, limited access given to census micro-data</a:t>
            </a:r>
          </a:p>
          <a:p>
            <a:pPr algn="l">
              <a:buFont typeface="Wingdings" pitchFamily="2" charset="2"/>
              <a:buChar char="§"/>
              <a:defRPr/>
            </a:pPr>
            <a:endParaRPr lang="en-US" sz="2000" dirty="0" smtClean="0">
              <a:solidFill>
                <a:schemeClr val="tx1"/>
              </a:solidFill>
              <a:latin typeface="Helvetica"/>
              <a:cs typeface="Helvetica"/>
            </a:endParaRPr>
          </a:p>
          <a:p>
            <a:pPr algn="l">
              <a:buFont typeface="Wingdings" pitchFamily="2" charset="2"/>
              <a:buChar char="§"/>
              <a:defRPr/>
            </a:pPr>
            <a:r>
              <a:rPr lang="en-US" sz="2000" dirty="0" smtClean="0">
                <a:solidFill>
                  <a:schemeClr val="tx1"/>
                </a:solidFill>
                <a:latin typeface="Helvetica"/>
                <a:cs typeface="Helvetica"/>
              </a:rPr>
              <a:t> Main characteristic of censuses – Confidentiality</a:t>
            </a:r>
          </a:p>
          <a:p>
            <a:pPr algn="l">
              <a:buFont typeface="Wingdings" pitchFamily="2" charset="2"/>
              <a:buChar char="§"/>
              <a:defRPr/>
            </a:pPr>
            <a:endParaRPr lang="en-US" sz="2000" dirty="0" smtClean="0">
              <a:solidFill>
                <a:schemeClr val="tx1"/>
              </a:solidFill>
              <a:latin typeface="Helvetica"/>
              <a:cs typeface="Helvetica"/>
            </a:endParaRPr>
          </a:p>
          <a:p>
            <a:pPr algn="l">
              <a:buFont typeface="Wingdings" pitchFamily="2" charset="2"/>
              <a:buChar char="§"/>
              <a:defRPr/>
            </a:pPr>
            <a:r>
              <a:rPr lang="en-US" sz="2000" dirty="0" smtClean="0">
                <a:solidFill>
                  <a:schemeClr val="tx1"/>
                </a:solidFill>
                <a:latin typeface="Helvetica"/>
                <a:cs typeface="Helvetica"/>
              </a:rPr>
              <a:t> Need for public access to data and availability of micro data</a:t>
            </a:r>
          </a:p>
          <a:p>
            <a:pPr algn="l">
              <a:buFont typeface="Wingdings" pitchFamily="2" charset="2"/>
              <a:buChar char="§"/>
              <a:defRPr/>
            </a:pPr>
            <a:endParaRPr lang="en-US" sz="2000" dirty="0" smtClean="0">
              <a:solidFill>
                <a:schemeClr val="tx1"/>
              </a:solidFill>
              <a:latin typeface="Helvetica"/>
              <a:cs typeface="Helvetica"/>
            </a:endParaRPr>
          </a:p>
          <a:p>
            <a:pPr algn="l">
              <a:buFont typeface="Wingdings" pitchFamily="2" charset="2"/>
              <a:buChar char="§"/>
              <a:defRPr/>
            </a:pPr>
            <a:endParaRPr lang="en-US" sz="2000" dirty="0" smtClean="0">
              <a:solidFill>
                <a:schemeClr val="tx1"/>
              </a:solidFill>
              <a:latin typeface="Helvetica"/>
              <a:ea typeface="+mn-ea"/>
              <a:cs typeface="Helvetica"/>
            </a:endParaRPr>
          </a:p>
          <a:p>
            <a:pPr algn="l">
              <a:buFont typeface="Wingdings" pitchFamily="2" charset="2"/>
              <a:buChar char="§"/>
              <a:defRPr/>
            </a:pPr>
            <a:r>
              <a:rPr lang="en-US" sz="2000" dirty="0" smtClean="0">
                <a:solidFill>
                  <a:schemeClr val="tx1"/>
                </a:solidFill>
                <a:latin typeface="Helvetica"/>
                <a:ea typeface="+mn-ea"/>
                <a:cs typeface="Helvetica"/>
              </a:rPr>
              <a:t> Key: 	</a:t>
            </a:r>
            <a:r>
              <a:rPr lang="en-US" sz="2000" dirty="0" smtClean="0">
                <a:solidFill>
                  <a:schemeClr val="tx1"/>
                </a:solidFill>
                <a:latin typeface="Helvetica"/>
                <a:cs typeface="Helvetica"/>
              </a:rPr>
              <a:t>Understand data </a:t>
            </a:r>
            <a:r>
              <a:rPr lang="en-US" sz="2000" dirty="0">
                <a:solidFill>
                  <a:schemeClr val="tx1"/>
                </a:solidFill>
                <a:latin typeface="Helvetica"/>
                <a:cs typeface="Helvetica"/>
              </a:rPr>
              <a:t>as a public good</a:t>
            </a:r>
          </a:p>
          <a:p>
            <a:pPr lvl="2" algn="l">
              <a:defRPr/>
            </a:pPr>
            <a:r>
              <a:rPr lang="en-US" sz="2000" dirty="0">
                <a:solidFill>
                  <a:schemeClr val="tx1"/>
                </a:solidFill>
                <a:latin typeface="Helvetica"/>
                <a:cs typeface="Helvetica"/>
              </a:rPr>
              <a:t>Promote wide accessibility to data</a:t>
            </a:r>
          </a:p>
        </p:txBody>
      </p:sp>
      <p:sp>
        <p:nvSpPr>
          <p:cNvPr id="4" name="Slide Number Placeholder 3"/>
          <p:cNvSpPr>
            <a:spLocks noGrp="1"/>
          </p:cNvSpPr>
          <p:nvPr>
            <p:ph type="sldNum" sz="quarter" idx="12"/>
          </p:nvPr>
        </p:nvSpPr>
        <p:spPr/>
        <p:txBody>
          <a:bodyPr/>
          <a:lstStyle/>
          <a:p>
            <a:fld id="{DB08A1E9-CF6A-4732-83CC-301687D92AA1}" type="slidenum">
              <a:rPr lang="en-US" smtClean="0"/>
              <a:pPr/>
              <a:t>5</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noChangeArrowheads="1"/>
          </p:cNvPicPr>
          <p:nvPr>
            <p:ph idx="1"/>
          </p:nvPr>
        </p:nvPicPr>
        <p:blipFill>
          <a:blip r:embed="rId3" cstate="print"/>
          <a:srcRect/>
          <a:stretch>
            <a:fillRect/>
          </a:stretch>
        </p:blipFill>
        <p:spPr bwMode="auto">
          <a:xfrm>
            <a:off x="448241" y="850049"/>
            <a:ext cx="8283378" cy="5930028"/>
          </a:xfrm>
          <a:prstGeom prst="rect">
            <a:avLst/>
          </a:prstGeom>
          <a:noFill/>
          <a:ln w="9525">
            <a:noFill/>
            <a:round/>
            <a:headEnd/>
            <a:tailEnd/>
          </a:ln>
          <a:effectLst/>
        </p:spPr>
      </p:pic>
      <p:sp>
        <p:nvSpPr>
          <p:cNvPr id="4" name="Slide Number Placeholder 3"/>
          <p:cNvSpPr>
            <a:spLocks noGrp="1"/>
          </p:cNvSpPr>
          <p:nvPr>
            <p:ph type="sldNum" sz="quarter" idx="12"/>
          </p:nvPr>
        </p:nvSpPr>
        <p:spPr/>
        <p:txBody>
          <a:bodyPr/>
          <a:lstStyle/>
          <a:p>
            <a:fld id="{05E06DF9-BE1B-481D-A2AF-D6838DE1D6FB}" type="slidenum">
              <a:rPr lang="en-US" smtClean="0"/>
              <a:pPr/>
              <a:t>6</a:t>
            </a:fld>
            <a:endParaRPr lang="en-US"/>
          </a:p>
        </p:txBody>
      </p:sp>
      <p:pic>
        <p:nvPicPr>
          <p:cNvPr id="6" name="Picture 5"/>
          <p:cNvPicPr>
            <a:picLocks noChangeAspect="1" noChangeArrowheads="1"/>
          </p:cNvPicPr>
          <p:nvPr/>
        </p:nvPicPr>
        <p:blipFill>
          <a:blip r:embed="rId4" cstate="print"/>
          <a:srcRect/>
          <a:stretch>
            <a:fillRect/>
          </a:stretch>
        </p:blipFill>
        <p:spPr bwMode="auto">
          <a:xfrm>
            <a:off x="4003589" y="3871543"/>
            <a:ext cx="5115696" cy="3192539"/>
          </a:xfrm>
          <a:prstGeom prst="rect">
            <a:avLst/>
          </a:prstGeom>
          <a:noFill/>
          <a:ln w="9525">
            <a:noFill/>
            <a:round/>
            <a:headEnd/>
            <a:tailEnd/>
          </a:ln>
          <a:effectLst/>
        </p:spPr>
      </p:pic>
      <p:sp>
        <p:nvSpPr>
          <p:cNvPr id="9" name="Rectangle 2"/>
          <p:cNvSpPr txBox="1">
            <a:spLocks noChangeArrowheads="1"/>
          </p:cNvSpPr>
          <p:nvPr/>
        </p:nvSpPr>
        <p:spPr bwMode="auto">
          <a:xfrm>
            <a:off x="738188" y="1778000"/>
            <a:ext cx="7772400" cy="381000"/>
          </a:xfrm>
          <a:prstGeom prst="rect">
            <a:avLst/>
          </a:prstGeom>
          <a:noFill/>
          <a:ln w="9525">
            <a:noFill/>
            <a:miter lim="800000"/>
            <a:headEnd/>
            <a:tailEnd/>
          </a:ln>
        </p:spPr>
        <p:txBody>
          <a:bodyPr anchor="ctr"/>
          <a:lstStyle/>
          <a:p>
            <a:pPr defTabSz="914400"/>
            <a:endParaRPr lang="en-US" sz="2000" b="1" dirty="0" smtClean="0">
              <a:solidFill>
                <a:srgbClr val="F38D26"/>
              </a:solidFill>
              <a:latin typeface="Helvetica" charset="0"/>
              <a:cs typeface="Helvetica"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490538" y="1016000"/>
            <a:ext cx="7772400" cy="381000"/>
          </a:xfrm>
          <a:prstGeom prst="rect">
            <a:avLst/>
          </a:prstGeom>
          <a:noFill/>
          <a:ln w="9525">
            <a:noFill/>
            <a:miter lim="800000"/>
            <a:headEnd/>
            <a:tailEnd/>
          </a:ln>
        </p:spPr>
        <p:txBody>
          <a:bodyPr anchor="ctr"/>
          <a:lstStyle/>
          <a:p>
            <a:pPr defTabSz="914400"/>
            <a:endParaRPr lang="en-US" sz="1900" b="1" dirty="0" smtClean="0">
              <a:solidFill>
                <a:srgbClr val="F38D26"/>
              </a:solidFill>
              <a:latin typeface="Helvetica" charset="0"/>
              <a:cs typeface="Helvetica" charset="0"/>
            </a:endParaRPr>
          </a:p>
          <a:p>
            <a:pPr defTabSz="914400"/>
            <a:r>
              <a:rPr lang="en-US" sz="1900" b="1" dirty="0" smtClean="0">
                <a:solidFill>
                  <a:srgbClr val="F38D26"/>
                </a:solidFill>
                <a:latin typeface="Helvetica" charset="0"/>
                <a:cs typeface="Helvetica" charset="0"/>
              </a:rPr>
              <a:t>On-line access to 29 national census information</a:t>
            </a:r>
          </a:p>
          <a:p>
            <a:pPr defTabSz="914400"/>
            <a:endParaRPr lang="en-US" sz="1900" b="1" dirty="0">
              <a:solidFill>
                <a:srgbClr val="F38D26"/>
              </a:solidFill>
              <a:latin typeface="Helvetica" charset="0"/>
              <a:cs typeface="Helvetica" charset="0"/>
            </a:endParaRPr>
          </a:p>
        </p:txBody>
      </p:sp>
      <p:sp>
        <p:nvSpPr>
          <p:cNvPr id="5" name="Rectangle 3"/>
          <p:cNvSpPr txBox="1">
            <a:spLocks noChangeArrowheads="1"/>
          </p:cNvSpPr>
          <p:nvPr/>
        </p:nvSpPr>
        <p:spPr bwMode="auto">
          <a:xfrm>
            <a:off x="490538" y="1625600"/>
            <a:ext cx="7772400" cy="3868738"/>
          </a:xfrm>
          <a:prstGeom prst="rect">
            <a:avLst/>
          </a:prstGeom>
          <a:noFill/>
          <a:ln w="9525">
            <a:noFill/>
            <a:miter lim="800000"/>
            <a:headEnd/>
            <a:tailEnd/>
          </a:ln>
        </p:spPr>
        <p:txBody>
          <a:bodyPr/>
          <a:lstStyle/>
          <a:p>
            <a:pPr marL="285750" indent="-285750" defTabSz="914400">
              <a:spcBef>
                <a:spcPct val="20000"/>
              </a:spcBef>
              <a:buClr>
                <a:srgbClr val="7F7F7F"/>
              </a:buClr>
              <a:buFont typeface="Wingdings" charset="2"/>
              <a:buChar char="§"/>
            </a:pPr>
            <a:endParaRPr lang="en-US" sz="2000" dirty="0">
              <a:latin typeface="Calibri" charset="0"/>
            </a:endParaRPr>
          </a:p>
        </p:txBody>
      </p:sp>
      <p:sp>
        <p:nvSpPr>
          <p:cNvPr id="6" name="Slide Number Placeholder 5"/>
          <p:cNvSpPr>
            <a:spLocks noGrp="1"/>
          </p:cNvSpPr>
          <p:nvPr>
            <p:ph type="sldNum" sz="quarter" idx="12"/>
          </p:nvPr>
        </p:nvSpPr>
        <p:spPr/>
        <p:txBody>
          <a:bodyPr/>
          <a:lstStyle/>
          <a:p>
            <a:fld id="{05E06DF9-BE1B-481D-A2AF-D6838DE1D6FB}" type="slidenum">
              <a:rPr lang="en-US" smtClean="0"/>
              <a:pPr/>
              <a:t>7</a:t>
            </a:fld>
            <a:endParaRPr lang="en-US"/>
          </a:p>
        </p:txBody>
      </p:sp>
      <p:pic>
        <p:nvPicPr>
          <p:cNvPr id="7" name="Picture 4"/>
          <p:cNvPicPr>
            <a:picLocks noChangeAspect="1" noChangeArrowheads="1"/>
          </p:cNvPicPr>
          <p:nvPr/>
        </p:nvPicPr>
        <p:blipFill>
          <a:blip r:embed="rId3" cstate="print"/>
          <a:srcRect/>
          <a:stretch>
            <a:fillRect/>
          </a:stretch>
        </p:blipFill>
        <p:spPr bwMode="auto">
          <a:xfrm>
            <a:off x="195" y="1754372"/>
            <a:ext cx="4333229" cy="5100090"/>
          </a:xfrm>
          <a:prstGeom prst="rect">
            <a:avLst/>
          </a:prstGeom>
          <a:noFill/>
          <a:ln w="9525">
            <a:noFill/>
            <a:miter lim="800000"/>
            <a:headEnd/>
            <a:tailEnd/>
          </a:ln>
        </p:spPr>
      </p:pic>
      <p:sp>
        <p:nvSpPr>
          <p:cNvPr id="8" name="Rectangle 7"/>
          <p:cNvSpPr/>
          <p:nvPr/>
        </p:nvSpPr>
        <p:spPr>
          <a:xfrm>
            <a:off x="4465670" y="1997839"/>
            <a:ext cx="4572000" cy="2554545"/>
          </a:xfrm>
          <a:prstGeom prst="rect">
            <a:avLst/>
          </a:prstGeom>
        </p:spPr>
        <p:txBody>
          <a:bodyPr>
            <a:spAutoFit/>
          </a:bodyPr>
          <a:lstStyle/>
          <a:p>
            <a:pPr algn="just">
              <a:buFontTx/>
              <a:buChar char="•"/>
            </a:pPr>
            <a:r>
              <a:rPr lang="en-US" sz="1600" dirty="0" smtClean="0">
                <a:latin typeface="Helvetica" pitchFamily="34" charset="0"/>
                <a:cs typeface="Helvetica" pitchFamily="34" charset="0"/>
              </a:rPr>
              <a:t> CELADE: mirror site of the NSO web site or actual server for some countries census access.</a:t>
            </a:r>
          </a:p>
          <a:p>
            <a:pPr algn="just"/>
            <a:endParaRPr lang="en-US" sz="1600" dirty="0" smtClean="0">
              <a:latin typeface="Helvetica" pitchFamily="34" charset="0"/>
              <a:cs typeface="Helvetica" pitchFamily="34" charset="0"/>
            </a:endParaRPr>
          </a:p>
          <a:p>
            <a:pPr algn="just">
              <a:buFontTx/>
              <a:buChar char="•"/>
            </a:pPr>
            <a:r>
              <a:rPr lang="en-US" sz="1600" dirty="0" smtClean="0">
                <a:latin typeface="Helvetica" pitchFamily="34" charset="0"/>
                <a:cs typeface="Helvetica" pitchFamily="34" charset="0"/>
              </a:rPr>
              <a:t> 29 (22) countries offer on-line census processing with REDATAM</a:t>
            </a:r>
          </a:p>
          <a:p>
            <a:pPr lvl="1" algn="just">
              <a:buFontTx/>
              <a:buChar char="•"/>
            </a:pPr>
            <a:r>
              <a:rPr lang="en-US" sz="1600" dirty="0" smtClean="0">
                <a:latin typeface="Helvetica" pitchFamily="34" charset="0"/>
                <a:cs typeface="Helvetica" pitchFamily="34" charset="0"/>
              </a:rPr>
              <a:t> 18 in Latin America and Caribbean</a:t>
            </a:r>
          </a:p>
          <a:p>
            <a:pPr lvl="1" algn="just">
              <a:buFontTx/>
              <a:buChar char="•"/>
            </a:pPr>
            <a:r>
              <a:rPr lang="en-US" sz="1600" dirty="0" smtClean="0">
                <a:latin typeface="Helvetica" pitchFamily="34" charset="0"/>
                <a:cs typeface="Helvetica" pitchFamily="34" charset="0"/>
              </a:rPr>
              <a:t> 10  (3) in Africa (Cameron, Uganda y</a:t>
            </a:r>
          </a:p>
          <a:p>
            <a:pPr lvl="1" algn="just"/>
            <a:r>
              <a:rPr lang="en-US" sz="1600" dirty="0" smtClean="0">
                <a:latin typeface="Helvetica" pitchFamily="34" charset="0"/>
                <a:cs typeface="Helvetica" pitchFamily="34" charset="0"/>
              </a:rPr>
              <a:t>   Kenya)</a:t>
            </a:r>
          </a:p>
          <a:p>
            <a:pPr lvl="1" algn="just">
              <a:buFontTx/>
              <a:buChar char="•"/>
            </a:pPr>
            <a:r>
              <a:rPr lang="en-US" sz="1600" dirty="0" smtClean="0">
                <a:latin typeface="Helvetica" pitchFamily="34" charset="0"/>
                <a:cs typeface="Helvetica" pitchFamily="34" charset="0"/>
              </a:rPr>
              <a:t> and Cambodia</a:t>
            </a:r>
          </a:p>
          <a:p>
            <a:pPr lvl="1" algn="just">
              <a:buFontTx/>
              <a:buChar char="•"/>
            </a:pPr>
            <a:endParaRPr lang="en-US" sz="1600" dirty="0">
              <a:latin typeface="Helvetica" pitchFamily="34" charset="0"/>
              <a:cs typeface="Helvetica"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5E06DF9-BE1B-481D-A2AF-D6838DE1D6FB}" type="slidenum">
              <a:rPr lang="en-US" smtClean="0"/>
              <a:pPr/>
              <a:t>8</a:t>
            </a:fld>
            <a:endParaRPr lang="en-US"/>
          </a:p>
        </p:txBody>
      </p:sp>
      <p:pic>
        <p:nvPicPr>
          <p:cNvPr id="1026" name="Picture 2"/>
          <p:cNvPicPr>
            <a:picLocks noChangeAspect="1" noChangeArrowheads="1"/>
          </p:cNvPicPr>
          <p:nvPr/>
        </p:nvPicPr>
        <p:blipFill>
          <a:blip r:embed="rId3"/>
          <a:srcRect t="13442" b="5110"/>
          <a:stretch>
            <a:fillRect/>
          </a:stretch>
        </p:blipFill>
        <p:spPr bwMode="auto">
          <a:xfrm>
            <a:off x="24714" y="1099751"/>
            <a:ext cx="12406743" cy="5684113"/>
          </a:xfrm>
          <a:prstGeom prst="rect">
            <a:avLst/>
          </a:prstGeom>
          <a:noFill/>
          <a:ln w="9525">
            <a:noFill/>
            <a:miter lim="800000"/>
            <a:headEnd/>
            <a:tailEnd/>
          </a:ln>
        </p:spPr>
      </p:pic>
      <p:pic>
        <p:nvPicPr>
          <p:cNvPr id="1027" name="Picture 3"/>
          <p:cNvPicPr>
            <a:picLocks noChangeAspect="1" noChangeArrowheads="1"/>
          </p:cNvPicPr>
          <p:nvPr/>
        </p:nvPicPr>
        <p:blipFill>
          <a:blip r:embed="rId4"/>
          <a:srcRect l="40541" t="20540" r="32196" b="16937"/>
          <a:stretch>
            <a:fillRect/>
          </a:stretch>
        </p:blipFill>
        <p:spPr bwMode="auto">
          <a:xfrm>
            <a:off x="1594024" y="1917568"/>
            <a:ext cx="3546387" cy="457470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5E06DF9-BE1B-481D-A2AF-D6838DE1D6FB}" type="slidenum">
              <a:rPr lang="en-US" smtClean="0"/>
              <a:pPr/>
              <a:t>9</a:t>
            </a:fld>
            <a:endParaRPr lang="en-US"/>
          </a:p>
        </p:txBody>
      </p:sp>
      <p:pic>
        <p:nvPicPr>
          <p:cNvPr id="7" name="Picture 4"/>
          <p:cNvPicPr>
            <a:picLocks noChangeAspect="1" noChangeArrowheads="1"/>
          </p:cNvPicPr>
          <p:nvPr/>
        </p:nvPicPr>
        <p:blipFill>
          <a:blip r:embed="rId3" cstate="print"/>
          <a:srcRect/>
          <a:stretch>
            <a:fillRect/>
          </a:stretch>
        </p:blipFill>
        <p:spPr bwMode="auto">
          <a:xfrm>
            <a:off x="1303896" y="803053"/>
            <a:ext cx="7713531" cy="4573590"/>
          </a:xfrm>
          <a:prstGeom prst="rect">
            <a:avLst/>
          </a:prstGeom>
          <a:noFill/>
          <a:ln w="9525">
            <a:noFill/>
            <a:round/>
            <a:headEnd/>
            <a:tailEnd/>
          </a:ln>
          <a:effectLst/>
        </p:spPr>
      </p:pic>
      <p:pic>
        <p:nvPicPr>
          <p:cNvPr id="9" name="Picture 5"/>
          <p:cNvPicPr>
            <a:picLocks noChangeAspect="1" noChangeArrowheads="1"/>
          </p:cNvPicPr>
          <p:nvPr/>
        </p:nvPicPr>
        <p:blipFill>
          <a:blip r:embed="rId4" cstate="print"/>
          <a:srcRect/>
          <a:stretch>
            <a:fillRect/>
          </a:stretch>
        </p:blipFill>
        <p:spPr bwMode="auto">
          <a:xfrm>
            <a:off x="16055" y="3666955"/>
            <a:ext cx="6330950" cy="3200400"/>
          </a:xfrm>
          <a:prstGeom prst="rect">
            <a:avLst/>
          </a:prstGeom>
          <a:noFill/>
          <a:ln w="9525">
            <a:noFill/>
            <a:round/>
            <a:headEnd/>
            <a:tailEnd/>
          </a:ln>
          <a:effectLst/>
        </p:spPr>
      </p:pic>
      <p:sp>
        <p:nvSpPr>
          <p:cNvPr id="11" name="AutoShape 6"/>
          <p:cNvSpPr>
            <a:spLocks noChangeArrowheads="1"/>
          </p:cNvSpPr>
          <p:nvPr/>
        </p:nvSpPr>
        <p:spPr bwMode="auto">
          <a:xfrm>
            <a:off x="6553200" y="5376643"/>
            <a:ext cx="2407024" cy="1436541"/>
          </a:xfrm>
          <a:prstGeom prst="leftArrowCallout">
            <a:avLst>
              <a:gd name="adj1" fmla="val 25000"/>
              <a:gd name="adj2" fmla="val 25000"/>
              <a:gd name="adj3" fmla="val 21111"/>
              <a:gd name="adj4" fmla="val 66667"/>
            </a:avLst>
          </a:prstGeom>
          <a:ln>
            <a:headEnd/>
            <a:tailEnd/>
          </a:ln>
        </p:spPr>
        <p:style>
          <a:lnRef idx="1">
            <a:schemeClr val="accent6"/>
          </a:lnRef>
          <a:fillRef idx="3">
            <a:schemeClr val="accent6"/>
          </a:fillRef>
          <a:effectRef idx="2">
            <a:schemeClr val="accent6"/>
          </a:effectRef>
          <a:fontRef idx="minor">
            <a:schemeClr val="lt1"/>
          </a:fontRef>
        </p:style>
        <p:txBody>
          <a:bodyPr wrap="none" lIns="90000" tIns="46800" rIns="90000" bIns="46800" anchor="ctr"/>
          <a:lstStyle/>
          <a:p>
            <a:pPr algn="ctr" defTabSz="457200">
              <a:buClr>
                <a:srgbClr val="000000"/>
              </a:buClr>
              <a:buSzPct val="100000"/>
              <a:buFont typeface="Arial Rounded MT Bold"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solidFill>
                  <a:srgbClr val="000000"/>
                </a:solidFill>
                <a:latin typeface="Helvetica" pitchFamily="34" charset="0"/>
                <a:cs typeface="Helvetica" pitchFamily="34" charset="0"/>
              </a:rPr>
              <a:t>  Each tabulation</a:t>
            </a:r>
          </a:p>
          <a:p>
            <a:pPr algn="ctr" defTabSz="457200">
              <a:buClr>
                <a:srgbClr val="000000"/>
              </a:buClr>
              <a:buSzPct val="100000"/>
              <a:buFont typeface="Arial Rounded MT Bold"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solidFill>
                  <a:srgbClr val="000000"/>
                </a:solidFill>
                <a:latin typeface="Helvetica" pitchFamily="34" charset="0"/>
                <a:cs typeface="Helvetica" pitchFamily="34" charset="0"/>
              </a:rPr>
              <a:t>can be displayed </a:t>
            </a:r>
          </a:p>
          <a:p>
            <a:pPr algn="ctr" defTabSz="457200">
              <a:buClr>
                <a:srgbClr val="000000"/>
              </a:buClr>
              <a:buSzPct val="100000"/>
              <a:buFont typeface="Arial Rounded MT Bold"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solidFill>
                  <a:srgbClr val="000000"/>
                </a:solidFill>
                <a:latin typeface="Helvetica" pitchFamily="34" charset="0"/>
                <a:cs typeface="Helvetica" pitchFamily="34" charset="0"/>
              </a:rPr>
              <a:t>as table, graph</a:t>
            </a:r>
          </a:p>
          <a:p>
            <a:pPr algn="ctr" defTabSz="457200">
              <a:buClr>
                <a:srgbClr val="000000"/>
              </a:buClr>
              <a:buSzPct val="100000"/>
              <a:buFont typeface="Arial Rounded MT Bold"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solidFill>
                  <a:srgbClr val="000000"/>
                </a:solidFill>
                <a:latin typeface="Helvetica" pitchFamily="34" charset="0"/>
                <a:cs typeface="Helvetica" pitchFamily="34" charset="0"/>
              </a:rPr>
              <a:t> or map</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2613</TotalTime>
  <Words>1560</Words>
  <Application>Microsoft Office PowerPoint</Application>
  <PresentationFormat>On-screen Show (4:3)</PresentationFormat>
  <Paragraphs>235</Paragraphs>
  <Slides>17</Slides>
  <Notes>16</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The 2010 Round of Population and Housing Census</vt:lpstr>
      <vt:lpstr>Slide 16</vt:lpstr>
      <vt:lpstr>Slide 17</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Ann Grafelman</dc:creator>
  <cp:lastModifiedBy>Sabrina</cp:lastModifiedBy>
  <cp:revision>112</cp:revision>
  <dcterms:created xsi:type="dcterms:W3CDTF">2010-08-05T19:18:47Z</dcterms:created>
  <dcterms:modified xsi:type="dcterms:W3CDTF">2010-09-10T13:06:10Z</dcterms:modified>
</cp:coreProperties>
</file>