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0"/>
  </p:notesMasterIdLst>
  <p:handoutMasterIdLst>
    <p:handoutMasterId r:id="rId11"/>
  </p:handoutMasterIdLst>
  <p:sldIdLst>
    <p:sldId id="679" r:id="rId2"/>
    <p:sldId id="681" r:id="rId3"/>
    <p:sldId id="682" r:id="rId4"/>
    <p:sldId id="665" r:id="rId5"/>
    <p:sldId id="654" r:id="rId6"/>
    <p:sldId id="676" r:id="rId7"/>
    <p:sldId id="659" r:id="rId8"/>
    <p:sldId id="683" r:id="rId9"/>
  </p:sldIdLst>
  <p:sldSz cx="9144000" cy="6858000" type="screen4x3"/>
  <p:notesSz cx="6985000" cy="92710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7FFB"/>
    <a:srgbClr val="FF0101"/>
    <a:srgbClr val="FF9900"/>
    <a:srgbClr val="FCFFDD"/>
    <a:srgbClr val="D1D4FF"/>
    <a:srgbClr val="DDDDDD"/>
    <a:srgbClr val="EAEAEA"/>
    <a:srgbClr val="969696"/>
    <a:srgbClr val="B2B2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0" autoAdjust="0"/>
    <p:restoredTop sz="81360" autoAdjust="0"/>
  </p:normalViewPr>
  <p:slideViewPr>
    <p:cSldViewPr snapToGrid="0">
      <p:cViewPr varScale="1">
        <p:scale>
          <a:sx n="79" d="100"/>
          <a:sy n="79" d="100"/>
        </p:scale>
        <p:origin x="-720" y="-90"/>
      </p:cViewPr>
      <p:guideLst>
        <p:guide orient="horz" pos="2160"/>
        <p:guide pos="5424"/>
      </p:guideLst>
    </p:cSldViewPr>
  </p:slideViewPr>
  <p:outlineViewPr>
    <p:cViewPr>
      <p:scale>
        <a:sx n="33" d="100"/>
        <a:sy n="33" d="100"/>
      </p:scale>
      <p:origin x="42" y="9768"/>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1" d="100"/>
          <a:sy n="81" d="100"/>
        </p:scale>
        <p:origin x="-2130" y="-78"/>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24855226-EB12-4D21-AB1A-7E8174068189}" type="datetimeFigureOut">
              <a:rPr lang="en-US" smtClean="0"/>
              <a:pPr/>
              <a:t>9/9/2010</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7DA21553-3EB0-4CF8-9E1D-63EE539726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1331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1331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380E0D4F-A290-4C13-A06C-E50C92EE43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xfrm>
            <a:off x="932244" y="4404033"/>
            <a:ext cx="5120514" cy="4172563"/>
          </a:xfrm>
          <a:noFill/>
        </p:spPr>
        <p:txBody>
          <a:bodyPr wrap="square" lIns="92860" tIns="46431" rIns="92860" bIns="46431"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xfrm>
            <a:off x="932244" y="4404033"/>
            <a:ext cx="5120514" cy="4172563"/>
          </a:xfrm>
          <a:noFill/>
        </p:spPr>
        <p:txBody>
          <a:bodyPr wrap="square" lIns="92860" tIns="46431" rIns="92860" bIns="46431"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A071CE-ED9E-438A-850A-93C4B07C7C1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txBox="1">
            <a:spLocks noGrp="1" noChangeArrowheads="1"/>
          </p:cNvSpPr>
          <p:nvPr/>
        </p:nvSpPr>
        <p:spPr bwMode="auto">
          <a:xfrm>
            <a:off x="3957535" y="8807135"/>
            <a:ext cx="3027466" cy="463866"/>
          </a:xfrm>
          <a:prstGeom prst="rect">
            <a:avLst/>
          </a:prstGeom>
          <a:noFill/>
          <a:ln w="9525">
            <a:noFill/>
            <a:miter lim="800000"/>
            <a:headEnd/>
            <a:tailEnd/>
          </a:ln>
        </p:spPr>
        <p:txBody>
          <a:bodyPr lIns="92869" tIns="46436" rIns="92869" bIns="46436" anchor="b"/>
          <a:lstStyle/>
          <a:p>
            <a:pPr algn="r" defTabSz="928829"/>
            <a:fld id="{37DDDBCA-80E0-4B61-9220-9781DB76346E}" type="slidenum">
              <a:rPr lang="en-US" sz="1200"/>
              <a:pPr algn="r" defTabSz="928829"/>
              <a:t>5</a:t>
            </a:fld>
            <a:endParaRPr lang="en-US" sz="1200" dirty="0"/>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p:txBody>
          <a:bodyPr lIns="92869" tIns="46436" rIns="92869" bIns="46436"/>
          <a:lstStyle/>
          <a:p>
            <a:r>
              <a:rPr lang="en-US" smtClean="0"/>
              <a:t>DNA Sequencing is a very large part of this transition into the kinds of markets were looking at in the future. The same questions that we first looked at with respect to genotyping can also be consider from a DNA sequencing perspective. Again, just as in genotyping, we have seen historical barriers to approaching these questions in a cost effective manner with any real level of scientific credibility. We see these same characteristics evolving within the DNA Sequencing market as we enable innovative, high quality sequencing applications at lower and lower costs. The collective Human Genome project cost approximately $5 billion…to construct a composite sequence of 5 different individuals. Just a couple years ago it cost approximately $15million to sequence a single human genome. To date, there have only been two whole human genomes sequenced beyond the Human Genome Project. So, as we enable whole human genome sequencing at a cost of about $100,000 on our technology today, we’re beginning to see a tipping point on the horizon as continue to drive the cost curve down even further. We certainly envision a world where once we begin to approach $10,000 and then a $1,000 to sequence a whole human genome that we will see an explosion in the demand for sequencing applications like we have begun to see in genotyping.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C813BE8-9722-4ED9-8136-463AB31A3806}" type="slidenum">
              <a:rPr lang="en-GB" altLang="en-GB"/>
              <a:pPr/>
              <a:t>6</a:t>
            </a:fld>
            <a:endParaRPr lang="en-GB" alt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227868" indent="-227868" eaLnBrk="1" hangingPunct="1">
              <a:buFontTx/>
              <a:buAutoNum type="arabicParenR"/>
            </a:pPr>
            <a:r>
              <a:rPr lang="en-US" sz="1800" dirty="0" smtClean="0"/>
              <a:t> Define foundational data standards; 2) Frame multiple genome comparison; 3) Enable/unlock multiple genome analyses</a:t>
            </a:r>
          </a:p>
          <a:p>
            <a:pPr marL="227868" indent="-227868" eaLnBrk="1" hangingPunct="1"/>
            <a:endParaRPr lang="en-US" sz="1800" dirty="0" smtClean="0"/>
          </a:p>
          <a:p>
            <a:pPr marL="227868" indent="-227868" eaLnBrk="1" hangingPunct="1"/>
            <a:r>
              <a:rPr lang="en-US" b="1" dirty="0" smtClean="0"/>
              <a:t>Region   						2008</a:t>
            </a:r>
          </a:p>
          <a:p>
            <a:pPr marL="227868" indent="-227868" eaLnBrk="1" hangingPunct="1"/>
            <a:r>
              <a:rPr lang="en-US" b="1" dirty="0" smtClean="0"/>
              <a:t>World						</a:t>
            </a:r>
            <a:r>
              <a:rPr lang="en-US" dirty="0" smtClean="0"/>
              <a:t>6707</a:t>
            </a:r>
          </a:p>
          <a:p>
            <a:pPr marL="227868" indent="-227868" eaLnBrk="1" hangingPunct="1"/>
            <a:r>
              <a:rPr lang="en-US" b="1" dirty="0" smtClean="0"/>
              <a:t>Asia							</a:t>
            </a:r>
            <a:r>
              <a:rPr lang="en-US" dirty="0" smtClean="0"/>
              <a:t>4054</a:t>
            </a:r>
          </a:p>
          <a:p>
            <a:pPr marL="227868" indent="-227868" eaLnBrk="1" hangingPunct="1"/>
            <a:r>
              <a:rPr lang="en-US" b="1" dirty="0" smtClean="0"/>
              <a:t>Africa						</a:t>
            </a:r>
            <a:r>
              <a:rPr lang="en-US" dirty="0" smtClean="0"/>
              <a:t>973</a:t>
            </a:r>
          </a:p>
          <a:p>
            <a:pPr marL="227868" indent="-227868" eaLnBrk="1" hangingPunct="1"/>
            <a:r>
              <a:rPr lang="en-US" b="1" dirty="0" smtClean="0"/>
              <a:t>Europe						</a:t>
            </a:r>
            <a:r>
              <a:rPr lang="en-US" dirty="0" smtClean="0"/>
              <a:t>732</a:t>
            </a:r>
          </a:p>
          <a:p>
            <a:pPr marL="227868" indent="-227868" eaLnBrk="1" hangingPunct="1"/>
            <a:r>
              <a:rPr lang="en-US" b="1" dirty="0" smtClean="0"/>
              <a:t>Latin America and the Caribbean *	</a:t>
            </a:r>
            <a:r>
              <a:rPr lang="en-US" dirty="0" smtClean="0"/>
              <a:t>577</a:t>
            </a:r>
          </a:p>
          <a:p>
            <a:pPr marL="227868" indent="-227868" eaLnBrk="1" hangingPunct="1"/>
            <a:r>
              <a:rPr lang="en-US" b="1" dirty="0" smtClean="0"/>
              <a:t>Northern America *				</a:t>
            </a:r>
            <a:r>
              <a:rPr lang="en-US" dirty="0" smtClean="0"/>
              <a:t>337</a:t>
            </a:r>
          </a:p>
          <a:p>
            <a:pPr marL="227868" indent="-227868" eaLnBrk="1" hangingPunct="1"/>
            <a:r>
              <a:rPr lang="en-US" b="1" dirty="0" smtClean="0"/>
              <a:t>Oceania						</a:t>
            </a:r>
            <a:r>
              <a:rPr lang="en-US" dirty="0" smtClean="0"/>
              <a:t>34</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pPr>
              <a:defRPr/>
            </a:pPr>
            <a:endParaRPr lang="en-US"/>
          </a:p>
        </p:txBody>
      </p:sp>
      <p:sp>
        <p:nvSpPr>
          <p:cNvPr id="6"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Confidential</a:t>
            </a:r>
            <a:endParaRPr lang="en-US" sz="1800"/>
          </a:p>
        </p:txBody>
      </p:sp>
      <p:pic>
        <p:nvPicPr>
          <p:cNvPr id="7" name="Picture 18" descr="5300_IBMpos_black_PPT_bkgd"/>
          <p:cNvPicPr>
            <a:picLocks noChangeAspect="1" noChangeArrowheads="1"/>
          </p:cNvPicPr>
          <p:nvPr/>
        </p:nvPicPr>
        <p:blipFill>
          <a:blip r:embed="rId2" cstate="print"/>
          <a:srcRect/>
          <a:stretch>
            <a:fillRect/>
          </a:stretch>
        </p:blipFill>
        <p:spPr bwMode="auto">
          <a:xfrm>
            <a:off x="8280400" y="684213"/>
            <a:ext cx="585788" cy="234950"/>
          </a:xfrm>
          <a:prstGeom prst="rect">
            <a:avLst/>
          </a:prstGeom>
          <a:noFill/>
          <a:ln w="9525">
            <a:noFill/>
            <a:miter lim="800000"/>
            <a:headEnd/>
            <a:tailEnd/>
          </a:ln>
        </p:spPr>
      </p:pic>
      <p:sp>
        <p:nvSpPr>
          <p:cNvPr id="29699" name="Rectangle 3"/>
          <p:cNvSpPr>
            <a:spLocks noGrp="1" noChangeArrowheads="1"/>
          </p:cNvSpPr>
          <p:nvPr>
            <p:ph type="ctrTitle"/>
          </p:nvPr>
        </p:nvSpPr>
        <p:spPr>
          <a:xfrm>
            <a:off x="139700" y="1417638"/>
            <a:ext cx="8729663" cy="2011362"/>
          </a:xfrm>
        </p:spPr>
        <p:txBody>
          <a:bodyPr anchor="b"/>
          <a:lstStyle>
            <a:lvl1pPr>
              <a:defRPr sz="3200">
                <a:solidFill>
                  <a:schemeClr val="tx1"/>
                </a:solidFill>
              </a:defRPr>
            </a:lvl1pPr>
          </a:lstStyle>
          <a:p>
            <a:r>
              <a:rPr lang="en-US"/>
              <a:t>Click to edit Master title style</a:t>
            </a:r>
          </a:p>
        </p:txBody>
      </p:sp>
      <p:sp>
        <p:nvSpPr>
          <p:cNvPr id="29700" name="Rectangle 4"/>
          <p:cNvSpPr>
            <a:spLocks noGrp="1" noChangeArrowheads="1"/>
          </p:cNvSpPr>
          <p:nvPr>
            <p:ph type="subTitle" idx="1"/>
          </p:nvPr>
        </p:nvSpPr>
        <p:spPr>
          <a:xfrm>
            <a:off x="182563" y="228600"/>
            <a:ext cx="4389437" cy="822325"/>
          </a:xfrm>
        </p:spPr>
        <p:txBody>
          <a:bodyPr anchor="b"/>
          <a:lstStyle>
            <a:lvl1pPr marL="0" indent="0">
              <a:buFont typeface="Wingdings" pitchFamily="2" charset="2"/>
              <a:buNone/>
              <a:defRPr sz="1300"/>
            </a:lvl1pPr>
          </a:lstStyle>
          <a:p>
            <a:r>
              <a:rPr lang="en-US"/>
              <a:t>Click to edit Master subtitle style</a:t>
            </a:r>
          </a:p>
        </p:txBody>
      </p:sp>
      <p:pic>
        <p:nvPicPr>
          <p:cNvPr id="8" name="Picture 7" descr="ILLUMINA_LOGO_CMYK_new.jpg"/>
          <p:cNvPicPr>
            <a:picLocks noChangeAspect="1"/>
          </p:cNvPicPr>
          <p:nvPr userDrawn="1"/>
        </p:nvPicPr>
        <p:blipFill>
          <a:blip r:embed="rId3" cstate="print"/>
          <a:stretch>
            <a:fillRect/>
          </a:stretch>
        </p:blipFill>
        <p:spPr>
          <a:xfrm>
            <a:off x="248103" y="616961"/>
            <a:ext cx="1159783" cy="2629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19A011C-F1A4-4FB8-8C3B-FFD139811D2F}"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70A2996B-27C1-4259-AF81-C3F8673B47D1}"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0525" y="65088"/>
            <a:ext cx="8601075"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5288" y="1219200"/>
            <a:ext cx="8101012" cy="4546600"/>
          </a:xfrm>
        </p:spPr>
        <p:txBody>
          <a:bodyPr/>
          <a:lstStyle/>
          <a:p>
            <a:r>
              <a:rPr lang="en-US" smtClean="0"/>
              <a:t>Click icon to add table</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0D4D29CC-4D80-4DE0-9D38-1609C6A2B2C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66215AF-1E2C-4F93-9EEA-2FC033DF31E1}"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9181798D-CBA9-44CC-8815-3B82ADF6DD54}"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42F5DB3D-E10D-453B-B2E6-735E75F19CB0}"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F6E2F3B7-75E4-4FE5-8C49-6CE63B603D43}"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1E4E64C1-6179-4B24-A318-A7B06C8435BB}"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42F094A-865F-4683-8D44-AEF7569001A6}"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D5D1328-213F-4B73-A4B8-0A7CADBE211E}"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2563" y="593725"/>
            <a:ext cx="8686800" cy="1189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82563" y="1874838"/>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8676"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a:defRPr/>
            </a:pPr>
            <a:endParaRPr lang="en-US"/>
          </a:p>
        </p:txBody>
      </p:sp>
      <p:sp>
        <p:nvSpPr>
          <p:cNvPr id="15" name="Rectangle 6"/>
          <p:cNvSpPr>
            <a:spLocks noChangeArrowheads="1"/>
          </p:cNvSpPr>
          <p:nvPr/>
        </p:nvSpPr>
        <p:spPr bwMode="black">
          <a:xfrm>
            <a:off x="7589838" y="6629400"/>
            <a:ext cx="1371600" cy="184150"/>
          </a:xfrm>
          <a:prstGeom prst="rect">
            <a:avLst/>
          </a:prstGeom>
          <a:noFill/>
          <a:ln w="9525">
            <a:noFill/>
            <a:miter lim="800000"/>
            <a:headEnd/>
            <a:tailEnd/>
          </a:ln>
        </p:spPr>
        <p:txBody>
          <a:bodyPr lIns="92075" tIns="46038" rIns="92075" bIns="46038"/>
          <a:lstStyle/>
          <a:p>
            <a:pPr algn="r">
              <a:defRPr/>
            </a:pPr>
            <a:r>
              <a:rPr lang="en-US" sz="800"/>
              <a:t>Confidential</a:t>
            </a:r>
            <a:endParaRPr lang="en-US" sz="1800"/>
          </a:p>
        </p:txBody>
      </p:sp>
      <p:sp>
        <p:nvSpPr>
          <p:cNvPr id="28679" name="Rectangle 7"/>
          <p:cNvSpPr>
            <a:spLocks noGrp="1" noChangeArrowheads="1"/>
          </p:cNvSpPr>
          <p:nvPr>
            <p:ph type="sldNum" sz="quarter" idx="4"/>
          </p:nvPr>
        </p:nvSpPr>
        <p:spPr bwMode="black">
          <a:xfrm>
            <a:off x="182563" y="6629400"/>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800"/>
            </a:lvl1pPr>
          </a:lstStyle>
          <a:p>
            <a:pPr>
              <a:defRPr/>
            </a:pPr>
            <a:fld id="{9F44C80E-FCEE-41F7-8947-D3F8896E68F0}" type="slidenum">
              <a:rPr lang="en-US"/>
              <a:pPr>
                <a:defRPr/>
              </a:pPr>
              <a:t>‹#›</a:t>
            </a:fld>
            <a:endParaRPr lang="en-US"/>
          </a:p>
        </p:txBody>
      </p:sp>
      <p:sp>
        <p:nvSpPr>
          <p:cNvPr id="28680" name="Rectangle 8"/>
          <p:cNvSpPr>
            <a:spLocks noGrp="1" noChangeArrowheads="1"/>
          </p:cNvSpPr>
          <p:nvPr>
            <p:ph type="ftr" sz="quarter" idx="3"/>
          </p:nvPr>
        </p:nvSpPr>
        <p:spPr bwMode="auto">
          <a:xfrm>
            <a:off x="4114800" y="6629400"/>
            <a:ext cx="3382963" cy="1682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800"/>
            </a:lvl1pPr>
          </a:lstStyle>
          <a:p>
            <a:pPr>
              <a:defRPr/>
            </a:pPr>
            <a:endParaRPr lang="en-US"/>
          </a:p>
        </p:txBody>
      </p:sp>
      <p:sp>
        <p:nvSpPr>
          <p:cNvPr id="28681" name="Rectangle 9"/>
          <p:cNvSpPr>
            <a:spLocks noGrp="1" noChangeArrowheads="1"/>
          </p:cNvSpPr>
          <p:nvPr>
            <p:ph type="dt" sz="half" idx="2"/>
          </p:nvPr>
        </p:nvSpPr>
        <p:spPr bwMode="auto">
          <a:xfrm>
            <a:off x="549275" y="6629400"/>
            <a:ext cx="1004888"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800"/>
            </a:lvl1pPr>
          </a:lstStyle>
          <a:p>
            <a:pPr>
              <a:defRPr/>
            </a:pPr>
            <a:endParaRPr lang="en-US"/>
          </a:p>
        </p:txBody>
      </p:sp>
      <p:pic>
        <p:nvPicPr>
          <p:cNvPr id="10" name="Picture 9" descr="ILLUMINA_LOGO_CMYK_new.jpg"/>
          <p:cNvPicPr>
            <a:picLocks noChangeAspect="1"/>
          </p:cNvPicPr>
          <p:nvPr userDrawn="1"/>
        </p:nvPicPr>
        <p:blipFill>
          <a:blip r:embed="rId14" cstate="print"/>
          <a:stretch>
            <a:fillRect/>
          </a:stretch>
        </p:blipFill>
        <p:spPr>
          <a:xfrm>
            <a:off x="291647" y="182885"/>
            <a:ext cx="1217839" cy="27613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51" r:id="rId12"/>
  </p:sldLayoutIdLst>
  <p:hf hdr="0" ftr="0" dt="0"/>
  <p:txStyles>
    <p:titleStyle>
      <a:lvl1pPr algn="l" rtl="0" eaLnBrk="0" fontAlgn="base" hangingPunct="0">
        <a:lnSpc>
          <a:spcPct val="90000"/>
        </a:lnSpc>
        <a:spcBef>
          <a:spcPct val="0"/>
        </a:spcBef>
        <a:spcAft>
          <a:spcPct val="0"/>
        </a:spcAft>
        <a:defRPr sz="2000">
          <a:solidFill>
            <a:schemeClr val="hlink"/>
          </a:solidFill>
          <a:latin typeface="+mj-lt"/>
          <a:ea typeface="+mj-ea"/>
          <a:cs typeface="+mj-cs"/>
        </a:defRPr>
      </a:lvl1pPr>
      <a:lvl2pPr algn="l" rtl="0" eaLnBrk="0" fontAlgn="base" hangingPunct="0">
        <a:lnSpc>
          <a:spcPct val="90000"/>
        </a:lnSpc>
        <a:spcBef>
          <a:spcPct val="0"/>
        </a:spcBef>
        <a:spcAft>
          <a:spcPct val="0"/>
        </a:spcAft>
        <a:defRPr sz="2000">
          <a:solidFill>
            <a:schemeClr val="hlink"/>
          </a:solidFill>
          <a:latin typeface="Arial" charset="0"/>
          <a:cs typeface="Arial" charset="0"/>
        </a:defRPr>
      </a:lvl2pPr>
      <a:lvl3pPr algn="l" rtl="0" eaLnBrk="0" fontAlgn="base" hangingPunct="0">
        <a:lnSpc>
          <a:spcPct val="90000"/>
        </a:lnSpc>
        <a:spcBef>
          <a:spcPct val="0"/>
        </a:spcBef>
        <a:spcAft>
          <a:spcPct val="0"/>
        </a:spcAft>
        <a:defRPr sz="2000">
          <a:solidFill>
            <a:schemeClr val="hlink"/>
          </a:solidFill>
          <a:latin typeface="Arial" charset="0"/>
          <a:cs typeface="Arial" charset="0"/>
        </a:defRPr>
      </a:lvl3pPr>
      <a:lvl4pPr algn="l" rtl="0" eaLnBrk="0" fontAlgn="base" hangingPunct="0">
        <a:lnSpc>
          <a:spcPct val="90000"/>
        </a:lnSpc>
        <a:spcBef>
          <a:spcPct val="0"/>
        </a:spcBef>
        <a:spcAft>
          <a:spcPct val="0"/>
        </a:spcAft>
        <a:defRPr sz="2000">
          <a:solidFill>
            <a:schemeClr val="hlink"/>
          </a:solidFill>
          <a:latin typeface="Arial" charset="0"/>
          <a:cs typeface="Arial" charset="0"/>
        </a:defRPr>
      </a:lvl4pPr>
      <a:lvl5pPr algn="l" rtl="0" eaLnBrk="0" fontAlgn="base" hangingPunct="0">
        <a:lnSpc>
          <a:spcPct val="90000"/>
        </a:lnSpc>
        <a:spcBef>
          <a:spcPct val="0"/>
        </a:spcBef>
        <a:spcAft>
          <a:spcPct val="0"/>
        </a:spcAft>
        <a:defRPr sz="2000">
          <a:solidFill>
            <a:schemeClr val="hlink"/>
          </a:solidFill>
          <a:latin typeface="Arial" charset="0"/>
          <a:cs typeface="Arial" charset="0"/>
        </a:defRPr>
      </a:lvl5pPr>
      <a:lvl6pPr marL="457200" algn="l" rtl="0" fontAlgn="base">
        <a:lnSpc>
          <a:spcPct val="90000"/>
        </a:lnSpc>
        <a:spcBef>
          <a:spcPct val="0"/>
        </a:spcBef>
        <a:spcAft>
          <a:spcPct val="0"/>
        </a:spcAft>
        <a:defRPr sz="2000">
          <a:solidFill>
            <a:schemeClr val="hlink"/>
          </a:solidFill>
          <a:latin typeface="Arial" charset="0"/>
          <a:cs typeface="Arial" charset="0"/>
        </a:defRPr>
      </a:lvl6pPr>
      <a:lvl7pPr marL="914400" algn="l" rtl="0" fontAlgn="base">
        <a:lnSpc>
          <a:spcPct val="90000"/>
        </a:lnSpc>
        <a:spcBef>
          <a:spcPct val="0"/>
        </a:spcBef>
        <a:spcAft>
          <a:spcPct val="0"/>
        </a:spcAft>
        <a:defRPr sz="2000">
          <a:solidFill>
            <a:schemeClr val="hlink"/>
          </a:solidFill>
          <a:latin typeface="Arial" charset="0"/>
          <a:cs typeface="Arial" charset="0"/>
        </a:defRPr>
      </a:lvl7pPr>
      <a:lvl8pPr marL="1371600" algn="l" rtl="0" fontAlgn="base">
        <a:lnSpc>
          <a:spcPct val="90000"/>
        </a:lnSpc>
        <a:spcBef>
          <a:spcPct val="0"/>
        </a:spcBef>
        <a:spcAft>
          <a:spcPct val="0"/>
        </a:spcAft>
        <a:defRPr sz="2000">
          <a:solidFill>
            <a:schemeClr val="hlink"/>
          </a:solidFill>
          <a:latin typeface="Arial" charset="0"/>
          <a:cs typeface="Arial" charset="0"/>
        </a:defRPr>
      </a:lvl8pPr>
      <a:lvl9pPr marL="1828800" algn="l" rtl="0" fontAlgn="base">
        <a:lnSpc>
          <a:spcPct val="90000"/>
        </a:lnSpc>
        <a:spcBef>
          <a:spcPct val="0"/>
        </a:spcBef>
        <a:spcAft>
          <a:spcPct val="0"/>
        </a:spcAft>
        <a:defRPr sz="2000">
          <a:solidFill>
            <a:schemeClr val="hlink"/>
          </a:solidFill>
          <a:latin typeface="Arial" charset="0"/>
          <a:cs typeface="Arial"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
            <a:ext cx="7257143" cy="6342744"/>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Arial" charset="0"/>
            </a:endParaRPr>
          </a:p>
        </p:txBody>
      </p:sp>
      <p:sp>
        <p:nvSpPr>
          <p:cNvPr id="6146" name="Rectangle 2"/>
          <p:cNvSpPr>
            <a:spLocks noGrp="1" noChangeArrowheads="1"/>
          </p:cNvSpPr>
          <p:nvPr>
            <p:ph type="ctrTitle"/>
          </p:nvPr>
        </p:nvSpPr>
        <p:spPr>
          <a:xfrm>
            <a:off x="471487" y="2312988"/>
            <a:ext cx="7685923" cy="2259012"/>
          </a:xfrm>
        </p:spPr>
        <p:txBody>
          <a:bodyPr/>
          <a:lstStyle/>
          <a:p>
            <a:r>
              <a:rPr lang="en-US" dirty="0" smtClean="0"/>
              <a:t>The </a:t>
            </a:r>
            <a:r>
              <a:rPr lang="en-US" dirty="0" smtClean="0"/>
              <a:t>Challenges </a:t>
            </a:r>
            <a:r>
              <a:rPr lang="en-US" dirty="0" smtClean="0"/>
              <a:t>in Using Whole Genome Sequencing Data for </a:t>
            </a:r>
            <a:r>
              <a:rPr lang="en-US" dirty="0" smtClean="0"/>
              <a:t>Clinical Research</a:t>
            </a:r>
            <a:endParaRPr lang="en-GB" sz="3200" dirty="0" smtClean="0"/>
          </a:p>
        </p:txBody>
      </p:sp>
      <p:sp>
        <p:nvSpPr>
          <p:cNvPr id="6147" name="Rectangle 3"/>
          <p:cNvSpPr>
            <a:spLocks noGrp="1" noChangeArrowheads="1"/>
          </p:cNvSpPr>
          <p:nvPr>
            <p:ph type="subTitle" idx="1"/>
          </p:nvPr>
        </p:nvSpPr>
        <p:spPr>
          <a:xfrm>
            <a:off x="482600" y="4805363"/>
            <a:ext cx="4294188" cy="1060450"/>
          </a:xfrm>
        </p:spPr>
        <p:txBody>
          <a:bodyPr/>
          <a:lstStyle/>
          <a:p>
            <a:pPr algn="l" eaLnBrk="1" hangingPunct="1">
              <a:lnSpc>
                <a:spcPct val="150000"/>
              </a:lnSpc>
            </a:pPr>
            <a:r>
              <a:rPr lang="en-US" b="1" dirty="0" smtClean="0"/>
              <a:t>Scott D Kahn, PhD</a:t>
            </a:r>
            <a:endParaRPr lang="en-GB" b="1" dirty="0" smtClean="0"/>
          </a:p>
          <a:p>
            <a:pPr algn="l" eaLnBrk="1" hangingPunct="1">
              <a:lnSpc>
                <a:spcPct val="150000"/>
              </a:lnSpc>
            </a:pPr>
            <a:r>
              <a:rPr lang="en-US" sz="1600" b="1" dirty="0" smtClean="0"/>
              <a:t>9 September 2010</a:t>
            </a:r>
            <a:endParaRPr lang="en-GB" sz="1600" b="1" dirty="0" smtClean="0"/>
          </a:p>
        </p:txBody>
      </p:sp>
      <p:sp>
        <p:nvSpPr>
          <p:cNvPr id="13" name="Rounded Rectangle 23"/>
          <p:cNvSpPr/>
          <p:nvPr/>
        </p:nvSpPr>
        <p:spPr bwMode="auto">
          <a:xfrm>
            <a:off x="7085119" y="740804"/>
            <a:ext cx="1616120" cy="1227890"/>
          </a:xfrm>
          <a:prstGeom prst="roundRect">
            <a:avLst>
              <a:gd name="adj" fmla="val 7143"/>
            </a:avLst>
          </a:prstGeom>
          <a:blipFill>
            <a:blip r:embed="rId2"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isometricLeftDown">
              <a:rot lat="2100000" lon="120000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4" name="Rounded Rectangle 25"/>
          <p:cNvSpPr/>
          <p:nvPr/>
        </p:nvSpPr>
        <p:spPr bwMode="auto">
          <a:xfrm>
            <a:off x="5746937" y="654177"/>
            <a:ext cx="1616120" cy="1227890"/>
          </a:xfrm>
          <a:prstGeom prst="roundRect">
            <a:avLst>
              <a:gd name="adj" fmla="val 7143"/>
            </a:avLst>
          </a:prstGeom>
          <a:blipFill>
            <a:blip r:embed="rId3"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isometricLeftDown">
              <a:rot lat="2100000" lon="120000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5" name="Rounded Rectangle 24"/>
          <p:cNvSpPr/>
          <p:nvPr/>
        </p:nvSpPr>
        <p:spPr bwMode="auto">
          <a:xfrm>
            <a:off x="4408755" y="673428"/>
            <a:ext cx="1616120" cy="1227890"/>
          </a:xfrm>
          <a:prstGeom prst="roundRect">
            <a:avLst>
              <a:gd name="adj" fmla="val 7143"/>
            </a:avLst>
          </a:prstGeom>
          <a:blipFill>
            <a:blip r:embed="rId4"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isometricLeftDown">
              <a:rot lat="2100000" lon="120000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6151" name="Text Box 8"/>
          <p:cNvSpPr txBox="1">
            <a:spLocks noChangeArrowheads="1"/>
          </p:cNvSpPr>
          <p:nvPr/>
        </p:nvSpPr>
        <p:spPr bwMode="auto">
          <a:xfrm>
            <a:off x="519113" y="5919788"/>
            <a:ext cx="7027862" cy="368300"/>
          </a:xfrm>
          <a:prstGeom prst="rect">
            <a:avLst/>
          </a:prstGeom>
          <a:noFill/>
          <a:ln w="9525">
            <a:noFill/>
            <a:miter lim="800000"/>
            <a:headEnd/>
            <a:tailEnd/>
          </a:ln>
        </p:spPr>
        <p:txBody>
          <a:bodyPr>
            <a:spAutoFit/>
          </a:bodyPr>
          <a:lstStyle/>
          <a:p>
            <a:r>
              <a:rPr lang="en-GB" sz="600" dirty="0"/>
              <a:t>© 2009 </a:t>
            </a:r>
            <a:r>
              <a:rPr lang="en-GB" sz="600" dirty="0" err="1"/>
              <a:t>Illumina</a:t>
            </a:r>
            <a:r>
              <a:rPr lang="en-GB" sz="600" dirty="0"/>
              <a:t>, Inc. All rights reserved.</a:t>
            </a:r>
          </a:p>
          <a:p>
            <a:r>
              <a:rPr lang="en-GB" sz="600" dirty="0" err="1"/>
              <a:t>Illumina</a:t>
            </a:r>
            <a:r>
              <a:rPr lang="en-GB" sz="600" dirty="0"/>
              <a:t>, </a:t>
            </a:r>
            <a:r>
              <a:rPr lang="en-GB" sz="600" dirty="0" err="1"/>
              <a:t>illumina</a:t>
            </a:r>
            <a:r>
              <a:rPr lang="en-GB" sz="600" i="1" dirty="0" err="1"/>
              <a:t>Dx</a:t>
            </a:r>
            <a:r>
              <a:rPr lang="en-GB" sz="600" dirty="0"/>
              <a:t>, </a:t>
            </a:r>
            <a:r>
              <a:rPr lang="en-GB" sz="600" dirty="0" err="1"/>
              <a:t>Solexa</a:t>
            </a:r>
            <a:r>
              <a:rPr lang="en-GB" sz="600" dirty="0"/>
              <a:t>, Making Sense Out of Life, </a:t>
            </a:r>
            <a:r>
              <a:rPr lang="en-GB" sz="600" dirty="0" err="1"/>
              <a:t>Oligator</a:t>
            </a:r>
            <a:r>
              <a:rPr lang="en-GB" sz="600" dirty="0"/>
              <a:t>, </a:t>
            </a:r>
            <a:r>
              <a:rPr lang="en-GB" sz="600" dirty="0" err="1"/>
              <a:t>Sentrix</a:t>
            </a:r>
            <a:r>
              <a:rPr lang="en-GB" sz="600" dirty="0"/>
              <a:t>, </a:t>
            </a:r>
            <a:r>
              <a:rPr lang="en-GB" sz="600" dirty="0" err="1"/>
              <a:t>GoldenGate</a:t>
            </a:r>
            <a:r>
              <a:rPr lang="en-GB" sz="600" dirty="0"/>
              <a:t>, </a:t>
            </a:r>
            <a:r>
              <a:rPr lang="en-GB" sz="600" dirty="0" err="1"/>
              <a:t>GoldenGate</a:t>
            </a:r>
            <a:r>
              <a:rPr lang="en-GB" sz="600" dirty="0"/>
              <a:t> Indexing, DASL, </a:t>
            </a:r>
            <a:r>
              <a:rPr lang="en-GB" sz="600" dirty="0" err="1"/>
              <a:t>BeadArray</a:t>
            </a:r>
            <a:r>
              <a:rPr lang="en-GB" sz="600" dirty="0"/>
              <a:t>, Array of Arrays, </a:t>
            </a:r>
            <a:r>
              <a:rPr lang="en-GB" sz="600" dirty="0" err="1"/>
              <a:t>Infinium</a:t>
            </a:r>
            <a:r>
              <a:rPr lang="en-GB" sz="600" dirty="0"/>
              <a:t>, </a:t>
            </a:r>
            <a:r>
              <a:rPr lang="en-GB" sz="600" dirty="0" err="1"/>
              <a:t>BeadXpress</a:t>
            </a:r>
            <a:r>
              <a:rPr lang="en-GB" sz="600" dirty="0"/>
              <a:t>, </a:t>
            </a:r>
            <a:r>
              <a:rPr lang="en-GB" sz="600" dirty="0" err="1"/>
              <a:t>VeraCode</a:t>
            </a:r>
            <a:r>
              <a:rPr lang="en-GB" sz="600" dirty="0"/>
              <a:t>, </a:t>
            </a:r>
            <a:r>
              <a:rPr lang="en-GB" sz="600" dirty="0" err="1"/>
              <a:t>IntelliHyb</a:t>
            </a:r>
            <a:r>
              <a:rPr lang="en-GB" sz="600" dirty="0"/>
              <a:t>,</a:t>
            </a:r>
            <a:br>
              <a:rPr lang="en-GB" sz="600" dirty="0"/>
            </a:br>
            <a:r>
              <a:rPr lang="en-GB" sz="600" dirty="0" err="1"/>
              <a:t>iSelect</a:t>
            </a:r>
            <a:r>
              <a:rPr lang="en-GB" sz="600" dirty="0"/>
              <a:t>, </a:t>
            </a:r>
            <a:r>
              <a:rPr lang="en-GB" sz="600" dirty="0" err="1"/>
              <a:t>CSPro</a:t>
            </a:r>
            <a:r>
              <a:rPr lang="en-GB" sz="600" dirty="0"/>
              <a:t>, and </a:t>
            </a:r>
            <a:r>
              <a:rPr lang="en-GB" sz="600" dirty="0" err="1"/>
              <a:t>GenomeStudio</a:t>
            </a:r>
            <a:r>
              <a:rPr lang="en-GB" sz="600" dirty="0"/>
              <a:t> are registered trademarks or trademarks of </a:t>
            </a:r>
            <a:r>
              <a:rPr lang="en-GB" sz="600" dirty="0" err="1"/>
              <a:t>Illumina</a:t>
            </a:r>
            <a:r>
              <a:rPr lang="en-GB" sz="600" dirty="0"/>
              <a:t>, Inc. All other brands and names contained herein are the property of their respective owners. </a:t>
            </a:r>
          </a:p>
        </p:txBody>
      </p:sp>
      <p:pic>
        <p:nvPicPr>
          <p:cNvPr id="6152" name="Picture 7" descr="DNA-Seq_only2"/>
          <p:cNvPicPr>
            <a:picLocks noChangeAspect="1" noChangeArrowheads="1"/>
          </p:cNvPicPr>
          <p:nvPr/>
        </p:nvPicPr>
        <p:blipFill>
          <a:blip r:embed="rId5" cstate="print">
            <a:clrChange>
              <a:clrFrom>
                <a:srgbClr val="FFFFFF"/>
              </a:clrFrom>
              <a:clrTo>
                <a:srgbClr val="FFFFFF">
                  <a:alpha val="0"/>
                </a:srgbClr>
              </a:clrTo>
            </a:clrChange>
          </a:blip>
          <a:srcRect l="4536" t="8926" r="1938" b="21623"/>
          <a:stretch>
            <a:fillRect/>
          </a:stretch>
        </p:blipFill>
        <p:spPr bwMode="auto">
          <a:xfrm>
            <a:off x="0" y="339725"/>
            <a:ext cx="9144000" cy="2854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542925" y="624875"/>
            <a:ext cx="8601075" cy="908050"/>
          </a:xfrm>
        </p:spPr>
        <p:txBody>
          <a:bodyPr/>
          <a:lstStyle/>
          <a:p>
            <a:pPr eaLnBrk="1" hangingPunct="1"/>
            <a:r>
              <a:rPr lang="en-US" sz="2400" dirty="0" smtClean="0"/>
              <a:t>Top Level Metrics</a:t>
            </a:r>
          </a:p>
        </p:txBody>
      </p:sp>
      <p:sp>
        <p:nvSpPr>
          <p:cNvPr id="29698" name="Rectangle 3"/>
          <p:cNvSpPr>
            <a:spLocks noChangeArrowheads="1"/>
          </p:cNvSpPr>
          <p:nvPr/>
        </p:nvSpPr>
        <p:spPr bwMode="auto">
          <a:xfrm>
            <a:off x="406400" y="1385888"/>
            <a:ext cx="8355013" cy="4464050"/>
          </a:xfrm>
          <a:prstGeom prst="rect">
            <a:avLst/>
          </a:prstGeom>
          <a:noFill/>
          <a:ln w="9525">
            <a:noFill/>
            <a:miter lim="800000"/>
            <a:headEnd/>
            <a:tailEnd/>
          </a:ln>
        </p:spPr>
        <p:txBody>
          <a:bodyPr/>
          <a:lstStyle/>
          <a:p>
            <a:pPr marL="234950" indent="-234950">
              <a:lnSpc>
                <a:spcPct val="90000"/>
              </a:lnSpc>
              <a:spcBef>
                <a:spcPct val="50000"/>
              </a:spcBef>
              <a:buClr>
                <a:srgbClr val="F89D21"/>
              </a:buClr>
              <a:buSzPct val="60000"/>
              <a:buFontTx/>
              <a:buBlip>
                <a:blip r:embed="rId3"/>
              </a:buBlip>
            </a:pPr>
            <a:r>
              <a:rPr lang="en-US" sz="2000"/>
              <a:t>Founded in 1998 </a:t>
            </a:r>
          </a:p>
          <a:p>
            <a:pPr marL="234950" indent="-234950">
              <a:lnSpc>
                <a:spcPct val="90000"/>
              </a:lnSpc>
              <a:spcBef>
                <a:spcPct val="50000"/>
              </a:spcBef>
              <a:buClr>
                <a:srgbClr val="F89D21"/>
              </a:buClr>
              <a:buSzPct val="60000"/>
              <a:buFontTx/>
              <a:buBlip>
                <a:blip r:embed="rId3"/>
              </a:buBlip>
            </a:pPr>
            <a:r>
              <a:rPr lang="en-US" sz="2000"/>
              <a:t>Initial Public Offering on July 27, 2000</a:t>
            </a:r>
          </a:p>
          <a:p>
            <a:pPr marL="234950" indent="-234950">
              <a:lnSpc>
                <a:spcPct val="90000"/>
              </a:lnSpc>
              <a:spcBef>
                <a:spcPct val="50000"/>
              </a:spcBef>
              <a:buClr>
                <a:srgbClr val="F89D21"/>
              </a:buClr>
              <a:buSzPct val="60000"/>
              <a:buFontTx/>
              <a:buBlip>
                <a:blip r:embed="rId3"/>
              </a:buBlip>
            </a:pPr>
            <a:r>
              <a:rPr lang="en-US" sz="2000"/>
              <a:t>Headquarters in San Diego, CA</a:t>
            </a:r>
          </a:p>
          <a:p>
            <a:pPr marL="234950" indent="-234950">
              <a:lnSpc>
                <a:spcPct val="90000"/>
              </a:lnSpc>
              <a:spcBef>
                <a:spcPct val="50000"/>
              </a:spcBef>
              <a:buClr>
                <a:srgbClr val="F89D21"/>
              </a:buClr>
              <a:buSzPct val="60000"/>
              <a:buFontTx/>
              <a:buBlip>
                <a:blip r:embed="rId3"/>
              </a:buBlip>
            </a:pPr>
            <a:r>
              <a:rPr lang="en-US" sz="2000"/>
              <a:t>More than 500,000 square ft. of facility </a:t>
            </a:r>
            <a:br>
              <a:rPr lang="en-US" sz="2000"/>
            </a:br>
            <a:r>
              <a:rPr lang="en-US" sz="2000"/>
              <a:t>space in 6 countries</a:t>
            </a:r>
          </a:p>
          <a:p>
            <a:pPr marL="234950" indent="-234950">
              <a:lnSpc>
                <a:spcPct val="90000"/>
              </a:lnSpc>
              <a:spcBef>
                <a:spcPct val="50000"/>
              </a:spcBef>
              <a:buClr>
                <a:srgbClr val="F89D21"/>
              </a:buClr>
              <a:buSzPct val="60000"/>
              <a:buFontTx/>
              <a:buBlip>
                <a:blip r:embed="rId3"/>
              </a:buBlip>
            </a:pPr>
            <a:r>
              <a:rPr lang="en-US" sz="2000"/>
              <a:t>Over 1,800 employees</a:t>
            </a:r>
          </a:p>
          <a:p>
            <a:pPr marL="234950" indent="-234950">
              <a:lnSpc>
                <a:spcPct val="90000"/>
              </a:lnSpc>
              <a:spcBef>
                <a:spcPct val="50000"/>
              </a:spcBef>
              <a:buClr>
                <a:srgbClr val="F89D21"/>
              </a:buClr>
              <a:buSzPct val="60000"/>
              <a:buFontTx/>
              <a:buBlip>
                <a:blip r:embed="rId3"/>
              </a:buBlip>
            </a:pPr>
            <a:r>
              <a:rPr lang="en-US" sz="2000"/>
              <a:t>IP portfolio of 135 issued </a:t>
            </a:r>
            <a:br>
              <a:rPr lang="en-US" sz="2000"/>
            </a:br>
            <a:r>
              <a:rPr lang="en-US" sz="2000"/>
              <a:t>patents and 168 pending applications</a:t>
            </a:r>
          </a:p>
          <a:p>
            <a:pPr marL="234950" indent="-234950">
              <a:lnSpc>
                <a:spcPct val="90000"/>
              </a:lnSpc>
              <a:spcBef>
                <a:spcPct val="50000"/>
              </a:spcBef>
              <a:buClr>
                <a:srgbClr val="F89D21"/>
              </a:buClr>
              <a:buSzPct val="60000"/>
              <a:buFontTx/>
              <a:buBlip>
                <a:blip r:embed="rId3"/>
              </a:buBlip>
            </a:pPr>
            <a:r>
              <a:rPr lang="en-US" sz="2000"/>
              <a:t>Ranked #1 on Forbes’ list of Fastest Growing </a:t>
            </a:r>
            <a:br>
              <a:rPr lang="en-US" sz="2000"/>
            </a:br>
            <a:r>
              <a:rPr lang="en-US" sz="2000"/>
              <a:t>Technology Companies in 2009 &amp; 2007</a:t>
            </a:r>
          </a:p>
          <a:p>
            <a:pPr marL="234950" indent="-234950">
              <a:lnSpc>
                <a:spcPct val="90000"/>
              </a:lnSpc>
              <a:spcBef>
                <a:spcPct val="50000"/>
              </a:spcBef>
              <a:buClr>
                <a:srgbClr val="F89D21"/>
              </a:buClr>
              <a:buSzPct val="60000"/>
              <a:buFontTx/>
              <a:buBlip>
                <a:blip r:embed="rId3"/>
              </a:buBlip>
            </a:pPr>
            <a:r>
              <a:rPr lang="en-US" sz="2000"/>
              <a:t>Added to the NASDAQ-100 listing in 2008</a:t>
            </a:r>
          </a:p>
          <a:p>
            <a:pPr marL="234950" indent="-234950">
              <a:lnSpc>
                <a:spcPct val="90000"/>
              </a:lnSpc>
              <a:spcBef>
                <a:spcPct val="50000"/>
              </a:spcBef>
              <a:buClr>
                <a:srgbClr val="F89D21"/>
              </a:buClr>
              <a:buSzPct val="60000"/>
              <a:buFontTx/>
              <a:buBlip>
                <a:blip r:embed="rId3"/>
              </a:buBlip>
            </a:pPr>
            <a:endParaRPr lang="en-US" sz="2000"/>
          </a:p>
          <a:p>
            <a:pPr marL="234950" indent="-234950">
              <a:lnSpc>
                <a:spcPct val="90000"/>
              </a:lnSpc>
              <a:spcBef>
                <a:spcPct val="50000"/>
              </a:spcBef>
              <a:buClr>
                <a:srgbClr val="F89D21"/>
              </a:buClr>
              <a:buSzPct val="60000"/>
              <a:buFontTx/>
              <a:buBlip>
                <a:blip r:embed="rId3"/>
              </a:buBlip>
            </a:pPr>
            <a:endParaRPr lang="en-US" sz="1600"/>
          </a:p>
          <a:p>
            <a:pPr marL="234950" indent="-234950">
              <a:lnSpc>
                <a:spcPct val="90000"/>
              </a:lnSpc>
              <a:spcBef>
                <a:spcPct val="50000"/>
              </a:spcBef>
              <a:buClr>
                <a:srgbClr val="F89D21"/>
              </a:buClr>
              <a:buSzPct val="60000"/>
              <a:buFontTx/>
              <a:buBlip>
                <a:blip r:embed="rId3"/>
              </a:buBlip>
            </a:pPr>
            <a:endParaRPr lang="en-US" sz="1600"/>
          </a:p>
          <a:p>
            <a:pPr marL="234950" indent="-234950">
              <a:lnSpc>
                <a:spcPct val="90000"/>
              </a:lnSpc>
              <a:spcBef>
                <a:spcPct val="50000"/>
              </a:spcBef>
              <a:buClr>
                <a:srgbClr val="F89D21"/>
              </a:buClr>
              <a:buSzPct val="60000"/>
              <a:buFontTx/>
              <a:buBlip>
                <a:blip r:embed="rId3"/>
              </a:buBlip>
            </a:pPr>
            <a:endParaRPr lang="en-US" sz="1600">
              <a:cs typeface="Times New Roman" pitchFamily="18" charset="0"/>
            </a:endParaRPr>
          </a:p>
        </p:txBody>
      </p:sp>
      <p:pic>
        <p:nvPicPr>
          <p:cNvPr id="29699" name="Picture 5" descr="NewBuildingFrontPortrait.jpg"/>
          <p:cNvPicPr>
            <a:picLocks noChangeAspect="1"/>
          </p:cNvPicPr>
          <p:nvPr/>
        </p:nvPicPr>
        <p:blipFill>
          <a:blip r:embed="rId4" cstate="print"/>
          <a:srcRect/>
          <a:stretch>
            <a:fillRect/>
          </a:stretch>
        </p:blipFill>
        <p:spPr bwMode="auto">
          <a:xfrm>
            <a:off x="6003925" y="1381125"/>
            <a:ext cx="2776538" cy="4148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379413" y="529800"/>
            <a:ext cx="8601075" cy="908050"/>
          </a:xfrm>
        </p:spPr>
        <p:txBody>
          <a:bodyPr/>
          <a:lstStyle/>
          <a:p>
            <a:pPr eaLnBrk="1" hangingPunct="1"/>
            <a:r>
              <a:rPr lang="en-US" sz="2400" dirty="0" smtClean="0"/>
              <a:t>Illumina’s Mission</a:t>
            </a:r>
            <a:br>
              <a:rPr lang="en-US" sz="2400" dirty="0" smtClean="0"/>
            </a:br>
            <a:r>
              <a:rPr lang="en-US" b="0" i="1" dirty="0" smtClean="0"/>
              <a:t>Innovating for the Future of Genetic Analysis</a:t>
            </a:r>
          </a:p>
        </p:txBody>
      </p:sp>
      <p:sp>
        <p:nvSpPr>
          <p:cNvPr id="31746" name="Text Box 12"/>
          <p:cNvSpPr txBox="1">
            <a:spLocks noChangeArrowheads="1"/>
          </p:cNvSpPr>
          <p:nvPr/>
        </p:nvSpPr>
        <p:spPr bwMode="auto">
          <a:xfrm>
            <a:off x="542925" y="5181600"/>
            <a:ext cx="7527925" cy="701675"/>
          </a:xfrm>
          <a:prstGeom prst="rect">
            <a:avLst/>
          </a:prstGeom>
          <a:noFill/>
          <a:ln w="9525">
            <a:noFill/>
            <a:miter lim="800000"/>
            <a:headEnd/>
            <a:tailEnd/>
          </a:ln>
        </p:spPr>
        <p:txBody>
          <a:bodyPr>
            <a:spAutoFit/>
          </a:bodyPr>
          <a:lstStyle/>
          <a:p>
            <a:pPr algn="ctr">
              <a:spcBef>
                <a:spcPct val="50000"/>
              </a:spcBef>
            </a:pPr>
            <a:r>
              <a:rPr lang="en-US" sz="2000" b="1"/>
              <a:t>To be the leading provider of integrated solutions that advance the understanding of genetics and health</a:t>
            </a:r>
          </a:p>
        </p:txBody>
      </p:sp>
      <p:grpSp>
        <p:nvGrpSpPr>
          <p:cNvPr id="2" name="Group 4"/>
          <p:cNvGrpSpPr>
            <a:grpSpLocks/>
          </p:cNvGrpSpPr>
          <p:nvPr/>
        </p:nvGrpSpPr>
        <p:grpSpPr bwMode="auto">
          <a:xfrm>
            <a:off x="315913" y="1182688"/>
            <a:ext cx="8512175" cy="3819525"/>
            <a:chOff x="199" y="817"/>
            <a:chExt cx="5362" cy="2406"/>
          </a:xfrm>
        </p:grpSpPr>
        <p:sp>
          <p:nvSpPr>
            <p:cNvPr id="106501" name="AutoShape 5"/>
            <p:cNvSpPr>
              <a:spLocks noChangeArrowheads="1"/>
            </p:cNvSpPr>
            <p:nvPr/>
          </p:nvSpPr>
          <p:spPr bwMode="auto">
            <a:xfrm>
              <a:off x="199" y="933"/>
              <a:ext cx="5362" cy="2187"/>
            </a:xfrm>
            <a:prstGeom prst="roundRect">
              <a:avLst>
                <a:gd name="adj" fmla="val 7644"/>
              </a:avLst>
            </a:prstGeom>
            <a:gradFill rotWithShape="1">
              <a:gsLst>
                <a:gs pos="0">
                  <a:schemeClr val="bg2">
                    <a:alpha val="24001"/>
                  </a:schemeClr>
                </a:gs>
                <a:gs pos="50000">
                  <a:schemeClr val="bg2">
                    <a:gamma/>
                    <a:tint val="0"/>
                    <a:invGamma/>
                  </a:schemeClr>
                </a:gs>
                <a:gs pos="100000">
                  <a:schemeClr val="bg2">
                    <a:alpha val="24001"/>
                  </a:schemeClr>
                </a:gs>
              </a:gsLst>
              <a:lin ang="5400000" scaled="1"/>
            </a:gradFill>
            <a:ln w="12700" algn="ctr">
              <a:solidFill>
                <a:schemeClr val="bg2"/>
              </a:solidFill>
              <a:round/>
              <a:headEnd/>
              <a:tailEnd/>
            </a:ln>
            <a:effectLst/>
          </p:spPr>
          <p:txBody>
            <a:bodyPr wrap="none" anchor="ctr"/>
            <a:lstStyle/>
            <a:p>
              <a:pPr>
                <a:defRPr/>
              </a:pPr>
              <a:endParaRPr lang="en-US" sz="1600"/>
            </a:p>
          </p:txBody>
        </p:sp>
        <p:grpSp>
          <p:nvGrpSpPr>
            <p:cNvPr id="3" name="Group 6"/>
            <p:cNvGrpSpPr>
              <a:grpSpLocks/>
            </p:cNvGrpSpPr>
            <p:nvPr/>
          </p:nvGrpSpPr>
          <p:grpSpPr bwMode="auto">
            <a:xfrm>
              <a:off x="752" y="1141"/>
              <a:ext cx="4237" cy="1721"/>
              <a:chOff x="752" y="1037"/>
              <a:chExt cx="4237" cy="1721"/>
            </a:xfrm>
          </p:grpSpPr>
          <p:sp>
            <p:nvSpPr>
              <p:cNvPr id="31760" name="Oval 7" descr="LabTest"/>
              <p:cNvSpPr>
                <a:spLocks noChangeAspect="1" noChangeArrowheads="1"/>
              </p:cNvSpPr>
              <p:nvPr/>
            </p:nvSpPr>
            <p:spPr bwMode="auto">
              <a:xfrm>
                <a:off x="752" y="1208"/>
                <a:ext cx="1380" cy="1380"/>
              </a:xfrm>
              <a:prstGeom prst="ellipse">
                <a:avLst/>
              </a:prstGeom>
              <a:blipFill dpi="0" rotWithShape="1">
                <a:blip r:embed="rId3" cstate="print"/>
                <a:srcRect/>
                <a:stretch>
                  <a:fillRect/>
                </a:stretch>
              </a:blipFill>
              <a:ln w="38100" algn="ctr">
                <a:solidFill>
                  <a:schemeClr val="bg2"/>
                </a:solidFill>
                <a:round/>
                <a:headEnd/>
                <a:tailEnd/>
              </a:ln>
            </p:spPr>
            <p:txBody>
              <a:bodyPr wrap="none" anchor="ctr"/>
              <a:lstStyle/>
              <a:p>
                <a:endParaRPr lang="en-US" sz="1600"/>
              </a:p>
            </p:txBody>
          </p:sp>
          <p:sp>
            <p:nvSpPr>
              <p:cNvPr id="31761" name="Oval 8" descr="FemaleDoctor"/>
              <p:cNvSpPr>
                <a:spLocks noChangeAspect="1" noChangeArrowheads="1"/>
              </p:cNvSpPr>
              <p:nvPr/>
            </p:nvSpPr>
            <p:spPr bwMode="auto">
              <a:xfrm>
                <a:off x="3607" y="1207"/>
                <a:ext cx="1382" cy="1382"/>
              </a:xfrm>
              <a:prstGeom prst="ellipse">
                <a:avLst/>
              </a:prstGeom>
              <a:blipFill dpi="0" rotWithShape="1">
                <a:blip r:embed="rId4" cstate="print"/>
                <a:srcRect/>
                <a:stretch>
                  <a:fillRect/>
                </a:stretch>
              </a:blipFill>
              <a:ln w="38100" algn="ctr">
                <a:solidFill>
                  <a:schemeClr val="bg2"/>
                </a:solidFill>
                <a:round/>
                <a:headEnd/>
                <a:tailEnd/>
              </a:ln>
            </p:spPr>
            <p:txBody>
              <a:bodyPr wrap="none" anchor="ctr"/>
              <a:lstStyle/>
              <a:p>
                <a:pPr algn="ctr"/>
                <a:endParaRPr lang="en-US" b="1"/>
              </a:p>
            </p:txBody>
          </p:sp>
          <p:sp>
            <p:nvSpPr>
              <p:cNvPr id="31762" name="Oval 9"/>
              <p:cNvSpPr>
                <a:spLocks noChangeArrowheads="1"/>
              </p:cNvSpPr>
              <p:nvPr/>
            </p:nvSpPr>
            <p:spPr bwMode="auto">
              <a:xfrm>
                <a:off x="2020" y="1037"/>
                <a:ext cx="1721" cy="1721"/>
              </a:xfrm>
              <a:prstGeom prst="ellipse">
                <a:avLst/>
              </a:prstGeom>
              <a:blipFill dpi="0" rotWithShape="1">
                <a:blip r:embed="rId5" cstate="print"/>
                <a:srcRect/>
                <a:stretch>
                  <a:fillRect/>
                </a:stretch>
              </a:blipFill>
              <a:ln w="38100" algn="ctr">
                <a:solidFill>
                  <a:schemeClr val="bg2"/>
                </a:solidFill>
                <a:round/>
                <a:headEnd/>
                <a:tailEnd/>
              </a:ln>
            </p:spPr>
            <p:txBody>
              <a:bodyPr wrap="none" anchor="ctr"/>
              <a:lstStyle/>
              <a:p>
                <a:endParaRPr lang="en-US" sz="1600"/>
              </a:p>
            </p:txBody>
          </p:sp>
        </p:grpSp>
        <p:grpSp>
          <p:nvGrpSpPr>
            <p:cNvPr id="4" name="Group 10"/>
            <p:cNvGrpSpPr>
              <a:grpSpLocks/>
            </p:cNvGrpSpPr>
            <p:nvPr/>
          </p:nvGrpSpPr>
          <p:grpSpPr bwMode="auto">
            <a:xfrm>
              <a:off x="2833" y="2977"/>
              <a:ext cx="2544" cy="246"/>
              <a:chOff x="2641" y="2945"/>
              <a:chExt cx="2544" cy="246"/>
            </a:xfrm>
          </p:grpSpPr>
          <p:grpSp>
            <p:nvGrpSpPr>
              <p:cNvPr id="5" name="Group 11"/>
              <p:cNvGrpSpPr>
                <a:grpSpLocks/>
              </p:cNvGrpSpPr>
              <p:nvPr/>
            </p:nvGrpSpPr>
            <p:grpSpPr bwMode="auto">
              <a:xfrm>
                <a:off x="2641" y="2945"/>
                <a:ext cx="2544" cy="246"/>
                <a:chOff x="2402" y="2898"/>
                <a:chExt cx="3023" cy="292"/>
              </a:xfrm>
            </p:grpSpPr>
            <p:sp>
              <p:nvSpPr>
                <p:cNvPr id="31758" name="AutoShape 12"/>
                <p:cNvSpPr>
                  <a:spLocks noChangeArrowheads="1"/>
                </p:cNvSpPr>
                <p:nvPr/>
              </p:nvSpPr>
              <p:spPr bwMode="auto">
                <a:xfrm>
                  <a:off x="2402" y="2898"/>
                  <a:ext cx="3023" cy="292"/>
                </a:xfrm>
                <a:prstGeom prst="roundRect">
                  <a:avLst>
                    <a:gd name="adj" fmla="val 16667"/>
                  </a:avLst>
                </a:prstGeom>
                <a:solidFill>
                  <a:srgbClr val="3973AD"/>
                </a:solidFill>
                <a:ln w="12700" algn="ctr">
                  <a:solidFill>
                    <a:srgbClr val="3973AD"/>
                  </a:solidFill>
                  <a:round/>
                  <a:headEnd/>
                  <a:tailEnd/>
                </a:ln>
              </p:spPr>
              <p:txBody>
                <a:bodyPr wrap="none" anchor="ctr"/>
                <a:lstStyle/>
                <a:p>
                  <a:endParaRPr lang="en-US" sz="1600"/>
                </a:p>
              </p:txBody>
            </p:sp>
            <p:sp>
              <p:nvSpPr>
                <p:cNvPr id="106509" name="AutoShape 13"/>
                <p:cNvSpPr>
                  <a:spLocks noChangeArrowheads="1"/>
                </p:cNvSpPr>
                <p:nvPr/>
              </p:nvSpPr>
              <p:spPr bwMode="auto">
                <a:xfrm>
                  <a:off x="2422" y="2913"/>
                  <a:ext cx="2986" cy="150"/>
                </a:xfrm>
                <a:prstGeom prst="roundRect">
                  <a:avLst>
                    <a:gd name="adj" fmla="val 16667"/>
                  </a:avLst>
                </a:prstGeom>
                <a:gradFill rotWithShape="1">
                  <a:gsLst>
                    <a:gs pos="0">
                      <a:schemeClr val="accent2">
                        <a:gamma/>
                        <a:tint val="60392"/>
                        <a:invGamma/>
                      </a:schemeClr>
                    </a:gs>
                    <a:gs pos="100000">
                      <a:schemeClr val="accent2">
                        <a:alpha val="60001"/>
                      </a:schemeClr>
                    </a:gs>
                  </a:gsLst>
                  <a:lin ang="5400000" scaled="1"/>
                </a:gradFill>
                <a:ln w="12700" algn="ctr">
                  <a:noFill/>
                  <a:round/>
                  <a:headEnd/>
                  <a:tailEnd/>
                </a:ln>
                <a:effectLst/>
              </p:spPr>
              <p:txBody>
                <a:bodyPr wrap="none" anchor="ctr"/>
                <a:lstStyle/>
                <a:p>
                  <a:pPr>
                    <a:defRPr/>
                  </a:pPr>
                  <a:endParaRPr lang="en-US" sz="1600"/>
                </a:p>
              </p:txBody>
            </p:sp>
          </p:grpSp>
          <p:sp>
            <p:nvSpPr>
              <p:cNvPr id="31757" name="Text Box 14"/>
              <p:cNvSpPr txBox="1">
                <a:spLocks noChangeArrowheads="1"/>
              </p:cNvSpPr>
              <p:nvPr/>
            </p:nvSpPr>
            <p:spPr bwMode="auto">
              <a:xfrm>
                <a:off x="2672" y="2962"/>
                <a:ext cx="2498" cy="212"/>
              </a:xfrm>
              <a:prstGeom prst="rect">
                <a:avLst/>
              </a:prstGeom>
              <a:noFill/>
              <a:ln w="9525">
                <a:noFill/>
                <a:miter lim="800000"/>
                <a:headEnd/>
                <a:tailEnd/>
              </a:ln>
            </p:spPr>
            <p:txBody>
              <a:bodyPr>
                <a:spAutoFit/>
              </a:bodyPr>
              <a:lstStyle/>
              <a:p>
                <a:pPr algn="ctr"/>
                <a:r>
                  <a:rPr lang="en-US" sz="1600" b="1">
                    <a:solidFill>
                      <a:schemeClr val="bg1"/>
                    </a:solidFill>
                  </a:rPr>
                  <a:t>To Targeted Validation and Beyond…</a:t>
                </a:r>
              </a:p>
            </p:txBody>
          </p:sp>
        </p:grpSp>
        <p:grpSp>
          <p:nvGrpSpPr>
            <p:cNvPr id="6" name="Group 15"/>
            <p:cNvGrpSpPr>
              <a:grpSpLocks/>
            </p:cNvGrpSpPr>
            <p:nvPr/>
          </p:nvGrpSpPr>
          <p:grpSpPr bwMode="auto">
            <a:xfrm>
              <a:off x="361" y="817"/>
              <a:ext cx="2368" cy="246"/>
              <a:chOff x="2641" y="2945"/>
              <a:chExt cx="2544" cy="246"/>
            </a:xfrm>
          </p:grpSpPr>
          <p:grpSp>
            <p:nvGrpSpPr>
              <p:cNvPr id="7" name="Group 16"/>
              <p:cNvGrpSpPr>
                <a:grpSpLocks/>
              </p:cNvGrpSpPr>
              <p:nvPr/>
            </p:nvGrpSpPr>
            <p:grpSpPr bwMode="auto">
              <a:xfrm>
                <a:off x="2641" y="2945"/>
                <a:ext cx="2544" cy="246"/>
                <a:chOff x="2402" y="2898"/>
                <a:chExt cx="3023" cy="292"/>
              </a:xfrm>
            </p:grpSpPr>
            <p:sp>
              <p:nvSpPr>
                <p:cNvPr id="31754" name="AutoShape 17"/>
                <p:cNvSpPr>
                  <a:spLocks noChangeArrowheads="1"/>
                </p:cNvSpPr>
                <p:nvPr/>
              </p:nvSpPr>
              <p:spPr bwMode="auto">
                <a:xfrm>
                  <a:off x="2402" y="2898"/>
                  <a:ext cx="3023" cy="292"/>
                </a:xfrm>
                <a:prstGeom prst="roundRect">
                  <a:avLst>
                    <a:gd name="adj" fmla="val 16667"/>
                  </a:avLst>
                </a:prstGeom>
                <a:solidFill>
                  <a:srgbClr val="3973AD"/>
                </a:solidFill>
                <a:ln w="12700" algn="ctr">
                  <a:solidFill>
                    <a:srgbClr val="3973AD"/>
                  </a:solidFill>
                  <a:round/>
                  <a:headEnd/>
                  <a:tailEnd/>
                </a:ln>
              </p:spPr>
              <p:txBody>
                <a:bodyPr wrap="none" anchor="ctr"/>
                <a:lstStyle/>
                <a:p>
                  <a:endParaRPr lang="en-US" sz="1600"/>
                </a:p>
              </p:txBody>
            </p:sp>
            <p:sp>
              <p:nvSpPr>
                <p:cNvPr id="106514" name="AutoShape 18"/>
                <p:cNvSpPr>
                  <a:spLocks noChangeArrowheads="1"/>
                </p:cNvSpPr>
                <p:nvPr/>
              </p:nvSpPr>
              <p:spPr bwMode="auto">
                <a:xfrm>
                  <a:off x="2422" y="2913"/>
                  <a:ext cx="2986" cy="150"/>
                </a:xfrm>
                <a:prstGeom prst="roundRect">
                  <a:avLst>
                    <a:gd name="adj" fmla="val 16667"/>
                  </a:avLst>
                </a:prstGeom>
                <a:gradFill rotWithShape="1">
                  <a:gsLst>
                    <a:gs pos="0">
                      <a:schemeClr val="accent2">
                        <a:gamma/>
                        <a:tint val="57255"/>
                        <a:invGamma/>
                      </a:schemeClr>
                    </a:gs>
                    <a:gs pos="100000">
                      <a:schemeClr val="accent2">
                        <a:alpha val="60001"/>
                      </a:schemeClr>
                    </a:gs>
                  </a:gsLst>
                  <a:lin ang="5400000" scaled="1"/>
                </a:gradFill>
                <a:ln w="12700" algn="ctr">
                  <a:noFill/>
                  <a:round/>
                  <a:headEnd/>
                  <a:tailEnd/>
                </a:ln>
                <a:effectLst/>
              </p:spPr>
              <p:txBody>
                <a:bodyPr wrap="none" anchor="ctr"/>
                <a:lstStyle/>
                <a:p>
                  <a:pPr>
                    <a:defRPr/>
                  </a:pPr>
                  <a:endParaRPr lang="en-US" sz="1600"/>
                </a:p>
              </p:txBody>
            </p:sp>
          </p:grpSp>
          <p:sp>
            <p:nvSpPr>
              <p:cNvPr id="31753" name="Text Box 19"/>
              <p:cNvSpPr txBox="1">
                <a:spLocks noChangeArrowheads="1"/>
              </p:cNvSpPr>
              <p:nvPr/>
            </p:nvSpPr>
            <p:spPr bwMode="auto">
              <a:xfrm>
                <a:off x="2672" y="2962"/>
                <a:ext cx="2498" cy="212"/>
              </a:xfrm>
              <a:prstGeom prst="rect">
                <a:avLst/>
              </a:prstGeom>
              <a:noFill/>
              <a:ln w="9525">
                <a:noFill/>
                <a:miter lim="800000"/>
                <a:headEnd/>
                <a:tailEnd/>
              </a:ln>
            </p:spPr>
            <p:txBody>
              <a:bodyPr>
                <a:spAutoFit/>
              </a:bodyPr>
              <a:lstStyle/>
              <a:p>
                <a:pPr algn="ctr"/>
                <a:r>
                  <a:rPr lang="en-US" sz="1600" b="1">
                    <a:solidFill>
                      <a:schemeClr val="bg1"/>
                    </a:solidFill>
                  </a:rPr>
                  <a:t>From Genome Wide Discovery…</a:t>
                </a:r>
              </a:p>
            </p:txBody>
          </p:sp>
        </p:gr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9565" y="634846"/>
            <a:ext cx="8601075" cy="908050"/>
          </a:xfrm>
        </p:spPr>
        <p:txBody>
          <a:bodyPr/>
          <a:lstStyle/>
          <a:p>
            <a:r>
              <a:rPr lang="en-GB" sz="2400" dirty="0" smtClean="0"/>
              <a:t>The Impact of Scale in Sequencing</a:t>
            </a:r>
          </a:p>
        </p:txBody>
      </p:sp>
      <p:sp>
        <p:nvSpPr>
          <p:cNvPr id="40969" name="Text Box 9"/>
          <p:cNvSpPr txBox="1">
            <a:spLocks noChangeArrowheads="1"/>
          </p:cNvSpPr>
          <p:nvPr/>
        </p:nvSpPr>
        <p:spPr bwMode="auto">
          <a:xfrm rot="16200000">
            <a:off x="-46369" y="3148206"/>
            <a:ext cx="9652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GB" b="1" dirty="0" err="1"/>
              <a:t>Gb</a:t>
            </a:r>
            <a:r>
              <a:rPr lang="en-GB" b="1" dirty="0"/>
              <a:t> / run</a:t>
            </a:r>
          </a:p>
        </p:txBody>
      </p:sp>
      <p:sp>
        <p:nvSpPr>
          <p:cNvPr id="40970" name="Text Box 10"/>
          <p:cNvSpPr txBox="1">
            <a:spLocks noChangeArrowheads="1"/>
          </p:cNvSpPr>
          <p:nvPr/>
        </p:nvSpPr>
        <p:spPr bwMode="auto">
          <a:xfrm>
            <a:off x="4392941" y="5821378"/>
            <a:ext cx="6238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GB" b="1" dirty="0"/>
              <a:t>Year</a:t>
            </a:r>
          </a:p>
        </p:txBody>
      </p:sp>
      <p:sp>
        <p:nvSpPr>
          <p:cNvPr id="40971" name="Text Box 11"/>
          <p:cNvSpPr txBox="1">
            <a:spLocks noChangeArrowheads="1"/>
          </p:cNvSpPr>
          <p:nvPr/>
        </p:nvSpPr>
        <p:spPr bwMode="auto">
          <a:xfrm>
            <a:off x="1085688" y="6071025"/>
            <a:ext cx="708559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GB" sz="2000" dirty="0"/>
              <a:t>10</a:t>
            </a:r>
            <a:r>
              <a:rPr lang="en-GB" sz="2000" baseline="30000" dirty="0"/>
              <a:t>4</a:t>
            </a:r>
            <a:r>
              <a:rPr lang="en-GB" sz="2000" dirty="0"/>
              <a:t> scale in throughput; 10</a:t>
            </a:r>
            <a:r>
              <a:rPr lang="en-GB" sz="2000" baseline="30000" dirty="0"/>
              <a:t>7</a:t>
            </a:r>
            <a:r>
              <a:rPr lang="en-GB" sz="2000" dirty="0"/>
              <a:t> scale in </a:t>
            </a:r>
            <a:r>
              <a:rPr lang="en-GB" sz="2000" dirty="0" smtClean="0"/>
              <a:t>parallelization </a:t>
            </a:r>
            <a:r>
              <a:rPr lang="en-GB" sz="2000" dirty="0"/>
              <a:t>in 5 years</a:t>
            </a:r>
          </a:p>
        </p:txBody>
      </p:sp>
      <p:pic>
        <p:nvPicPr>
          <p:cNvPr id="18" name="Picture 17" descr="SeqGraphs_grayText_small.png"/>
          <p:cNvPicPr>
            <a:picLocks noChangeAspect="1"/>
          </p:cNvPicPr>
          <p:nvPr/>
        </p:nvPicPr>
        <p:blipFill>
          <a:blip r:embed="rId3" cstate="screen"/>
          <a:stretch>
            <a:fillRect/>
          </a:stretch>
        </p:blipFill>
        <p:spPr>
          <a:xfrm>
            <a:off x="999135" y="1437335"/>
            <a:ext cx="7212060" cy="4398264"/>
          </a:xfrm>
          <a:prstGeom prst="rect">
            <a:avLst/>
          </a:prstGeom>
        </p:spPr>
      </p:pic>
      <p:pic>
        <p:nvPicPr>
          <p:cNvPr id="13" name="Picture 12" descr="SeqGraphs_grayText_redOnly.png"/>
          <p:cNvPicPr>
            <a:picLocks noChangeAspect="1"/>
          </p:cNvPicPr>
          <p:nvPr/>
        </p:nvPicPr>
        <p:blipFill>
          <a:blip r:embed="rId4" cstate="print"/>
          <a:stretch>
            <a:fillRect/>
          </a:stretch>
        </p:blipFill>
        <p:spPr>
          <a:xfrm>
            <a:off x="820844" y="1109232"/>
            <a:ext cx="7939334" cy="4737119"/>
          </a:xfrm>
          <a:prstGeom prst="rect">
            <a:avLst/>
          </a:prstGeom>
        </p:spPr>
      </p:pic>
      <p:pic>
        <p:nvPicPr>
          <p:cNvPr id="14" name="Picture 13" descr="SeqGraphs_grayText_red+orange.png"/>
          <p:cNvPicPr>
            <a:picLocks noChangeAspect="1"/>
          </p:cNvPicPr>
          <p:nvPr/>
        </p:nvPicPr>
        <p:blipFill>
          <a:blip r:embed="rId5" cstate="print"/>
          <a:stretch>
            <a:fillRect/>
          </a:stretch>
        </p:blipFill>
        <p:spPr>
          <a:xfrm>
            <a:off x="820844" y="1109232"/>
            <a:ext cx="7939334" cy="4737119"/>
          </a:xfrm>
          <a:prstGeom prst="rect">
            <a:avLst/>
          </a:prstGeom>
        </p:spPr>
      </p:pic>
      <p:pic>
        <p:nvPicPr>
          <p:cNvPr id="9" name="Content Placeholder 9" descr="SM72dpi_DSC_0078.JPG"/>
          <p:cNvPicPr>
            <a:picLocks noGrp="1" noChangeAspect="1"/>
          </p:cNvPicPr>
          <p:nvPr>
            <p:ph idx="4294967295"/>
          </p:nvPr>
        </p:nvPicPr>
        <p:blipFill>
          <a:blip r:embed="rId6" cstate="screen"/>
          <a:stretch>
            <a:fillRect/>
          </a:stretch>
        </p:blipFill>
        <p:spPr>
          <a:xfrm>
            <a:off x="1895036" y="1241895"/>
            <a:ext cx="4002088" cy="266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Content Placeholder 10" descr="Illumina GAIIX photo from Broad.jpg"/>
          <p:cNvPicPr>
            <a:picLocks noGrp="1" noChangeAspect="1"/>
          </p:cNvPicPr>
          <p:nvPr>
            <p:ph sz="quarter" idx="4294967295"/>
          </p:nvPr>
        </p:nvPicPr>
        <p:blipFill>
          <a:blip r:embed="rId7" cstate="screen"/>
          <a:stretch>
            <a:fillRect/>
          </a:stretch>
        </p:blipFill>
        <p:spPr>
          <a:xfrm>
            <a:off x="1895036" y="1210145"/>
            <a:ext cx="4025900" cy="2868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5"/>
          <p:cNvGrpSpPr/>
          <p:nvPr/>
        </p:nvGrpSpPr>
        <p:grpSpPr>
          <a:xfrm>
            <a:off x="3794322" y="4535233"/>
            <a:ext cx="2246312" cy="981896"/>
            <a:chOff x="3596016" y="4347725"/>
            <a:chExt cx="2246312" cy="981896"/>
          </a:xfrm>
        </p:grpSpPr>
        <p:sp>
          <p:nvSpPr>
            <p:cNvPr id="40966" name="Text Box 6"/>
            <p:cNvSpPr txBox="1">
              <a:spLocks noChangeArrowheads="1"/>
            </p:cNvSpPr>
            <p:nvPr/>
          </p:nvSpPr>
          <p:spPr bwMode="auto">
            <a:xfrm>
              <a:off x="3596016" y="4347725"/>
              <a:ext cx="2246312" cy="701675"/>
            </a:xfrm>
            <a:prstGeom prst="rect">
              <a:avLst/>
            </a:prstGeom>
            <a:noFill/>
            <a:ln w="9525">
              <a:noFill/>
              <a:miter lim="800000"/>
              <a:headEnd/>
              <a:tailEnd/>
            </a:ln>
            <a:effectLst/>
          </p:spPr>
          <p:txBody>
            <a:bodyPr>
              <a:spAutoFit/>
            </a:bodyPr>
            <a:lstStyle/>
            <a:p>
              <a:pPr algn="ctr" defTabSz="4937125"/>
              <a:r>
                <a:rPr lang="en-GB" sz="2000" dirty="0">
                  <a:solidFill>
                    <a:srgbClr val="FF0000"/>
                  </a:solidFill>
                </a:rPr>
                <a:t>Human Genome finished here</a:t>
              </a:r>
            </a:p>
          </p:txBody>
        </p:sp>
        <p:sp>
          <p:nvSpPr>
            <p:cNvPr id="40967" name="AutoShape 7"/>
            <p:cNvSpPr>
              <a:spLocks noChangeArrowheads="1"/>
            </p:cNvSpPr>
            <p:nvPr/>
          </p:nvSpPr>
          <p:spPr bwMode="auto">
            <a:xfrm>
              <a:off x="4650827" y="5054014"/>
              <a:ext cx="189187" cy="275607"/>
            </a:xfrm>
            <a:prstGeom prst="downArrow">
              <a:avLst>
                <a:gd name="adj1" fmla="val 50000"/>
                <a:gd name="adj2" fmla="val 72414"/>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2000" y="2000"/>
                                    </p:animScale>
                                  </p:childTnLst>
                                </p:cTn>
                              </p:par>
                              <p:par>
                                <p:cTn id="7" presetID="0" presetClass="path" presetSubtype="0" fill="hold" nodeType="withEffect">
                                  <p:stCondLst>
                                    <p:cond delay="0"/>
                                  </p:stCondLst>
                                  <p:childTnLst>
                                    <p:animMotion origin="layout" path="M -2.22222E-6 3.77284E-6 L 0.16788 0.28475 " pathEditMode="relative" rAng="0" ptsTypes="AA">
                                      <p:cBhvr>
                                        <p:cTn id="8" dur="2000" fill="hold"/>
                                        <p:tgtEl>
                                          <p:spTgt spid="18"/>
                                        </p:tgtEl>
                                        <p:attrNameLst>
                                          <p:attrName>ppt_x</p:attrName>
                                          <p:attrName>ppt_y</p:attrName>
                                        </p:attrNameLst>
                                      </p:cBhvr>
                                      <p:rCtr x="84" y="142"/>
                                    </p:animMotion>
                                  </p:childTnLst>
                                </p:cTn>
                              </p:par>
                              <p:par>
                                <p:cTn id="9" presetID="0" presetClass="path" presetSubtype="0" accel="50000" decel="50000" fill="hold" nodeType="withEffect">
                                  <p:stCondLst>
                                    <p:cond delay="0"/>
                                  </p:stCondLst>
                                  <p:childTnLst>
                                    <p:animMotion origin="layout" path="M -3.61111E-6 -2.90076E-6 L -0.10121 -2.90076E-6 " pathEditMode="relative" rAng="0" ptsTypes="AA">
                                      <p:cBhvr>
                                        <p:cTn id="10" dur="2000" fill="hold"/>
                                        <p:tgtEl>
                                          <p:spTgt spid="2"/>
                                        </p:tgtEl>
                                        <p:attrNameLst>
                                          <p:attrName>ppt_x</p:attrName>
                                          <p:attrName>ppt_y</p:attrName>
                                        </p:attrNameLst>
                                      </p:cBhvr>
                                      <p:rCtr x="-51" y="0"/>
                                    </p:animMotion>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2000"/>
                                        <p:tgtEl>
                                          <p:spTgt spid="13"/>
                                        </p:tgtEl>
                                      </p:cBhvr>
                                    </p:animEffec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0971"/>
                                        </p:tgtEl>
                                        <p:attrNameLst>
                                          <p:attrName>style.visibility</p:attrName>
                                        </p:attrNameLst>
                                      </p:cBhvr>
                                      <p:to>
                                        <p:strVal val="visible"/>
                                      </p:to>
                                    </p:set>
                                    <p:animEffect transition="in" filter="fade">
                                      <p:cBhvr>
                                        <p:cTn id="29" dur="1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Freeform 3"/>
          <p:cNvSpPr>
            <a:spLocks/>
          </p:cNvSpPr>
          <p:nvPr/>
        </p:nvSpPr>
        <p:spPr bwMode="auto">
          <a:xfrm>
            <a:off x="1581150" y="2087795"/>
            <a:ext cx="5145088" cy="3421063"/>
          </a:xfrm>
          <a:custGeom>
            <a:avLst/>
            <a:gdLst>
              <a:gd name="T0" fmla="*/ 0 w 3450"/>
              <a:gd name="T1" fmla="*/ 1553 h 1553"/>
              <a:gd name="T2" fmla="*/ 1479 w 3450"/>
              <a:gd name="T3" fmla="*/ 1390 h 1553"/>
              <a:gd name="T4" fmla="*/ 2671 w 3450"/>
              <a:gd name="T5" fmla="*/ 802 h 1553"/>
              <a:gd name="T6" fmla="*/ 3450 w 3450"/>
              <a:gd name="T7" fmla="*/ 0 h 1553"/>
              <a:gd name="T8" fmla="*/ 0 60000 65536"/>
              <a:gd name="T9" fmla="*/ 0 60000 65536"/>
              <a:gd name="T10" fmla="*/ 0 60000 65536"/>
              <a:gd name="T11" fmla="*/ 0 60000 65536"/>
              <a:gd name="T12" fmla="*/ 0 w 3450"/>
              <a:gd name="T13" fmla="*/ 0 h 1553"/>
              <a:gd name="T14" fmla="*/ 3450 w 3450"/>
              <a:gd name="T15" fmla="*/ 1553 h 1553"/>
            </a:gdLst>
            <a:ahLst/>
            <a:cxnLst>
              <a:cxn ang="T8">
                <a:pos x="T0" y="T1"/>
              </a:cxn>
              <a:cxn ang="T9">
                <a:pos x="T2" y="T3"/>
              </a:cxn>
              <a:cxn ang="T10">
                <a:pos x="T4" y="T5"/>
              </a:cxn>
              <a:cxn ang="T11">
                <a:pos x="T6" y="T7"/>
              </a:cxn>
            </a:cxnLst>
            <a:rect l="T12" t="T13" r="T14" b="T15"/>
            <a:pathLst>
              <a:path w="3450" h="1553">
                <a:moveTo>
                  <a:pt x="0" y="1553"/>
                </a:moveTo>
                <a:cubicBezTo>
                  <a:pt x="517" y="1534"/>
                  <a:pt x="1034" y="1515"/>
                  <a:pt x="1479" y="1390"/>
                </a:cubicBezTo>
                <a:cubicBezTo>
                  <a:pt x="1924" y="1265"/>
                  <a:pt x="2343" y="1034"/>
                  <a:pt x="2671" y="802"/>
                </a:cubicBezTo>
                <a:cubicBezTo>
                  <a:pt x="2999" y="570"/>
                  <a:pt x="3320" y="134"/>
                  <a:pt x="3450" y="0"/>
                </a:cubicBezTo>
              </a:path>
            </a:pathLst>
          </a:custGeom>
          <a:noFill/>
          <a:ln w="50800">
            <a:solidFill>
              <a:schemeClr val="accent1"/>
            </a:solidFill>
            <a:round/>
            <a:headEnd/>
            <a:tailEnd type="triangle" w="lg" len="lg"/>
          </a:ln>
        </p:spPr>
        <p:txBody>
          <a:bodyPr/>
          <a:lstStyle/>
          <a:p>
            <a:pPr algn="l"/>
            <a:endParaRPr lang="en-GB"/>
          </a:p>
        </p:txBody>
      </p:sp>
      <p:sp>
        <p:nvSpPr>
          <p:cNvPr id="525315" name="Text Box 10"/>
          <p:cNvSpPr txBox="1">
            <a:spLocks noChangeArrowheads="1"/>
          </p:cNvSpPr>
          <p:nvPr/>
        </p:nvSpPr>
        <p:spPr bwMode="auto">
          <a:xfrm>
            <a:off x="5724525" y="1471845"/>
            <a:ext cx="1871663" cy="304800"/>
          </a:xfrm>
          <a:prstGeom prst="rect">
            <a:avLst/>
          </a:prstGeom>
          <a:noFill/>
          <a:ln w="9525">
            <a:noFill/>
            <a:miter lim="800000"/>
            <a:headEnd/>
            <a:tailEnd/>
          </a:ln>
        </p:spPr>
        <p:txBody>
          <a:bodyPr>
            <a:spAutoFit/>
          </a:bodyPr>
          <a:lstStyle/>
          <a:p>
            <a:pPr>
              <a:spcBef>
                <a:spcPct val="50000"/>
              </a:spcBef>
            </a:pPr>
            <a:r>
              <a:rPr lang="en-US" sz="1400">
                <a:solidFill>
                  <a:schemeClr val="accent1"/>
                </a:solidFill>
              </a:rPr>
              <a:t>Genomes</a:t>
            </a:r>
          </a:p>
        </p:txBody>
      </p:sp>
      <p:grpSp>
        <p:nvGrpSpPr>
          <p:cNvPr id="2" name="Group 4"/>
          <p:cNvGrpSpPr>
            <a:grpSpLocks/>
          </p:cNvGrpSpPr>
          <p:nvPr/>
        </p:nvGrpSpPr>
        <p:grpSpPr bwMode="auto">
          <a:xfrm>
            <a:off x="6935788" y="1929045"/>
            <a:ext cx="1090612" cy="3441700"/>
            <a:chOff x="4369" y="1398"/>
            <a:chExt cx="687" cy="2168"/>
          </a:xfrm>
        </p:grpSpPr>
        <p:sp>
          <p:nvSpPr>
            <p:cNvPr id="525317" name="Text Box 7"/>
            <p:cNvSpPr txBox="1">
              <a:spLocks noChangeArrowheads="1"/>
            </p:cNvSpPr>
            <p:nvPr/>
          </p:nvSpPr>
          <p:spPr bwMode="auto">
            <a:xfrm>
              <a:off x="4369" y="2386"/>
              <a:ext cx="503" cy="192"/>
            </a:xfrm>
            <a:prstGeom prst="rect">
              <a:avLst/>
            </a:prstGeom>
            <a:noFill/>
            <a:ln w="9525">
              <a:noFill/>
              <a:miter lim="800000"/>
              <a:headEnd/>
              <a:tailEnd/>
            </a:ln>
          </p:spPr>
          <p:txBody>
            <a:bodyPr>
              <a:spAutoFit/>
            </a:bodyPr>
            <a:lstStyle/>
            <a:p>
              <a:pPr algn="l">
                <a:spcBef>
                  <a:spcPct val="50000"/>
                </a:spcBef>
              </a:pPr>
              <a:r>
                <a:rPr lang="en-US" sz="1400">
                  <a:solidFill>
                    <a:schemeClr val="accent1"/>
                  </a:solidFill>
                </a:rPr>
                <a:t>10k</a:t>
              </a:r>
            </a:p>
          </p:txBody>
        </p:sp>
        <p:sp>
          <p:nvSpPr>
            <p:cNvPr id="525318" name="Text Box 7"/>
            <p:cNvSpPr txBox="1">
              <a:spLocks noChangeArrowheads="1"/>
            </p:cNvSpPr>
            <p:nvPr/>
          </p:nvSpPr>
          <p:spPr bwMode="auto">
            <a:xfrm>
              <a:off x="4369" y="1398"/>
              <a:ext cx="615" cy="192"/>
            </a:xfrm>
            <a:prstGeom prst="rect">
              <a:avLst/>
            </a:prstGeom>
            <a:noFill/>
            <a:ln w="9525">
              <a:noFill/>
              <a:miter lim="800000"/>
              <a:headEnd/>
              <a:tailEnd/>
            </a:ln>
          </p:spPr>
          <p:txBody>
            <a:bodyPr>
              <a:spAutoFit/>
            </a:bodyPr>
            <a:lstStyle/>
            <a:p>
              <a:pPr algn="l">
                <a:spcBef>
                  <a:spcPct val="50000"/>
                </a:spcBef>
              </a:pPr>
              <a:r>
                <a:rPr lang="en-US" sz="1400">
                  <a:solidFill>
                    <a:schemeClr val="accent1"/>
                  </a:solidFill>
                </a:rPr>
                <a:t>1M</a:t>
              </a:r>
            </a:p>
          </p:txBody>
        </p:sp>
        <p:sp>
          <p:nvSpPr>
            <p:cNvPr id="525319" name="Text Box 7"/>
            <p:cNvSpPr txBox="1">
              <a:spLocks noChangeArrowheads="1"/>
            </p:cNvSpPr>
            <p:nvPr/>
          </p:nvSpPr>
          <p:spPr bwMode="auto">
            <a:xfrm>
              <a:off x="4369" y="1892"/>
              <a:ext cx="687" cy="192"/>
            </a:xfrm>
            <a:prstGeom prst="rect">
              <a:avLst/>
            </a:prstGeom>
            <a:noFill/>
            <a:ln w="9525">
              <a:noFill/>
              <a:miter lim="800000"/>
              <a:headEnd/>
              <a:tailEnd/>
            </a:ln>
          </p:spPr>
          <p:txBody>
            <a:bodyPr>
              <a:spAutoFit/>
            </a:bodyPr>
            <a:lstStyle/>
            <a:p>
              <a:pPr algn="l">
                <a:spcBef>
                  <a:spcPct val="50000"/>
                </a:spcBef>
              </a:pPr>
              <a:r>
                <a:rPr lang="en-US" sz="1400">
                  <a:solidFill>
                    <a:schemeClr val="accent1"/>
                  </a:solidFill>
                </a:rPr>
                <a:t>100k</a:t>
              </a:r>
            </a:p>
          </p:txBody>
        </p:sp>
        <p:sp>
          <p:nvSpPr>
            <p:cNvPr id="525320" name="Text Box 8"/>
            <p:cNvSpPr txBox="1">
              <a:spLocks noChangeArrowheads="1"/>
            </p:cNvSpPr>
            <p:nvPr/>
          </p:nvSpPr>
          <p:spPr bwMode="auto">
            <a:xfrm>
              <a:off x="4369" y="3374"/>
              <a:ext cx="479" cy="192"/>
            </a:xfrm>
            <a:prstGeom prst="rect">
              <a:avLst/>
            </a:prstGeom>
            <a:noFill/>
            <a:ln w="9525">
              <a:noFill/>
              <a:miter lim="800000"/>
              <a:headEnd/>
              <a:tailEnd/>
            </a:ln>
          </p:spPr>
          <p:txBody>
            <a:bodyPr>
              <a:spAutoFit/>
            </a:bodyPr>
            <a:lstStyle/>
            <a:p>
              <a:pPr algn="l">
                <a:spcBef>
                  <a:spcPct val="50000"/>
                </a:spcBef>
              </a:pPr>
              <a:r>
                <a:rPr lang="en-US" sz="1400">
                  <a:solidFill>
                    <a:schemeClr val="accent1"/>
                  </a:solidFill>
                </a:rPr>
                <a:t>100</a:t>
              </a:r>
            </a:p>
          </p:txBody>
        </p:sp>
        <p:sp>
          <p:nvSpPr>
            <p:cNvPr id="525321" name="Text Box 8"/>
            <p:cNvSpPr txBox="1">
              <a:spLocks noChangeArrowheads="1"/>
            </p:cNvSpPr>
            <p:nvPr/>
          </p:nvSpPr>
          <p:spPr bwMode="auto">
            <a:xfrm>
              <a:off x="4369" y="2880"/>
              <a:ext cx="479" cy="192"/>
            </a:xfrm>
            <a:prstGeom prst="rect">
              <a:avLst/>
            </a:prstGeom>
            <a:noFill/>
            <a:ln w="9525">
              <a:noFill/>
              <a:miter lim="800000"/>
              <a:headEnd/>
              <a:tailEnd/>
            </a:ln>
          </p:spPr>
          <p:txBody>
            <a:bodyPr>
              <a:spAutoFit/>
            </a:bodyPr>
            <a:lstStyle/>
            <a:p>
              <a:pPr algn="l">
                <a:spcBef>
                  <a:spcPct val="50000"/>
                </a:spcBef>
              </a:pPr>
              <a:r>
                <a:rPr lang="en-US" sz="1400">
                  <a:solidFill>
                    <a:schemeClr val="accent1"/>
                  </a:solidFill>
                </a:rPr>
                <a:t>1,000</a:t>
              </a:r>
            </a:p>
          </p:txBody>
        </p:sp>
      </p:grpSp>
      <p:sp>
        <p:nvSpPr>
          <p:cNvPr id="525322" name="Rectangle 4"/>
          <p:cNvSpPr>
            <a:spLocks noGrp="1" noChangeArrowheads="1"/>
          </p:cNvSpPr>
          <p:nvPr>
            <p:ph type="title" idx="4294967295"/>
          </p:nvPr>
        </p:nvSpPr>
        <p:spPr>
          <a:xfrm>
            <a:off x="269875" y="584340"/>
            <a:ext cx="8601075" cy="908050"/>
          </a:xfrm>
        </p:spPr>
        <p:txBody>
          <a:bodyPr/>
          <a:lstStyle/>
          <a:p>
            <a:r>
              <a:rPr lang="en-US" sz="2400" dirty="0"/>
              <a:t>A Tipping Point in Human Genome Sequencing </a:t>
            </a:r>
            <a:endParaRPr lang="en-US" sz="2400" b="0" i="1" dirty="0"/>
          </a:p>
        </p:txBody>
      </p:sp>
      <p:sp>
        <p:nvSpPr>
          <p:cNvPr id="525323" name="Text Box 16"/>
          <p:cNvSpPr txBox="1">
            <a:spLocks noChangeArrowheads="1"/>
          </p:cNvSpPr>
          <p:nvPr/>
        </p:nvSpPr>
        <p:spPr bwMode="auto">
          <a:xfrm rot="-5400000">
            <a:off x="-1348581" y="3584014"/>
            <a:ext cx="3719512" cy="336550"/>
          </a:xfrm>
          <a:prstGeom prst="rect">
            <a:avLst/>
          </a:prstGeom>
          <a:noFill/>
          <a:ln w="9525">
            <a:noFill/>
            <a:miter lim="800000"/>
            <a:headEnd/>
            <a:tailEnd/>
          </a:ln>
        </p:spPr>
        <p:txBody>
          <a:bodyPr>
            <a:spAutoFit/>
          </a:bodyPr>
          <a:lstStyle/>
          <a:p>
            <a:r>
              <a:rPr lang="en-US" sz="1600"/>
              <a:t>Cost per Human Genome</a:t>
            </a:r>
          </a:p>
        </p:txBody>
      </p:sp>
      <p:grpSp>
        <p:nvGrpSpPr>
          <p:cNvPr id="3" name="Group 12"/>
          <p:cNvGrpSpPr>
            <a:grpSpLocks/>
          </p:cNvGrpSpPr>
          <p:nvPr/>
        </p:nvGrpSpPr>
        <p:grpSpPr bwMode="auto">
          <a:xfrm>
            <a:off x="2497138" y="2143358"/>
            <a:ext cx="2265362" cy="387350"/>
            <a:chOff x="1573" y="1065"/>
            <a:chExt cx="1427" cy="244"/>
          </a:xfrm>
        </p:grpSpPr>
        <p:sp>
          <p:nvSpPr>
            <p:cNvPr id="525325" name="Text Box 13"/>
            <p:cNvSpPr txBox="1">
              <a:spLocks noChangeArrowheads="1"/>
            </p:cNvSpPr>
            <p:nvPr/>
          </p:nvSpPr>
          <p:spPr bwMode="auto">
            <a:xfrm>
              <a:off x="1700" y="1065"/>
              <a:ext cx="1300" cy="231"/>
            </a:xfrm>
            <a:prstGeom prst="rect">
              <a:avLst/>
            </a:prstGeom>
            <a:noFill/>
            <a:ln w="12700" algn="ctr">
              <a:noFill/>
              <a:miter lim="800000"/>
              <a:headEnd/>
              <a:tailEnd/>
            </a:ln>
            <a:effectLst/>
          </p:spPr>
          <p:txBody>
            <a:bodyPr wrap="none">
              <a:spAutoFit/>
            </a:bodyPr>
            <a:lstStyle/>
            <a:p>
              <a:pPr algn="l"/>
              <a:r>
                <a:rPr lang="en-GB" b="0"/>
                <a:t>Venter / capillaries</a:t>
              </a:r>
            </a:p>
          </p:txBody>
        </p:sp>
        <p:sp>
          <p:nvSpPr>
            <p:cNvPr id="525326" name="Line 14"/>
            <p:cNvSpPr>
              <a:spLocks noChangeShapeType="1"/>
            </p:cNvSpPr>
            <p:nvPr/>
          </p:nvSpPr>
          <p:spPr bwMode="auto">
            <a:xfrm flipH="1">
              <a:off x="1573" y="1199"/>
              <a:ext cx="128" cy="110"/>
            </a:xfrm>
            <a:prstGeom prst="line">
              <a:avLst/>
            </a:prstGeom>
            <a:noFill/>
            <a:ln w="12700">
              <a:solidFill>
                <a:schemeClr val="tx1"/>
              </a:solidFill>
              <a:round/>
              <a:headEnd/>
              <a:tailEnd type="triangle" w="med" len="med"/>
            </a:ln>
            <a:effectLst/>
          </p:spPr>
          <p:txBody>
            <a:bodyPr wrap="none" anchor="ctr"/>
            <a:lstStyle/>
            <a:p>
              <a:endParaRPr lang="en-GB"/>
            </a:p>
          </p:txBody>
        </p:sp>
      </p:grpSp>
      <p:grpSp>
        <p:nvGrpSpPr>
          <p:cNvPr id="4" name="Group 15"/>
          <p:cNvGrpSpPr>
            <a:grpSpLocks/>
          </p:cNvGrpSpPr>
          <p:nvPr/>
        </p:nvGrpSpPr>
        <p:grpSpPr bwMode="auto">
          <a:xfrm>
            <a:off x="2640013" y="3000608"/>
            <a:ext cx="1743075" cy="415925"/>
            <a:chOff x="1663" y="1605"/>
            <a:chExt cx="1098" cy="262"/>
          </a:xfrm>
        </p:grpSpPr>
        <p:sp>
          <p:nvSpPr>
            <p:cNvPr id="525328" name="Text Box 16"/>
            <p:cNvSpPr txBox="1">
              <a:spLocks noChangeArrowheads="1"/>
            </p:cNvSpPr>
            <p:nvPr/>
          </p:nvSpPr>
          <p:spPr bwMode="auto">
            <a:xfrm>
              <a:off x="1797" y="1605"/>
              <a:ext cx="964" cy="231"/>
            </a:xfrm>
            <a:prstGeom prst="rect">
              <a:avLst/>
            </a:prstGeom>
            <a:noFill/>
            <a:ln w="12700" algn="ctr">
              <a:noFill/>
              <a:miter lim="800000"/>
              <a:headEnd/>
              <a:tailEnd/>
            </a:ln>
            <a:effectLst/>
          </p:spPr>
          <p:txBody>
            <a:bodyPr wrap="none">
              <a:spAutoFit/>
            </a:bodyPr>
            <a:lstStyle/>
            <a:p>
              <a:pPr algn="l"/>
              <a:r>
                <a:rPr lang="en-GB" b="0"/>
                <a:t>Watson / 454</a:t>
              </a:r>
            </a:p>
          </p:txBody>
        </p:sp>
        <p:sp>
          <p:nvSpPr>
            <p:cNvPr id="525329" name="Line 17"/>
            <p:cNvSpPr>
              <a:spLocks noChangeShapeType="1"/>
            </p:cNvSpPr>
            <p:nvPr/>
          </p:nvSpPr>
          <p:spPr bwMode="auto">
            <a:xfrm flipH="1">
              <a:off x="1663" y="1757"/>
              <a:ext cx="128" cy="110"/>
            </a:xfrm>
            <a:prstGeom prst="line">
              <a:avLst/>
            </a:prstGeom>
            <a:noFill/>
            <a:ln w="12700">
              <a:solidFill>
                <a:schemeClr val="tx1"/>
              </a:solidFill>
              <a:round/>
              <a:headEnd/>
              <a:tailEnd type="triangle" w="med" len="med"/>
            </a:ln>
            <a:effectLst/>
          </p:spPr>
          <p:txBody>
            <a:bodyPr wrap="none" anchor="ctr"/>
            <a:lstStyle/>
            <a:p>
              <a:endParaRPr lang="en-GB"/>
            </a:p>
          </p:txBody>
        </p:sp>
      </p:grpSp>
      <p:grpSp>
        <p:nvGrpSpPr>
          <p:cNvPr id="5" name="Group 18"/>
          <p:cNvGrpSpPr>
            <a:grpSpLocks/>
          </p:cNvGrpSpPr>
          <p:nvPr/>
        </p:nvGrpSpPr>
        <p:grpSpPr bwMode="auto">
          <a:xfrm>
            <a:off x="2997200" y="3959458"/>
            <a:ext cx="3159125" cy="400050"/>
            <a:chOff x="1798" y="2065"/>
            <a:chExt cx="1990" cy="252"/>
          </a:xfrm>
        </p:grpSpPr>
        <p:sp>
          <p:nvSpPr>
            <p:cNvPr id="525331" name="Line 19"/>
            <p:cNvSpPr>
              <a:spLocks noChangeShapeType="1"/>
            </p:cNvSpPr>
            <p:nvPr/>
          </p:nvSpPr>
          <p:spPr bwMode="auto">
            <a:xfrm flipH="1">
              <a:off x="1798" y="2207"/>
              <a:ext cx="128" cy="110"/>
            </a:xfrm>
            <a:prstGeom prst="line">
              <a:avLst/>
            </a:prstGeom>
            <a:noFill/>
            <a:ln w="12700">
              <a:solidFill>
                <a:schemeClr val="tx1"/>
              </a:solidFill>
              <a:round/>
              <a:headEnd/>
              <a:tailEnd type="triangle" w="med" len="med"/>
            </a:ln>
            <a:effectLst/>
          </p:spPr>
          <p:txBody>
            <a:bodyPr wrap="none" anchor="ctr"/>
            <a:lstStyle/>
            <a:p>
              <a:endParaRPr lang="en-GB"/>
            </a:p>
          </p:txBody>
        </p:sp>
        <p:sp>
          <p:nvSpPr>
            <p:cNvPr id="525332" name="Text Box 20"/>
            <p:cNvSpPr txBox="1">
              <a:spLocks noChangeArrowheads="1"/>
            </p:cNvSpPr>
            <p:nvPr/>
          </p:nvSpPr>
          <p:spPr bwMode="auto">
            <a:xfrm>
              <a:off x="1960" y="2065"/>
              <a:ext cx="1828" cy="231"/>
            </a:xfrm>
            <a:prstGeom prst="rect">
              <a:avLst/>
            </a:prstGeom>
            <a:solidFill>
              <a:schemeClr val="bg1"/>
            </a:solidFill>
            <a:ln w="12700" algn="ctr">
              <a:noFill/>
              <a:miter lim="800000"/>
              <a:headEnd/>
              <a:tailEnd/>
            </a:ln>
            <a:effectLst/>
          </p:spPr>
          <p:txBody>
            <a:bodyPr wrap="none">
              <a:spAutoFit/>
            </a:bodyPr>
            <a:lstStyle/>
            <a:p>
              <a:pPr algn="l"/>
              <a:r>
                <a:rPr lang="en-GB" b="0"/>
                <a:t>African, Asian, Cancer pair</a:t>
              </a:r>
            </a:p>
          </p:txBody>
        </p:sp>
      </p:grpSp>
      <p:grpSp>
        <p:nvGrpSpPr>
          <p:cNvPr id="6" name="Group 21"/>
          <p:cNvGrpSpPr>
            <a:grpSpLocks/>
          </p:cNvGrpSpPr>
          <p:nvPr/>
        </p:nvGrpSpPr>
        <p:grpSpPr bwMode="auto">
          <a:xfrm>
            <a:off x="3359387" y="4337287"/>
            <a:ext cx="2054225" cy="400050"/>
            <a:chOff x="1798" y="2065"/>
            <a:chExt cx="1294" cy="252"/>
          </a:xfrm>
        </p:grpSpPr>
        <p:sp>
          <p:nvSpPr>
            <p:cNvPr id="525334" name="Line 22"/>
            <p:cNvSpPr>
              <a:spLocks noChangeShapeType="1"/>
            </p:cNvSpPr>
            <p:nvPr/>
          </p:nvSpPr>
          <p:spPr bwMode="auto">
            <a:xfrm flipH="1">
              <a:off x="1798" y="2207"/>
              <a:ext cx="128" cy="110"/>
            </a:xfrm>
            <a:prstGeom prst="line">
              <a:avLst/>
            </a:prstGeom>
            <a:noFill/>
            <a:ln w="12700">
              <a:solidFill>
                <a:schemeClr val="tx1"/>
              </a:solidFill>
              <a:round/>
              <a:headEnd/>
              <a:tailEnd type="triangle" w="med" len="med"/>
            </a:ln>
            <a:effectLst/>
          </p:spPr>
          <p:txBody>
            <a:bodyPr wrap="none" anchor="ctr"/>
            <a:lstStyle/>
            <a:p>
              <a:endParaRPr lang="en-GB"/>
            </a:p>
          </p:txBody>
        </p:sp>
        <p:sp>
          <p:nvSpPr>
            <p:cNvPr id="525335" name="Text Box 23"/>
            <p:cNvSpPr txBox="1">
              <a:spLocks noChangeArrowheads="1"/>
            </p:cNvSpPr>
            <p:nvPr/>
          </p:nvSpPr>
          <p:spPr bwMode="auto">
            <a:xfrm>
              <a:off x="1960" y="2065"/>
              <a:ext cx="1132" cy="231"/>
            </a:xfrm>
            <a:prstGeom prst="rect">
              <a:avLst/>
            </a:prstGeom>
            <a:solidFill>
              <a:schemeClr val="bg1"/>
            </a:solidFill>
            <a:ln w="12700" algn="ctr">
              <a:noFill/>
              <a:miter lim="800000"/>
              <a:headEnd/>
              <a:tailEnd/>
            </a:ln>
            <a:effectLst/>
          </p:spPr>
          <p:txBody>
            <a:bodyPr wrap="none">
              <a:spAutoFit/>
            </a:bodyPr>
            <a:lstStyle/>
            <a:p>
              <a:pPr algn="l"/>
              <a:r>
                <a:rPr lang="en-GB" b="0"/>
                <a:t>169 in Genbank</a:t>
              </a:r>
            </a:p>
          </p:txBody>
        </p:sp>
      </p:grpSp>
      <p:sp>
        <p:nvSpPr>
          <p:cNvPr id="525336" name="Freeform 15"/>
          <p:cNvSpPr>
            <a:spLocks/>
          </p:cNvSpPr>
          <p:nvPr/>
        </p:nvSpPr>
        <p:spPr bwMode="auto">
          <a:xfrm>
            <a:off x="1630363" y="2006833"/>
            <a:ext cx="5011737" cy="3436937"/>
          </a:xfrm>
          <a:custGeom>
            <a:avLst/>
            <a:gdLst>
              <a:gd name="T0" fmla="*/ 0 w 3151"/>
              <a:gd name="T1" fmla="*/ 0 h 2165"/>
              <a:gd name="T2" fmla="*/ 443 w 3151"/>
              <a:gd name="T3" fmla="*/ 298 h 2165"/>
              <a:gd name="T4" fmla="*/ 927 w 3151"/>
              <a:gd name="T5" fmla="*/ 1721 h 2165"/>
              <a:gd name="T6" fmla="*/ 3151 w 3151"/>
              <a:gd name="T7" fmla="*/ 2165 h 2165"/>
              <a:gd name="T8" fmla="*/ 0 60000 65536"/>
              <a:gd name="T9" fmla="*/ 0 60000 65536"/>
              <a:gd name="T10" fmla="*/ 0 60000 65536"/>
              <a:gd name="T11" fmla="*/ 0 60000 65536"/>
              <a:gd name="T12" fmla="*/ 0 w 3151"/>
              <a:gd name="T13" fmla="*/ 0 h 2165"/>
              <a:gd name="T14" fmla="*/ 3151 w 3151"/>
              <a:gd name="T15" fmla="*/ 2165 h 2165"/>
            </a:gdLst>
            <a:ahLst/>
            <a:cxnLst>
              <a:cxn ang="T8">
                <a:pos x="T0" y="T1"/>
              </a:cxn>
              <a:cxn ang="T9">
                <a:pos x="T2" y="T3"/>
              </a:cxn>
              <a:cxn ang="T10">
                <a:pos x="T4" y="T5"/>
              </a:cxn>
              <a:cxn ang="T11">
                <a:pos x="T6" y="T7"/>
              </a:cxn>
            </a:cxnLst>
            <a:rect l="T12" t="T13" r="T14" b="T15"/>
            <a:pathLst>
              <a:path w="3151" h="2165">
                <a:moveTo>
                  <a:pt x="0" y="0"/>
                </a:moveTo>
                <a:cubicBezTo>
                  <a:pt x="144" y="5"/>
                  <a:pt x="289" y="11"/>
                  <a:pt x="443" y="298"/>
                </a:cubicBezTo>
                <a:cubicBezTo>
                  <a:pt x="597" y="585"/>
                  <a:pt x="476" y="1410"/>
                  <a:pt x="927" y="1721"/>
                </a:cubicBezTo>
                <a:cubicBezTo>
                  <a:pt x="1378" y="2032"/>
                  <a:pt x="2264" y="2098"/>
                  <a:pt x="3151" y="2165"/>
                </a:cubicBezTo>
              </a:path>
            </a:pathLst>
          </a:custGeom>
          <a:noFill/>
          <a:ln w="50800">
            <a:solidFill>
              <a:schemeClr val="accent2"/>
            </a:solidFill>
            <a:round/>
            <a:headEnd/>
            <a:tailEnd type="triangle" w="lg" len="lg"/>
          </a:ln>
        </p:spPr>
        <p:txBody>
          <a:bodyPr/>
          <a:lstStyle/>
          <a:p>
            <a:pPr algn="l"/>
            <a:endParaRPr lang="en-GB"/>
          </a:p>
        </p:txBody>
      </p:sp>
      <p:grpSp>
        <p:nvGrpSpPr>
          <p:cNvPr id="7" name="Group 25"/>
          <p:cNvGrpSpPr>
            <a:grpSpLocks/>
          </p:cNvGrpSpPr>
          <p:nvPr/>
        </p:nvGrpSpPr>
        <p:grpSpPr bwMode="auto">
          <a:xfrm>
            <a:off x="741363" y="1441683"/>
            <a:ext cx="1782762" cy="3929062"/>
            <a:chOff x="467" y="1091"/>
            <a:chExt cx="1123" cy="2475"/>
          </a:xfrm>
        </p:grpSpPr>
        <p:sp>
          <p:nvSpPr>
            <p:cNvPr id="525338" name="Text Box 9"/>
            <p:cNvSpPr txBox="1">
              <a:spLocks noChangeArrowheads="1"/>
            </p:cNvSpPr>
            <p:nvPr/>
          </p:nvSpPr>
          <p:spPr bwMode="auto">
            <a:xfrm>
              <a:off x="467" y="1091"/>
              <a:ext cx="1123" cy="192"/>
            </a:xfrm>
            <a:prstGeom prst="rect">
              <a:avLst/>
            </a:prstGeom>
            <a:noFill/>
            <a:ln w="9525">
              <a:noFill/>
              <a:miter lim="800000"/>
              <a:headEnd/>
              <a:tailEnd/>
            </a:ln>
          </p:spPr>
          <p:txBody>
            <a:bodyPr>
              <a:spAutoFit/>
            </a:bodyPr>
            <a:lstStyle/>
            <a:p>
              <a:pPr>
                <a:spcBef>
                  <a:spcPct val="50000"/>
                </a:spcBef>
              </a:pPr>
              <a:r>
                <a:rPr lang="en-US" sz="1400">
                  <a:solidFill>
                    <a:srgbClr val="6699FF"/>
                  </a:solidFill>
                </a:rPr>
                <a:t>Costs</a:t>
              </a:r>
            </a:p>
          </p:txBody>
        </p:sp>
        <p:grpSp>
          <p:nvGrpSpPr>
            <p:cNvPr id="8" name="Group 27"/>
            <p:cNvGrpSpPr>
              <a:grpSpLocks/>
            </p:cNvGrpSpPr>
            <p:nvPr/>
          </p:nvGrpSpPr>
          <p:grpSpPr bwMode="auto">
            <a:xfrm>
              <a:off x="537" y="1398"/>
              <a:ext cx="503" cy="2168"/>
              <a:chOff x="537" y="1398"/>
              <a:chExt cx="503" cy="2168"/>
            </a:xfrm>
          </p:grpSpPr>
          <p:sp>
            <p:nvSpPr>
              <p:cNvPr id="525340" name="Text Box 7"/>
              <p:cNvSpPr txBox="1">
                <a:spLocks noChangeArrowheads="1"/>
              </p:cNvSpPr>
              <p:nvPr/>
            </p:nvSpPr>
            <p:spPr bwMode="auto">
              <a:xfrm>
                <a:off x="537" y="2386"/>
                <a:ext cx="503" cy="192"/>
              </a:xfrm>
              <a:prstGeom prst="rect">
                <a:avLst/>
              </a:prstGeom>
              <a:noFill/>
              <a:ln w="9525">
                <a:noFill/>
                <a:miter lim="800000"/>
                <a:headEnd/>
                <a:tailEnd/>
              </a:ln>
            </p:spPr>
            <p:txBody>
              <a:bodyPr>
                <a:spAutoFit/>
              </a:bodyPr>
              <a:lstStyle/>
              <a:p>
                <a:pPr algn="l">
                  <a:spcBef>
                    <a:spcPct val="50000"/>
                  </a:spcBef>
                </a:pPr>
                <a:r>
                  <a:rPr lang="en-US" sz="1400">
                    <a:solidFill>
                      <a:srgbClr val="6699FF"/>
                    </a:solidFill>
                  </a:rPr>
                  <a:t>$1M</a:t>
                </a:r>
              </a:p>
            </p:txBody>
          </p:sp>
          <p:sp>
            <p:nvSpPr>
              <p:cNvPr id="525341" name="Text Box 8"/>
              <p:cNvSpPr txBox="1">
                <a:spLocks noChangeArrowheads="1"/>
              </p:cNvSpPr>
              <p:nvPr/>
            </p:nvSpPr>
            <p:spPr bwMode="auto">
              <a:xfrm>
                <a:off x="537" y="3374"/>
                <a:ext cx="479" cy="192"/>
              </a:xfrm>
              <a:prstGeom prst="rect">
                <a:avLst/>
              </a:prstGeom>
              <a:noFill/>
              <a:ln w="9525">
                <a:noFill/>
                <a:miter lim="800000"/>
                <a:headEnd/>
                <a:tailEnd/>
              </a:ln>
            </p:spPr>
            <p:txBody>
              <a:bodyPr>
                <a:spAutoFit/>
              </a:bodyPr>
              <a:lstStyle/>
              <a:p>
                <a:pPr algn="l">
                  <a:spcBef>
                    <a:spcPct val="50000"/>
                  </a:spcBef>
                </a:pPr>
                <a:r>
                  <a:rPr lang="en-US" sz="1400">
                    <a:solidFill>
                      <a:srgbClr val="6699FF"/>
                    </a:solidFill>
                  </a:rPr>
                  <a:t>$10k</a:t>
                </a:r>
              </a:p>
            </p:txBody>
          </p:sp>
          <p:sp>
            <p:nvSpPr>
              <p:cNvPr id="525342" name="Text Box 7"/>
              <p:cNvSpPr txBox="1">
                <a:spLocks noChangeArrowheads="1"/>
              </p:cNvSpPr>
              <p:nvPr/>
            </p:nvSpPr>
            <p:spPr bwMode="auto">
              <a:xfrm>
                <a:off x="537" y="1398"/>
                <a:ext cx="503" cy="192"/>
              </a:xfrm>
              <a:prstGeom prst="rect">
                <a:avLst/>
              </a:prstGeom>
              <a:noFill/>
              <a:ln w="9525">
                <a:noFill/>
                <a:miter lim="800000"/>
                <a:headEnd/>
                <a:tailEnd/>
              </a:ln>
            </p:spPr>
            <p:txBody>
              <a:bodyPr>
                <a:spAutoFit/>
              </a:bodyPr>
              <a:lstStyle/>
              <a:p>
                <a:pPr algn="l">
                  <a:spcBef>
                    <a:spcPct val="50000"/>
                  </a:spcBef>
                </a:pPr>
                <a:r>
                  <a:rPr lang="en-US" sz="1400">
                    <a:solidFill>
                      <a:srgbClr val="6699FF"/>
                    </a:solidFill>
                  </a:rPr>
                  <a:t>$100M</a:t>
                </a:r>
              </a:p>
            </p:txBody>
          </p:sp>
          <p:sp>
            <p:nvSpPr>
              <p:cNvPr id="525343" name="Text Box 7"/>
              <p:cNvSpPr txBox="1">
                <a:spLocks noChangeArrowheads="1"/>
              </p:cNvSpPr>
              <p:nvPr/>
            </p:nvSpPr>
            <p:spPr bwMode="auto">
              <a:xfrm>
                <a:off x="537" y="1892"/>
                <a:ext cx="503" cy="192"/>
              </a:xfrm>
              <a:prstGeom prst="rect">
                <a:avLst/>
              </a:prstGeom>
              <a:noFill/>
              <a:ln w="9525">
                <a:noFill/>
                <a:miter lim="800000"/>
                <a:headEnd/>
                <a:tailEnd/>
              </a:ln>
            </p:spPr>
            <p:txBody>
              <a:bodyPr>
                <a:spAutoFit/>
              </a:bodyPr>
              <a:lstStyle/>
              <a:p>
                <a:pPr algn="l">
                  <a:spcBef>
                    <a:spcPct val="50000"/>
                  </a:spcBef>
                </a:pPr>
                <a:r>
                  <a:rPr lang="en-US" sz="1400">
                    <a:solidFill>
                      <a:srgbClr val="6699FF"/>
                    </a:solidFill>
                  </a:rPr>
                  <a:t>$10M</a:t>
                </a:r>
              </a:p>
            </p:txBody>
          </p:sp>
          <p:sp>
            <p:nvSpPr>
              <p:cNvPr id="525344" name="Text Box 8"/>
              <p:cNvSpPr txBox="1">
                <a:spLocks noChangeArrowheads="1"/>
              </p:cNvSpPr>
              <p:nvPr/>
            </p:nvSpPr>
            <p:spPr bwMode="auto">
              <a:xfrm>
                <a:off x="537" y="2880"/>
                <a:ext cx="479" cy="192"/>
              </a:xfrm>
              <a:prstGeom prst="rect">
                <a:avLst/>
              </a:prstGeom>
              <a:noFill/>
              <a:ln w="9525">
                <a:noFill/>
                <a:miter lim="800000"/>
                <a:headEnd/>
                <a:tailEnd/>
              </a:ln>
            </p:spPr>
            <p:txBody>
              <a:bodyPr>
                <a:spAutoFit/>
              </a:bodyPr>
              <a:lstStyle/>
              <a:p>
                <a:pPr algn="l">
                  <a:spcBef>
                    <a:spcPct val="50000"/>
                  </a:spcBef>
                </a:pPr>
                <a:r>
                  <a:rPr lang="en-US" sz="1400">
                    <a:solidFill>
                      <a:srgbClr val="6699FF"/>
                    </a:solidFill>
                  </a:rPr>
                  <a:t>$100k</a:t>
                </a:r>
              </a:p>
            </p:txBody>
          </p:sp>
        </p:grpSp>
      </p:grpSp>
      <p:grpSp>
        <p:nvGrpSpPr>
          <p:cNvPr id="9" name="Group 33"/>
          <p:cNvGrpSpPr>
            <a:grpSpLocks/>
          </p:cNvGrpSpPr>
          <p:nvPr/>
        </p:nvGrpSpPr>
        <p:grpSpPr bwMode="auto">
          <a:xfrm>
            <a:off x="1570038" y="1951270"/>
            <a:ext cx="5316537" cy="4421188"/>
            <a:chOff x="989" y="1412"/>
            <a:chExt cx="3349" cy="2785"/>
          </a:xfrm>
        </p:grpSpPr>
        <p:sp>
          <p:nvSpPr>
            <p:cNvPr id="525346" name="Line 5"/>
            <p:cNvSpPr>
              <a:spLocks noChangeShapeType="1"/>
            </p:cNvSpPr>
            <p:nvPr/>
          </p:nvSpPr>
          <p:spPr bwMode="auto">
            <a:xfrm>
              <a:off x="4326" y="1412"/>
              <a:ext cx="11" cy="2265"/>
            </a:xfrm>
            <a:prstGeom prst="line">
              <a:avLst/>
            </a:prstGeom>
            <a:noFill/>
            <a:ln w="34925">
              <a:solidFill>
                <a:schemeClr val="tx1"/>
              </a:solidFill>
              <a:round/>
              <a:headEnd/>
              <a:tailEnd/>
            </a:ln>
          </p:spPr>
          <p:txBody>
            <a:bodyPr/>
            <a:lstStyle/>
            <a:p>
              <a:endParaRPr lang="en-GB"/>
            </a:p>
          </p:txBody>
        </p:sp>
        <p:sp>
          <p:nvSpPr>
            <p:cNvPr id="525347" name="Line 5"/>
            <p:cNvSpPr>
              <a:spLocks noChangeShapeType="1"/>
            </p:cNvSpPr>
            <p:nvPr/>
          </p:nvSpPr>
          <p:spPr bwMode="auto">
            <a:xfrm>
              <a:off x="990" y="1412"/>
              <a:ext cx="11" cy="2265"/>
            </a:xfrm>
            <a:prstGeom prst="line">
              <a:avLst/>
            </a:prstGeom>
            <a:noFill/>
            <a:ln w="34925">
              <a:solidFill>
                <a:schemeClr val="tx1"/>
              </a:solidFill>
              <a:round/>
              <a:headEnd/>
              <a:tailEnd/>
            </a:ln>
          </p:spPr>
          <p:txBody>
            <a:bodyPr/>
            <a:lstStyle/>
            <a:p>
              <a:endParaRPr lang="en-GB"/>
            </a:p>
          </p:txBody>
        </p:sp>
        <p:grpSp>
          <p:nvGrpSpPr>
            <p:cNvPr id="10" name="Group 36"/>
            <p:cNvGrpSpPr>
              <a:grpSpLocks/>
            </p:cNvGrpSpPr>
            <p:nvPr/>
          </p:nvGrpSpPr>
          <p:grpSpPr bwMode="auto">
            <a:xfrm>
              <a:off x="989" y="3685"/>
              <a:ext cx="3349" cy="512"/>
              <a:chOff x="989" y="3685"/>
              <a:chExt cx="3349" cy="512"/>
            </a:xfrm>
          </p:grpSpPr>
          <p:sp>
            <p:nvSpPr>
              <p:cNvPr id="525349" name="Line 6"/>
              <p:cNvSpPr>
                <a:spLocks noChangeShapeType="1"/>
              </p:cNvSpPr>
              <p:nvPr/>
            </p:nvSpPr>
            <p:spPr bwMode="auto">
              <a:xfrm rot="5400000">
                <a:off x="2663" y="2011"/>
                <a:ext cx="2" cy="3349"/>
              </a:xfrm>
              <a:prstGeom prst="line">
                <a:avLst/>
              </a:prstGeom>
              <a:noFill/>
              <a:ln w="34925">
                <a:solidFill>
                  <a:schemeClr val="tx1"/>
                </a:solidFill>
                <a:round/>
                <a:headEnd/>
                <a:tailEnd/>
              </a:ln>
            </p:spPr>
            <p:txBody>
              <a:bodyPr/>
              <a:lstStyle/>
              <a:p>
                <a:endParaRPr lang="en-GB"/>
              </a:p>
            </p:txBody>
          </p:sp>
          <p:sp>
            <p:nvSpPr>
              <p:cNvPr id="525350" name="Text Box 11"/>
              <p:cNvSpPr txBox="1">
                <a:spLocks noChangeArrowheads="1"/>
              </p:cNvSpPr>
              <p:nvPr/>
            </p:nvSpPr>
            <p:spPr bwMode="auto">
              <a:xfrm>
                <a:off x="3857" y="3717"/>
                <a:ext cx="368" cy="192"/>
              </a:xfrm>
              <a:prstGeom prst="rect">
                <a:avLst/>
              </a:prstGeom>
              <a:noFill/>
              <a:ln w="9525">
                <a:noFill/>
                <a:miter lim="800000"/>
                <a:headEnd/>
                <a:tailEnd/>
              </a:ln>
            </p:spPr>
            <p:txBody>
              <a:bodyPr>
                <a:spAutoFit/>
              </a:bodyPr>
              <a:lstStyle/>
              <a:p>
                <a:pPr>
                  <a:spcBef>
                    <a:spcPct val="50000"/>
                  </a:spcBef>
                </a:pPr>
                <a:r>
                  <a:rPr lang="en-US" sz="1400"/>
                  <a:t>2012</a:t>
                </a:r>
              </a:p>
            </p:txBody>
          </p:sp>
          <p:sp>
            <p:nvSpPr>
              <p:cNvPr id="525351" name="Text Box 16"/>
              <p:cNvSpPr txBox="1">
                <a:spLocks noChangeArrowheads="1"/>
              </p:cNvSpPr>
              <p:nvPr/>
            </p:nvSpPr>
            <p:spPr bwMode="auto">
              <a:xfrm>
                <a:off x="1246" y="3985"/>
                <a:ext cx="2343" cy="212"/>
              </a:xfrm>
              <a:prstGeom prst="rect">
                <a:avLst/>
              </a:prstGeom>
              <a:solidFill>
                <a:schemeClr val="bg1"/>
              </a:solidFill>
              <a:ln w="9525">
                <a:noFill/>
                <a:miter lim="800000"/>
                <a:headEnd/>
                <a:tailEnd/>
              </a:ln>
            </p:spPr>
            <p:txBody>
              <a:bodyPr>
                <a:spAutoFit/>
              </a:bodyPr>
              <a:lstStyle/>
              <a:p>
                <a:pPr algn="ctr"/>
                <a:r>
                  <a:rPr lang="en-US" sz="1600" dirty="0"/>
                  <a:t>Time</a:t>
                </a:r>
              </a:p>
            </p:txBody>
          </p:sp>
          <p:sp>
            <p:nvSpPr>
              <p:cNvPr id="525352" name="Text Box 11"/>
              <p:cNvSpPr txBox="1">
                <a:spLocks noChangeArrowheads="1"/>
              </p:cNvSpPr>
              <p:nvPr/>
            </p:nvSpPr>
            <p:spPr bwMode="auto">
              <a:xfrm>
                <a:off x="1806" y="3717"/>
                <a:ext cx="368" cy="192"/>
              </a:xfrm>
              <a:prstGeom prst="rect">
                <a:avLst/>
              </a:prstGeom>
              <a:noFill/>
              <a:ln w="9525">
                <a:noFill/>
                <a:miter lim="800000"/>
                <a:headEnd/>
                <a:tailEnd/>
              </a:ln>
            </p:spPr>
            <p:txBody>
              <a:bodyPr>
                <a:spAutoFit/>
              </a:bodyPr>
              <a:lstStyle/>
              <a:p>
                <a:pPr>
                  <a:spcBef>
                    <a:spcPct val="50000"/>
                  </a:spcBef>
                </a:pPr>
                <a:r>
                  <a:rPr lang="en-US" sz="1400"/>
                  <a:t>2008</a:t>
                </a:r>
              </a:p>
            </p:txBody>
          </p:sp>
          <p:sp>
            <p:nvSpPr>
              <p:cNvPr id="525353" name="Text Box 11"/>
              <p:cNvSpPr txBox="1">
                <a:spLocks noChangeArrowheads="1"/>
              </p:cNvSpPr>
              <p:nvPr/>
            </p:nvSpPr>
            <p:spPr bwMode="auto">
              <a:xfrm>
                <a:off x="1285" y="3717"/>
                <a:ext cx="368" cy="192"/>
              </a:xfrm>
              <a:prstGeom prst="rect">
                <a:avLst/>
              </a:prstGeom>
              <a:noFill/>
              <a:ln w="9525">
                <a:noFill/>
                <a:miter lim="800000"/>
                <a:headEnd/>
                <a:tailEnd/>
              </a:ln>
            </p:spPr>
            <p:txBody>
              <a:bodyPr>
                <a:spAutoFit/>
              </a:bodyPr>
              <a:lstStyle/>
              <a:p>
                <a:pPr>
                  <a:spcBef>
                    <a:spcPct val="50000"/>
                  </a:spcBef>
                </a:pPr>
                <a:r>
                  <a:rPr lang="en-US" sz="1400"/>
                  <a:t>2007</a:t>
                </a:r>
              </a:p>
            </p:txBody>
          </p:sp>
          <p:sp>
            <p:nvSpPr>
              <p:cNvPr id="525354" name="Text Box 11"/>
              <p:cNvSpPr txBox="1">
                <a:spLocks noChangeArrowheads="1"/>
              </p:cNvSpPr>
              <p:nvPr/>
            </p:nvSpPr>
            <p:spPr bwMode="auto">
              <a:xfrm>
                <a:off x="2327" y="3717"/>
                <a:ext cx="368" cy="192"/>
              </a:xfrm>
              <a:prstGeom prst="rect">
                <a:avLst/>
              </a:prstGeom>
              <a:noFill/>
              <a:ln w="9525">
                <a:noFill/>
                <a:miter lim="800000"/>
                <a:headEnd/>
                <a:tailEnd/>
              </a:ln>
            </p:spPr>
            <p:txBody>
              <a:bodyPr>
                <a:spAutoFit/>
              </a:bodyPr>
              <a:lstStyle/>
              <a:p>
                <a:pPr>
                  <a:spcBef>
                    <a:spcPct val="50000"/>
                  </a:spcBef>
                </a:pPr>
                <a:r>
                  <a:rPr lang="en-US" sz="1400"/>
                  <a:t>2009</a:t>
                </a:r>
              </a:p>
            </p:txBody>
          </p:sp>
          <p:sp>
            <p:nvSpPr>
              <p:cNvPr id="525355" name="Text Box 11"/>
              <p:cNvSpPr txBox="1">
                <a:spLocks noChangeArrowheads="1"/>
              </p:cNvSpPr>
              <p:nvPr/>
            </p:nvSpPr>
            <p:spPr bwMode="auto">
              <a:xfrm>
                <a:off x="2848" y="3717"/>
                <a:ext cx="368" cy="192"/>
              </a:xfrm>
              <a:prstGeom prst="rect">
                <a:avLst/>
              </a:prstGeom>
              <a:noFill/>
              <a:ln w="9525">
                <a:noFill/>
                <a:miter lim="800000"/>
                <a:headEnd/>
                <a:tailEnd/>
              </a:ln>
            </p:spPr>
            <p:txBody>
              <a:bodyPr>
                <a:spAutoFit/>
              </a:bodyPr>
              <a:lstStyle/>
              <a:p>
                <a:pPr>
                  <a:spcBef>
                    <a:spcPct val="50000"/>
                  </a:spcBef>
                </a:pPr>
                <a:r>
                  <a:rPr lang="en-US" sz="1400"/>
                  <a:t>2010</a:t>
                </a:r>
              </a:p>
            </p:txBody>
          </p:sp>
          <p:sp>
            <p:nvSpPr>
              <p:cNvPr id="525356" name="Text Box 11"/>
              <p:cNvSpPr txBox="1">
                <a:spLocks noChangeArrowheads="1"/>
              </p:cNvSpPr>
              <p:nvPr/>
            </p:nvSpPr>
            <p:spPr bwMode="auto">
              <a:xfrm>
                <a:off x="3369" y="3717"/>
                <a:ext cx="368" cy="192"/>
              </a:xfrm>
              <a:prstGeom prst="rect">
                <a:avLst/>
              </a:prstGeom>
              <a:noFill/>
              <a:ln w="9525">
                <a:noFill/>
                <a:miter lim="800000"/>
                <a:headEnd/>
                <a:tailEnd/>
              </a:ln>
            </p:spPr>
            <p:txBody>
              <a:bodyPr>
                <a:spAutoFit/>
              </a:bodyPr>
              <a:lstStyle/>
              <a:p>
                <a:pPr>
                  <a:spcBef>
                    <a:spcPct val="50000"/>
                  </a:spcBef>
                </a:pPr>
                <a:r>
                  <a:rPr lang="en-US" sz="1400"/>
                  <a:t>2011</a:t>
                </a:r>
              </a:p>
            </p:txBody>
          </p:sp>
        </p:grpSp>
      </p:grpSp>
      <p:grpSp>
        <p:nvGrpSpPr>
          <p:cNvPr id="11" name="Group 45"/>
          <p:cNvGrpSpPr>
            <a:grpSpLocks/>
          </p:cNvGrpSpPr>
          <p:nvPr/>
        </p:nvGrpSpPr>
        <p:grpSpPr bwMode="auto">
          <a:xfrm>
            <a:off x="4111625" y="4674735"/>
            <a:ext cx="3802063" cy="425450"/>
            <a:chOff x="2427" y="3091"/>
            <a:chExt cx="2395" cy="268"/>
          </a:xfrm>
        </p:grpSpPr>
        <p:sp>
          <p:nvSpPr>
            <p:cNvPr id="46" name="Text Box 46"/>
            <p:cNvSpPr txBox="1">
              <a:spLocks noChangeArrowheads="1"/>
            </p:cNvSpPr>
            <p:nvPr/>
          </p:nvSpPr>
          <p:spPr bwMode="auto">
            <a:xfrm>
              <a:off x="2541" y="3091"/>
              <a:ext cx="2281" cy="233"/>
            </a:xfrm>
            <a:prstGeom prst="rect">
              <a:avLst/>
            </a:prstGeom>
            <a:solidFill>
              <a:schemeClr val="bg1"/>
            </a:solidFill>
            <a:ln w="12700" algn="ctr">
              <a:noFill/>
              <a:miter lim="800000"/>
              <a:headEnd/>
              <a:tailEnd/>
            </a:ln>
          </p:spPr>
          <p:txBody>
            <a:bodyPr wrap="none">
              <a:spAutoFit/>
            </a:bodyPr>
            <a:lstStyle/>
            <a:p>
              <a:r>
                <a:rPr lang="en-GB" sz="1800" b="1" dirty="0">
                  <a:solidFill>
                    <a:srgbClr val="FF0000"/>
                  </a:solidFill>
                  <a:cs typeface="Arial" charset="0"/>
                </a:rPr>
                <a:t>Individual Genome Sequencing</a:t>
              </a:r>
            </a:p>
          </p:txBody>
        </p:sp>
        <p:sp>
          <p:nvSpPr>
            <p:cNvPr id="47" name="Line 47"/>
            <p:cNvSpPr>
              <a:spLocks noChangeShapeType="1"/>
            </p:cNvSpPr>
            <p:nvPr/>
          </p:nvSpPr>
          <p:spPr bwMode="auto">
            <a:xfrm flipH="1">
              <a:off x="2427" y="3249"/>
              <a:ext cx="128" cy="110"/>
            </a:xfrm>
            <a:prstGeom prst="line">
              <a:avLst/>
            </a:prstGeom>
            <a:noFill/>
            <a:ln w="12700">
              <a:solidFill>
                <a:schemeClr val="tx1"/>
              </a:solidFill>
              <a:round/>
              <a:headEnd/>
              <a:tailEnd type="triangle" w="med" len="med"/>
            </a:ln>
          </p:spPr>
          <p:txBody>
            <a:bodyPr wrap="none" anchor="ctr"/>
            <a:lstStyle/>
            <a:p>
              <a:endParaRPr lang="en-GB"/>
            </a:p>
          </p:txBody>
        </p:sp>
      </p:grpSp>
      <p:sp>
        <p:nvSpPr>
          <p:cNvPr id="48" name="Rounded Rectangle 47"/>
          <p:cNvSpPr/>
          <p:nvPr/>
        </p:nvSpPr>
        <p:spPr bwMode="auto">
          <a:xfrm>
            <a:off x="709867" y="6364710"/>
            <a:ext cx="7303168" cy="374571"/>
          </a:xfrm>
          <a:prstGeom prst="roundRect">
            <a:avLst/>
          </a:prstGeom>
          <a:solidFill>
            <a:srgbClr val="FFC0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Each human</a:t>
            </a:r>
            <a:r>
              <a:rPr kumimoji="0" lang="en-US" sz="1600" b="0" i="0" u="none" strike="noStrike" cap="none" normalizeH="0" dirty="0" smtClean="0">
                <a:ln>
                  <a:noFill/>
                </a:ln>
                <a:solidFill>
                  <a:schemeClr val="tx1"/>
                </a:solidFill>
                <a:effectLst/>
                <a:latin typeface="Arial" charset="0"/>
                <a:cs typeface="Arial" charset="0"/>
              </a:rPr>
              <a:t> genome is 30x 3Gbases that occupies ~300GB of raw storage</a:t>
            </a:r>
            <a:endParaRPr kumimoji="0" lang="en-US" sz="16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25323"/>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525336"/>
                                        </p:tgtEl>
                                        <p:attrNameLst>
                                          <p:attrName>style.visibility</p:attrName>
                                        </p:attrNameLst>
                                      </p:cBhvr>
                                      <p:to>
                                        <p:strVal val="visible"/>
                                      </p:to>
                                    </p:set>
                                    <p:animEffect transition="in" filter="wipe(left)">
                                      <p:cBhvr>
                                        <p:cTn id="14" dur="500"/>
                                        <p:tgtEl>
                                          <p:spTgt spid="525336"/>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25314"/>
                                        </p:tgtEl>
                                        <p:attrNameLst>
                                          <p:attrName>style.visibility</p:attrName>
                                        </p:attrNameLst>
                                      </p:cBhvr>
                                      <p:to>
                                        <p:strVal val="visible"/>
                                      </p:to>
                                    </p:set>
                                    <p:animEffect transition="in" filter="wipe(left)">
                                      <p:cBhvr>
                                        <p:cTn id="28" dur="500"/>
                                        <p:tgtEl>
                                          <p:spTgt spid="5253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253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slide(fromBottom)">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animBg="1"/>
      <p:bldP spid="525315" grpId="0"/>
      <p:bldP spid="525323" grpId="0"/>
      <p:bldP spid="52533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2400" dirty="0" smtClean="0"/>
              <a:t>How Many Genomes Should We Expect?</a:t>
            </a:r>
          </a:p>
        </p:txBody>
      </p:sp>
      <p:sp>
        <p:nvSpPr>
          <p:cNvPr id="1828885" name="Rectangle 21"/>
          <p:cNvSpPr>
            <a:spLocks noGrp="1" noChangeArrowheads="1"/>
          </p:cNvSpPr>
          <p:nvPr>
            <p:ph sz="half" idx="1"/>
          </p:nvPr>
        </p:nvSpPr>
        <p:spPr/>
        <p:txBody>
          <a:bodyPr/>
          <a:lstStyle/>
          <a:p>
            <a:pPr eaLnBrk="1" hangingPunct="1"/>
            <a:r>
              <a:rPr lang="en-US" sz="2400" smtClean="0"/>
              <a:t>7B people worldwide</a:t>
            </a:r>
          </a:p>
          <a:p>
            <a:pPr eaLnBrk="1" hangingPunct="1"/>
            <a:r>
              <a:rPr lang="en-US" sz="2400" smtClean="0"/>
              <a:t>100M born per year</a:t>
            </a:r>
          </a:p>
          <a:p>
            <a:pPr eaLnBrk="1" hangingPunct="1"/>
            <a:r>
              <a:rPr lang="en-US" sz="2400" smtClean="0"/>
              <a:t>15% in Western world</a:t>
            </a:r>
          </a:p>
          <a:p>
            <a:pPr eaLnBrk="1" hangingPunct="1"/>
            <a:r>
              <a:rPr lang="en-US" sz="2400" smtClean="0"/>
              <a:t>15% get cancer</a:t>
            </a:r>
            <a:br>
              <a:rPr lang="en-US" sz="2400" smtClean="0"/>
            </a:br>
            <a:endParaRPr lang="en-US" sz="2400" smtClean="0"/>
          </a:p>
          <a:p>
            <a:pPr eaLnBrk="1" hangingPunct="1"/>
            <a:r>
              <a:rPr lang="en-US" sz="2400" smtClean="0"/>
              <a:t>2,250,000 cancers per annum</a:t>
            </a:r>
          </a:p>
          <a:p>
            <a:pPr eaLnBrk="1" hangingPunct="1"/>
            <a:r>
              <a:rPr lang="en-US" sz="2400" smtClean="0"/>
              <a:t>6,100 cancers per day</a:t>
            </a:r>
          </a:p>
          <a:p>
            <a:pPr eaLnBrk="1" hangingPunct="1"/>
            <a:r>
              <a:rPr lang="en-US" sz="2400" smtClean="0"/>
              <a:t>15% </a:t>
            </a:r>
            <a:r>
              <a:rPr lang="en-US" sz="2400" smtClean="0">
                <a:sym typeface="Wingdings" pitchFamily="2" charset="2"/>
              </a:rPr>
              <a:t> 1000/day</a:t>
            </a:r>
            <a:endParaRPr lang="en-US" sz="2400" smtClean="0"/>
          </a:p>
        </p:txBody>
      </p:sp>
      <p:sp>
        <p:nvSpPr>
          <p:cNvPr id="4100" name="Oval 24"/>
          <p:cNvSpPr>
            <a:spLocks noChangeArrowheads="1"/>
          </p:cNvSpPr>
          <p:nvPr/>
        </p:nvSpPr>
        <p:spPr bwMode="auto">
          <a:xfrm>
            <a:off x="4810125" y="2857500"/>
            <a:ext cx="914400" cy="914400"/>
          </a:xfrm>
          <a:prstGeom prst="ellipse">
            <a:avLst/>
          </a:prstGeom>
          <a:noFill/>
          <a:ln w="9525" algn="ctr">
            <a:solidFill>
              <a:schemeClr val="bg1"/>
            </a:solidFill>
            <a:round/>
            <a:headEnd/>
            <a:tailEnd/>
          </a:ln>
        </p:spPr>
        <p:txBody>
          <a:bodyPr anchor="ctr"/>
          <a:lstStyle/>
          <a:p>
            <a:pPr algn="ctr"/>
            <a:r>
              <a:rPr lang="en-US">
                <a:solidFill>
                  <a:schemeClr val="bg1"/>
                </a:solidFill>
              </a:rPr>
              <a:t>4 B</a:t>
            </a:r>
          </a:p>
        </p:txBody>
      </p:sp>
      <p:sp>
        <p:nvSpPr>
          <p:cNvPr id="4101" name="Oval 25"/>
          <p:cNvSpPr>
            <a:spLocks noChangeAspect="1" noChangeArrowheads="1"/>
          </p:cNvSpPr>
          <p:nvPr/>
        </p:nvSpPr>
        <p:spPr bwMode="auto">
          <a:xfrm>
            <a:off x="6396038" y="3200400"/>
            <a:ext cx="457200" cy="457200"/>
          </a:xfrm>
          <a:prstGeom prst="ellipse">
            <a:avLst/>
          </a:prstGeom>
          <a:noFill/>
          <a:ln w="9525" algn="ctr">
            <a:solidFill>
              <a:schemeClr val="bg1"/>
            </a:solidFill>
            <a:round/>
            <a:headEnd/>
            <a:tailEnd/>
          </a:ln>
        </p:spPr>
        <p:txBody>
          <a:bodyPr wrap="none" anchor="ctr"/>
          <a:lstStyle/>
          <a:p>
            <a:pPr algn="ctr"/>
            <a:r>
              <a:rPr lang="en-US">
                <a:solidFill>
                  <a:schemeClr val="bg1"/>
                </a:solidFill>
              </a:rPr>
              <a:t>.3B</a:t>
            </a:r>
          </a:p>
        </p:txBody>
      </p:sp>
      <p:sp>
        <p:nvSpPr>
          <p:cNvPr id="4102" name="Oval 26"/>
          <p:cNvSpPr>
            <a:spLocks noChangeArrowheads="1"/>
          </p:cNvSpPr>
          <p:nvPr/>
        </p:nvSpPr>
        <p:spPr bwMode="auto">
          <a:xfrm>
            <a:off x="7232650" y="2671763"/>
            <a:ext cx="457200" cy="457200"/>
          </a:xfrm>
          <a:prstGeom prst="ellipse">
            <a:avLst/>
          </a:prstGeom>
          <a:noFill/>
          <a:ln w="9525" algn="ctr">
            <a:solidFill>
              <a:schemeClr val="bg1"/>
            </a:solidFill>
            <a:round/>
            <a:headEnd/>
            <a:tailEnd/>
          </a:ln>
        </p:spPr>
        <p:txBody>
          <a:bodyPr wrap="none" anchor="ctr"/>
          <a:lstStyle/>
          <a:p>
            <a:pPr algn="ctr"/>
            <a:r>
              <a:rPr lang="en-US">
                <a:solidFill>
                  <a:schemeClr val="bg1"/>
                </a:solidFill>
              </a:rPr>
              <a:t>.7B</a:t>
            </a:r>
          </a:p>
        </p:txBody>
      </p:sp>
      <p:sp>
        <p:nvSpPr>
          <p:cNvPr id="4103" name="Oval 27"/>
          <p:cNvSpPr>
            <a:spLocks noChangeAspect="1" noChangeArrowheads="1"/>
          </p:cNvSpPr>
          <p:nvPr/>
        </p:nvSpPr>
        <p:spPr bwMode="auto">
          <a:xfrm>
            <a:off x="7508875" y="3240088"/>
            <a:ext cx="914400" cy="914400"/>
          </a:xfrm>
          <a:prstGeom prst="ellipse">
            <a:avLst/>
          </a:prstGeom>
          <a:noFill/>
          <a:ln w="9525" algn="ctr">
            <a:solidFill>
              <a:schemeClr val="bg1"/>
            </a:solidFill>
            <a:round/>
            <a:headEnd/>
            <a:tailEnd/>
          </a:ln>
        </p:spPr>
        <p:txBody>
          <a:bodyPr wrap="none" anchor="ctr"/>
          <a:lstStyle/>
          <a:p>
            <a:pPr algn="ctr"/>
            <a:r>
              <a:rPr lang="en-US">
                <a:solidFill>
                  <a:schemeClr val="bg1"/>
                </a:solidFill>
              </a:rPr>
              <a:t>1B</a:t>
            </a:r>
          </a:p>
        </p:txBody>
      </p:sp>
      <p:sp>
        <p:nvSpPr>
          <p:cNvPr id="4104" name="Oval 28"/>
          <p:cNvSpPr>
            <a:spLocks noChangeAspect="1" noChangeArrowheads="1"/>
          </p:cNvSpPr>
          <p:nvPr/>
        </p:nvSpPr>
        <p:spPr bwMode="auto">
          <a:xfrm>
            <a:off x="6202363" y="3636963"/>
            <a:ext cx="685800" cy="685800"/>
          </a:xfrm>
          <a:prstGeom prst="ellipse">
            <a:avLst/>
          </a:prstGeom>
          <a:noFill/>
          <a:ln w="9525" algn="ctr">
            <a:solidFill>
              <a:schemeClr val="bg1"/>
            </a:solidFill>
            <a:round/>
            <a:headEnd/>
            <a:tailEnd/>
          </a:ln>
        </p:spPr>
        <p:txBody>
          <a:bodyPr wrap="none" anchor="ctr"/>
          <a:lstStyle/>
          <a:p>
            <a:pPr algn="ctr"/>
            <a:r>
              <a:rPr lang="en-US">
                <a:solidFill>
                  <a:schemeClr val="bg1"/>
                </a:solidFill>
              </a:rPr>
              <a:t>.8B</a:t>
            </a:r>
          </a:p>
        </p:txBody>
      </p:sp>
      <p:pic>
        <p:nvPicPr>
          <p:cNvPr id="4105" name="Picture 32" descr="k3worldpop"/>
          <p:cNvPicPr>
            <a:picLocks noChangeAspect="1" noChangeArrowheads="1"/>
          </p:cNvPicPr>
          <p:nvPr/>
        </p:nvPicPr>
        <p:blipFill>
          <a:blip r:embed="rId3" cstate="print"/>
          <a:srcRect/>
          <a:stretch>
            <a:fillRect/>
          </a:stretch>
        </p:blipFill>
        <p:spPr bwMode="auto">
          <a:xfrm>
            <a:off x="4175125" y="1555750"/>
            <a:ext cx="4716463" cy="3549650"/>
          </a:xfrm>
          <a:prstGeom prst="rect">
            <a:avLst/>
          </a:prstGeom>
          <a:noFill/>
          <a:ln w="9525">
            <a:noFill/>
            <a:miter lim="800000"/>
            <a:headEnd/>
            <a:tailEnd/>
          </a:ln>
        </p:spPr>
      </p:pic>
      <p:sp>
        <p:nvSpPr>
          <p:cNvPr id="10" name="Oval 9"/>
          <p:cNvSpPr/>
          <p:nvPr/>
        </p:nvSpPr>
        <p:spPr bwMode="auto">
          <a:xfrm>
            <a:off x="6602681" y="1876301"/>
            <a:ext cx="106878" cy="106878"/>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28885"/>
                                        </p:tgtEl>
                                        <p:attrNameLst>
                                          <p:attrName>style.visibility</p:attrName>
                                        </p:attrNameLst>
                                      </p:cBhvr>
                                      <p:to>
                                        <p:strVal val="visible"/>
                                      </p:to>
                                    </p:set>
                                    <p:anim calcmode="lin" valueType="num">
                                      <p:cBhvr additive="base">
                                        <p:cTn id="7" dur="500" fill="hold"/>
                                        <p:tgtEl>
                                          <p:spTgt spid="1828885"/>
                                        </p:tgtEl>
                                        <p:attrNameLst>
                                          <p:attrName>ppt_x</p:attrName>
                                        </p:attrNameLst>
                                      </p:cBhvr>
                                      <p:tavLst>
                                        <p:tav tm="0">
                                          <p:val>
                                            <p:strVal val="0-#ppt_w/2"/>
                                          </p:val>
                                        </p:tav>
                                        <p:tav tm="100000">
                                          <p:val>
                                            <p:strVal val="#ppt_x"/>
                                          </p:val>
                                        </p:tav>
                                      </p:tavLst>
                                    </p:anim>
                                    <p:anim calcmode="lin" valueType="num">
                                      <p:cBhvr additive="base">
                                        <p:cTn id="8" dur="500" fill="hold"/>
                                        <p:tgtEl>
                                          <p:spTgt spid="1828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88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08" name="Rectangle 288"/>
          <p:cNvSpPr>
            <a:spLocks noGrp="1" noChangeArrowheads="1"/>
          </p:cNvSpPr>
          <p:nvPr>
            <p:ph type="title"/>
          </p:nvPr>
        </p:nvSpPr>
        <p:spPr>
          <a:xfrm>
            <a:off x="309245" y="645306"/>
            <a:ext cx="8601075" cy="908050"/>
          </a:xfrm>
        </p:spPr>
        <p:txBody>
          <a:bodyPr/>
          <a:lstStyle/>
          <a:p>
            <a:r>
              <a:rPr lang="en-GB" sz="2400" dirty="0" smtClean="0"/>
              <a:t>Analysis Challenge – Standards, Expertise, ...</a:t>
            </a:r>
            <a:endParaRPr lang="en-GB" sz="2400" dirty="0"/>
          </a:p>
        </p:txBody>
      </p:sp>
      <p:sp>
        <p:nvSpPr>
          <p:cNvPr id="542733" name="Text Box 13"/>
          <p:cNvSpPr txBox="1">
            <a:spLocks noChangeArrowheads="1"/>
          </p:cNvSpPr>
          <p:nvPr/>
        </p:nvSpPr>
        <p:spPr bwMode="auto">
          <a:xfrm>
            <a:off x="5907770" y="3185093"/>
            <a:ext cx="2239652" cy="523220"/>
          </a:xfrm>
          <a:prstGeom prst="rect">
            <a:avLst/>
          </a:prstGeom>
          <a:noFill/>
          <a:ln w="9525">
            <a:noFill/>
            <a:miter lim="800000"/>
            <a:headEnd/>
            <a:tailEnd/>
          </a:ln>
          <a:effectLst/>
        </p:spPr>
        <p:txBody>
          <a:bodyPr wrap="none">
            <a:spAutoFit/>
          </a:bodyPr>
          <a:lstStyle/>
          <a:p>
            <a:pPr algn="ctr" defTabSz="1471613"/>
            <a:r>
              <a:rPr lang="en-US" sz="1400" b="1" dirty="0" smtClean="0"/>
              <a:t>PERSONAL SEQUENCE</a:t>
            </a:r>
            <a:endParaRPr lang="en-GB" sz="1400" b="1" dirty="0" smtClean="0"/>
          </a:p>
          <a:p>
            <a:pPr algn="ctr" defTabSz="1471613"/>
            <a:r>
              <a:rPr lang="en-US" sz="1400" dirty="0" smtClean="0"/>
              <a:t>(owned by individual)</a:t>
            </a:r>
            <a:endParaRPr lang="en-GB" sz="1400" dirty="0"/>
          </a:p>
        </p:txBody>
      </p:sp>
      <p:grpSp>
        <p:nvGrpSpPr>
          <p:cNvPr id="2" name="Group 15"/>
          <p:cNvGrpSpPr>
            <a:grpSpLocks/>
          </p:cNvGrpSpPr>
          <p:nvPr/>
        </p:nvGrpSpPr>
        <p:grpSpPr bwMode="auto">
          <a:xfrm>
            <a:off x="5791203" y="1465945"/>
            <a:ext cx="2583542" cy="1603280"/>
            <a:chOff x="3299" y="3324"/>
            <a:chExt cx="1687" cy="1126"/>
          </a:xfrm>
        </p:grpSpPr>
        <p:sp>
          <p:nvSpPr>
            <p:cNvPr id="542736" name="AutoShape 16"/>
            <p:cNvSpPr>
              <a:spLocks noChangeArrowheads="1"/>
            </p:cNvSpPr>
            <p:nvPr/>
          </p:nvSpPr>
          <p:spPr bwMode="auto">
            <a:xfrm>
              <a:off x="3299" y="3324"/>
              <a:ext cx="1687" cy="1126"/>
            </a:xfrm>
            <a:prstGeom prst="roundRect">
              <a:avLst>
                <a:gd name="adj" fmla="val 16667"/>
              </a:avLst>
            </a:prstGeom>
            <a:noFill/>
            <a:ln w="9525">
              <a:solidFill>
                <a:schemeClr val="tx1"/>
              </a:solidFill>
              <a:round/>
              <a:headEnd/>
              <a:tailEnd/>
            </a:ln>
            <a:effectLst/>
          </p:spPr>
          <p:txBody>
            <a:bodyPr wrap="none" anchor="ctr"/>
            <a:lstStyle/>
            <a:p>
              <a:endParaRPr lang="en-GB"/>
            </a:p>
          </p:txBody>
        </p:sp>
        <p:sp>
          <p:nvSpPr>
            <p:cNvPr id="542737" name="AutoShape 17"/>
            <p:cNvSpPr>
              <a:spLocks noChangeArrowheads="1"/>
            </p:cNvSpPr>
            <p:nvPr/>
          </p:nvSpPr>
          <p:spPr bwMode="auto">
            <a:xfrm>
              <a:off x="3313" y="3335"/>
              <a:ext cx="1659" cy="1106"/>
            </a:xfrm>
            <a:prstGeom prst="roundRect">
              <a:avLst>
                <a:gd name="adj" fmla="val 16667"/>
              </a:avLst>
            </a:prstGeom>
            <a:solidFill>
              <a:schemeClr val="bg1"/>
            </a:solidFill>
            <a:ln w="9525">
              <a:solidFill>
                <a:schemeClr val="tx1"/>
              </a:solidFill>
              <a:prstDash val="sysDot"/>
              <a:round/>
              <a:headEnd/>
              <a:tailEnd/>
            </a:ln>
            <a:effectLst/>
          </p:spPr>
          <p:txBody>
            <a:bodyPr wrap="none" anchor="ctr"/>
            <a:lstStyle/>
            <a:p>
              <a:endParaRPr lang="en-GB"/>
            </a:p>
          </p:txBody>
        </p:sp>
        <p:sp>
          <p:nvSpPr>
            <p:cNvPr id="542738" name="Text Box 18"/>
            <p:cNvSpPr txBox="1">
              <a:spLocks noChangeArrowheads="1"/>
            </p:cNvSpPr>
            <p:nvPr/>
          </p:nvSpPr>
          <p:spPr bwMode="auto">
            <a:xfrm>
              <a:off x="3377" y="4330"/>
              <a:ext cx="1537" cy="116"/>
            </a:xfrm>
            <a:prstGeom prst="rect">
              <a:avLst/>
            </a:prstGeom>
            <a:noFill/>
            <a:ln w="9525">
              <a:noFill/>
              <a:miter lim="800000"/>
              <a:headEnd/>
              <a:tailEnd/>
            </a:ln>
            <a:effectLst/>
          </p:spPr>
          <p:txBody>
            <a:bodyPr wrap="none">
              <a:spAutoFit/>
            </a:bodyPr>
            <a:lstStyle/>
            <a:p>
              <a:pPr algn="l" defTabSz="1471613"/>
              <a:r>
                <a:rPr lang="en-GB" sz="600" dirty="0">
                  <a:solidFill>
                    <a:srgbClr val="660066"/>
                  </a:solidFill>
                </a:rPr>
                <a:t>Issued: 01 MAR 07          Recommended next check: 28 FEB 10</a:t>
              </a:r>
            </a:p>
          </p:txBody>
        </p:sp>
        <p:sp>
          <p:nvSpPr>
            <p:cNvPr id="542739" name="AutoShape 19"/>
            <p:cNvSpPr>
              <a:spLocks noChangeArrowheads="1"/>
            </p:cNvSpPr>
            <p:nvPr/>
          </p:nvSpPr>
          <p:spPr bwMode="auto">
            <a:xfrm>
              <a:off x="4510" y="3467"/>
              <a:ext cx="349" cy="407"/>
            </a:xfrm>
            <a:prstGeom prst="roundRect">
              <a:avLst>
                <a:gd name="adj" fmla="val 16667"/>
              </a:avLst>
            </a:prstGeom>
            <a:solidFill>
              <a:srgbClr val="DDDDDD">
                <a:alpha val="39999"/>
              </a:srgbClr>
            </a:solidFill>
            <a:ln w="9525">
              <a:solidFill>
                <a:srgbClr val="DDDDDD"/>
              </a:solidFill>
              <a:round/>
              <a:headEnd/>
              <a:tailEnd/>
            </a:ln>
            <a:effectLst/>
          </p:spPr>
          <p:txBody>
            <a:bodyPr wrap="none" anchor="ctr"/>
            <a:lstStyle/>
            <a:p>
              <a:endParaRPr lang="en-GB"/>
            </a:p>
          </p:txBody>
        </p:sp>
        <p:grpSp>
          <p:nvGrpSpPr>
            <p:cNvPr id="3" name="Group 20"/>
            <p:cNvGrpSpPr>
              <a:grpSpLocks/>
            </p:cNvGrpSpPr>
            <p:nvPr/>
          </p:nvGrpSpPr>
          <p:grpSpPr bwMode="auto">
            <a:xfrm>
              <a:off x="4576" y="3974"/>
              <a:ext cx="280" cy="267"/>
              <a:chOff x="2159" y="5266"/>
              <a:chExt cx="714" cy="714"/>
            </a:xfrm>
          </p:grpSpPr>
          <p:sp>
            <p:nvSpPr>
              <p:cNvPr id="542741" name="AutoShape 21"/>
              <p:cNvSpPr>
                <a:spLocks noChangeArrowheads="1"/>
              </p:cNvSpPr>
              <p:nvPr/>
            </p:nvSpPr>
            <p:spPr bwMode="auto">
              <a:xfrm>
                <a:off x="2159" y="5356"/>
                <a:ext cx="528" cy="528"/>
              </a:xfrm>
              <a:prstGeom prst="roundRect">
                <a:avLst>
                  <a:gd name="adj" fmla="val 16667"/>
                </a:avLst>
              </a:prstGeom>
              <a:gradFill rotWithShape="1">
                <a:gsLst>
                  <a:gs pos="0">
                    <a:srgbClr val="66FFFF">
                      <a:alpha val="39999"/>
                    </a:srgbClr>
                  </a:gs>
                  <a:gs pos="100000">
                    <a:srgbClr val="2F7676">
                      <a:alpha val="60001"/>
                    </a:srgbClr>
                  </a:gs>
                </a:gsLst>
                <a:path path="shape">
                  <a:fillToRect l="50000" t="50000" r="50000" b="50000"/>
                </a:path>
              </a:gradFill>
              <a:ln w="9525">
                <a:solidFill>
                  <a:srgbClr val="DDDDDD"/>
                </a:solidFill>
                <a:round/>
                <a:headEnd/>
                <a:tailEnd/>
              </a:ln>
              <a:effectLst/>
            </p:spPr>
            <p:txBody>
              <a:bodyPr wrap="none" anchor="ctr"/>
              <a:lstStyle/>
              <a:p>
                <a:endParaRPr lang="en-GB"/>
              </a:p>
            </p:txBody>
          </p:sp>
          <p:sp>
            <p:nvSpPr>
              <p:cNvPr id="542742" name="AutoShape 22"/>
              <p:cNvSpPr>
                <a:spLocks noChangeArrowheads="1"/>
              </p:cNvSpPr>
              <p:nvPr/>
            </p:nvSpPr>
            <p:spPr bwMode="auto">
              <a:xfrm>
                <a:off x="2249" y="5452"/>
                <a:ext cx="528" cy="528"/>
              </a:xfrm>
              <a:prstGeom prst="roundRect">
                <a:avLst>
                  <a:gd name="adj" fmla="val 16667"/>
                </a:avLst>
              </a:prstGeom>
              <a:gradFill rotWithShape="1">
                <a:gsLst>
                  <a:gs pos="0">
                    <a:srgbClr val="66FFFF">
                      <a:alpha val="39999"/>
                    </a:srgbClr>
                  </a:gs>
                  <a:gs pos="100000">
                    <a:srgbClr val="2F7676">
                      <a:alpha val="60001"/>
                    </a:srgbClr>
                  </a:gs>
                </a:gsLst>
                <a:path path="shape">
                  <a:fillToRect l="50000" t="50000" r="50000" b="50000"/>
                </a:path>
              </a:gradFill>
              <a:ln w="9525">
                <a:solidFill>
                  <a:srgbClr val="DDDDDD"/>
                </a:solidFill>
                <a:round/>
                <a:headEnd/>
                <a:tailEnd/>
              </a:ln>
              <a:effectLst/>
            </p:spPr>
            <p:txBody>
              <a:bodyPr wrap="none" anchor="ctr"/>
              <a:lstStyle/>
              <a:p>
                <a:endParaRPr lang="en-GB"/>
              </a:p>
            </p:txBody>
          </p:sp>
          <p:sp>
            <p:nvSpPr>
              <p:cNvPr id="542743" name="AutoShape 23"/>
              <p:cNvSpPr>
                <a:spLocks noChangeArrowheads="1"/>
              </p:cNvSpPr>
              <p:nvPr/>
            </p:nvSpPr>
            <p:spPr bwMode="auto">
              <a:xfrm>
                <a:off x="2345" y="5266"/>
                <a:ext cx="528" cy="528"/>
              </a:xfrm>
              <a:prstGeom prst="roundRect">
                <a:avLst>
                  <a:gd name="adj" fmla="val 16667"/>
                </a:avLst>
              </a:prstGeom>
              <a:gradFill rotWithShape="1">
                <a:gsLst>
                  <a:gs pos="0">
                    <a:srgbClr val="66FFFF">
                      <a:alpha val="39999"/>
                    </a:srgbClr>
                  </a:gs>
                  <a:gs pos="100000">
                    <a:srgbClr val="2F7676">
                      <a:alpha val="60001"/>
                    </a:srgbClr>
                  </a:gs>
                </a:gsLst>
                <a:path path="shape">
                  <a:fillToRect l="50000" t="50000" r="50000" b="50000"/>
                </a:path>
              </a:gradFill>
              <a:ln w="9525">
                <a:solidFill>
                  <a:srgbClr val="DDDDDD"/>
                </a:solidFill>
                <a:round/>
                <a:headEnd/>
                <a:tailEnd/>
              </a:ln>
              <a:effectLst/>
            </p:spPr>
            <p:txBody>
              <a:bodyPr wrap="none" anchor="ctr"/>
              <a:lstStyle/>
              <a:p>
                <a:endParaRPr lang="en-GB"/>
              </a:p>
            </p:txBody>
          </p:sp>
        </p:grpSp>
        <p:grpSp>
          <p:nvGrpSpPr>
            <p:cNvPr id="4" name="Group 24"/>
            <p:cNvGrpSpPr>
              <a:grpSpLocks/>
            </p:cNvGrpSpPr>
            <p:nvPr/>
          </p:nvGrpSpPr>
          <p:grpSpPr bwMode="auto">
            <a:xfrm>
              <a:off x="3470" y="3363"/>
              <a:ext cx="1012" cy="984"/>
              <a:chOff x="3511" y="3370"/>
              <a:chExt cx="1252" cy="1152"/>
            </a:xfrm>
          </p:grpSpPr>
          <p:pic>
            <p:nvPicPr>
              <p:cNvPr id="542745" name="Picture 25"/>
              <p:cNvPicPr>
                <a:picLocks noChangeAspect="1" noChangeArrowheads="1"/>
              </p:cNvPicPr>
              <p:nvPr/>
            </p:nvPicPr>
            <p:blipFill>
              <a:blip r:embed="rId2" cstate="print">
                <a:lum contrast="6000"/>
              </a:blip>
              <a:srcRect l="5064" t="25334" r="38162" b="17862"/>
              <a:stretch>
                <a:fillRect/>
              </a:stretch>
            </p:blipFill>
            <p:spPr bwMode="auto">
              <a:xfrm>
                <a:off x="3511" y="3370"/>
                <a:ext cx="1252" cy="719"/>
              </a:xfrm>
              <a:prstGeom prst="rect">
                <a:avLst/>
              </a:prstGeom>
              <a:noFill/>
              <a:ln w="9525">
                <a:noFill/>
                <a:miter lim="800000"/>
                <a:headEnd/>
                <a:tailEnd/>
              </a:ln>
              <a:effectLst/>
            </p:spPr>
          </p:pic>
          <p:pic>
            <p:nvPicPr>
              <p:cNvPr id="542746" name="Picture 26"/>
              <p:cNvPicPr>
                <a:picLocks noChangeAspect="1" noChangeArrowheads="1"/>
              </p:cNvPicPr>
              <p:nvPr/>
            </p:nvPicPr>
            <p:blipFill>
              <a:blip r:embed="rId3" cstate="print">
                <a:lum contrast="6000"/>
              </a:blip>
              <a:srcRect l="5095" t="37334" r="38159" b="29333"/>
              <a:stretch>
                <a:fillRect/>
              </a:stretch>
            </p:blipFill>
            <p:spPr bwMode="auto">
              <a:xfrm>
                <a:off x="3511" y="4100"/>
                <a:ext cx="1252" cy="422"/>
              </a:xfrm>
              <a:prstGeom prst="rect">
                <a:avLst/>
              </a:prstGeom>
              <a:noFill/>
              <a:ln w="9525">
                <a:noFill/>
                <a:miter lim="800000"/>
                <a:headEnd/>
                <a:tailEnd/>
              </a:ln>
              <a:effectLst/>
            </p:spPr>
          </p:pic>
        </p:grpSp>
        <p:sp>
          <p:nvSpPr>
            <p:cNvPr id="542747" name="Text Box 27"/>
            <p:cNvSpPr txBox="1">
              <a:spLocks noChangeArrowheads="1"/>
            </p:cNvSpPr>
            <p:nvPr/>
          </p:nvSpPr>
          <p:spPr bwMode="auto">
            <a:xfrm>
              <a:off x="4067" y="3356"/>
              <a:ext cx="847" cy="116"/>
            </a:xfrm>
            <a:prstGeom prst="rect">
              <a:avLst/>
            </a:prstGeom>
            <a:noFill/>
            <a:ln w="9525">
              <a:noFill/>
              <a:miter lim="800000"/>
              <a:headEnd/>
              <a:tailEnd/>
            </a:ln>
            <a:effectLst/>
          </p:spPr>
          <p:txBody>
            <a:bodyPr wrap="none">
              <a:spAutoFit/>
            </a:bodyPr>
            <a:lstStyle/>
            <a:p>
              <a:pPr algn="l" defTabSz="1471613"/>
              <a:r>
                <a:rPr lang="en-GB" sz="600">
                  <a:solidFill>
                    <a:srgbClr val="660066"/>
                  </a:solidFill>
                </a:rPr>
                <a:t>PGI   id: 5910322 – 61215923014</a:t>
              </a:r>
            </a:p>
          </p:txBody>
        </p:sp>
      </p:grpSp>
      <p:sp>
        <p:nvSpPr>
          <p:cNvPr id="542923" name="Text Box 203"/>
          <p:cNvSpPr txBox="1">
            <a:spLocks noChangeArrowheads="1"/>
          </p:cNvSpPr>
          <p:nvPr/>
        </p:nvSpPr>
        <p:spPr bwMode="auto">
          <a:xfrm>
            <a:off x="1023938" y="5570321"/>
            <a:ext cx="2317750" cy="523220"/>
          </a:xfrm>
          <a:prstGeom prst="rect">
            <a:avLst/>
          </a:prstGeom>
          <a:noFill/>
          <a:ln w="9525">
            <a:noFill/>
            <a:miter lim="800000"/>
            <a:headEnd/>
            <a:tailEnd/>
          </a:ln>
          <a:effectLst/>
        </p:spPr>
        <p:txBody>
          <a:bodyPr>
            <a:spAutoFit/>
          </a:bodyPr>
          <a:lstStyle/>
          <a:p>
            <a:pPr algn="ctr" defTabSz="1471613"/>
            <a:r>
              <a:rPr lang="en-GB" sz="1400" b="1" dirty="0" smtClean="0">
                <a:solidFill>
                  <a:schemeClr val="accent4">
                    <a:lumMod val="50000"/>
                  </a:schemeClr>
                </a:solidFill>
              </a:rPr>
              <a:t>RISK VARIANTS </a:t>
            </a:r>
            <a:r>
              <a:rPr lang="en-GB" sz="1400" dirty="0" smtClean="0"/>
              <a:t>(approved </a:t>
            </a:r>
            <a:r>
              <a:rPr lang="en-GB" sz="1400" dirty="0"/>
              <a:t>for clinical </a:t>
            </a:r>
            <a:r>
              <a:rPr lang="en-GB" sz="1400" dirty="0" smtClean="0"/>
              <a:t>use)</a:t>
            </a:r>
            <a:endParaRPr lang="en-GB" sz="1400" dirty="0"/>
          </a:p>
        </p:txBody>
      </p:sp>
      <p:sp>
        <p:nvSpPr>
          <p:cNvPr id="542924" name="Line 204"/>
          <p:cNvSpPr>
            <a:spLocks noChangeShapeType="1"/>
          </p:cNvSpPr>
          <p:nvPr/>
        </p:nvSpPr>
        <p:spPr bwMode="auto">
          <a:xfrm rot="16200000" flipH="1">
            <a:off x="1967709" y="3852981"/>
            <a:ext cx="298450" cy="1587"/>
          </a:xfrm>
          <a:prstGeom prst="line">
            <a:avLst/>
          </a:prstGeom>
          <a:noFill/>
          <a:ln w="57150">
            <a:solidFill>
              <a:schemeClr val="tx1"/>
            </a:solidFill>
            <a:round/>
            <a:headEnd/>
            <a:tailEnd type="triangle" w="med" len="med"/>
          </a:ln>
          <a:effectLst/>
        </p:spPr>
        <p:txBody>
          <a:bodyPr/>
          <a:lstStyle/>
          <a:p>
            <a:endParaRPr lang="en-GB"/>
          </a:p>
        </p:txBody>
      </p:sp>
      <p:grpSp>
        <p:nvGrpSpPr>
          <p:cNvPr id="5" name="Group 319"/>
          <p:cNvGrpSpPr>
            <a:grpSpLocks/>
          </p:cNvGrpSpPr>
          <p:nvPr/>
        </p:nvGrpSpPr>
        <p:grpSpPr bwMode="auto">
          <a:xfrm>
            <a:off x="149225" y="1170671"/>
            <a:ext cx="3775076" cy="2497138"/>
            <a:chOff x="94" y="1006"/>
            <a:chExt cx="2378" cy="1573"/>
          </a:xfrm>
        </p:grpSpPr>
        <p:grpSp>
          <p:nvGrpSpPr>
            <p:cNvPr id="6" name="Group 314"/>
            <p:cNvGrpSpPr>
              <a:grpSpLocks/>
            </p:cNvGrpSpPr>
            <p:nvPr/>
          </p:nvGrpSpPr>
          <p:grpSpPr bwMode="auto">
            <a:xfrm>
              <a:off x="94" y="1006"/>
              <a:ext cx="2378" cy="1184"/>
              <a:chOff x="274" y="1114"/>
              <a:chExt cx="2378" cy="1184"/>
            </a:xfrm>
          </p:grpSpPr>
          <p:grpSp>
            <p:nvGrpSpPr>
              <p:cNvPr id="7" name="Group 130"/>
              <p:cNvGrpSpPr>
                <a:grpSpLocks/>
              </p:cNvGrpSpPr>
              <p:nvPr/>
            </p:nvGrpSpPr>
            <p:grpSpPr bwMode="auto">
              <a:xfrm>
                <a:off x="274" y="1114"/>
                <a:ext cx="2378" cy="502"/>
                <a:chOff x="-34" y="30"/>
                <a:chExt cx="2378" cy="502"/>
              </a:xfrm>
            </p:grpSpPr>
            <p:sp>
              <p:nvSpPr>
                <p:cNvPr id="542851" name="Text Box 131"/>
                <p:cNvSpPr txBox="1">
                  <a:spLocks noChangeArrowheads="1"/>
                </p:cNvSpPr>
                <p:nvPr/>
              </p:nvSpPr>
              <p:spPr bwMode="auto">
                <a:xfrm>
                  <a:off x="683" y="30"/>
                  <a:ext cx="1087" cy="174"/>
                </a:xfrm>
                <a:prstGeom prst="rect">
                  <a:avLst/>
                </a:prstGeom>
                <a:noFill/>
                <a:ln w="9525">
                  <a:noFill/>
                  <a:miter lim="800000"/>
                  <a:headEnd/>
                  <a:tailEnd/>
                </a:ln>
                <a:effectLst/>
              </p:spPr>
              <p:txBody>
                <a:bodyPr wrap="none">
                  <a:spAutoFit/>
                </a:bodyPr>
                <a:lstStyle/>
                <a:p>
                  <a:pPr algn="l" defTabSz="1471613"/>
                  <a:r>
                    <a:rPr lang="en-GB" sz="1200" dirty="0" smtClean="0"/>
                    <a:t>Human Genome View </a:t>
                  </a:r>
                  <a:endParaRPr lang="en-GB" sz="1200" dirty="0"/>
                </a:p>
              </p:txBody>
            </p:sp>
            <p:sp>
              <p:nvSpPr>
                <p:cNvPr id="542852" name="Text Box 132"/>
                <p:cNvSpPr txBox="1">
                  <a:spLocks noChangeArrowheads="1"/>
                </p:cNvSpPr>
                <p:nvPr/>
              </p:nvSpPr>
              <p:spPr bwMode="auto">
                <a:xfrm>
                  <a:off x="-34" y="352"/>
                  <a:ext cx="821" cy="173"/>
                </a:xfrm>
                <a:prstGeom prst="rect">
                  <a:avLst/>
                </a:prstGeom>
                <a:noFill/>
                <a:ln w="9525">
                  <a:noFill/>
                  <a:miter lim="800000"/>
                  <a:headEnd/>
                  <a:tailEnd/>
                </a:ln>
                <a:effectLst/>
              </p:spPr>
              <p:txBody>
                <a:bodyPr wrap="none">
                  <a:spAutoFit/>
                </a:bodyPr>
                <a:lstStyle/>
                <a:p>
                  <a:pPr algn="l" defTabSz="1471613"/>
                  <a:r>
                    <a:rPr lang="en-GB" sz="1200"/>
                    <a:t>Clinical studies</a:t>
                  </a:r>
                </a:p>
              </p:txBody>
            </p:sp>
            <p:sp>
              <p:nvSpPr>
                <p:cNvPr id="542853" name="Text Box 133"/>
                <p:cNvSpPr txBox="1">
                  <a:spLocks noChangeArrowheads="1"/>
                </p:cNvSpPr>
                <p:nvPr/>
              </p:nvSpPr>
              <p:spPr bwMode="auto">
                <a:xfrm>
                  <a:off x="1724" y="352"/>
                  <a:ext cx="620" cy="174"/>
                </a:xfrm>
                <a:prstGeom prst="rect">
                  <a:avLst/>
                </a:prstGeom>
                <a:noFill/>
                <a:ln w="9525">
                  <a:noFill/>
                  <a:miter lim="800000"/>
                  <a:headEnd/>
                  <a:tailEnd/>
                </a:ln>
                <a:effectLst/>
              </p:spPr>
              <p:txBody>
                <a:bodyPr wrap="none">
                  <a:spAutoFit/>
                </a:bodyPr>
                <a:lstStyle/>
                <a:p>
                  <a:pPr algn="l" defTabSz="1471613"/>
                  <a:r>
                    <a:rPr lang="en-US" sz="1200" dirty="0" smtClean="0"/>
                    <a:t>Populations</a:t>
                  </a:r>
                  <a:endParaRPr lang="en-GB" sz="1200" dirty="0"/>
                </a:p>
              </p:txBody>
            </p:sp>
            <p:grpSp>
              <p:nvGrpSpPr>
                <p:cNvPr id="8" name="Group 134"/>
                <p:cNvGrpSpPr>
                  <a:grpSpLocks/>
                </p:cNvGrpSpPr>
                <p:nvPr/>
              </p:nvGrpSpPr>
              <p:grpSpPr bwMode="auto">
                <a:xfrm>
                  <a:off x="-10" y="182"/>
                  <a:ext cx="2086" cy="174"/>
                  <a:chOff x="-10" y="128"/>
                  <a:chExt cx="2086" cy="174"/>
                </a:xfrm>
              </p:grpSpPr>
              <p:sp>
                <p:nvSpPr>
                  <p:cNvPr id="542855" name="Text Box 135"/>
                  <p:cNvSpPr txBox="1">
                    <a:spLocks noChangeArrowheads="1"/>
                  </p:cNvSpPr>
                  <p:nvPr/>
                </p:nvSpPr>
                <p:spPr bwMode="auto">
                  <a:xfrm>
                    <a:off x="1451" y="128"/>
                    <a:ext cx="625" cy="174"/>
                  </a:xfrm>
                  <a:prstGeom prst="rect">
                    <a:avLst/>
                  </a:prstGeom>
                  <a:noFill/>
                  <a:ln w="9525">
                    <a:noFill/>
                    <a:miter lim="800000"/>
                    <a:headEnd/>
                    <a:tailEnd/>
                  </a:ln>
                  <a:effectLst/>
                </p:spPr>
                <p:txBody>
                  <a:bodyPr wrap="none">
                    <a:spAutoFit/>
                  </a:bodyPr>
                  <a:lstStyle/>
                  <a:p>
                    <a:pPr algn="l" defTabSz="1471613"/>
                    <a:r>
                      <a:rPr lang="en-GB" sz="1200" dirty="0" smtClean="0"/>
                      <a:t>Sequencing</a:t>
                    </a:r>
                    <a:endParaRPr lang="en-GB" sz="1200" dirty="0"/>
                  </a:p>
                </p:txBody>
              </p:sp>
              <p:sp>
                <p:nvSpPr>
                  <p:cNvPr id="542856" name="Text Box 136"/>
                  <p:cNvSpPr txBox="1">
                    <a:spLocks noChangeArrowheads="1"/>
                  </p:cNvSpPr>
                  <p:nvPr/>
                </p:nvSpPr>
                <p:spPr bwMode="auto">
                  <a:xfrm>
                    <a:off x="-10" y="128"/>
                    <a:ext cx="1122" cy="173"/>
                  </a:xfrm>
                  <a:prstGeom prst="rect">
                    <a:avLst/>
                  </a:prstGeom>
                  <a:noFill/>
                  <a:ln w="9525">
                    <a:noFill/>
                    <a:miter lim="800000"/>
                    <a:headEnd/>
                    <a:tailEnd/>
                  </a:ln>
                  <a:effectLst/>
                </p:spPr>
                <p:txBody>
                  <a:bodyPr wrap="none">
                    <a:spAutoFit/>
                  </a:bodyPr>
                  <a:lstStyle/>
                  <a:p>
                    <a:pPr algn="l" defTabSz="1471613"/>
                    <a:r>
                      <a:rPr lang="en-GB" sz="1200"/>
                      <a:t>Functional annotation</a:t>
                    </a:r>
                  </a:p>
                </p:txBody>
              </p:sp>
            </p:grpSp>
            <p:sp>
              <p:nvSpPr>
                <p:cNvPr id="542857" name="Line 137"/>
                <p:cNvSpPr>
                  <a:spLocks noChangeShapeType="1"/>
                </p:cNvSpPr>
                <p:nvPr/>
              </p:nvSpPr>
              <p:spPr bwMode="auto">
                <a:xfrm rot="16200000" flipH="1">
                  <a:off x="1186" y="349"/>
                  <a:ext cx="188" cy="1"/>
                </a:xfrm>
                <a:prstGeom prst="line">
                  <a:avLst/>
                </a:prstGeom>
                <a:noFill/>
                <a:ln w="19050">
                  <a:solidFill>
                    <a:schemeClr val="tx1"/>
                  </a:solidFill>
                  <a:round/>
                  <a:headEnd/>
                  <a:tailEnd type="triangle" w="med" len="med"/>
                </a:ln>
                <a:effectLst/>
              </p:spPr>
              <p:txBody>
                <a:bodyPr/>
                <a:lstStyle/>
                <a:p>
                  <a:endParaRPr lang="en-GB"/>
                </a:p>
              </p:txBody>
            </p:sp>
            <p:sp>
              <p:nvSpPr>
                <p:cNvPr id="542858" name="Line 138"/>
                <p:cNvSpPr>
                  <a:spLocks noChangeShapeType="1"/>
                </p:cNvSpPr>
                <p:nvPr/>
              </p:nvSpPr>
              <p:spPr bwMode="auto">
                <a:xfrm rot="3261572">
                  <a:off x="944" y="413"/>
                  <a:ext cx="188" cy="1"/>
                </a:xfrm>
                <a:prstGeom prst="line">
                  <a:avLst/>
                </a:prstGeom>
                <a:noFill/>
                <a:ln w="19050">
                  <a:solidFill>
                    <a:schemeClr val="tx1"/>
                  </a:solidFill>
                  <a:round/>
                  <a:headEnd/>
                  <a:tailEnd type="triangle" w="med" len="med"/>
                </a:ln>
                <a:effectLst/>
              </p:spPr>
              <p:txBody>
                <a:bodyPr/>
                <a:lstStyle/>
                <a:p>
                  <a:endParaRPr lang="en-GB"/>
                </a:p>
              </p:txBody>
            </p:sp>
            <p:sp>
              <p:nvSpPr>
                <p:cNvPr id="542859" name="Line 139"/>
                <p:cNvSpPr>
                  <a:spLocks noChangeShapeType="1"/>
                </p:cNvSpPr>
                <p:nvPr/>
              </p:nvSpPr>
              <p:spPr bwMode="auto">
                <a:xfrm rot="18338428" flipH="1">
                  <a:off x="1430" y="416"/>
                  <a:ext cx="188" cy="1"/>
                </a:xfrm>
                <a:prstGeom prst="line">
                  <a:avLst/>
                </a:prstGeom>
                <a:noFill/>
                <a:ln w="19050">
                  <a:solidFill>
                    <a:schemeClr val="tx1"/>
                  </a:solidFill>
                  <a:round/>
                  <a:headEnd/>
                  <a:tailEnd type="triangle" w="med" len="med"/>
                </a:ln>
                <a:effectLst/>
              </p:spPr>
              <p:txBody>
                <a:bodyPr/>
                <a:lstStyle/>
                <a:p>
                  <a:endParaRPr lang="en-GB"/>
                </a:p>
              </p:txBody>
            </p:sp>
            <p:sp>
              <p:nvSpPr>
                <p:cNvPr id="542860" name="Line 140"/>
                <p:cNvSpPr>
                  <a:spLocks noChangeShapeType="1"/>
                </p:cNvSpPr>
                <p:nvPr/>
              </p:nvSpPr>
              <p:spPr bwMode="auto">
                <a:xfrm rot="19548025" flipH="1">
                  <a:off x="1595" y="531"/>
                  <a:ext cx="188" cy="1"/>
                </a:xfrm>
                <a:prstGeom prst="line">
                  <a:avLst/>
                </a:prstGeom>
                <a:noFill/>
                <a:ln w="19050">
                  <a:solidFill>
                    <a:schemeClr val="tx1"/>
                  </a:solidFill>
                  <a:round/>
                  <a:headEnd/>
                  <a:tailEnd type="triangle" w="med" len="med"/>
                </a:ln>
                <a:effectLst/>
              </p:spPr>
              <p:txBody>
                <a:bodyPr/>
                <a:lstStyle/>
                <a:p>
                  <a:endParaRPr lang="en-GB"/>
                </a:p>
              </p:txBody>
            </p:sp>
            <p:sp>
              <p:nvSpPr>
                <p:cNvPr id="542861" name="Line 141"/>
                <p:cNvSpPr>
                  <a:spLocks noChangeShapeType="1"/>
                </p:cNvSpPr>
                <p:nvPr/>
              </p:nvSpPr>
              <p:spPr bwMode="auto">
                <a:xfrm rot="23651975">
                  <a:off x="749" y="531"/>
                  <a:ext cx="188" cy="1"/>
                </a:xfrm>
                <a:prstGeom prst="line">
                  <a:avLst/>
                </a:prstGeom>
                <a:noFill/>
                <a:ln w="19050">
                  <a:solidFill>
                    <a:schemeClr val="tx1"/>
                  </a:solidFill>
                  <a:round/>
                  <a:headEnd/>
                  <a:tailEnd type="triangle" w="med" len="med"/>
                </a:ln>
                <a:effectLst/>
              </p:spPr>
              <p:txBody>
                <a:bodyPr/>
                <a:lstStyle/>
                <a:p>
                  <a:endParaRPr lang="en-GB"/>
                </a:p>
              </p:txBody>
            </p:sp>
          </p:grpSp>
          <p:grpSp>
            <p:nvGrpSpPr>
              <p:cNvPr id="9" name="Group 142"/>
              <p:cNvGrpSpPr>
                <a:grpSpLocks/>
              </p:cNvGrpSpPr>
              <p:nvPr/>
            </p:nvGrpSpPr>
            <p:grpSpPr bwMode="auto">
              <a:xfrm>
                <a:off x="499" y="1707"/>
                <a:ext cx="2144" cy="591"/>
                <a:chOff x="191" y="683"/>
                <a:chExt cx="2144" cy="591"/>
              </a:xfrm>
            </p:grpSpPr>
            <p:sp>
              <p:nvSpPr>
                <p:cNvPr id="542863" name="Rectangle 143"/>
                <p:cNvSpPr>
                  <a:spLocks noChangeArrowheads="1"/>
                </p:cNvSpPr>
                <p:nvPr/>
              </p:nvSpPr>
              <p:spPr bwMode="auto">
                <a:xfrm>
                  <a:off x="192" y="683"/>
                  <a:ext cx="2109" cy="576"/>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542864" name="Text Box 144"/>
                <p:cNvSpPr txBox="1">
                  <a:spLocks noChangeArrowheads="1"/>
                </p:cNvSpPr>
                <p:nvPr/>
              </p:nvSpPr>
              <p:spPr bwMode="auto">
                <a:xfrm>
                  <a:off x="192" y="1149"/>
                  <a:ext cx="353" cy="125"/>
                </a:xfrm>
                <a:prstGeom prst="rect">
                  <a:avLst/>
                </a:prstGeom>
                <a:noFill/>
                <a:ln w="9525">
                  <a:noFill/>
                  <a:miter lim="800000"/>
                  <a:headEnd/>
                  <a:tailEnd/>
                </a:ln>
                <a:effectLst/>
              </p:spPr>
              <p:txBody>
                <a:bodyPr wrap="none" lIns="91417" tIns="45708" rIns="91417" bIns="45708">
                  <a:spAutoFit/>
                </a:bodyPr>
                <a:lstStyle/>
                <a:p>
                  <a:pPr algn="l" eaLnBrk="0" hangingPunct="0"/>
                  <a:r>
                    <a:rPr lang="en-US" sz="700"/>
                    <a:t>3: 12,300</a:t>
                  </a:r>
                </a:p>
              </p:txBody>
            </p:sp>
            <p:sp>
              <p:nvSpPr>
                <p:cNvPr id="542865" name="Text Box 145"/>
                <p:cNvSpPr txBox="1">
                  <a:spLocks noChangeArrowheads="1"/>
                </p:cNvSpPr>
                <p:nvPr/>
              </p:nvSpPr>
              <p:spPr bwMode="auto">
                <a:xfrm>
                  <a:off x="1421" y="1149"/>
                  <a:ext cx="353" cy="125"/>
                </a:xfrm>
                <a:prstGeom prst="rect">
                  <a:avLst/>
                </a:prstGeom>
                <a:noFill/>
                <a:ln w="9525">
                  <a:noFill/>
                  <a:miter lim="800000"/>
                  <a:headEnd/>
                  <a:tailEnd/>
                </a:ln>
                <a:effectLst/>
              </p:spPr>
              <p:txBody>
                <a:bodyPr wrap="none" lIns="91417" tIns="45708" rIns="91417" bIns="45708">
                  <a:spAutoFit/>
                </a:bodyPr>
                <a:lstStyle/>
                <a:p>
                  <a:pPr algn="l" eaLnBrk="0" hangingPunct="0"/>
                  <a:r>
                    <a:rPr lang="en-US" sz="700"/>
                    <a:t>3: 12,400</a:t>
                  </a:r>
                </a:p>
              </p:txBody>
            </p:sp>
            <p:sp>
              <p:nvSpPr>
                <p:cNvPr id="542866" name="Text Box 146"/>
                <p:cNvSpPr txBox="1">
                  <a:spLocks noChangeArrowheads="1"/>
                </p:cNvSpPr>
                <p:nvPr/>
              </p:nvSpPr>
              <p:spPr bwMode="auto">
                <a:xfrm>
                  <a:off x="2036" y="1149"/>
                  <a:ext cx="299" cy="125"/>
                </a:xfrm>
                <a:prstGeom prst="rect">
                  <a:avLst/>
                </a:prstGeom>
                <a:noFill/>
                <a:ln w="9525">
                  <a:noFill/>
                  <a:miter lim="800000"/>
                  <a:headEnd/>
                  <a:tailEnd/>
                </a:ln>
                <a:effectLst/>
              </p:spPr>
              <p:txBody>
                <a:bodyPr wrap="none" lIns="91417" tIns="45708" rIns="91417" bIns="45708">
                  <a:spAutoFit/>
                </a:bodyPr>
                <a:lstStyle/>
                <a:p>
                  <a:pPr algn="l" eaLnBrk="0" hangingPunct="0"/>
                  <a:r>
                    <a:rPr lang="en-US" sz="700"/>
                    <a:t>( kb )   </a:t>
                  </a:r>
                </a:p>
              </p:txBody>
            </p:sp>
            <p:sp>
              <p:nvSpPr>
                <p:cNvPr id="542867" name="Rectangle 147" descr="Dark downward diagonal"/>
                <p:cNvSpPr>
                  <a:spLocks noChangeArrowheads="1"/>
                </p:cNvSpPr>
                <p:nvPr/>
              </p:nvSpPr>
              <p:spPr bwMode="auto">
                <a:xfrm>
                  <a:off x="384" y="1087"/>
                  <a:ext cx="71" cy="47"/>
                </a:xfrm>
                <a:prstGeom prst="rect">
                  <a:avLst/>
                </a:prstGeom>
                <a:pattFill prst="dkDnDiag">
                  <a:fgClr>
                    <a:schemeClr val="hlink"/>
                  </a:fgClr>
                  <a:bgClr>
                    <a:srgbClr val="FFFFFF"/>
                  </a:bgClr>
                </a:pattFill>
                <a:ln w="9525">
                  <a:solidFill>
                    <a:schemeClr val="hlink"/>
                  </a:solidFill>
                  <a:miter lim="800000"/>
                  <a:headEnd/>
                  <a:tailEnd/>
                </a:ln>
                <a:effectLst/>
              </p:spPr>
              <p:txBody>
                <a:bodyPr wrap="none" anchor="ctr"/>
                <a:lstStyle/>
                <a:p>
                  <a:endParaRPr lang="en-GB"/>
                </a:p>
              </p:txBody>
            </p:sp>
            <p:sp>
              <p:nvSpPr>
                <p:cNvPr id="542868" name="Rectangle 148" descr="Dark downward diagonal"/>
                <p:cNvSpPr>
                  <a:spLocks noChangeArrowheads="1"/>
                </p:cNvSpPr>
                <p:nvPr/>
              </p:nvSpPr>
              <p:spPr bwMode="auto">
                <a:xfrm>
                  <a:off x="1595" y="1086"/>
                  <a:ext cx="48" cy="48"/>
                </a:xfrm>
                <a:prstGeom prst="rect">
                  <a:avLst/>
                </a:prstGeom>
                <a:pattFill prst="dkDnDiag">
                  <a:fgClr>
                    <a:schemeClr val="hlink"/>
                  </a:fgClr>
                  <a:bgClr>
                    <a:srgbClr val="FFFFFF"/>
                  </a:bgClr>
                </a:pattFill>
                <a:ln w="9525">
                  <a:solidFill>
                    <a:schemeClr val="hlink"/>
                  </a:solidFill>
                  <a:miter lim="800000"/>
                  <a:headEnd/>
                  <a:tailEnd/>
                </a:ln>
                <a:effectLst/>
              </p:spPr>
              <p:txBody>
                <a:bodyPr wrap="none" anchor="ctr"/>
                <a:lstStyle/>
                <a:p>
                  <a:endParaRPr lang="en-GB"/>
                </a:p>
              </p:txBody>
            </p:sp>
            <p:sp>
              <p:nvSpPr>
                <p:cNvPr id="542869" name="Rectangle 149" descr="Dark downward diagonal"/>
                <p:cNvSpPr>
                  <a:spLocks noChangeArrowheads="1"/>
                </p:cNvSpPr>
                <p:nvPr/>
              </p:nvSpPr>
              <p:spPr bwMode="auto">
                <a:xfrm>
                  <a:off x="1451" y="1086"/>
                  <a:ext cx="48" cy="48"/>
                </a:xfrm>
                <a:prstGeom prst="rect">
                  <a:avLst/>
                </a:prstGeom>
                <a:pattFill prst="dkDnDiag">
                  <a:fgClr>
                    <a:schemeClr val="hlink"/>
                  </a:fgClr>
                  <a:bgClr>
                    <a:srgbClr val="FFFFFF"/>
                  </a:bgClr>
                </a:pattFill>
                <a:ln w="9525">
                  <a:solidFill>
                    <a:schemeClr val="hlink"/>
                  </a:solidFill>
                  <a:miter lim="800000"/>
                  <a:headEnd/>
                  <a:tailEnd/>
                </a:ln>
                <a:effectLst/>
              </p:spPr>
              <p:txBody>
                <a:bodyPr wrap="none" anchor="ctr"/>
                <a:lstStyle/>
                <a:p>
                  <a:endParaRPr lang="en-GB"/>
                </a:p>
              </p:txBody>
            </p:sp>
            <p:sp>
              <p:nvSpPr>
                <p:cNvPr id="542870" name="Rectangle 150" descr="Dark downward diagonal"/>
                <p:cNvSpPr>
                  <a:spLocks noChangeArrowheads="1"/>
                </p:cNvSpPr>
                <p:nvPr/>
              </p:nvSpPr>
              <p:spPr bwMode="auto">
                <a:xfrm>
                  <a:off x="2246" y="1086"/>
                  <a:ext cx="48" cy="48"/>
                </a:xfrm>
                <a:prstGeom prst="rect">
                  <a:avLst/>
                </a:prstGeom>
                <a:pattFill prst="dkDnDiag">
                  <a:fgClr>
                    <a:schemeClr val="hlink"/>
                  </a:fgClr>
                  <a:bgClr>
                    <a:srgbClr val="FFFFFF"/>
                  </a:bgClr>
                </a:pattFill>
                <a:ln w="9525">
                  <a:solidFill>
                    <a:schemeClr val="hlink"/>
                  </a:solidFill>
                  <a:miter lim="800000"/>
                  <a:headEnd/>
                  <a:tailEnd/>
                </a:ln>
                <a:effectLst/>
              </p:spPr>
              <p:txBody>
                <a:bodyPr wrap="none" anchor="ctr"/>
                <a:lstStyle/>
                <a:p>
                  <a:endParaRPr lang="en-GB"/>
                </a:p>
              </p:txBody>
            </p:sp>
            <p:sp>
              <p:nvSpPr>
                <p:cNvPr id="542871" name="Rectangle 151" descr="Dark downward diagonal"/>
                <p:cNvSpPr>
                  <a:spLocks noChangeArrowheads="1"/>
                </p:cNvSpPr>
                <p:nvPr/>
              </p:nvSpPr>
              <p:spPr bwMode="auto">
                <a:xfrm>
                  <a:off x="240" y="1086"/>
                  <a:ext cx="47" cy="48"/>
                </a:xfrm>
                <a:prstGeom prst="rect">
                  <a:avLst/>
                </a:prstGeom>
                <a:pattFill prst="dkDnDiag">
                  <a:fgClr>
                    <a:schemeClr val="hlink"/>
                  </a:fgClr>
                  <a:bgClr>
                    <a:srgbClr val="FFFFFF"/>
                  </a:bgClr>
                </a:pattFill>
                <a:ln w="9525">
                  <a:solidFill>
                    <a:schemeClr val="hlink"/>
                  </a:solidFill>
                  <a:miter lim="800000"/>
                  <a:headEnd/>
                  <a:tailEnd/>
                </a:ln>
                <a:effectLst/>
              </p:spPr>
              <p:txBody>
                <a:bodyPr wrap="none" anchor="ctr"/>
                <a:lstStyle/>
                <a:p>
                  <a:endParaRPr lang="en-GB"/>
                </a:p>
              </p:txBody>
            </p:sp>
            <p:sp>
              <p:nvSpPr>
                <p:cNvPr id="542872" name="Rectangle 152" descr="Dark downward diagonal"/>
                <p:cNvSpPr>
                  <a:spLocks noChangeArrowheads="1"/>
                </p:cNvSpPr>
                <p:nvPr/>
              </p:nvSpPr>
              <p:spPr bwMode="auto">
                <a:xfrm>
                  <a:off x="720" y="1086"/>
                  <a:ext cx="48" cy="48"/>
                </a:xfrm>
                <a:prstGeom prst="rect">
                  <a:avLst/>
                </a:prstGeom>
                <a:pattFill prst="dkDnDiag">
                  <a:fgClr>
                    <a:schemeClr val="hlink"/>
                  </a:fgClr>
                  <a:bgClr>
                    <a:srgbClr val="FFFFFF"/>
                  </a:bgClr>
                </a:pattFill>
                <a:ln w="9525">
                  <a:solidFill>
                    <a:schemeClr val="hlink"/>
                  </a:solidFill>
                  <a:miter lim="800000"/>
                  <a:headEnd/>
                  <a:tailEnd/>
                </a:ln>
                <a:effectLst/>
              </p:spPr>
              <p:txBody>
                <a:bodyPr wrap="none" anchor="ctr"/>
                <a:lstStyle/>
                <a:p>
                  <a:endParaRPr lang="en-GB"/>
                </a:p>
              </p:txBody>
            </p:sp>
            <p:grpSp>
              <p:nvGrpSpPr>
                <p:cNvPr id="10" name="Group 153"/>
                <p:cNvGrpSpPr>
                  <a:grpSpLocks/>
                </p:cNvGrpSpPr>
                <p:nvPr/>
              </p:nvGrpSpPr>
              <p:grpSpPr bwMode="auto">
                <a:xfrm>
                  <a:off x="336" y="882"/>
                  <a:ext cx="1920" cy="155"/>
                  <a:chOff x="336" y="882"/>
                  <a:chExt cx="1920" cy="155"/>
                </a:xfrm>
              </p:grpSpPr>
              <p:grpSp>
                <p:nvGrpSpPr>
                  <p:cNvPr id="11" name="Group 154"/>
                  <p:cNvGrpSpPr>
                    <a:grpSpLocks/>
                  </p:cNvGrpSpPr>
                  <p:nvPr/>
                </p:nvGrpSpPr>
                <p:grpSpPr bwMode="auto">
                  <a:xfrm>
                    <a:off x="804" y="944"/>
                    <a:ext cx="302" cy="93"/>
                    <a:chOff x="804" y="944"/>
                    <a:chExt cx="302" cy="93"/>
                  </a:xfrm>
                </p:grpSpPr>
                <p:sp>
                  <p:nvSpPr>
                    <p:cNvPr id="542875" name="Rectangle 155"/>
                    <p:cNvSpPr>
                      <a:spLocks noChangeArrowheads="1"/>
                    </p:cNvSpPr>
                    <p:nvPr/>
                  </p:nvSpPr>
                  <p:spPr bwMode="auto">
                    <a:xfrm flipV="1">
                      <a:off x="804" y="944"/>
                      <a:ext cx="87" cy="48"/>
                    </a:xfrm>
                    <a:prstGeom prst="rect">
                      <a:avLst/>
                    </a:prstGeom>
                    <a:solidFill>
                      <a:srgbClr val="B3D9FF"/>
                    </a:solidFill>
                    <a:ln w="9525">
                      <a:solidFill>
                        <a:srgbClr val="B3D9FF"/>
                      </a:solidFill>
                      <a:miter lim="800000"/>
                      <a:headEnd/>
                      <a:tailEnd/>
                    </a:ln>
                    <a:effectLst/>
                  </p:spPr>
                  <p:txBody>
                    <a:bodyPr wrap="none" anchor="ctr"/>
                    <a:lstStyle/>
                    <a:p>
                      <a:endParaRPr lang="en-GB"/>
                    </a:p>
                  </p:txBody>
                </p:sp>
                <p:grpSp>
                  <p:nvGrpSpPr>
                    <p:cNvPr id="12" name="Group 156"/>
                    <p:cNvGrpSpPr>
                      <a:grpSpLocks/>
                    </p:cNvGrpSpPr>
                    <p:nvPr/>
                  </p:nvGrpSpPr>
                  <p:grpSpPr bwMode="auto">
                    <a:xfrm flipV="1">
                      <a:off x="888" y="989"/>
                      <a:ext cx="218" cy="48"/>
                      <a:chOff x="2544" y="576"/>
                      <a:chExt cx="1728" cy="48"/>
                    </a:xfrm>
                  </p:grpSpPr>
                  <p:sp>
                    <p:nvSpPr>
                      <p:cNvPr id="542877" name="Line 157"/>
                      <p:cNvSpPr>
                        <a:spLocks noChangeShapeType="1"/>
                      </p:cNvSpPr>
                      <p:nvPr/>
                    </p:nvSpPr>
                    <p:spPr bwMode="auto">
                      <a:xfrm>
                        <a:off x="3408" y="576"/>
                        <a:ext cx="864" cy="48"/>
                      </a:xfrm>
                      <a:prstGeom prst="line">
                        <a:avLst/>
                      </a:prstGeom>
                      <a:noFill/>
                      <a:ln w="9525">
                        <a:solidFill>
                          <a:srgbClr val="B3D9FF"/>
                        </a:solidFill>
                        <a:round/>
                        <a:headEnd/>
                        <a:tailEnd/>
                      </a:ln>
                      <a:effectLst/>
                    </p:spPr>
                    <p:txBody>
                      <a:bodyPr/>
                      <a:lstStyle/>
                      <a:p>
                        <a:endParaRPr lang="en-GB"/>
                      </a:p>
                    </p:txBody>
                  </p:sp>
                  <p:sp>
                    <p:nvSpPr>
                      <p:cNvPr id="542878" name="Line 158"/>
                      <p:cNvSpPr>
                        <a:spLocks noChangeShapeType="1"/>
                      </p:cNvSpPr>
                      <p:nvPr/>
                    </p:nvSpPr>
                    <p:spPr bwMode="auto">
                      <a:xfrm flipV="1">
                        <a:off x="2544" y="576"/>
                        <a:ext cx="864" cy="48"/>
                      </a:xfrm>
                      <a:prstGeom prst="line">
                        <a:avLst/>
                      </a:prstGeom>
                      <a:noFill/>
                      <a:ln w="9525">
                        <a:solidFill>
                          <a:srgbClr val="B3D9FF"/>
                        </a:solidFill>
                        <a:round/>
                        <a:headEnd/>
                        <a:tailEnd/>
                      </a:ln>
                      <a:effectLst/>
                    </p:spPr>
                    <p:txBody>
                      <a:bodyPr/>
                      <a:lstStyle/>
                      <a:p>
                        <a:endParaRPr lang="en-GB"/>
                      </a:p>
                    </p:txBody>
                  </p:sp>
                </p:grpSp>
              </p:grpSp>
              <p:grpSp>
                <p:nvGrpSpPr>
                  <p:cNvPr id="13" name="Group 159"/>
                  <p:cNvGrpSpPr>
                    <a:grpSpLocks/>
                  </p:cNvGrpSpPr>
                  <p:nvPr/>
                </p:nvGrpSpPr>
                <p:grpSpPr bwMode="auto">
                  <a:xfrm>
                    <a:off x="336" y="882"/>
                    <a:ext cx="1920" cy="108"/>
                    <a:chOff x="336" y="813"/>
                    <a:chExt cx="1920" cy="108"/>
                  </a:xfrm>
                </p:grpSpPr>
                <p:sp>
                  <p:nvSpPr>
                    <p:cNvPr id="542880" name="Rectangle 160"/>
                    <p:cNvSpPr>
                      <a:spLocks noChangeArrowheads="1"/>
                    </p:cNvSpPr>
                    <p:nvPr/>
                  </p:nvSpPr>
                  <p:spPr bwMode="auto">
                    <a:xfrm>
                      <a:off x="1207" y="873"/>
                      <a:ext cx="74"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1" name="Rectangle 161"/>
                    <p:cNvSpPr>
                      <a:spLocks noChangeArrowheads="1"/>
                    </p:cNvSpPr>
                    <p:nvPr/>
                  </p:nvSpPr>
                  <p:spPr bwMode="auto">
                    <a:xfrm>
                      <a:off x="336" y="873"/>
                      <a:ext cx="22"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2" name="Rectangle 162"/>
                    <p:cNvSpPr>
                      <a:spLocks noChangeArrowheads="1"/>
                    </p:cNvSpPr>
                    <p:nvPr/>
                  </p:nvSpPr>
                  <p:spPr bwMode="auto">
                    <a:xfrm>
                      <a:off x="540" y="873"/>
                      <a:ext cx="32"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3" name="Rectangle 163"/>
                    <p:cNvSpPr>
                      <a:spLocks noChangeArrowheads="1"/>
                    </p:cNvSpPr>
                    <p:nvPr/>
                  </p:nvSpPr>
                  <p:spPr bwMode="auto">
                    <a:xfrm>
                      <a:off x="1103" y="873"/>
                      <a:ext cx="96"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4" name="Rectangle 164"/>
                    <p:cNvSpPr>
                      <a:spLocks noChangeArrowheads="1"/>
                    </p:cNvSpPr>
                    <p:nvPr/>
                  </p:nvSpPr>
                  <p:spPr bwMode="auto">
                    <a:xfrm>
                      <a:off x="1376" y="873"/>
                      <a:ext cx="56"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5" name="Rectangle 165"/>
                    <p:cNvSpPr>
                      <a:spLocks noChangeArrowheads="1"/>
                    </p:cNvSpPr>
                    <p:nvPr/>
                  </p:nvSpPr>
                  <p:spPr bwMode="auto">
                    <a:xfrm>
                      <a:off x="1535" y="873"/>
                      <a:ext cx="88"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6" name="Rectangle 166"/>
                    <p:cNvSpPr>
                      <a:spLocks noChangeArrowheads="1"/>
                    </p:cNvSpPr>
                    <p:nvPr/>
                  </p:nvSpPr>
                  <p:spPr bwMode="auto">
                    <a:xfrm>
                      <a:off x="1726" y="873"/>
                      <a:ext cx="193"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7" name="Rectangle 167"/>
                    <p:cNvSpPr>
                      <a:spLocks noChangeArrowheads="1"/>
                    </p:cNvSpPr>
                    <p:nvPr/>
                  </p:nvSpPr>
                  <p:spPr bwMode="auto">
                    <a:xfrm>
                      <a:off x="2065" y="873"/>
                      <a:ext cx="191" cy="48"/>
                    </a:xfrm>
                    <a:prstGeom prst="rect">
                      <a:avLst/>
                    </a:prstGeom>
                    <a:solidFill>
                      <a:schemeClr val="accent2"/>
                    </a:solidFill>
                    <a:ln w="9525">
                      <a:solidFill>
                        <a:schemeClr val="accent2"/>
                      </a:solidFill>
                      <a:miter lim="800000"/>
                      <a:headEnd/>
                      <a:tailEnd/>
                    </a:ln>
                    <a:effectLst/>
                  </p:spPr>
                  <p:txBody>
                    <a:bodyPr wrap="none" anchor="ctr"/>
                    <a:lstStyle/>
                    <a:p>
                      <a:endParaRPr lang="en-GB"/>
                    </a:p>
                  </p:txBody>
                </p:sp>
                <p:sp>
                  <p:nvSpPr>
                    <p:cNvPr id="542888" name="Line 168"/>
                    <p:cNvSpPr>
                      <a:spLocks noChangeShapeType="1"/>
                    </p:cNvSpPr>
                    <p:nvPr/>
                  </p:nvSpPr>
                  <p:spPr bwMode="auto">
                    <a:xfrm>
                      <a:off x="1482" y="822"/>
                      <a:ext cx="53" cy="51"/>
                    </a:xfrm>
                    <a:prstGeom prst="line">
                      <a:avLst/>
                    </a:prstGeom>
                    <a:noFill/>
                    <a:ln w="9525">
                      <a:solidFill>
                        <a:schemeClr val="accent2"/>
                      </a:solidFill>
                      <a:round/>
                      <a:headEnd/>
                      <a:tailEnd/>
                    </a:ln>
                    <a:effectLst/>
                  </p:spPr>
                  <p:txBody>
                    <a:bodyPr/>
                    <a:lstStyle/>
                    <a:p>
                      <a:endParaRPr lang="en-GB"/>
                    </a:p>
                  </p:txBody>
                </p:sp>
                <p:sp>
                  <p:nvSpPr>
                    <p:cNvPr id="542889" name="Line 169"/>
                    <p:cNvSpPr>
                      <a:spLocks noChangeShapeType="1"/>
                    </p:cNvSpPr>
                    <p:nvPr/>
                  </p:nvSpPr>
                  <p:spPr bwMode="auto">
                    <a:xfrm flipV="1">
                      <a:off x="1429" y="822"/>
                      <a:ext cx="53" cy="51"/>
                    </a:xfrm>
                    <a:prstGeom prst="line">
                      <a:avLst/>
                    </a:prstGeom>
                    <a:noFill/>
                    <a:ln w="9525">
                      <a:solidFill>
                        <a:schemeClr val="accent2"/>
                      </a:solidFill>
                      <a:round/>
                      <a:headEnd/>
                      <a:tailEnd/>
                    </a:ln>
                    <a:effectLst/>
                  </p:spPr>
                  <p:txBody>
                    <a:bodyPr/>
                    <a:lstStyle/>
                    <a:p>
                      <a:endParaRPr lang="en-GB"/>
                    </a:p>
                  </p:txBody>
                </p:sp>
                <p:sp>
                  <p:nvSpPr>
                    <p:cNvPr id="542890" name="Line 170"/>
                    <p:cNvSpPr>
                      <a:spLocks noChangeShapeType="1"/>
                    </p:cNvSpPr>
                    <p:nvPr/>
                  </p:nvSpPr>
                  <p:spPr bwMode="auto">
                    <a:xfrm>
                      <a:off x="1991" y="822"/>
                      <a:ext cx="76" cy="51"/>
                    </a:xfrm>
                    <a:prstGeom prst="line">
                      <a:avLst/>
                    </a:prstGeom>
                    <a:noFill/>
                    <a:ln w="9525">
                      <a:solidFill>
                        <a:schemeClr val="accent2"/>
                      </a:solidFill>
                      <a:round/>
                      <a:headEnd/>
                      <a:tailEnd/>
                    </a:ln>
                    <a:effectLst/>
                  </p:spPr>
                  <p:txBody>
                    <a:bodyPr/>
                    <a:lstStyle/>
                    <a:p>
                      <a:endParaRPr lang="en-GB"/>
                    </a:p>
                  </p:txBody>
                </p:sp>
                <p:sp>
                  <p:nvSpPr>
                    <p:cNvPr id="542891" name="Line 171"/>
                    <p:cNvSpPr>
                      <a:spLocks noChangeShapeType="1"/>
                    </p:cNvSpPr>
                    <p:nvPr/>
                  </p:nvSpPr>
                  <p:spPr bwMode="auto">
                    <a:xfrm flipV="1">
                      <a:off x="1914" y="822"/>
                      <a:ext cx="77" cy="51"/>
                    </a:xfrm>
                    <a:prstGeom prst="line">
                      <a:avLst/>
                    </a:prstGeom>
                    <a:noFill/>
                    <a:ln w="9525">
                      <a:solidFill>
                        <a:schemeClr val="accent2"/>
                      </a:solidFill>
                      <a:round/>
                      <a:headEnd/>
                      <a:tailEnd/>
                    </a:ln>
                    <a:effectLst/>
                  </p:spPr>
                  <p:txBody>
                    <a:bodyPr/>
                    <a:lstStyle/>
                    <a:p>
                      <a:endParaRPr lang="en-GB"/>
                    </a:p>
                  </p:txBody>
                </p:sp>
                <p:grpSp>
                  <p:nvGrpSpPr>
                    <p:cNvPr id="14" name="Group 172"/>
                    <p:cNvGrpSpPr>
                      <a:grpSpLocks/>
                    </p:cNvGrpSpPr>
                    <p:nvPr/>
                  </p:nvGrpSpPr>
                  <p:grpSpPr bwMode="auto">
                    <a:xfrm>
                      <a:off x="356" y="825"/>
                      <a:ext cx="187" cy="48"/>
                      <a:chOff x="250" y="396"/>
                      <a:chExt cx="19" cy="48"/>
                    </a:xfrm>
                  </p:grpSpPr>
                  <p:sp>
                    <p:nvSpPr>
                      <p:cNvPr id="542893" name="Line 173"/>
                      <p:cNvSpPr>
                        <a:spLocks noChangeShapeType="1"/>
                      </p:cNvSpPr>
                      <p:nvPr/>
                    </p:nvSpPr>
                    <p:spPr bwMode="auto">
                      <a:xfrm>
                        <a:off x="260" y="396"/>
                        <a:ext cx="9" cy="48"/>
                      </a:xfrm>
                      <a:prstGeom prst="line">
                        <a:avLst/>
                      </a:prstGeom>
                      <a:noFill/>
                      <a:ln w="9525">
                        <a:solidFill>
                          <a:schemeClr val="accent2"/>
                        </a:solidFill>
                        <a:round/>
                        <a:headEnd/>
                        <a:tailEnd/>
                      </a:ln>
                      <a:effectLst/>
                    </p:spPr>
                    <p:txBody>
                      <a:bodyPr/>
                      <a:lstStyle/>
                      <a:p>
                        <a:endParaRPr lang="en-GB"/>
                      </a:p>
                    </p:txBody>
                  </p:sp>
                  <p:sp>
                    <p:nvSpPr>
                      <p:cNvPr id="542894" name="Line 174"/>
                      <p:cNvSpPr>
                        <a:spLocks noChangeShapeType="1"/>
                      </p:cNvSpPr>
                      <p:nvPr/>
                    </p:nvSpPr>
                    <p:spPr bwMode="auto">
                      <a:xfrm flipV="1">
                        <a:off x="250" y="396"/>
                        <a:ext cx="10" cy="48"/>
                      </a:xfrm>
                      <a:prstGeom prst="line">
                        <a:avLst/>
                      </a:prstGeom>
                      <a:noFill/>
                      <a:ln w="9525">
                        <a:solidFill>
                          <a:schemeClr val="accent2"/>
                        </a:solidFill>
                        <a:round/>
                        <a:headEnd/>
                        <a:tailEnd/>
                      </a:ln>
                      <a:effectLst/>
                    </p:spPr>
                    <p:txBody>
                      <a:bodyPr/>
                      <a:lstStyle/>
                      <a:p>
                        <a:endParaRPr lang="en-GB"/>
                      </a:p>
                    </p:txBody>
                  </p:sp>
                </p:grpSp>
                <p:sp>
                  <p:nvSpPr>
                    <p:cNvPr id="542895" name="Line 175"/>
                    <p:cNvSpPr>
                      <a:spLocks noChangeShapeType="1"/>
                    </p:cNvSpPr>
                    <p:nvPr/>
                  </p:nvSpPr>
                  <p:spPr bwMode="auto">
                    <a:xfrm>
                      <a:off x="1672" y="822"/>
                      <a:ext cx="54" cy="51"/>
                    </a:xfrm>
                    <a:prstGeom prst="line">
                      <a:avLst/>
                    </a:prstGeom>
                    <a:noFill/>
                    <a:ln w="9525">
                      <a:solidFill>
                        <a:schemeClr val="accent2"/>
                      </a:solidFill>
                      <a:round/>
                      <a:headEnd/>
                      <a:tailEnd/>
                    </a:ln>
                    <a:effectLst/>
                  </p:spPr>
                  <p:txBody>
                    <a:bodyPr/>
                    <a:lstStyle/>
                    <a:p>
                      <a:endParaRPr lang="en-GB"/>
                    </a:p>
                  </p:txBody>
                </p:sp>
                <p:sp>
                  <p:nvSpPr>
                    <p:cNvPr id="542896" name="Line 176"/>
                    <p:cNvSpPr>
                      <a:spLocks noChangeShapeType="1"/>
                    </p:cNvSpPr>
                    <p:nvPr/>
                  </p:nvSpPr>
                  <p:spPr bwMode="auto">
                    <a:xfrm flipV="1">
                      <a:off x="1619" y="822"/>
                      <a:ext cx="53" cy="51"/>
                    </a:xfrm>
                    <a:prstGeom prst="line">
                      <a:avLst/>
                    </a:prstGeom>
                    <a:noFill/>
                    <a:ln w="9525">
                      <a:solidFill>
                        <a:schemeClr val="accent2"/>
                      </a:solidFill>
                      <a:round/>
                      <a:headEnd/>
                      <a:tailEnd/>
                    </a:ln>
                    <a:effectLst/>
                  </p:spPr>
                  <p:txBody>
                    <a:bodyPr/>
                    <a:lstStyle/>
                    <a:p>
                      <a:endParaRPr lang="en-GB"/>
                    </a:p>
                  </p:txBody>
                </p:sp>
                <p:sp>
                  <p:nvSpPr>
                    <p:cNvPr id="542897" name="Line 177"/>
                    <p:cNvSpPr>
                      <a:spLocks noChangeShapeType="1"/>
                    </p:cNvSpPr>
                    <p:nvPr/>
                  </p:nvSpPr>
                  <p:spPr bwMode="auto">
                    <a:xfrm>
                      <a:off x="1330" y="825"/>
                      <a:ext cx="50" cy="48"/>
                    </a:xfrm>
                    <a:prstGeom prst="line">
                      <a:avLst/>
                    </a:prstGeom>
                    <a:noFill/>
                    <a:ln w="9525">
                      <a:solidFill>
                        <a:schemeClr val="accent2"/>
                      </a:solidFill>
                      <a:round/>
                      <a:headEnd/>
                      <a:tailEnd/>
                    </a:ln>
                    <a:effectLst/>
                  </p:spPr>
                  <p:txBody>
                    <a:bodyPr/>
                    <a:lstStyle/>
                    <a:p>
                      <a:endParaRPr lang="en-GB"/>
                    </a:p>
                  </p:txBody>
                </p:sp>
                <p:sp>
                  <p:nvSpPr>
                    <p:cNvPr id="542898" name="Line 178"/>
                    <p:cNvSpPr>
                      <a:spLocks noChangeShapeType="1"/>
                    </p:cNvSpPr>
                    <p:nvPr/>
                  </p:nvSpPr>
                  <p:spPr bwMode="auto">
                    <a:xfrm flipV="1">
                      <a:off x="1281" y="825"/>
                      <a:ext cx="49" cy="48"/>
                    </a:xfrm>
                    <a:prstGeom prst="line">
                      <a:avLst/>
                    </a:prstGeom>
                    <a:noFill/>
                    <a:ln w="9525">
                      <a:solidFill>
                        <a:schemeClr val="accent2"/>
                      </a:solidFill>
                      <a:round/>
                      <a:headEnd/>
                      <a:tailEnd/>
                    </a:ln>
                    <a:effectLst/>
                  </p:spPr>
                  <p:txBody>
                    <a:bodyPr/>
                    <a:lstStyle/>
                    <a:p>
                      <a:endParaRPr lang="en-GB"/>
                    </a:p>
                  </p:txBody>
                </p:sp>
                <p:grpSp>
                  <p:nvGrpSpPr>
                    <p:cNvPr id="15" name="Group 179"/>
                    <p:cNvGrpSpPr>
                      <a:grpSpLocks/>
                    </p:cNvGrpSpPr>
                    <p:nvPr/>
                  </p:nvGrpSpPr>
                  <p:grpSpPr bwMode="auto">
                    <a:xfrm>
                      <a:off x="574" y="813"/>
                      <a:ext cx="532" cy="60"/>
                      <a:chOff x="575" y="396"/>
                      <a:chExt cx="35" cy="48"/>
                    </a:xfrm>
                  </p:grpSpPr>
                  <p:sp>
                    <p:nvSpPr>
                      <p:cNvPr id="542900" name="Line 180"/>
                      <p:cNvSpPr>
                        <a:spLocks noChangeShapeType="1"/>
                      </p:cNvSpPr>
                      <p:nvPr/>
                    </p:nvSpPr>
                    <p:spPr bwMode="auto">
                      <a:xfrm>
                        <a:off x="593" y="396"/>
                        <a:ext cx="17" cy="48"/>
                      </a:xfrm>
                      <a:prstGeom prst="line">
                        <a:avLst/>
                      </a:prstGeom>
                      <a:noFill/>
                      <a:ln w="9525">
                        <a:solidFill>
                          <a:schemeClr val="accent2"/>
                        </a:solidFill>
                        <a:round/>
                        <a:headEnd/>
                        <a:tailEnd/>
                      </a:ln>
                      <a:effectLst/>
                    </p:spPr>
                    <p:txBody>
                      <a:bodyPr/>
                      <a:lstStyle/>
                      <a:p>
                        <a:endParaRPr lang="en-GB"/>
                      </a:p>
                    </p:txBody>
                  </p:sp>
                  <p:sp>
                    <p:nvSpPr>
                      <p:cNvPr id="542901" name="Line 181"/>
                      <p:cNvSpPr>
                        <a:spLocks noChangeShapeType="1"/>
                      </p:cNvSpPr>
                      <p:nvPr/>
                    </p:nvSpPr>
                    <p:spPr bwMode="auto">
                      <a:xfrm flipV="1">
                        <a:off x="575" y="396"/>
                        <a:ext cx="18" cy="48"/>
                      </a:xfrm>
                      <a:prstGeom prst="line">
                        <a:avLst/>
                      </a:prstGeom>
                      <a:noFill/>
                      <a:ln w="9525">
                        <a:solidFill>
                          <a:schemeClr val="accent2"/>
                        </a:solidFill>
                        <a:round/>
                        <a:headEnd/>
                        <a:tailEnd/>
                      </a:ln>
                      <a:effectLst/>
                    </p:spPr>
                    <p:txBody>
                      <a:bodyPr/>
                      <a:lstStyle/>
                      <a:p>
                        <a:endParaRPr lang="en-GB"/>
                      </a:p>
                    </p:txBody>
                  </p:sp>
                </p:grpSp>
                <p:sp>
                  <p:nvSpPr>
                    <p:cNvPr id="542902" name="Line 182"/>
                    <p:cNvSpPr>
                      <a:spLocks noChangeShapeType="1"/>
                    </p:cNvSpPr>
                    <p:nvPr/>
                  </p:nvSpPr>
                  <p:spPr bwMode="auto">
                    <a:xfrm flipV="1">
                      <a:off x="1201" y="822"/>
                      <a:ext cx="0" cy="48"/>
                    </a:xfrm>
                    <a:prstGeom prst="line">
                      <a:avLst/>
                    </a:prstGeom>
                    <a:noFill/>
                    <a:ln w="9525">
                      <a:solidFill>
                        <a:schemeClr val="accent2"/>
                      </a:solidFill>
                      <a:round/>
                      <a:headEnd/>
                      <a:tailEnd/>
                    </a:ln>
                    <a:effectLst/>
                  </p:spPr>
                  <p:txBody>
                    <a:bodyPr/>
                    <a:lstStyle/>
                    <a:p>
                      <a:endParaRPr lang="en-GB"/>
                    </a:p>
                  </p:txBody>
                </p:sp>
              </p:grpSp>
            </p:grpSp>
            <p:grpSp>
              <p:nvGrpSpPr>
                <p:cNvPr id="16" name="Group 183"/>
                <p:cNvGrpSpPr>
                  <a:grpSpLocks/>
                </p:cNvGrpSpPr>
                <p:nvPr/>
              </p:nvGrpSpPr>
              <p:grpSpPr bwMode="auto">
                <a:xfrm>
                  <a:off x="2112" y="837"/>
                  <a:ext cx="47" cy="301"/>
                  <a:chOff x="2112" y="837"/>
                  <a:chExt cx="47" cy="301"/>
                </a:xfrm>
              </p:grpSpPr>
              <p:sp>
                <p:nvSpPr>
                  <p:cNvPr id="542904" name="Line 184"/>
                  <p:cNvSpPr>
                    <a:spLocks noChangeShapeType="1"/>
                  </p:cNvSpPr>
                  <p:nvPr/>
                </p:nvSpPr>
                <p:spPr bwMode="auto">
                  <a:xfrm>
                    <a:off x="2136" y="892"/>
                    <a:ext cx="0" cy="246"/>
                  </a:xfrm>
                  <a:prstGeom prst="line">
                    <a:avLst/>
                  </a:prstGeom>
                  <a:noFill/>
                  <a:ln w="9525">
                    <a:solidFill>
                      <a:srgbClr val="FF3F3F"/>
                    </a:solidFill>
                    <a:round/>
                    <a:headEnd/>
                    <a:tailEnd/>
                  </a:ln>
                  <a:effectLst/>
                </p:spPr>
                <p:txBody>
                  <a:bodyPr wrap="none" anchor="ctr"/>
                  <a:lstStyle/>
                  <a:p>
                    <a:endParaRPr lang="en-GB"/>
                  </a:p>
                </p:txBody>
              </p:sp>
              <p:sp>
                <p:nvSpPr>
                  <p:cNvPr id="542905" name="AutoShape 185"/>
                  <p:cNvSpPr>
                    <a:spLocks noChangeArrowheads="1"/>
                  </p:cNvSpPr>
                  <p:nvPr/>
                </p:nvSpPr>
                <p:spPr bwMode="auto">
                  <a:xfrm>
                    <a:off x="2112" y="837"/>
                    <a:ext cx="47" cy="55"/>
                  </a:xfrm>
                  <a:prstGeom prst="sun">
                    <a:avLst>
                      <a:gd name="adj" fmla="val 25000"/>
                    </a:avLst>
                  </a:prstGeom>
                  <a:solidFill>
                    <a:srgbClr val="FF3F3F"/>
                  </a:solidFill>
                  <a:ln w="9525">
                    <a:solidFill>
                      <a:srgbClr val="FF3F3F"/>
                    </a:solidFill>
                    <a:miter lim="800000"/>
                    <a:headEnd/>
                    <a:tailEnd/>
                  </a:ln>
                  <a:effectLst/>
                </p:spPr>
                <p:txBody>
                  <a:bodyPr wrap="none" anchor="ctr"/>
                  <a:lstStyle/>
                  <a:p>
                    <a:endParaRPr lang="en-GB"/>
                  </a:p>
                </p:txBody>
              </p:sp>
            </p:grpSp>
            <p:grpSp>
              <p:nvGrpSpPr>
                <p:cNvPr id="17" name="Group 186"/>
                <p:cNvGrpSpPr>
                  <a:grpSpLocks/>
                </p:cNvGrpSpPr>
                <p:nvPr/>
              </p:nvGrpSpPr>
              <p:grpSpPr bwMode="auto">
                <a:xfrm>
                  <a:off x="240" y="837"/>
                  <a:ext cx="47" cy="301"/>
                  <a:chOff x="240" y="837"/>
                  <a:chExt cx="47" cy="301"/>
                </a:xfrm>
              </p:grpSpPr>
              <p:sp>
                <p:nvSpPr>
                  <p:cNvPr id="542907" name="Line 187"/>
                  <p:cNvSpPr>
                    <a:spLocks noChangeShapeType="1"/>
                  </p:cNvSpPr>
                  <p:nvPr/>
                </p:nvSpPr>
                <p:spPr bwMode="auto">
                  <a:xfrm>
                    <a:off x="264" y="892"/>
                    <a:ext cx="0" cy="246"/>
                  </a:xfrm>
                  <a:prstGeom prst="line">
                    <a:avLst/>
                  </a:prstGeom>
                  <a:noFill/>
                  <a:ln w="9525">
                    <a:solidFill>
                      <a:srgbClr val="FF3F3F"/>
                    </a:solidFill>
                    <a:round/>
                    <a:headEnd/>
                    <a:tailEnd/>
                  </a:ln>
                  <a:effectLst/>
                </p:spPr>
                <p:txBody>
                  <a:bodyPr wrap="none" anchor="ctr"/>
                  <a:lstStyle/>
                  <a:p>
                    <a:endParaRPr lang="en-GB"/>
                  </a:p>
                </p:txBody>
              </p:sp>
              <p:sp>
                <p:nvSpPr>
                  <p:cNvPr id="542908" name="AutoShape 188"/>
                  <p:cNvSpPr>
                    <a:spLocks noChangeArrowheads="1"/>
                  </p:cNvSpPr>
                  <p:nvPr/>
                </p:nvSpPr>
                <p:spPr bwMode="auto">
                  <a:xfrm>
                    <a:off x="240" y="837"/>
                    <a:ext cx="47" cy="55"/>
                  </a:xfrm>
                  <a:prstGeom prst="sun">
                    <a:avLst>
                      <a:gd name="adj" fmla="val 25000"/>
                    </a:avLst>
                  </a:prstGeom>
                  <a:solidFill>
                    <a:srgbClr val="FF3F3F"/>
                  </a:solidFill>
                  <a:ln w="9525">
                    <a:solidFill>
                      <a:srgbClr val="FF3F3F"/>
                    </a:solidFill>
                    <a:miter lim="800000"/>
                    <a:headEnd/>
                    <a:tailEnd/>
                  </a:ln>
                  <a:effectLst/>
                </p:spPr>
                <p:txBody>
                  <a:bodyPr wrap="none" anchor="ctr"/>
                  <a:lstStyle/>
                  <a:p>
                    <a:endParaRPr lang="en-GB"/>
                  </a:p>
                </p:txBody>
              </p:sp>
            </p:grpSp>
            <p:grpSp>
              <p:nvGrpSpPr>
                <p:cNvPr id="18" name="Group 189"/>
                <p:cNvGrpSpPr>
                  <a:grpSpLocks/>
                </p:cNvGrpSpPr>
                <p:nvPr/>
              </p:nvGrpSpPr>
              <p:grpSpPr bwMode="auto">
                <a:xfrm>
                  <a:off x="2161" y="837"/>
                  <a:ext cx="47" cy="301"/>
                  <a:chOff x="2161" y="837"/>
                  <a:chExt cx="47" cy="301"/>
                </a:xfrm>
              </p:grpSpPr>
              <p:sp>
                <p:nvSpPr>
                  <p:cNvPr id="542910" name="Line 190"/>
                  <p:cNvSpPr>
                    <a:spLocks noChangeShapeType="1"/>
                  </p:cNvSpPr>
                  <p:nvPr/>
                </p:nvSpPr>
                <p:spPr bwMode="auto">
                  <a:xfrm>
                    <a:off x="2185" y="892"/>
                    <a:ext cx="0" cy="246"/>
                  </a:xfrm>
                  <a:prstGeom prst="line">
                    <a:avLst/>
                  </a:prstGeom>
                  <a:noFill/>
                  <a:ln w="9525">
                    <a:solidFill>
                      <a:srgbClr val="FF3F3F"/>
                    </a:solidFill>
                    <a:round/>
                    <a:headEnd/>
                    <a:tailEnd/>
                  </a:ln>
                  <a:effectLst/>
                </p:spPr>
                <p:txBody>
                  <a:bodyPr wrap="none" anchor="ctr"/>
                  <a:lstStyle/>
                  <a:p>
                    <a:endParaRPr lang="en-GB"/>
                  </a:p>
                </p:txBody>
              </p:sp>
              <p:sp>
                <p:nvSpPr>
                  <p:cNvPr id="542911" name="AutoShape 191"/>
                  <p:cNvSpPr>
                    <a:spLocks noChangeArrowheads="1"/>
                  </p:cNvSpPr>
                  <p:nvPr/>
                </p:nvSpPr>
                <p:spPr bwMode="auto">
                  <a:xfrm>
                    <a:off x="2161" y="837"/>
                    <a:ext cx="47" cy="55"/>
                  </a:xfrm>
                  <a:prstGeom prst="sun">
                    <a:avLst>
                      <a:gd name="adj" fmla="val 25000"/>
                    </a:avLst>
                  </a:prstGeom>
                  <a:solidFill>
                    <a:srgbClr val="FF3F3F"/>
                  </a:solidFill>
                  <a:ln w="9525">
                    <a:solidFill>
                      <a:srgbClr val="FF3F3F"/>
                    </a:solidFill>
                    <a:miter lim="800000"/>
                    <a:headEnd/>
                    <a:tailEnd/>
                  </a:ln>
                  <a:effectLst/>
                </p:spPr>
                <p:txBody>
                  <a:bodyPr wrap="none" anchor="ctr"/>
                  <a:lstStyle/>
                  <a:p>
                    <a:endParaRPr lang="en-GB"/>
                  </a:p>
                </p:txBody>
              </p:sp>
            </p:grpSp>
            <p:grpSp>
              <p:nvGrpSpPr>
                <p:cNvPr id="19" name="Group 192"/>
                <p:cNvGrpSpPr>
                  <a:grpSpLocks/>
                </p:cNvGrpSpPr>
                <p:nvPr/>
              </p:nvGrpSpPr>
              <p:grpSpPr bwMode="auto">
                <a:xfrm>
                  <a:off x="1777" y="837"/>
                  <a:ext cx="47" cy="301"/>
                  <a:chOff x="1777" y="837"/>
                  <a:chExt cx="47" cy="301"/>
                </a:xfrm>
              </p:grpSpPr>
              <p:sp>
                <p:nvSpPr>
                  <p:cNvPr id="542913" name="Line 193"/>
                  <p:cNvSpPr>
                    <a:spLocks noChangeShapeType="1"/>
                  </p:cNvSpPr>
                  <p:nvPr/>
                </p:nvSpPr>
                <p:spPr bwMode="auto">
                  <a:xfrm>
                    <a:off x="1801" y="892"/>
                    <a:ext cx="0" cy="246"/>
                  </a:xfrm>
                  <a:prstGeom prst="line">
                    <a:avLst/>
                  </a:prstGeom>
                  <a:noFill/>
                  <a:ln w="9525">
                    <a:solidFill>
                      <a:srgbClr val="FF3F3F"/>
                    </a:solidFill>
                    <a:round/>
                    <a:headEnd/>
                    <a:tailEnd/>
                  </a:ln>
                  <a:effectLst/>
                </p:spPr>
                <p:txBody>
                  <a:bodyPr wrap="none" anchor="ctr"/>
                  <a:lstStyle/>
                  <a:p>
                    <a:endParaRPr lang="en-GB"/>
                  </a:p>
                </p:txBody>
              </p:sp>
              <p:sp>
                <p:nvSpPr>
                  <p:cNvPr id="542914" name="AutoShape 194"/>
                  <p:cNvSpPr>
                    <a:spLocks noChangeArrowheads="1"/>
                  </p:cNvSpPr>
                  <p:nvPr/>
                </p:nvSpPr>
                <p:spPr bwMode="auto">
                  <a:xfrm>
                    <a:off x="1777" y="837"/>
                    <a:ext cx="47" cy="55"/>
                  </a:xfrm>
                  <a:prstGeom prst="sun">
                    <a:avLst>
                      <a:gd name="adj" fmla="val 25000"/>
                    </a:avLst>
                  </a:prstGeom>
                  <a:solidFill>
                    <a:srgbClr val="FF3F3F"/>
                  </a:solidFill>
                  <a:ln w="9525">
                    <a:solidFill>
                      <a:srgbClr val="FF3F3F"/>
                    </a:solidFill>
                    <a:miter lim="800000"/>
                    <a:headEnd/>
                    <a:tailEnd/>
                  </a:ln>
                  <a:effectLst/>
                </p:spPr>
                <p:txBody>
                  <a:bodyPr wrap="none" anchor="ctr"/>
                  <a:lstStyle/>
                  <a:p>
                    <a:endParaRPr lang="en-GB"/>
                  </a:p>
                </p:txBody>
              </p:sp>
            </p:grpSp>
            <p:grpSp>
              <p:nvGrpSpPr>
                <p:cNvPr id="20" name="Group 195"/>
                <p:cNvGrpSpPr>
                  <a:grpSpLocks/>
                </p:cNvGrpSpPr>
                <p:nvPr/>
              </p:nvGrpSpPr>
              <p:grpSpPr bwMode="auto">
                <a:xfrm>
                  <a:off x="1104" y="837"/>
                  <a:ext cx="47" cy="301"/>
                  <a:chOff x="1104" y="837"/>
                  <a:chExt cx="47" cy="301"/>
                </a:xfrm>
              </p:grpSpPr>
              <p:sp>
                <p:nvSpPr>
                  <p:cNvPr id="542916" name="Line 196"/>
                  <p:cNvSpPr>
                    <a:spLocks noChangeShapeType="1"/>
                  </p:cNvSpPr>
                  <p:nvPr/>
                </p:nvSpPr>
                <p:spPr bwMode="auto">
                  <a:xfrm>
                    <a:off x="1128" y="892"/>
                    <a:ext cx="0" cy="246"/>
                  </a:xfrm>
                  <a:prstGeom prst="line">
                    <a:avLst/>
                  </a:prstGeom>
                  <a:noFill/>
                  <a:ln w="9525">
                    <a:solidFill>
                      <a:srgbClr val="FF3F3F"/>
                    </a:solidFill>
                    <a:round/>
                    <a:headEnd/>
                    <a:tailEnd/>
                  </a:ln>
                  <a:effectLst/>
                </p:spPr>
                <p:txBody>
                  <a:bodyPr wrap="none" anchor="ctr"/>
                  <a:lstStyle/>
                  <a:p>
                    <a:endParaRPr lang="en-GB"/>
                  </a:p>
                </p:txBody>
              </p:sp>
              <p:sp>
                <p:nvSpPr>
                  <p:cNvPr id="542917" name="AutoShape 197"/>
                  <p:cNvSpPr>
                    <a:spLocks noChangeArrowheads="1"/>
                  </p:cNvSpPr>
                  <p:nvPr/>
                </p:nvSpPr>
                <p:spPr bwMode="auto">
                  <a:xfrm>
                    <a:off x="1104" y="837"/>
                    <a:ext cx="47" cy="55"/>
                  </a:xfrm>
                  <a:prstGeom prst="sun">
                    <a:avLst>
                      <a:gd name="adj" fmla="val 25000"/>
                    </a:avLst>
                  </a:prstGeom>
                  <a:solidFill>
                    <a:srgbClr val="FF3F3F"/>
                  </a:solidFill>
                  <a:ln w="9525">
                    <a:solidFill>
                      <a:srgbClr val="FF3F3F"/>
                    </a:solidFill>
                    <a:miter lim="800000"/>
                    <a:headEnd/>
                    <a:tailEnd/>
                  </a:ln>
                  <a:effectLst/>
                </p:spPr>
                <p:txBody>
                  <a:bodyPr wrap="none" anchor="ctr"/>
                  <a:lstStyle/>
                  <a:p>
                    <a:endParaRPr lang="en-GB"/>
                  </a:p>
                </p:txBody>
              </p:sp>
            </p:grpSp>
            <p:sp>
              <p:nvSpPr>
                <p:cNvPr id="542918" name="Line 198"/>
                <p:cNvSpPr>
                  <a:spLocks noChangeShapeType="1"/>
                </p:cNvSpPr>
                <p:nvPr/>
              </p:nvSpPr>
              <p:spPr bwMode="auto">
                <a:xfrm flipV="1">
                  <a:off x="191" y="1138"/>
                  <a:ext cx="2111" cy="0"/>
                </a:xfrm>
                <a:prstGeom prst="line">
                  <a:avLst/>
                </a:prstGeom>
                <a:noFill/>
                <a:ln w="28575">
                  <a:solidFill>
                    <a:schemeClr val="tx1"/>
                  </a:solidFill>
                  <a:round/>
                  <a:headEnd/>
                  <a:tailEnd/>
                </a:ln>
                <a:effectLst/>
              </p:spPr>
              <p:txBody>
                <a:bodyPr wrap="none" anchor="ctr"/>
                <a:lstStyle/>
                <a:p>
                  <a:endParaRPr lang="en-GB"/>
                </a:p>
              </p:txBody>
            </p:sp>
            <p:sp>
              <p:nvSpPr>
                <p:cNvPr id="542919" name="Text Box 199"/>
                <p:cNvSpPr txBox="1">
                  <a:spLocks noChangeArrowheads="1"/>
                </p:cNvSpPr>
                <p:nvPr/>
              </p:nvSpPr>
              <p:spPr bwMode="auto">
                <a:xfrm>
                  <a:off x="1163" y="706"/>
                  <a:ext cx="304" cy="125"/>
                </a:xfrm>
                <a:prstGeom prst="rect">
                  <a:avLst/>
                </a:prstGeom>
                <a:noFill/>
                <a:ln w="9525">
                  <a:noFill/>
                  <a:miter lim="800000"/>
                  <a:headEnd/>
                  <a:tailEnd/>
                </a:ln>
                <a:effectLst/>
              </p:spPr>
              <p:txBody>
                <a:bodyPr wrap="none" lIns="91417" tIns="45708" rIns="91417" bIns="45708">
                  <a:spAutoFit/>
                </a:bodyPr>
                <a:lstStyle/>
                <a:p>
                  <a:pPr algn="l" eaLnBrk="0" hangingPunct="0"/>
                  <a:r>
                    <a:rPr lang="en-US" sz="700">
                      <a:solidFill>
                        <a:schemeClr val="accent2"/>
                      </a:solidFill>
                    </a:rPr>
                    <a:t>PPARg</a:t>
                  </a:r>
                </a:p>
              </p:txBody>
            </p:sp>
            <p:sp>
              <p:nvSpPr>
                <p:cNvPr id="542920" name="Line 200"/>
                <p:cNvSpPr>
                  <a:spLocks noChangeShapeType="1"/>
                </p:cNvSpPr>
                <p:nvPr/>
              </p:nvSpPr>
              <p:spPr bwMode="auto">
                <a:xfrm>
                  <a:off x="1169" y="826"/>
                  <a:ext cx="336" cy="0"/>
                </a:xfrm>
                <a:prstGeom prst="line">
                  <a:avLst/>
                </a:prstGeom>
                <a:noFill/>
                <a:ln w="9525">
                  <a:solidFill>
                    <a:schemeClr val="accent2"/>
                  </a:solidFill>
                  <a:round/>
                  <a:headEnd/>
                  <a:tailEnd type="triangle" w="med" len="med"/>
                </a:ln>
                <a:effectLst/>
              </p:spPr>
              <p:txBody>
                <a:bodyPr/>
                <a:lstStyle/>
                <a:p>
                  <a:endParaRPr lang="en-GB"/>
                </a:p>
              </p:txBody>
            </p:sp>
          </p:grpSp>
        </p:grpSp>
        <p:sp>
          <p:nvSpPr>
            <p:cNvPr id="542849" name="Text Box 129"/>
            <p:cNvSpPr txBox="1">
              <a:spLocks noChangeArrowheads="1"/>
            </p:cNvSpPr>
            <p:nvPr/>
          </p:nvSpPr>
          <p:spPr bwMode="auto">
            <a:xfrm>
              <a:off x="640" y="2249"/>
              <a:ext cx="1420" cy="330"/>
            </a:xfrm>
            <a:prstGeom prst="rect">
              <a:avLst/>
            </a:prstGeom>
            <a:noFill/>
            <a:ln w="9525">
              <a:noFill/>
              <a:miter lim="800000"/>
              <a:headEnd/>
              <a:tailEnd/>
            </a:ln>
            <a:effectLst/>
          </p:spPr>
          <p:txBody>
            <a:bodyPr wrap="none">
              <a:spAutoFit/>
            </a:bodyPr>
            <a:lstStyle/>
            <a:p>
              <a:pPr algn="ctr" defTabSz="1471613"/>
              <a:r>
                <a:rPr lang="en-GB" sz="1400" b="1" dirty="0" smtClean="0">
                  <a:solidFill>
                    <a:schemeClr val="accent4">
                      <a:lumMod val="50000"/>
                    </a:schemeClr>
                  </a:solidFill>
                </a:rPr>
                <a:t>GENOMIC ANNOTATION</a:t>
              </a:r>
            </a:p>
            <a:p>
              <a:pPr algn="ctr" defTabSz="1471613"/>
              <a:r>
                <a:rPr lang="en-US" sz="1400" dirty="0" smtClean="0"/>
                <a:t>(in public domain)</a:t>
              </a:r>
              <a:endParaRPr lang="en-GB" sz="1400" dirty="0"/>
            </a:p>
          </p:txBody>
        </p:sp>
      </p:grpSp>
      <p:graphicFrame>
        <p:nvGraphicFramePr>
          <p:cNvPr id="543037" name="Group 317"/>
          <p:cNvGraphicFramePr>
            <a:graphicFrameLocks noGrp="1"/>
          </p:cNvGraphicFramePr>
          <p:nvPr>
            <p:ph idx="1"/>
          </p:nvPr>
        </p:nvGraphicFramePr>
        <p:xfrm>
          <a:off x="547688" y="4065822"/>
          <a:ext cx="3319462" cy="1493520"/>
        </p:xfrm>
        <a:graphic>
          <a:graphicData uri="http://schemas.openxmlformats.org/drawingml/2006/table">
            <a:tbl>
              <a:tblPr/>
              <a:tblGrid>
                <a:gridCol w="1285875"/>
                <a:gridCol w="2033587"/>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charset="0"/>
                        </a:rPr>
                        <a:t>Variant:</a:t>
                      </a:r>
                    </a:p>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endParaRPr kumimoji="0" lang="en-GB"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1" i="0" u="none" strike="noStrike" cap="none" normalizeH="0" baseline="0" smtClean="0">
                          <a:ln>
                            <a:noFill/>
                          </a:ln>
                          <a:solidFill>
                            <a:schemeClr val="tx1"/>
                          </a:solidFill>
                          <a:effectLst/>
                          <a:latin typeface="Arial" charset="0"/>
                        </a:rPr>
                        <a:t>C3 : 12,450,610 : T0.7/C0.3 :</a:t>
                      </a:r>
                    </a:p>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1" i="0" u="none" strike="noStrike" cap="none" normalizeH="0" baseline="0" smtClean="0">
                          <a:ln>
                            <a:noFill/>
                          </a:ln>
                          <a:solidFill>
                            <a:schemeClr val="tx1"/>
                          </a:solidFill>
                          <a:effectLst/>
                          <a:latin typeface="Arial" charset="0"/>
                        </a:rPr>
                        <a:t>PPARG : Pro/Leu :</a:t>
                      </a:r>
                      <a:endParaRPr kumimoji="0" lang="en-GB"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1" i="0" u="none" strike="noStrike" cap="none" normalizeH="0" baseline="0" smtClean="0">
                          <a:ln>
                            <a:noFill/>
                          </a:ln>
                          <a:solidFill>
                            <a:schemeClr val="tx1"/>
                          </a:solidFill>
                          <a:effectLst/>
                          <a:latin typeface="Arial" charset="0"/>
                        </a:rPr>
                        <a:t>Medical</a:t>
                      </a:r>
                    </a:p>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1" i="0" u="none" strike="noStrike" cap="none" normalizeH="0" baseline="0" smtClean="0">
                          <a:ln>
                            <a:noFill/>
                          </a:ln>
                          <a:solidFill>
                            <a:schemeClr val="tx1"/>
                          </a:solidFill>
                          <a:effectLst/>
                          <a:latin typeface="Arial" charset="0"/>
                        </a:rPr>
                        <a:t>consequence:</a:t>
                      </a:r>
                      <a:endParaRPr kumimoji="0" lang="en-GB"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0" i="0" u="none" strike="noStrike" cap="none" normalizeH="0" baseline="0" smtClean="0">
                          <a:ln>
                            <a:noFill/>
                          </a:ln>
                          <a:solidFill>
                            <a:srgbClr val="FF0000"/>
                          </a:solidFill>
                          <a:effectLst/>
                          <a:latin typeface="Arial" charset="0"/>
                        </a:rPr>
                        <a:t>Associated with severe insulin  resistance, diabetes mellitus, hypertension</a:t>
                      </a:r>
                      <a:endParaRPr kumimoji="0" lang="en-GB"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1" i="0" u="none" strike="noStrike" cap="none" normalizeH="0" baseline="0" smtClean="0">
                          <a:ln>
                            <a:noFill/>
                          </a:ln>
                          <a:solidFill>
                            <a:schemeClr val="tx1"/>
                          </a:solidFill>
                          <a:effectLst/>
                          <a:latin typeface="Arial" charset="0"/>
                        </a:rPr>
                        <a:t>Pharmacological</a:t>
                      </a:r>
                    </a:p>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1" i="0" u="none" strike="noStrike" cap="none" normalizeH="0" baseline="0" smtClean="0">
                          <a:ln>
                            <a:noFill/>
                          </a:ln>
                          <a:solidFill>
                            <a:schemeClr val="tx1"/>
                          </a:solidFill>
                          <a:effectLst/>
                          <a:latin typeface="Arial" charset="0"/>
                        </a:rPr>
                        <a:t>consequence:</a:t>
                      </a:r>
                      <a:endParaRPr kumimoji="0" lang="en-GB"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F89D21"/>
                        </a:buClr>
                        <a:buSzPct val="90000"/>
                        <a:buFontTx/>
                        <a:buNone/>
                        <a:tabLst/>
                      </a:pPr>
                      <a:r>
                        <a:rPr kumimoji="0" lang="en-GB" sz="1000" b="0" i="0" u="none" strike="noStrike" cap="none" normalizeH="0" baseline="0" dirty="0" smtClean="0">
                          <a:ln>
                            <a:noFill/>
                          </a:ln>
                          <a:solidFill>
                            <a:srgbClr val="FF0000"/>
                          </a:solidFill>
                          <a:effectLst/>
                          <a:latin typeface="Arial" charset="0"/>
                        </a:rPr>
                        <a:t>Resistant to </a:t>
                      </a:r>
                      <a:r>
                        <a:rPr kumimoji="0" lang="en-GB" sz="1000" b="0" i="0" u="none" strike="noStrike" cap="none" normalizeH="0" baseline="0" dirty="0" err="1" smtClean="0">
                          <a:ln>
                            <a:noFill/>
                          </a:ln>
                          <a:solidFill>
                            <a:srgbClr val="FF0000"/>
                          </a:solidFill>
                          <a:effectLst/>
                          <a:latin typeface="Arial" charset="0"/>
                        </a:rPr>
                        <a:t>thiazolidinediones</a:t>
                      </a:r>
                      <a:endParaRPr kumimoji="0" lang="en-GB" sz="1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748" name="Line 28"/>
          <p:cNvSpPr>
            <a:spLocks noChangeShapeType="1"/>
          </p:cNvSpPr>
          <p:nvPr/>
        </p:nvSpPr>
        <p:spPr bwMode="auto">
          <a:xfrm rot="16200000" flipH="1">
            <a:off x="6885218" y="3852981"/>
            <a:ext cx="298450" cy="1588"/>
          </a:xfrm>
          <a:prstGeom prst="line">
            <a:avLst/>
          </a:prstGeom>
          <a:noFill/>
          <a:ln w="57150">
            <a:solidFill>
              <a:schemeClr val="tx1"/>
            </a:solidFill>
            <a:round/>
            <a:headEnd/>
            <a:tailEnd type="triangle" w="med" len="med"/>
          </a:ln>
          <a:effectLst/>
        </p:spPr>
        <p:txBody>
          <a:bodyPr/>
          <a:lstStyle/>
          <a:p>
            <a:endParaRPr lang="en-GB"/>
          </a:p>
        </p:txBody>
      </p:sp>
      <p:sp>
        <p:nvSpPr>
          <p:cNvPr id="542798" name="Text Box 78"/>
          <p:cNvSpPr txBox="1">
            <a:spLocks noChangeArrowheads="1"/>
          </p:cNvSpPr>
          <p:nvPr/>
        </p:nvSpPr>
        <p:spPr bwMode="auto">
          <a:xfrm>
            <a:off x="5947004" y="5570321"/>
            <a:ext cx="1936684" cy="307777"/>
          </a:xfrm>
          <a:prstGeom prst="rect">
            <a:avLst/>
          </a:prstGeom>
          <a:noFill/>
          <a:ln w="9525">
            <a:noFill/>
            <a:miter lim="800000"/>
            <a:headEnd/>
            <a:tailEnd/>
          </a:ln>
          <a:effectLst/>
        </p:spPr>
        <p:txBody>
          <a:bodyPr wrap="none">
            <a:spAutoFit/>
          </a:bodyPr>
          <a:lstStyle/>
          <a:p>
            <a:pPr algn="l" defTabSz="1471613"/>
            <a:r>
              <a:rPr lang="en-US" sz="1400" b="1" dirty="0" smtClean="0">
                <a:solidFill>
                  <a:schemeClr val="accent4">
                    <a:lumMod val="50000"/>
                  </a:schemeClr>
                </a:solidFill>
              </a:rPr>
              <a:t>CLINICAL DECISION</a:t>
            </a:r>
            <a:endParaRPr lang="en-GB" sz="1400" b="1" dirty="0">
              <a:solidFill>
                <a:schemeClr val="accent4">
                  <a:lumMod val="50000"/>
                </a:schemeClr>
              </a:solidFill>
            </a:endParaRPr>
          </a:p>
        </p:txBody>
      </p:sp>
      <p:sp>
        <p:nvSpPr>
          <p:cNvPr id="542803" name="Text Box 83"/>
          <p:cNvSpPr txBox="1">
            <a:spLocks noChangeArrowheads="1"/>
          </p:cNvSpPr>
          <p:nvPr/>
        </p:nvSpPr>
        <p:spPr bwMode="auto">
          <a:xfrm>
            <a:off x="5948589" y="3925443"/>
            <a:ext cx="2867025" cy="1384995"/>
          </a:xfrm>
          <a:prstGeom prst="rect">
            <a:avLst/>
          </a:prstGeom>
          <a:noFill/>
          <a:ln w="9525">
            <a:noFill/>
            <a:miter lim="800000"/>
            <a:headEnd/>
            <a:tailEnd/>
          </a:ln>
          <a:effectLst/>
        </p:spPr>
        <p:txBody>
          <a:bodyPr>
            <a:spAutoFit/>
          </a:bodyPr>
          <a:lstStyle/>
          <a:p>
            <a:pPr algn="l" defTabSz="1471613"/>
            <a:endParaRPr lang="en-GB" sz="1400" b="0" dirty="0"/>
          </a:p>
          <a:p>
            <a:pPr algn="l" defTabSz="1471613"/>
            <a:r>
              <a:rPr lang="en-GB" sz="1400" b="0" dirty="0"/>
              <a:t>  </a:t>
            </a:r>
            <a:r>
              <a:rPr lang="en-GB" sz="1400" b="0" dirty="0" smtClean="0"/>
              <a:t>Consultation</a:t>
            </a:r>
            <a:r>
              <a:rPr lang="en-GB" sz="1400" b="0" dirty="0"/>
              <a:t/>
            </a:r>
            <a:br>
              <a:rPr lang="en-GB" sz="1400" b="0" dirty="0"/>
            </a:br>
            <a:endParaRPr lang="en-GB" sz="1400" b="0" dirty="0"/>
          </a:p>
          <a:p>
            <a:pPr algn="l" defTabSz="1471613"/>
            <a:r>
              <a:rPr lang="en-GB" sz="1400" b="0" dirty="0" smtClean="0"/>
              <a:t>  Consent </a:t>
            </a:r>
            <a:r>
              <a:rPr lang="en-GB" sz="1400" b="0" dirty="0"/>
              <a:t/>
            </a:r>
            <a:br>
              <a:rPr lang="en-GB" sz="1400" b="0" dirty="0"/>
            </a:br>
            <a:endParaRPr lang="en-GB" sz="1400" b="0" dirty="0"/>
          </a:p>
          <a:p>
            <a:pPr algn="l" defTabSz="1471613"/>
            <a:r>
              <a:rPr lang="en-GB" sz="1400" b="0" dirty="0"/>
              <a:t>  </a:t>
            </a:r>
            <a:r>
              <a:rPr lang="en-GB" sz="1400" dirty="0" smtClean="0"/>
              <a:t>Clinical assessment</a:t>
            </a:r>
            <a:endParaRPr lang="en-GB" sz="1400" b="0" dirty="0"/>
          </a:p>
        </p:txBody>
      </p:sp>
      <p:sp>
        <p:nvSpPr>
          <p:cNvPr id="542810" name="Text Box 90"/>
          <p:cNvSpPr txBox="1">
            <a:spLocks noChangeArrowheads="1"/>
          </p:cNvSpPr>
          <p:nvPr/>
        </p:nvSpPr>
        <p:spPr bwMode="auto">
          <a:xfrm>
            <a:off x="4286250" y="4365860"/>
            <a:ext cx="1123950" cy="461665"/>
          </a:xfrm>
          <a:prstGeom prst="rect">
            <a:avLst/>
          </a:prstGeom>
          <a:solidFill>
            <a:schemeClr val="bg1"/>
          </a:solidFill>
          <a:ln w="12700">
            <a:solidFill>
              <a:srgbClr val="FF0000"/>
            </a:solidFill>
            <a:miter lim="800000"/>
            <a:headEnd/>
            <a:tailEnd/>
          </a:ln>
          <a:effectLst/>
        </p:spPr>
        <p:txBody>
          <a:bodyPr wrap="square">
            <a:spAutoFit/>
          </a:bodyPr>
          <a:lstStyle/>
          <a:p>
            <a:pPr defTabSz="1471613"/>
            <a:r>
              <a:rPr lang="en-GB" sz="1200" dirty="0"/>
              <a:t> Selected risk information</a:t>
            </a:r>
          </a:p>
        </p:txBody>
      </p:sp>
      <p:sp>
        <p:nvSpPr>
          <p:cNvPr id="543036" name="Rectangle 316"/>
          <p:cNvSpPr>
            <a:spLocks noChangeArrowheads="1"/>
          </p:cNvSpPr>
          <p:nvPr/>
        </p:nvSpPr>
        <p:spPr bwMode="auto">
          <a:xfrm>
            <a:off x="5852886" y="4065822"/>
            <a:ext cx="2463800" cy="1348009"/>
          </a:xfrm>
          <a:prstGeom prst="rect">
            <a:avLst/>
          </a:prstGeom>
          <a:noFill/>
          <a:ln w="28575" algn="ctr">
            <a:solidFill>
              <a:schemeClr val="tx1"/>
            </a:solidFill>
            <a:miter lim="800000"/>
            <a:headEnd/>
            <a:tailEnd/>
          </a:ln>
          <a:effectLst/>
        </p:spPr>
        <p:txBody>
          <a:bodyPr wrap="none" anchor="ctr"/>
          <a:lstStyle/>
          <a:p>
            <a:endParaRPr lang="en-GB"/>
          </a:p>
        </p:txBody>
      </p:sp>
      <p:sp>
        <p:nvSpPr>
          <p:cNvPr id="543042" name="Text Box 322"/>
          <p:cNvSpPr txBox="1">
            <a:spLocks noChangeArrowheads="1"/>
          </p:cNvSpPr>
          <p:nvPr/>
        </p:nvSpPr>
        <p:spPr bwMode="auto">
          <a:xfrm>
            <a:off x="0" y="6220513"/>
            <a:ext cx="3221037" cy="274637"/>
          </a:xfrm>
          <a:prstGeom prst="rect">
            <a:avLst/>
          </a:prstGeom>
          <a:noFill/>
          <a:ln w="28575" algn="ctr">
            <a:noFill/>
            <a:miter lim="800000"/>
            <a:headEnd/>
            <a:tailEnd/>
          </a:ln>
          <a:effectLst/>
        </p:spPr>
        <p:txBody>
          <a:bodyPr wrap="none">
            <a:spAutoFit/>
          </a:bodyPr>
          <a:lstStyle/>
          <a:p>
            <a:r>
              <a:rPr lang="en-GB" sz="1200" i="1" dirty="0">
                <a:solidFill>
                  <a:srgbClr val="3399FF"/>
                </a:solidFill>
              </a:rPr>
              <a:t>Bentley et al. Nature 429: pp. 440-5 (2004) </a:t>
            </a:r>
          </a:p>
        </p:txBody>
      </p:sp>
      <p:sp>
        <p:nvSpPr>
          <p:cNvPr id="106" name="Line 204"/>
          <p:cNvSpPr>
            <a:spLocks noChangeShapeType="1"/>
          </p:cNvSpPr>
          <p:nvPr/>
        </p:nvSpPr>
        <p:spPr bwMode="auto">
          <a:xfrm rot="10800000" flipH="1">
            <a:off x="4689139" y="5122982"/>
            <a:ext cx="298450" cy="1587"/>
          </a:xfrm>
          <a:prstGeom prst="line">
            <a:avLst/>
          </a:prstGeom>
          <a:noFill/>
          <a:ln w="57150">
            <a:solidFill>
              <a:schemeClr val="tx1"/>
            </a:solidFill>
            <a:round/>
            <a:headEnd/>
            <a:tailEnd type="triangle" w="med" len="med"/>
          </a:ln>
          <a:effectLst/>
        </p:spPr>
        <p:txBody>
          <a:bodyPr/>
          <a:lstStyle/>
          <a:p>
            <a:endParaRPr lang="en-GB"/>
          </a:p>
        </p:txBody>
      </p:sp>
      <p:sp>
        <p:nvSpPr>
          <p:cNvPr id="101" name="Rectangle 100"/>
          <p:cNvSpPr/>
          <p:nvPr/>
        </p:nvSpPr>
        <p:spPr bwMode="auto">
          <a:xfrm>
            <a:off x="3280229" y="6081486"/>
            <a:ext cx="2656114" cy="2032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04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429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429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430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427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28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4274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4280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30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42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3" grpId="0"/>
      <p:bldP spid="542923" grpId="0"/>
      <p:bldP spid="542924" grpId="0" animBg="1"/>
      <p:bldP spid="542748" grpId="0" animBg="1"/>
      <p:bldP spid="542798" grpId="0"/>
      <p:bldP spid="542803" grpId="0"/>
      <p:bldP spid="542810" grpId="0" animBg="1"/>
      <p:bldP spid="543036" grpId="0" animBg="1"/>
      <p:bldP spid="543042" grpId="0"/>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211053" y="1612233"/>
            <a:ext cx="4776536" cy="36576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sz="2400" dirty="0" smtClean="0"/>
              <a:t>How Might the Future of Genomic Data Evolve?</a:t>
            </a:r>
            <a:endParaRPr lang="en-US" sz="2400" dirty="0"/>
          </a:p>
        </p:txBody>
      </p:sp>
      <p:sp>
        <p:nvSpPr>
          <p:cNvPr id="19" name="Content Placeholder 18"/>
          <p:cNvSpPr>
            <a:spLocks noGrp="1"/>
          </p:cNvSpPr>
          <p:nvPr>
            <p:ph sz="half" idx="1"/>
          </p:nvPr>
        </p:nvSpPr>
        <p:spPr/>
        <p:txBody>
          <a:bodyPr/>
          <a:lstStyle/>
          <a:p>
            <a:r>
              <a:rPr lang="en-US" sz="2000" dirty="0" smtClean="0"/>
              <a:t>Personal Health Records, EMR?</a:t>
            </a:r>
          </a:p>
          <a:p>
            <a:r>
              <a:rPr lang="en-US" sz="2000" dirty="0" smtClean="0"/>
              <a:t>Genomic semantic information systems?</a:t>
            </a:r>
          </a:p>
          <a:p>
            <a:r>
              <a:rPr lang="en-US" sz="2000" dirty="0" smtClean="0"/>
              <a:t>Cancer diagnostics?</a:t>
            </a:r>
          </a:p>
          <a:p>
            <a:r>
              <a:rPr lang="en-US" sz="2000" dirty="0" smtClean="0"/>
              <a:t>Newborn screening?</a:t>
            </a:r>
          </a:p>
          <a:p>
            <a:r>
              <a:rPr lang="en-US" sz="2000" dirty="0" smtClean="0"/>
              <a:t>Personalized Medicine?</a:t>
            </a:r>
          </a:p>
          <a:p>
            <a:r>
              <a:rPr lang="en-US" sz="2000" dirty="0" smtClean="0"/>
              <a:t>Health Management?</a:t>
            </a:r>
          </a:p>
          <a:p>
            <a:endParaRPr lang="en-US" sz="2000" dirty="0"/>
          </a:p>
        </p:txBody>
      </p:sp>
      <p:pic>
        <p:nvPicPr>
          <p:cNvPr id="20" name="Content Placeholder 16" descr="IMG_0009.PNG"/>
          <p:cNvPicPr>
            <a:picLocks noGrp="1" noChangeAspect="1"/>
          </p:cNvPicPr>
          <p:nvPr>
            <p:ph sz="half" idx="2"/>
          </p:nvPr>
        </p:nvPicPr>
        <p:blipFill>
          <a:blip r:embed="rId2" cstate="print"/>
          <a:stretch>
            <a:fillRect/>
          </a:stretch>
        </p:blipFill>
        <p:spPr>
          <a:xfrm>
            <a:off x="4465721" y="1840833"/>
            <a:ext cx="4267200" cy="3200400"/>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IBM2009">
  <a:themeElements>
    <a:clrScheme name="1_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1_IBM2009">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Strategy 2009 PPT Format White Final</Template>
  <TotalTime>15809</TotalTime>
  <Words>661</Words>
  <Application>Microsoft Office PowerPoint</Application>
  <PresentationFormat>On-screen Show (4:3)</PresentationFormat>
  <Paragraphs>119</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1_IBM2009</vt:lpstr>
      <vt:lpstr>The Challenges in Using Whole Genome Sequencing Data for Clinical Research</vt:lpstr>
      <vt:lpstr>Top Level Metrics</vt:lpstr>
      <vt:lpstr>Illumina’s Mission Innovating for the Future of Genetic Analysis</vt:lpstr>
      <vt:lpstr>The Impact of Scale in Sequencing</vt:lpstr>
      <vt:lpstr>A Tipping Point in Human Genome Sequencing </vt:lpstr>
      <vt:lpstr>How Many Genomes Should We Expect?</vt:lpstr>
      <vt:lpstr>Analysis Challenge – Standards, Expertise, ...</vt:lpstr>
      <vt:lpstr>How Might the Future of Genomic Data Evolve?</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klshantz</dc:creator>
  <cp:lastModifiedBy>Scott Kahn</cp:lastModifiedBy>
  <cp:revision>571</cp:revision>
  <dcterms:created xsi:type="dcterms:W3CDTF">2010-02-17T18:05:30Z</dcterms:created>
  <dcterms:modified xsi:type="dcterms:W3CDTF">2010-09-09T13:01:28Z</dcterms:modified>
</cp:coreProperties>
</file>