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diagrams/layout2.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61" r:id="rId2"/>
    <p:sldId id="262" r:id="rId3"/>
    <p:sldId id="263" r:id="rId4"/>
    <p:sldId id="264" r:id="rId5"/>
    <p:sldId id="265" r:id="rId6"/>
    <p:sldId id="301" r:id="rId7"/>
    <p:sldId id="268" r:id="rId8"/>
    <p:sldId id="269" r:id="rId9"/>
    <p:sldId id="270" r:id="rId10"/>
    <p:sldId id="271" r:id="rId11"/>
    <p:sldId id="272" r:id="rId12"/>
    <p:sldId id="273" r:id="rId13"/>
    <p:sldId id="281" r:id="rId14"/>
    <p:sldId id="282" r:id="rId15"/>
    <p:sldId id="277" r:id="rId16"/>
    <p:sldId id="305" r:id="rId17"/>
    <p:sldId id="274" r:id="rId18"/>
    <p:sldId id="302" r:id="rId19"/>
    <p:sldId id="275" r:id="rId20"/>
    <p:sldId id="303" r:id="rId21"/>
    <p:sldId id="279" r:id="rId22"/>
    <p:sldId id="284" r:id="rId23"/>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1pPr>
    <a:lvl2pPr marL="4572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2pPr>
    <a:lvl3pPr marL="9144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3pPr>
    <a:lvl4pPr marL="13716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4pPr>
    <a:lvl5pPr marL="18288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617B"/>
    <a:srgbClr val="19FF43"/>
    <a:srgbClr val="F5B150"/>
    <a:srgbClr val="6F7E94"/>
    <a:srgbClr val="5E7181"/>
    <a:srgbClr val="557684"/>
    <a:srgbClr val="6D8293"/>
    <a:srgbClr val="7F96A9"/>
    <a:srgbClr val="F38D26"/>
    <a:srgbClr val="FF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08" autoAdjust="0"/>
    <p:restoredTop sz="60137" autoAdjust="0"/>
  </p:normalViewPr>
  <p:slideViewPr>
    <p:cSldViewPr snapToGrid="0" snapToObjects="1">
      <p:cViewPr varScale="1">
        <p:scale>
          <a:sx n="42" d="100"/>
          <a:sy n="42" d="100"/>
        </p:scale>
        <p:origin x="-1386"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4FEC2C-F85B-A245-AA12-FEFF7B96107D}" type="doc">
      <dgm:prSet loTypeId="urn:microsoft.com/office/officeart/2005/8/layout/venn2" loCatId="relationship" qsTypeId="urn:microsoft.com/office/officeart/2005/8/quickstyle/3D4" qsCatId="3D" csTypeId="urn:microsoft.com/office/officeart/2005/8/colors/accent1_2" csCatId="accent1" phldr="1"/>
      <dgm:spPr/>
      <dgm:t>
        <a:bodyPr/>
        <a:lstStyle/>
        <a:p>
          <a:endParaRPr lang="en-US"/>
        </a:p>
      </dgm:t>
    </dgm:pt>
    <dgm:pt modelId="{834C2643-96E0-0B40-A36A-2933F0854920}">
      <dgm:prSet phldrT="[Text]" custT="1"/>
      <dgm:spPr>
        <a:solidFill>
          <a:srgbClr val="6F7E94"/>
        </a:solidFill>
        <a:scene3d>
          <a:camera prst="orthographicFront"/>
          <a:lightRig rig="chilly" dir="t"/>
        </a:scene3d>
        <a:sp3d contourW="38100" prstMaterial="translucentPowder">
          <a:bevelT w="127000" h="25400" prst="softRound"/>
          <a:contourClr>
            <a:schemeClr val="accent4">
              <a:lumMod val="50000"/>
            </a:schemeClr>
          </a:contourClr>
        </a:sp3d>
      </dgm:spPr>
      <dgm:t>
        <a:bodyPr/>
        <a:lstStyle/>
        <a:p>
          <a:r>
            <a:rPr lang="en-US" sz="900" b="1" dirty="0" smtClean="0"/>
            <a:t>DATA</a:t>
          </a:r>
          <a:endParaRPr lang="en-US" sz="900" b="1" dirty="0"/>
        </a:p>
      </dgm:t>
    </dgm:pt>
    <dgm:pt modelId="{A8A367D0-427E-8F4C-9047-9C8BE2B1E70E}" type="parTrans" cxnId="{7FBE4CD8-84C5-C74E-9BFE-479434B01BE0}">
      <dgm:prSet/>
      <dgm:spPr/>
      <dgm:t>
        <a:bodyPr/>
        <a:lstStyle/>
        <a:p>
          <a:endParaRPr lang="en-US"/>
        </a:p>
      </dgm:t>
    </dgm:pt>
    <dgm:pt modelId="{0126C366-D127-304D-B7AC-3EC983D44801}" type="sibTrans" cxnId="{7FBE4CD8-84C5-C74E-9BFE-479434B01BE0}">
      <dgm:prSet/>
      <dgm:spPr/>
      <dgm:t>
        <a:bodyPr/>
        <a:lstStyle/>
        <a:p>
          <a:endParaRPr lang="en-US"/>
        </a:p>
      </dgm:t>
    </dgm:pt>
    <dgm:pt modelId="{1C16CD64-3079-D344-AEB9-A35AB60F7FF1}">
      <dgm:prSet phldrT="[Text]" custT="1"/>
      <dgm:spPr>
        <a:solidFill>
          <a:srgbClr val="6F7E94"/>
        </a:solidFill>
      </dgm:spPr>
      <dgm:t>
        <a:bodyPr/>
        <a:lstStyle/>
        <a:p>
          <a:r>
            <a:rPr lang="en-US" sz="900" b="1" dirty="0" smtClean="0"/>
            <a:t>MODELS</a:t>
          </a:r>
          <a:endParaRPr lang="en-US" sz="900" b="1" dirty="0"/>
        </a:p>
      </dgm:t>
    </dgm:pt>
    <dgm:pt modelId="{518D50FB-1BCA-F341-8F4A-FE04821C38E0}" type="parTrans" cxnId="{02571131-FAA3-8444-ACDF-7FF5B6C5B8B8}">
      <dgm:prSet/>
      <dgm:spPr/>
      <dgm:t>
        <a:bodyPr/>
        <a:lstStyle/>
        <a:p>
          <a:endParaRPr lang="en-US"/>
        </a:p>
      </dgm:t>
    </dgm:pt>
    <dgm:pt modelId="{D7FCB28B-B541-1D47-8CA8-4009E95F5842}" type="sibTrans" cxnId="{02571131-FAA3-8444-ACDF-7FF5B6C5B8B8}">
      <dgm:prSet/>
      <dgm:spPr/>
      <dgm:t>
        <a:bodyPr/>
        <a:lstStyle/>
        <a:p>
          <a:endParaRPr lang="en-US"/>
        </a:p>
      </dgm:t>
    </dgm:pt>
    <dgm:pt modelId="{CE392A21-8A66-454C-A544-D49B7DBCD80A}">
      <dgm:prSet phldrT="[Text]" custT="1"/>
      <dgm:spPr>
        <a:solidFill>
          <a:srgbClr val="6F7E94"/>
        </a:solidFill>
      </dgm:spPr>
      <dgm:t>
        <a:bodyPr/>
        <a:lstStyle/>
        <a:p>
          <a:r>
            <a:rPr lang="en-US" sz="900" b="1" dirty="0" smtClean="0"/>
            <a:t>TOOLS</a:t>
          </a:r>
          <a:r>
            <a:rPr lang="en-US" sz="800" b="1" dirty="0" smtClean="0"/>
            <a:t> </a:t>
          </a:r>
          <a:endParaRPr lang="en-US" sz="800" b="1" dirty="0"/>
        </a:p>
      </dgm:t>
    </dgm:pt>
    <dgm:pt modelId="{DF07AB1D-253D-FC41-ACFF-CEB6D84DEA6F}" type="parTrans" cxnId="{D064C71A-AC69-444C-A2C8-7C0D0973C365}">
      <dgm:prSet/>
      <dgm:spPr/>
      <dgm:t>
        <a:bodyPr/>
        <a:lstStyle/>
        <a:p>
          <a:endParaRPr lang="en-US"/>
        </a:p>
      </dgm:t>
    </dgm:pt>
    <dgm:pt modelId="{945FC30A-7A36-5947-A5D6-D3C2972E1BE0}" type="sibTrans" cxnId="{D064C71A-AC69-444C-A2C8-7C0D0973C365}">
      <dgm:prSet/>
      <dgm:spPr/>
      <dgm:t>
        <a:bodyPr/>
        <a:lstStyle/>
        <a:p>
          <a:endParaRPr lang="en-US"/>
        </a:p>
      </dgm:t>
    </dgm:pt>
    <dgm:pt modelId="{08D473CD-BC64-4E42-83CC-01F2D5093B62}">
      <dgm:prSet phldrT="[Text]" custT="1"/>
      <dgm:spPr>
        <a:solidFill>
          <a:srgbClr val="6F7E94"/>
        </a:solidFill>
      </dgm:spPr>
      <dgm:t>
        <a:bodyPr lIns="0" rIns="0"/>
        <a:lstStyle/>
        <a:p>
          <a:r>
            <a:rPr lang="en-US" sz="900" b="1" dirty="0" smtClean="0"/>
            <a:t>KNOWLEDGE</a:t>
          </a:r>
          <a:endParaRPr lang="en-US" sz="900" b="1" dirty="0"/>
        </a:p>
      </dgm:t>
    </dgm:pt>
    <dgm:pt modelId="{74565781-63E0-6941-952E-163B2DCE8EDE}" type="parTrans" cxnId="{71BF4611-69AE-A04B-9727-8B879CEFFDF6}">
      <dgm:prSet/>
      <dgm:spPr/>
      <dgm:t>
        <a:bodyPr/>
        <a:lstStyle/>
        <a:p>
          <a:endParaRPr lang="en-US"/>
        </a:p>
      </dgm:t>
    </dgm:pt>
    <dgm:pt modelId="{784E5DF0-DCC5-2349-8E4E-0F372DCAE68A}" type="sibTrans" cxnId="{71BF4611-69AE-A04B-9727-8B879CEFFDF6}">
      <dgm:prSet/>
      <dgm:spPr/>
      <dgm:t>
        <a:bodyPr/>
        <a:lstStyle/>
        <a:p>
          <a:endParaRPr lang="en-US"/>
        </a:p>
      </dgm:t>
    </dgm:pt>
    <dgm:pt modelId="{2D19F5AF-C4FF-0243-8799-776F20082CC6}">
      <dgm:prSet phldrT="[Text]" custT="1"/>
      <dgm:spPr>
        <a:solidFill>
          <a:srgbClr val="6F7E94"/>
        </a:solidFill>
      </dgm:spPr>
      <dgm:t>
        <a:bodyPr lIns="0" rIns="0"/>
        <a:lstStyle/>
        <a:p>
          <a:r>
            <a:rPr lang="en-US" sz="900" b="1" dirty="0" smtClean="0"/>
            <a:t>TECHNOLOGY</a:t>
          </a:r>
          <a:endParaRPr lang="en-US" sz="900" b="1" dirty="0"/>
        </a:p>
      </dgm:t>
    </dgm:pt>
    <dgm:pt modelId="{4BDB77A1-7AE8-5A40-B604-667F744257C9}" type="parTrans" cxnId="{505FCDF4-E61B-3347-AAA0-1B6E0AF40AA4}">
      <dgm:prSet/>
      <dgm:spPr/>
      <dgm:t>
        <a:bodyPr/>
        <a:lstStyle/>
        <a:p>
          <a:endParaRPr lang="en-US"/>
        </a:p>
      </dgm:t>
    </dgm:pt>
    <dgm:pt modelId="{38251EF7-43B7-1D41-B9ED-5ADD6A88D74E}" type="sibTrans" cxnId="{505FCDF4-E61B-3347-AAA0-1B6E0AF40AA4}">
      <dgm:prSet/>
      <dgm:spPr/>
      <dgm:t>
        <a:bodyPr/>
        <a:lstStyle/>
        <a:p>
          <a:endParaRPr lang="en-US"/>
        </a:p>
      </dgm:t>
    </dgm:pt>
    <dgm:pt modelId="{1309EDD2-D0A7-0841-97E4-132AA82435A5}" type="pres">
      <dgm:prSet presAssocID="{114FEC2C-F85B-A245-AA12-FEFF7B96107D}" presName="Name0" presStyleCnt="0">
        <dgm:presLayoutVars>
          <dgm:chMax val="7"/>
          <dgm:resizeHandles val="exact"/>
        </dgm:presLayoutVars>
      </dgm:prSet>
      <dgm:spPr/>
      <dgm:t>
        <a:bodyPr/>
        <a:lstStyle/>
        <a:p>
          <a:endParaRPr lang="en-US"/>
        </a:p>
      </dgm:t>
    </dgm:pt>
    <dgm:pt modelId="{78507EDD-9E5B-9F40-8F5A-53A554BBE95F}" type="pres">
      <dgm:prSet presAssocID="{114FEC2C-F85B-A245-AA12-FEFF7B96107D}" presName="comp1" presStyleCnt="0"/>
      <dgm:spPr/>
      <dgm:t>
        <a:bodyPr/>
        <a:lstStyle/>
        <a:p>
          <a:endParaRPr lang="en-US"/>
        </a:p>
      </dgm:t>
    </dgm:pt>
    <dgm:pt modelId="{E094D235-91A9-1D4B-B24B-4B5D7B90F646}" type="pres">
      <dgm:prSet presAssocID="{114FEC2C-F85B-A245-AA12-FEFF7B96107D}" presName="circle1" presStyleLbl="node1" presStyleIdx="0" presStyleCnt="5"/>
      <dgm:spPr/>
      <dgm:t>
        <a:bodyPr/>
        <a:lstStyle/>
        <a:p>
          <a:endParaRPr lang="en-US"/>
        </a:p>
      </dgm:t>
    </dgm:pt>
    <dgm:pt modelId="{2B07558F-9C7B-314D-8491-7D8A20249D53}" type="pres">
      <dgm:prSet presAssocID="{114FEC2C-F85B-A245-AA12-FEFF7B96107D}" presName="c1text" presStyleLbl="node1" presStyleIdx="0" presStyleCnt="5">
        <dgm:presLayoutVars>
          <dgm:bulletEnabled val="1"/>
        </dgm:presLayoutVars>
      </dgm:prSet>
      <dgm:spPr/>
      <dgm:t>
        <a:bodyPr/>
        <a:lstStyle/>
        <a:p>
          <a:endParaRPr lang="en-US"/>
        </a:p>
      </dgm:t>
    </dgm:pt>
    <dgm:pt modelId="{42A2D545-AA26-B546-B735-07B50040A74B}" type="pres">
      <dgm:prSet presAssocID="{114FEC2C-F85B-A245-AA12-FEFF7B96107D}" presName="comp2" presStyleCnt="0"/>
      <dgm:spPr/>
      <dgm:t>
        <a:bodyPr/>
        <a:lstStyle/>
        <a:p>
          <a:endParaRPr lang="en-US"/>
        </a:p>
      </dgm:t>
    </dgm:pt>
    <dgm:pt modelId="{7FA6C871-0750-8040-B147-ADBC600754E4}" type="pres">
      <dgm:prSet presAssocID="{114FEC2C-F85B-A245-AA12-FEFF7B96107D}" presName="circle2" presStyleLbl="node1" presStyleIdx="1" presStyleCnt="5" custLinFactNeighborY="-476"/>
      <dgm:spPr/>
      <dgm:t>
        <a:bodyPr/>
        <a:lstStyle/>
        <a:p>
          <a:endParaRPr lang="en-US"/>
        </a:p>
      </dgm:t>
    </dgm:pt>
    <dgm:pt modelId="{86D099AF-B5D1-DE48-86F3-F60B0F5ECBC0}" type="pres">
      <dgm:prSet presAssocID="{114FEC2C-F85B-A245-AA12-FEFF7B96107D}" presName="c2text" presStyleLbl="node1" presStyleIdx="1" presStyleCnt="5">
        <dgm:presLayoutVars>
          <dgm:bulletEnabled val="1"/>
        </dgm:presLayoutVars>
      </dgm:prSet>
      <dgm:spPr/>
      <dgm:t>
        <a:bodyPr/>
        <a:lstStyle/>
        <a:p>
          <a:endParaRPr lang="en-US"/>
        </a:p>
      </dgm:t>
    </dgm:pt>
    <dgm:pt modelId="{04FBC547-3A05-2643-86B3-C425E9319FF2}" type="pres">
      <dgm:prSet presAssocID="{114FEC2C-F85B-A245-AA12-FEFF7B96107D}" presName="comp3" presStyleCnt="0"/>
      <dgm:spPr/>
      <dgm:t>
        <a:bodyPr/>
        <a:lstStyle/>
        <a:p>
          <a:endParaRPr lang="en-US"/>
        </a:p>
      </dgm:t>
    </dgm:pt>
    <dgm:pt modelId="{3F7B11B3-2237-D244-83AF-3613E885A90F}" type="pres">
      <dgm:prSet presAssocID="{114FEC2C-F85B-A245-AA12-FEFF7B96107D}" presName="circle3" presStyleLbl="node1" presStyleIdx="2" presStyleCnt="5"/>
      <dgm:spPr/>
      <dgm:t>
        <a:bodyPr/>
        <a:lstStyle/>
        <a:p>
          <a:endParaRPr lang="en-US"/>
        </a:p>
      </dgm:t>
    </dgm:pt>
    <dgm:pt modelId="{E0C1F6FA-148B-9044-AE82-0DAF56CE7466}" type="pres">
      <dgm:prSet presAssocID="{114FEC2C-F85B-A245-AA12-FEFF7B96107D}" presName="c3text" presStyleLbl="node1" presStyleIdx="2" presStyleCnt="5">
        <dgm:presLayoutVars>
          <dgm:bulletEnabled val="1"/>
        </dgm:presLayoutVars>
      </dgm:prSet>
      <dgm:spPr/>
      <dgm:t>
        <a:bodyPr/>
        <a:lstStyle/>
        <a:p>
          <a:endParaRPr lang="en-US"/>
        </a:p>
      </dgm:t>
    </dgm:pt>
    <dgm:pt modelId="{CC9BF6B7-7317-3A48-A149-86CD2A9A7C08}" type="pres">
      <dgm:prSet presAssocID="{114FEC2C-F85B-A245-AA12-FEFF7B96107D}" presName="comp4" presStyleCnt="0"/>
      <dgm:spPr/>
      <dgm:t>
        <a:bodyPr/>
        <a:lstStyle/>
        <a:p>
          <a:endParaRPr lang="en-US"/>
        </a:p>
      </dgm:t>
    </dgm:pt>
    <dgm:pt modelId="{8F9105A2-3A00-6D47-BA04-F89CB7AB2870}" type="pres">
      <dgm:prSet presAssocID="{114FEC2C-F85B-A245-AA12-FEFF7B96107D}" presName="circle4" presStyleLbl="node1" presStyleIdx="3" presStyleCnt="5"/>
      <dgm:spPr/>
      <dgm:t>
        <a:bodyPr/>
        <a:lstStyle/>
        <a:p>
          <a:endParaRPr lang="en-US"/>
        </a:p>
      </dgm:t>
    </dgm:pt>
    <dgm:pt modelId="{5D31CBDC-68CC-C741-9DD5-9B44F1051E0A}" type="pres">
      <dgm:prSet presAssocID="{114FEC2C-F85B-A245-AA12-FEFF7B96107D}" presName="c4text" presStyleLbl="node1" presStyleIdx="3" presStyleCnt="5">
        <dgm:presLayoutVars>
          <dgm:bulletEnabled val="1"/>
        </dgm:presLayoutVars>
      </dgm:prSet>
      <dgm:spPr/>
      <dgm:t>
        <a:bodyPr/>
        <a:lstStyle/>
        <a:p>
          <a:endParaRPr lang="en-US"/>
        </a:p>
      </dgm:t>
    </dgm:pt>
    <dgm:pt modelId="{D14704CE-131D-9F49-9BFD-E16C5A4C9F41}" type="pres">
      <dgm:prSet presAssocID="{114FEC2C-F85B-A245-AA12-FEFF7B96107D}" presName="comp5" presStyleCnt="0"/>
      <dgm:spPr/>
      <dgm:t>
        <a:bodyPr/>
        <a:lstStyle/>
        <a:p>
          <a:endParaRPr lang="en-US"/>
        </a:p>
      </dgm:t>
    </dgm:pt>
    <dgm:pt modelId="{546113AA-4EF8-744A-ABB3-9B449A4106D7}" type="pres">
      <dgm:prSet presAssocID="{114FEC2C-F85B-A245-AA12-FEFF7B96107D}" presName="circle5" presStyleLbl="node1" presStyleIdx="4" presStyleCnt="5"/>
      <dgm:spPr/>
      <dgm:t>
        <a:bodyPr/>
        <a:lstStyle/>
        <a:p>
          <a:endParaRPr lang="en-US"/>
        </a:p>
      </dgm:t>
    </dgm:pt>
    <dgm:pt modelId="{81E7E215-1FE3-6C48-8251-EAD03F32E7D2}" type="pres">
      <dgm:prSet presAssocID="{114FEC2C-F85B-A245-AA12-FEFF7B96107D}" presName="c5text" presStyleLbl="node1" presStyleIdx="4" presStyleCnt="5">
        <dgm:presLayoutVars>
          <dgm:bulletEnabled val="1"/>
        </dgm:presLayoutVars>
      </dgm:prSet>
      <dgm:spPr/>
      <dgm:t>
        <a:bodyPr/>
        <a:lstStyle/>
        <a:p>
          <a:endParaRPr lang="en-US"/>
        </a:p>
      </dgm:t>
    </dgm:pt>
  </dgm:ptLst>
  <dgm:cxnLst>
    <dgm:cxn modelId="{BDB5E29A-BA84-7642-AEE1-4EA99409FA64}" type="presOf" srcId="{1C16CD64-3079-D344-AEB9-A35AB60F7FF1}" destId="{7FA6C871-0750-8040-B147-ADBC600754E4}" srcOrd="0" destOrd="0" presId="urn:microsoft.com/office/officeart/2005/8/layout/venn2"/>
    <dgm:cxn modelId="{F96F6EB4-B6E7-464B-B9EE-1BFC67B8DBB4}" type="presOf" srcId="{CE392A21-8A66-454C-A544-D49B7DBCD80A}" destId="{E0C1F6FA-148B-9044-AE82-0DAF56CE7466}" srcOrd="1" destOrd="0" presId="urn:microsoft.com/office/officeart/2005/8/layout/venn2"/>
    <dgm:cxn modelId="{D064C71A-AC69-444C-A2C8-7C0D0973C365}" srcId="{114FEC2C-F85B-A245-AA12-FEFF7B96107D}" destId="{CE392A21-8A66-454C-A544-D49B7DBCD80A}" srcOrd="2" destOrd="0" parTransId="{DF07AB1D-253D-FC41-ACFF-CEB6D84DEA6F}" sibTransId="{945FC30A-7A36-5947-A5D6-D3C2972E1BE0}"/>
    <dgm:cxn modelId="{02571131-FAA3-8444-ACDF-7FF5B6C5B8B8}" srcId="{114FEC2C-F85B-A245-AA12-FEFF7B96107D}" destId="{1C16CD64-3079-D344-AEB9-A35AB60F7FF1}" srcOrd="1" destOrd="0" parTransId="{518D50FB-1BCA-F341-8F4A-FE04821C38E0}" sibTransId="{D7FCB28B-B541-1D47-8CA8-4009E95F5842}"/>
    <dgm:cxn modelId="{4BE28912-F54C-D44E-83E4-88698F7C2852}" type="presOf" srcId="{CE392A21-8A66-454C-A544-D49B7DBCD80A}" destId="{3F7B11B3-2237-D244-83AF-3613E885A90F}" srcOrd="0" destOrd="0" presId="urn:microsoft.com/office/officeart/2005/8/layout/venn2"/>
    <dgm:cxn modelId="{19102704-3A4F-8D49-A5E7-E0A7C783AD0E}" type="presOf" srcId="{2D19F5AF-C4FF-0243-8799-776F20082CC6}" destId="{546113AA-4EF8-744A-ABB3-9B449A4106D7}" srcOrd="0" destOrd="0" presId="urn:microsoft.com/office/officeart/2005/8/layout/venn2"/>
    <dgm:cxn modelId="{76381330-1806-394B-8A86-6DD85863E989}" type="presOf" srcId="{114FEC2C-F85B-A245-AA12-FEFF7B96107D}" destId="{1309EDD2-D0A7-0841-97E4-132AA82435A5}" srcOrd="0" destOrd="0" presId="urn:microsoft.com/office/officeart/2005/8/layout/venn2"/>
    <dgm:cxn modelId="{71BF4611-69AE-A04B-9727-8B879CEFFDF6}" srcId="{114FEC2C-F85B-A245-AA12-FEFF7B96107D}" destId="{08D473CD-BC64-4E42-83CC-01F2D5093B62}" srcOrd="3" destOrd="0" parTransId="{74565781-63E0-6941-952E-163B2DCE8EDE}" sibTransId="{784E5DF0-DCC5-2349-8E4E-0F372DCAE68A}"/>
    <dgm:cxn modelId="{FA009287-F3A1-4248-B225-D1881A70FA35}" type="presOf" srcId="{834C2643-96E0-0B40-A36A-2933F0854920}" destId="{E094D235-91A9-1D4B-B24B-4B5D7B90F646}" srcOrd="0" destOrd="0" presId="urn:microsoft.com/office/officeart/2005/8/layout/venn2"/>
    <dgm:cxn modelId="{18694D32-8C42-8E47-8D9D-3ADF39F83971}" type="presOf" srcId="{2D19F5AF-C4FF-0243-8799-776F20082CC6}" destId="{81E7E215-1FE3-6C48-8251-EAD03F32E7D2}" srcOrd="1" destOrd="0" presId="urn:microsoft.com/office/officeart/2005/8/layout/venn2"/>
    <dgm:cxn modelId="{F9B748E4-E6F8-1844-9C45-1B8A5897A490}" type="presOf" srcId="{08D473CD-BC64-4E42-83CC-01F2D5093B62}" destId="{5D31CBDC-68CC-C741-9DD5-9B44F1051E0A}" srcOrd="1" destOrd="0" presId="urn:microsoft.com/office/officeart/2005/8/layout/venn2"/>
    <dgm:cxn modelId="{7FBE4CD8-84C5-C74E-9BFE-479434B01BE0}" srcId="{114FEC2C-F85B-A245-AA12-FEFF7B96107D}" destId="{834C2643-96E0-0B40-A36A-2933F0854920}" srcOrd="0" destOrd="0" parTransId="{A8A367D0-427E-8F4C-9047-9C8BE2B1E70E}" sibTransId="{0126C366-D127-304D-B7AC-3EC983D44801}"/>
    <dgm:cxn modelId="{A2300440-DD31-C745-B5EC-B886F22424D3}" type="presOf" srcId="{834C2643-96E0-0B40-A36A-2933F0854920}" destId="{2B07558F-9C7B-314D-8491-7D8A20249D53}" srcOrd="1" destOrd="0" presId="urn:microsoft.com/office/officeart/2005/8/layout/venn2"/>
    <dgm:cxn modelId="{505FCDF4-E61B-3347-AAA0-1B6E0AF40AA4}" srcId="{114FEC2C-F85B-A245-AA12-FEFF7B96107D}" destId="{2D19F5AF-C4FF-0243-8799-776F20082CC6}" srcOrd="4" destOrd="0" parTransId="{4BDB77A1-7AE8-5A40-B604-667F744257C9}" sibTransId="{38251EF7-43B7-1D41-B9ED-5ADD6A88D74E}"/>
    <dgm:cxn modelId="{540A3692-94CE-254B-B654-A5A794C979F3}" type="presOf" srcId="{08D473CD-BC64-4E42-83CC-01F2D5093B62}" destId="{8F9105A2-3A00-6D47-BA04-F89CB7AB2870}" srcOrd="0" destOrd="0" presId="urn:microsoft.com/office/officeart/2005/8/layout/venn2"/>
    <dgm:cxn modelId="{B725ABBD-B250-9842-9E0A-6BD41D2013D6}" type="presOf" srcId="{1C16CD64-3079-D344-AEB9-A35AB60F7FF1}" destId="{86D099AF-B5D1-DE48-86F3-F60B0F5ECBC0}" srcOrd="1" destOrd="0" presId="urn:microsoft.com/office/officeart/2005/8/layout/venn2"/>
    <dgm:cxn modelId="{D21BB531-B114-5B41-AC3C-3307DEB75B7D}" type="presParOf" srcId="{1309EDD2-D0A7-0841-97E4-132AA82435A5}" destId="{78507EDD-9E5B-9F40-8F5A-53A554BBE95F}" srcOrd="0" destOrd="0" presId="urn:microsoft.com/office/officeart/2005/8/layout/venn2"/>
    <dgm:cxn modelId="{80D206F6-C05D-504C-94A7-D3DD8E8D00EE}" type="presParOf" srcId="{78507EDD-9E5B-9F40-8F5A-53A554BBE95F}" destId="{E094D235-91A9-1D4B-B24B-4B5D7B90F646}" srcOrd="0" destOrd="0" presId="urn:microsoft.com/office/officeart/2005/8/layout/venn2"/>
    <dgm:cxn modelId="{C41D5A0B-14CD-A143-BC7C-21A2D996E68B}" type="presParOf" srcId="{78507EDD-9E5B-9F40-8F5A-53A554BBE95F}" destId="{2B07558F-9C7B-314D-8491-7D8A20249D53}" srcOrd="1" destOrd="0" presId="urn:microsoft.com/office/officeart/2005/8/layout/venn2"/>
    <dgm:cxn modelId="{F0D24167-6CC9-9946-86C0-7F869D8850D3}" type="presParOf" srcId="{1309EDD2-D0A7-0841-97E4-132AA82435A5}" destId="{42A2D545-AA26-B546-B735-07B50040A74B}" srcOrd="1" destOrd="0" presId="urn:microsoft.com/office/officeart/2005/8/layout/venn2"/>
    <dgm:cxn modelId="{82AD3FA8-302D-D64F-BE33-D9174B8F565F}" type="presParOf" srcId="{42A2D545-AA26-B546-B735-07B50040A74B}" destId="{7FA6C871-0750-8040-B147-ADBC600754E4}" srcOrd="0" destOrd="0" presId="urn:microsoft.com/office/officeart/2005/8/layout/venn2"/>
    <dgm:cxn modelId="{F4E3CD9E-3920-6644-8DE3-E60497D7EB73}" type="presParOf" srcId="{42A2D545-AA26-B546-B735-07B50040A74B}" destId="{86D099AF-B5D1-DE48-86F3-F60B0F5ECBC0}" srcOrd="1" destOrd="0" presId="urn:microsoft.com/office/officeart/2005/8/layout/venn2"/>
    <dgm:cxn modelId="{9937D702-E84D-4843-88AB-0E0D0737D0FC}" type="presParOf" srcId="{1309EDD2-D0A7-0841-97E4-132AA82435A5}" destId="{04FBC547-3A05-2643-86B3-C425E9319FF2}" srcOrd="2" destOrd="0" presId="urn:microsoft.com/office/officeart/2005/8/layout/venn2"/>
    <dgm:cxn modelId="{4A330829-80C5-6C43-B3B2-8AF3929DCB1E}" type="presParOf" srcId="{04FBC547-3A05-2643-86B3-C425E9319FF2}" destId="{3F7B11B3-2237-D244-83AF-3613E885A90F}" srcOrd="0" destOrd="0" presId="urn:microsoft.com/office/officeart/2005/8/layout/venn2"/>
    <dgm:cxn modelId="{DA1A2DB5-07A6-4D48-AC87-601C30CDDC3F}" type="presParOf" srcId="{04FBC547-3A05-2643-86B3-C425E9319FF2}" destId="{E0C1F6FA-148B-9044-AE82-0DAF56CE7466}" srcOrd="1" destOrd="0" presId="urn:microsoft.com/office/officeart/2005/8/layout/venn2"/>
    <dgm:cxn modelId="{EB7B01B3-DE23-2840-8D37-661CF27BD02B}" type="presParOf" srcId="{1309EDD2-D0A7-0841-97E4-132AA82435A5}" destId="{CC9BF6B7-7317-3A48-A149-86CD2A9A7C08}" srcOrd="3" destOrd="0" presId="urn:microsoft.com/office/officeart/2005/8/layout/venn2"/>
    <dgm:cxn modelId="{BB47888D-3B7E-DA41-874C-C7C9300F3BF4}" type="presParOf" srcId="{CC9BF6B7-7317-3A48-A149-86CD2A9A7C08}" destId="{8F9105A2-3A00-6D47-BA04-F89CB7AB2870}" srcOrd="0" destOrd="0" presId="urn:microsoft.com/office/officeart/2005/8/layout/venn2"/>
    <dgm:cxn modelId="{51C5BB55-97C1-1740-9C1D-BC70D75096E8}" type="presParOf" srcId="{CC9BF6B7-7317-3A48-A149-86CD2A9A7C08}" destId="{5D31CBDC-68CC-C741-9DD5-9B44F1051E0A}" srcOrd="1" destOrd="0" presId="urn:microsoft.com/office/officeart/2005/8/layout/venn2"/>
    <dgm:cxn modelId="{91BDF4BC-915B-7844-AA8F-84418C2E3089}" type="presParOf" srcId="{1309EDD2-D0A7-0841-97E4-132AA82435A5}" destId="{D14704CE-131D-9F49-9BFD-E16C5A4C9F41}" srcOrd="4" destOrd="0" presId="urn:microsoft.com/office/officeart/2005/8/layout/venn2"/>
    <dgm:cxn modelId="{4C36EC30-C86A-714D-8400-E25E35191A6A}" type="presParOf" srcId="{D14704CE-131D-9F49-9BFD-E16C5A4C9F41}" destId="{546113AA-4EF8-744A-ABB3-9B449A4106D7}" srcOrd="0" destOrd="0" presId="urn:microsoft.com/office/officeart/2005/8/layout/venn2"/>
    <dgm:cxn modelId="{4390A2EB-D1AE-7246-8729-4C14C666F6EC}" type="presParOf" srcId="{D14704CE-131D-9F49-9BFD-E16C5A4C9F41}" destId="{81E7E215-1FE3-6C48-8251-EAD03F32E7D2}" srcOrd="1" destOrd="0" presId="urn:microsoft.com/office/officeart/2005/8/layout/venn2"/>
  </dgm:cxnLst>
  <dgm:bg>
    <a:noFill/>
    <a:effectLst>
      <a:outerShdw blurRad="50800" dist="38100" dir="2700000" algn="tl" rotWithShape="0">
        <a:schemeClr val="tx1">
          <a:alpha val="43000"/>
        </a:schemeClr>
      </a:outerShdw>
    </a:effectLst>
  </dgm:bg>
  <dgm:whole>
    <a:ln>
      <a:noFill/>
    </a:ln>
    <a:effectLst/>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B51F17-3E8A-B84B-9837-97FB5E170D4E}" type="doc">
      <dgm:prSet loTypeId="urn:microsoft.com/office/officeart/2005/8/layout/pyramid3" loCatId="pyramid" qsTypeId="urn:microsoft.com/office/officeart/2005/8/quickstyle/3D8" qsCatId="3D" csTypeId="urn:microsoft.com/office/officeart/2005/8/colors/accent1_4" csCatId="accent1" phldr="1"/>
      <dgm:spPr/>
      <dgm:t>
        <a:bodyPr/>
        <a:lstStyle/>
        <a:p>
          <a:endParaRPr lang="en-US"/>
        </a:p>
      </dgm:t>
    </dgm:pt>
    <dgm:pt modelId="{ADD05D7E-081E-4E48-A555-48287B2D64D9}">
      <dgm:prSet phldrT="[Text]" custT="1"/>
      <dgm:spPr>
        <a:solidFill>
          <a:srgbClr val="6D8293"/>
        </a:solidFill>
      </dgm:spPr>
      <dgm:t>
        <a:bodyPr/>
        <a:lstStyle/>
        <a:p>
          <a:r>
            <a:rPr lang="en-US" sz="2000" dirty="0" smtClean="0">
              <a:solidFill>
                <a:schemeClr val="bg1"/>
              </a:solidFill>
            </a:rPr>
            <a:t>Analysis – Synthesis - Evaluation</a:t>
          </a:r>
          <a:endParaRPr lang="en-US" sz="2000" dirty="0">
            <a:solidFill>
              <a:schemeClr val="bg1"/>
            </a:solidFill>
          </a:endParaRPr>
        </a:p>
      </dgm:t>
    </dgm:pt>
    <dgm:pt modelId="{FFE00715-7E99-A441-8553-94976F650705}" type="parTrans" cxnId="{39FFC243-4DB6-7B4A-BAC8-AA31DAC3B542}">
      <dgm:prSet/>
      <dgm:spPr/>
      <dgm:t>
        <a:bodyPr/>
        <a:lstStyle/>
        <a:p>
          <a:endParaRPr lang="en-US"/>
        </a:p>
      </dgm:t>
    </dgm:pt>
    <dgm:pt modelId="{3C9FB5A3-3BCC-FD4A-9B95-56ACD07E333A}" type="sibTrans" cxnId="{39FFC243-4DB6-7B4A-BAC8-AA31DAC3B542}">
      <dgm:prSet/>
      <dgm:spPr/>
      <dgm:t>
        <a:bodyPr/>
        <a:lstStyle/>
        <a:p>
          <a:endParaRPr lang="en-US"/>
        </a:p>
      </dgm:t>
    </dgm:pt>
    <dgm:pt modelId="{2C75DDD2-BD82-8B42-9106-1D0597AF6611}">
      <dgm:prSet phldrT="[Text]" custT="1"/>
      <dgm:spPr>
        <a:solidFill>
          <a:srgbClr val="F5B150"/>
        </a:solidFill>
      </dgm:spPr>
      <dgm:t>
        <a:bodyPr/>
        <a:lstStyle/>
        <a:p>
          <a:r>
            <a:rPr lang="en-US" sz="1800" dirty="0" smtClean="0"/>
            <a:t>Application</a:t>
          </a:r>
          <a:endParaRPr lang="en-US" sz="1800" dirty="0"/>
        </a:p>
      </dgm:t>
    </dgm:pt>
    <dgm:pt modelId="{8115C002-AC32-6144-92DD-34E396793483}" type="parTrans" cxnId="{D3109D4E-8CE1-484D-9835-9C67ADE0E1F3}">
      <dgm:prSet/>
      <dgm:spPr/>
      <dgm:t>
        <a:bodyPr/>
        <a:lstStyle/>
        <a:p>
          <a:endParaRPr lang="en-US"/>
        </a:p>
      </dgm:t>
    </dgm:pt>
    <dgm:pt modelId="{CD16C76C-FF71-D94C-A263-DA43B1355BA2}" type="sibTrans" cxnId="{D3109D4E-8CE1-484D-9835-9C67ADE0E1F3}">
      <dgm:prSet/>
      <dgm:spPr/>
      <dgm:t>
        <a:bodyPr/>
        <a:lstStyle/>
        <a:p>
          <a:endParaRPr lang="en-US"/>
        </a:p>
      </dgm:t>
    </dgm:pt>
    <dgm:pt modelId="{74CBBB71-AB06-6F41-8AB6-52174BBB4ADD}">
      <dgm:prSet phldrT="[Text]" custT="1"/>
      <dgm:spPr>
        <a:solidFill>
          <a:srgbClr val="F5B150"/>
        </a:solidFill>
      </dgm:spPr>
      <dgm:t>
        <a:bodyPr/>
        <a:lstStyle/>
        <a:p>
          <a:r>
            <a:rPr lang="en-US" sz="1800" b="0" dirty="0" smtClean="0"/>
            <a:t>Comprehension</a:t>
          </a:r>
          <a:endParaRPr lang="en-US" sz="1800" b="0" dirty="0"/>
        </a:p>
      </dgm:t>
    </dgm:pt>
    <dgm:pt modelId="{3703043A-0BCB-ED40-A882-77C663350B23}" type="parTrans" cxnId="{8029F1A3-57EF-614C-8ED0-5BBD20B324E9}">
      <dgm:prSet/>
      <dgm:spPr/>
      <dgm:t>
        <a:bodyPr/>
        <a:lstStyle/>
        <a:p>
          <a:endParaRPr lang="en-US"/>
        </a:p>
      </dgm:t>
    </dgm:pt>
    <dgm:pt modelId="{43332CFD-7D67-7849-900D-7E1DA0E62545}" type="sibTrans" cxnId="{8029F1A3-57EF-614C-8ED0-5BBD20B324E9}">
      <dgm:prSet/>
      <dgm:spPr/>
      <dgm:t>
        <a:bodyPr/>
        <a:lstStyle/>
        <a:p>
          <a:endParaRPr lang="en-US"/>
        </a:p>
      </dgm:t>
    </dgm:pt>
    <dgm:pt modelId="{46705F02-1E02-894E-BD70-342B5B9960F6}">
      <dgm:prSet phldrT="[Text]" custT="1"/>
      <dgm:spPr>
        <a:solidFill>
          <a:srgbClr val="F38D26"/>
        </a:solidFill>
      </dgm:spPr>
      <dgm:t>
        <a:bodyPr/>
        <a:lstStyle/>
        <a:p>
          <a:r>
            <a:rPr lang="en-US" sz="1600" b="0" dirty="0" smtClean="0"/>
            <a:t>Knowledge</a:t>
          </a:r>
          <a:endParaRPr lang="en-US" sz="1600" b="0" dirty="0"/>
        </a:p>
      </dgm:t>
    </dgm:pt>
    <dgm:pt modelId="{A0129ABE-096B-C240-BE14-88C7A888C2FD}" type="parTrans" cxnId="{CBD60D5A-A7A7-3D46-8ADA-8DD3F81256BB}">
      <dgm:prSet/>
      <dgm:spPr/>
      <dgm:t>
        <a:bodyPr/>
        <a:lstStyle/>
        <a:p>
          <a:endParaRPr lang="en-US"/>
        </a:p>
      </dgm:t>
    </dgm:pt>
    <dgm:pt modelId="{2BCCF251-E9D0-E347-986C-EEBCD9CE558F}" type="sibTrans" cxnId="{CBD60D5A-A7A7-3D46-8ADA-8DD3F81256BB}">
      <dgm:prSet/>
      <dgm:spPr/>
      <dgm:t>
        <a:bodyPr/>
        <a:lstStyle/>
        <a:p>
          <a:endParaRPr lang="en-US"/>
        </a:p>
      </dgm:t>
    </dgm:pt>
    <dgm:pt modelId="{51C3B0BB-8249-F641-A20D-4096A3005265}" type="pres">
      <dgm:prSet presAssocID="{77B51F17-3E8A-B84B-9837-97FB5E170D4E}" presName="Name0" presStyleCnt="0">
        <dgm:presLayoutVars>
          <dgm:dir/>
          <dgm:animLvl val="lvl"/>
          <dgm:resizeHandles val="exact"/>
        </dgm:presLayoutVars>
      </dgm:prSet>
      <dgm:spPr/>
      <dgm:t>
        <a:bodyPr/>
        <a:lstStyle/>
        <a:p>
          <a:endParaRPr lang="en-US"/>
        </a:p>
      </dgm:t>
    </dgm:pt>
    <dgm:pt modelId="{5245356B-61E4-1C4A-9737-1D3D40E5898E}" type="pres">
      <dgm:prSet presAssocID="{ADD05D7E-081E-4E48-A555-48287B2D64D9}" presName="Name8" presStyleCnt="0"/>
      <dgm:spPr/>
      <dgm:t>
        <a:bodyPr/>
        <a:lstStyle/>
        <a:p>
          <a:endParaRPr lang="en-US"/>
        </a:p>
      </dgm:t>
    </dgm:pt>
    <dgm:pt modelId="{EA432D7E-820D-954E-92AE-6CA46A8E2D21}" type="pres">
      <dgm:prSet presAssocID="{ADD05D7E-081E-4E48-A555-48287B2D64D9}" presName="level" presStyleLbl="node1" presStyleIdx="0" presStyleCnt="4" custLinFactNeighborX="-209">
        <dgm:presLayoutVars>
          <dgm:chMax val="1"/>
          <dgm:bulletEnabled val="1"/>
        </dgm:presLayoutVars>
      </dgm:prSet>
      <dgm:spPr/>
      <dgm:t>
        <a:bodyPr/>
        <a:lstStyle/>
        <a:p>
          <a:endParaRPr lang="en-US"/>
        </a:p>
      </dgm:t>
    </dgm:pt>
    <dgm:pt modelId="{06D84593-4274-8C4B-8C29-9AC93263EF08}" type="pres">
      <dgm:prSet presAssocID="{ADD05D7E-081E-4E48-A555-48287B2D64D9}" presName="levelTx" presStyleLbl="revTx" presStyleIdx="0" presStyleCnt="0">
        <dgm:presLayoutVars>
          <dgm:chMax val="1"/>
          <dgm:bulletEnabled val="1"/>
        </dgm:presLayoutVars>
      </dgm:prSet>
      <dgm:spPr/>
      <dgm:t>
        <a:bodyPr/>
        <a:lstStyle/>
        <a:p>
          <a:endParaRPr lang="en-US"/>
        </a:p>
      </dgm:t>
    </dgm:pt>
    <dgm:pt modelId="{9819DE13-06D6-3148-A8F6-7FBAE84B4981}" type="pres">
      <dgm:prSet presAssocID="{2C75DDD2-BD82-8B42-9106-1D0597AF6611}" presName="Name8" presStyleCnt="0"/>
      <dgm:spPr/>
      <dgm:t>
        <a:bodyPr/>
        <a:lstStyle/>
        <a:p>
          <a:endParaRPr lang="en-US"/>
        </a:p>
      </dgm:t>
    </dgm:pt>
    <dgm:pt modelId="{454FAA25-F256-8C44-A408-311848A74EFF}" type="pres">
      <dgm:prSet presAssocID="{2C75DDD2-BD82-8B42-9106-1D0597AF6611}" presName="level" presStyleLbl="node1" presStyleIdx="1" presStyleCnt="4">
        <dgm:presLayoutVars>
          <dgm:chMax val="1"/>
          <dgm:bulletEnabled val="1"/>
        </dgm:presLayoutVars>
      </dgm:prSet>
      <dgm:spPr/>
      <dgm:t>
        <a:bodyPr/>
        <a:lstStyle/>
        <a:p>
          <a:endParaRPr lang="en-US"/>
        </a:p>
      </dgm:t>
    </dgm:pt>
    <dgm:pt modelId="{90A92342-EBE7-664A-8450-B0A8CFA999EC}" type="pres">
      <dgm:prSet presAssocID="{2C75DDD2-BD82-8B42-9106-1D0597AF6611}" presName="levelTx" presStyleLbl="revTx" presStyleIdx="0" presStyleCnt="0">
        <dgm:presLayoutVars>
          <dgm:chMax val="1"/>
          <dgm:bulletEnabled val="1"/>
        </dgm:presLayoutVars>
      </dgm:prSet>
      <dgm:spPr/>
      <dgm:t>
        <a:bodyPr/>
        <a:lstStyle/>
        <a:p>
          <a:endParaRPr lang="en-US"/>
        </a:p>
      </dgm:t>
    </dgm:pt>
    <dgm:pt modelId="{37398D4E-4EA1-2F41-B7EB-2F5000EA9072}" type="pres">
      <dgm:prSet presAssocID="{74CBBB71-AB06-6F41-8AB6-52174BBB4ADD}" presName="Name8" presStyleCnt="0"/>
      <dgm:spPr/>
      <dgm:t>
        <a:bodyPr/>
        <a:lstStyle/>
        <a:p>
          <a:endParaRPr lang="en-US"/>
        </a:p>
      </dgm:t>
    </dgm:pt>
    <dgm:pt modelId="{7DC2707C-A8C4-9344-A2C9-6B0AEC0E3C53}" type="pres">
      <dgm:prSet presAssocID="{74CBBB71-AB06-6F41-8AB6-52174BBB4ADD}" presName="level" presStyleLbl="node1" presStyleIdx="2" presStyleCnt="4">
        <dgm:presLayoutVars>
          <dgm:chMax val="1"/>
          <dgm:bulletEnabled val="1"/>
        </dgm:presLayoutVars>
      </dgm:prSet>
      <dgm:spPr/>
      <dgm:t>
        <a:bodyPr/>
        <a:lstStyle/>
        <a:p>
          <a:endParaRPr lang="en-US"/>
        </a:p>
      </dgm:t>
    </dgm:pt>
    <dgm:pt modelId="{00D4DE5D-6518-724A-9D35-61B6693858D4}" type="pres">
      <dgm:prSet presAssocID="{74CBBB71-AB06-6F41-8AB6-52174BBB4ADD}" presName="levelTx" presStyleLbl="revTx" presStyleIdx="0" presStyleCnt="0">
        <dgm:presLayoutVars>
          <dgm:chMax val="1"/>
          <dgm:bulletEnabled val="1"/>
        </dgm:presLayoutVars>
      </dgm:prSet>
      <dgm:spPr/>
      <dgm:t>
        <a:bodyPr/>
        <a:lstStyle/>
        <a:p>
          <a:endParaRPr lang="en-US"/>
        </a:p>
      </dgm:t>
    </dgm:pt>
    <dgm:pt modelId="{E7D7B2A0-9D9B-434C-BF05-7EDEF132EF58}" type="pres">
      <dgm:prSet presAssocID="{46705F02-1E02-894E-BD70-342B5B9960F6}" presName="Name8" presStyleCnt="0"/>
      <dgm:spPr/>
      <dgm:t>
        <a:bodyPr/>
        <a:lstStyle/>
        <a:p>
          <a:endParaRPr lang="en-US"/>
        </a:p>
      </dgm:t>
    </dgm:pt>
    <dgm:pt modelId="{E8545536-4C3C-4A4A-800A-588B28931670}" type="pres">
      <dgm:prSet presAssocID="{46705F02-1E02-894E-BD70-342B5B9960F6}" presName="level" presStyleLbl="node1" presStyleIdx="3" presStyleCnt="4">
        <dgm:presLayoutVars>
          <dgm:chMax val="1"/>
          <dgm:bulletEnabled val="1"/>
        </dgm:presLayoutVars>
      </dgm:prSet>
      <dgm:spPr/>
      <dgm:t>
        <a:bodyPr/>
        <a:lstStyle/>
        <a:p>
          <a:endParaRPr lang="en-US"/>
        </a:p>
      </dgm:t>
    </dgm:pt>
    <dgm:pt modelId="{EEB69EBD-29B0-0549-A1FE-349BD96EA956}" type="pres">
      <dgm:prSet presAssocID="{46705F02-1E02-894E-BD70-342B5B9960F6}" presName="levelTx" presStyleLbl="revTx" presStyleIdx="0" presStyleCnt="0">
        <dgm:presLayoutVars>
          <dgm:chMax val="1"/>
          <dgm:bulletEnabled val="1"/>
        </dgm:presLayoutVars>
      </dgm:prSet>
      <dgm:spPr/>
      <dgm:t>
        <a:bodyPr/>
        <a:lstStyle/>
        <a:p>
          <a:endParaRPr lang="en-US"/>
        </a:p>
      </dgm:t>
    </dgm:pt>
  </dgm:ptLst>
  <dgm:cxnLst>
    <dgm:cxn modelId="{FF568E52-4A5C-A24B-8B1A-864DC9C18D76}" type="presOf" srcId="{ADD05D7E-081E-4E48-A555-48287B2D64D9}" destId="{06D84593-4274-8C4B-8C29-9AC93263EF08}" srcOrd="1" destOrd="0" presId="urn:microsoft.com/office/officeart/2005/8/layout/pyramid3"/>
    <dgm:cxn modelId="{213D9C7A-2684-C44A-A78B-A36C5D2F29DF}" type="presOf" srcId="{46705F02-1E02-894E-BD70-342B5B9960F6}" destId="{EEB69EBD-29B0-0549-A1FE-349BD96EA956}" srcOrd="1" destOrd="0" presId="urn:microsoft.com/office/officeart/2005/8/layout/pyramid3"/>
    <dgm:cxn modelId="{12479C5D-8A9A-1849-8FE3-88B20F7205F5}" type="presOf" srcId="{46705F02-1E02-894E-BD70-342B5B9960F6}" destId="{E8545536-4C3C-4A4A-800A-588B28931670}" srcOrd="0" destOrd="0" presId="urn:microsoft.com/office/officeart/2005/8/layout/pyramid3"/>
    <dgm:cxn modelId="{44BF5D54-0E82-BE49-9AE8-2FF82DC893BC}" type="presOf" srcId="{ADD05D7E-081E-4E48-A555-48287B2D64D9}" destId="{EA432D7E-820D-954E-92AE-6CA46A8E2D21}" srcOrd="0" destOrd="0" presId="urn:microsoft.com/office/officeart/2005/8/layout/pyramid3"/>
    <dgm:cxn modelId="{104EF5D1-1AA9-4041-8789-72686C91CAB8}" type="presOf" srcId="{77B51F17-3E8A-B84B-9837-97FB5E170D4E}" destId="{51C3B0BB-8249-F641-A20D-4096A3005265}" srcOrd="0" destOrd="0" presId="urn:microsoft.com/office/officeart/2005/8/layout/pyramid3"/>
    <dgm:cxn modelId="{6D500BDE-C6BD-9F4C-B536-89021E2288E2}" type="presOf" srcId="{2C75DDD2-BD82-8B42-9106-1D0597AF6611}" destId="{90A92342-EBE7-664A-8450-B0A8CFA999EC}" srcOrd="1" destOrd="0" presId="urn:microsoft.com/office/officeart/2005/8/layout/pyramid3"/>
    <dgm:cxn modelId="{618FCCBB-9622-B846-94E2-B8CAD910B11E}" type="presOf" srcId="{74CBBB71-AB06-6F41-8AB6-52174BBB4ADD}" destId="{7DC2707C-A8C4-9344-A2C9-6B0AEC0E3C53}" srcOrd="0" destOrd="0" presId="urn:microsoft.com/office/officeart/2005/8/layout/pyramid3"/>
    <dgm:cxn modelId="{CBD60D5A-A7A7-3D46-8ADA-8DD3F81256BB}" srcId="{77B51F17-3E8A-B84B-9837-97FB5E170D4E}" destId="{46705F02-1E02-894E-BD70-342B5B9960F6}" srcOrd="3" destOrd="0" parTransId="{A0129ABE-096B-C240-BE14-88C7A888C2FD}" sibTransId="{2BCCF251-E9D0-E347-986C-EEBCD9CE558F}"/>
    <dgm:cxn modelId="{A2095A78-999C-3849-9033-CC313F8F2669}" type="presOf" srcId="{74CBBB71-AB06-6F41-8AB6-52174BBB4ADD}" destId="{00D4DE5D-6518-724A-9D35-61B6693858D4}" srcOrd="1" destOrd="0" presId="urn:microsoft.com/office/officeart/2005/8/layout/pyramid3"/>
    <dgm:cxn modelId="{8029F1A3-57EF-614C-8ED0-5BBD20B324E9}" srcId="{77B51F17-3E8A-B84B-9837-97FB5E170D4E}" destId="{74CBBB71-AB06-6F41-8AB6-52174BBB4ADD}" srcOrd="2" destOrd="0" parTransId="{3703043A-0BCB-ED40-A882-77C663350B23}" sibTransId="{43332CFD-7D67-7849-900D-7E1DA0E62545}"/>
    <dgm:cxn modelId="{D3109D4E-8CE1-484D-9835-9C67ADE0E1F3}" srcId="{77B51F17-3E8A-B84B-9837-97FB5E170D4E}" destId="{2C75DDD2-BD82-8B42-9106-1D0597AF6611}" srcOrd="1" destOrd="0" parTransId="{8115C002-AC32-6144-92DD-34E396793483}" sibTransId="{CD16C76C-FF71-D94C-A263-DA43B1355BA2}"/>
    <dgm:cxn modelId="{39FFC243-4DB6-7B4A-BAC8-AA31DAC3B542}" srcId="{77B51F17-3E8A-B84B-9837-97FB5E170D4E}" destId="{ADD05D7E-081E-4E48-A555-48287B2D64D9}" srcOrd="0" destOrd="0" parTransId="{FFE00715-7E99-A441-8553-94976F650705}" sibTransId="{3C9FB5A3-3BCC-FD4A-9B95-56ACD07E333A}"/>
    <dgm:cxn modelId="{AE0B7856-BB98-7B46-9ACD-5476E84AEC8C}" type="presOf" srcId="{2C75DDD2-BD82-8B42-9106-1D0597AF6611}" destId="{454FAA25-F256-8C44-A408-311848A74EFF}" srcOrd="0" destOrd="0" presId="urn:microsoft.com/office/officeart/2005/8/layout/pyramid3"/>
    <dgm:cxn modelId="{599140C8-6FC0-124A-925B-DA0584662EE1}" type="presParOf" srcId="{51C3B0BB-8249-F641-A20D-4096A3005265}" destId="{5245356B-61E4-1C4A-9737-1D3D40E5898E}" srcOrd="0" destOrd="0" presId="urn:microsoft.com/office/officeart/2005/8/layout/pyramid3"/>
    <dgm:cxn modelId="{E90E898A-53F6-E449-A779-30625B9A282D}" type="presParOf" srcId="{5245356B-61E4-1C4A-9737-1D3D40E5898E}" destId="{EA432D7E-820D-954E-92AE-6CA46A8E2D21}" srcOrd="0" destOrd="0" presId="urn:microsoft.com/office/officeart/2005/8/layout/pyramid3"/>
    <dgm:cxn modelId="{8487F9BD-EA20-304F-B05B-82BBECC57FD3}" type="presParOf" srcId="{5245356B-61E4-1C4A-9737-1D3D40E5898E}" destId="{06D84593-4274-8C4B-8C29-9AC93263EF08}" srcOrd="1" destOrd="0" presId="urn:microsoft.com/office/officeart/2005/8/layout/pyramid3"/>
    <dgm:cxn modelId="{ADB0FED1-186C-2448-96D7-0E426BF392A5}" type="presParOf" srcId="{51C3B0BB-8249-F641-A20D-4096A3005265}" destId="{9819DE13-06D6-3148-A8F6-7FBAE84B4981}" srcOrd="1" destOrd="0" presId="urn:microsoft.com/office/officeart/2005/8/layout/pyramid3"/>
    <dgm:cxn modelId="{39468340-60A3-F44B-9726-A5B465743726}" type="presParOf" srcId="{9819DE13-06D6-3148-A8F6-7FBAE84B4981}" destId="{454FAA25-F256-8C44-A408-311848A74EFF}" srcOrd="0" destOrd="0" presId="urn:microsoft.com/office/officeart/2005/8/layout/pyramid3"/>
    <dgm:cxn modelId="{31EF471F-8403-1143-A9A9-3B5D91A4C5FC}" type="presParOf" srcId="{9819DE13-06D6-3148-A8F6-7FBAE84B4981}" destId="{90A92342-EBE7-664A-8450-B0A8CFA999EC}" srcOrd="1" destOrd="0" presId="urn:microsoft.com/office/officeart/2005/8/layout/pyramid3"/>
    <dgm:cxn modelId="{2A91FFBB-CF0C-F24C-8207-AF86BDE74009}" type="presParOf" srcId="{51C3B0BB-8249-F641-A20D-4096A3005265}" destId="{37398D4E-4EA1-2F41-B7EB-2F5000EA9072}" srcOrd="2" destOrd="0" presId="urn:microsoft.com/office/officeart/2005/8/layout/pyramid3"/>
    <dgm:cxn modelId="{33207C66-5992-2F4F-BE64-36ABD14B4251}" type="presParOf" srcId="{37398D4E-4EA1-2F41-B7EB-2F5000EA9072}" destId="{7DC2707C-A8C4-9344-A2C9-6B0AEC0E3C53}" srcOrd="0" destOrd="0" presId="urn:microsoft.com/office/officeart/2005/8/layout/pyramid3"/>
    <dgm:cxn modelId="{911B066F-5515-E641-A377-C5845ED0E97B}" type="presParOf" srcId="{37398D4E-4EA1-2F41-B7EB-2F5000EA9072}" destId="{00D4DE5D-6518-724A-9D35-61B6693858D4}" srcOrd="1" destOrd="0" presId="urn:microsoft.com/office/officeart/2005/8/layout/pyramid3"/>
    <dgm:cxn modelId="{D4A401A3-BD79-DC43-8CD6-216B17096F4C}" type="presParOf" srcId="{51C3B0BB-8249-F641-A20D-4096A3005265}" destId="{E7D7B2A0-9D9B-434C-BF05-7EDEF132EF58}" srcOrd="3" destOrd="0" presId="urn:microsoft.com/office/officeart/2005/8/layout/pyramid3"/>
    <dgm:cxn modelId="{22FF6C1B-0D1F-C240-B8D5-68B407E8F9B5}" type="presParOf" srcId="{E7D7B2A0-9D9B-434C-BF05-7EDEF132EF58}" destId="{E8545536-4C3C-4A4A-800A-588B28931670}" srcOrd="0" destOrd="0" presId="urn:microsoft.com/office/officeart/2005/8/layout/pyramid3"/>
    <dgm:cxn modelId="{8CEB1FD8-46E4-2B4B-850D-6DB82A6BDE04}" type="presParOf" srcId="{E7D7B2A0-9D9B-434C-BF05-7EDEF132EF58}" destId="{EEB69EBD-29B0-0549-A1FE-349BD96EA956}" srcOrd="1" destOrd="0" presId="urn:microsoft.com/office/officeart/2005/8/layout/pyramid3"/>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094D235-91A9-1D4B-B24B-4B5D7B90F646}">
      <dsp:nvSpPr>
        <dsp:cNvPr id="0" name=""/>
        <dsp:cNvSpPr/>
      </dsp:nvSpPr>
      <dsp:spPr>
        <a:xfrm>
          <a:off x="441106" y="0"/>
          <a:ext cx="2530124" cy="2530124"/>
        </a:xfrm>
        <a:prstGeom prst="ellipse">
          <a:avLst/>
        </a:prstGeom>
        <a:solidFill>
          <a:srgbClr val="6F7E94"/>
        </a:solidFill>
        <a:ln>
          <a:noFill/>
        </a:ln>
        <a:effectLst/>
        <a:scene3d>
          <a:camera prst="orthographicFront"/>
          <a:lightRig rig="chilly" dir="t"/>
        </a:scene3d>
        <a:sp3d contourW="38100" prstMaterial="translucentPowder">
          <a:bevelT w="127000" h="25400" prst="softRound"/>
          <a:contourClr>
            <a:schemeClr val="accent4">
              <a:lumMod val="50000"/>
            </a:schemeClr>
          </a:contourClr>
        </a:sp3d>
      </dsp:spPr>
      <dsp:style>
        <a:lnRef idx="0">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lvl="0" algn="ctr" defTabSz="400050">
            <a:lnSpc>
              <a:spcPct val="90000"/>
            </a:lnSpc>
            <a:spcBef>
              <a:spcPct val="0"/>
            </a:spcBef>
            <a:spcAft>
              <a:spcPct val="35000"/>
            </a:spcAft>
          </a:pPr>
          <a:r>
            <a:rPr lang="en-US" sz="900" b="1" kern="1200" dirty="0" smtClean="0"/>
            <a:t>DATA</a:t>
          </a:r>
          <a:endParaRPr lang="en-US" sz="900" b="1" kern="1200" dirty="0"/>
        </a:p>
      </dsp:txBody>
      <dsp:txXfrm>
        <a:off x="1231770" y="126506"/>
        <a:ext cx="948796" cy="253012"/>
      </dsp:txXfrm>
    </dsp:sp>
    <dsp:sp modelId="{7FA6C871-0750-8040-B147-ADBC600754E4}">
      <dsp:nvSpPr>
        <dsp:cNvPr id="0" name=""/>
        <dsp:cNvSpPr/>
      </dsp:nvSpPr>
      <dsp:spPr>
        <a:xfrm>
          <a:off x="630866" y="369281"/>
          <a:ext cx="2150605" cy="2150605"/>
        </a:xfrm>
        <a:prstGeom prst="ellipse">
          <a:avLst/>
        </a:prstGeom>
        <a:solidFill>
          <a:srgbClr val="6F7E94"/>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lvl="0" algn="ctr" defTabSz="400050">
            <a:lnSpc>
              <a:spcPct val="90000"/>
            </a:lnSpc>
            <a:spcBef>
              <a:spcPct val="0"/>
            </a:spcBef>
            <a:spcAft>
              <a:spcPct val="35000"/>
            </a:spcAft>
          </a:pPr>
          <a:r>
            <a:rPr lang="en-US" sz="900" b="1" kern="1200" dirty="0" smtClean="0"/>
            <a:t>MODELS</a:t>
          </a:r>
          <a:endParaRPr lang="en-US" sz="900" b="1" kern="1200" dirty="0"/>
        </a:p>
      </dsp:txBody>
      <dsp:txXfrm>
        <a:off x="1242444" y="492941"/>
        <a:ext cx="927448" cy="247319"/>
      </dsp:txXfrm>
    </dsp:sp>
    <dsp:sp modelId="{3F7B11B3-2237-D244-83AF-3613E885A90F}">
      <dsp:nvSpPr>
        <dsp:cNvPr id="0" name=""/>
        <dsp:cNvSpPr/>
      </dsp:nvSpPr>
      <dsp:spPr>
        <a:xfrm>
          <a:off x="820625" y="759037"/>
          <a:ext cx="1771086" cy="1771086"/>
        </a:xfrm>
        <a:prstGeom prst="ellipse">
          <a:avLst/>
        </a:prstGeom>
        <a:solidFill>
          <a:srgbClr val="6F7E94"/>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lvl="0" algn="ctr" defTabSz="400050">
            <a:lnSpc>
              <a:spcPct val="90000"/>
            </a:lnSpc>
            <a:spcBef>
              <a:spcPct val="0"/>
            </a:spcBef>
            <a:spcAft>
              <a:spcPct val="35000"/>
            </a:spcAft>
          </a:pPr>
          <a:r>
            <a:rPr lang="en-US" sz="900" b="1" kern="1200" dirty="0" smtClean="0"/>
            <a:t>TOOLS</a:t>
          </a:r>
          <a:r>
            <a:rPr lang="en-US" sz="800" b="1" kern="1200" dirty="0" smtClean="0"/>
            <a:t> </a:t>
          </a:r>
          <a:endParaRPr lang="en-US" sz="800" b="1" kern="1200" dirty="0"/>
        </a:p>
      </dsp:txBody>
      <dsp:txXfrm>
        <a:off x="1247900" y="881242"/>
        <a:ext cx="916537" cy="244409"/>
      </dsp:txXfrm>
    </dsp:sp>
    <dsp:sp modelId="{8F9105A2-3A00-6D47-BA04-F89CB7AB2870}">
      <dsp:nvSpPr>
        <dsp:cNvPr id="0" name=""/>
        <dsp:cNvSpPr/>
      </dsp:nvSpPr>
      <dsp:spPr>
        <a:xfrm>
          <a:off x="1010384" y="1138555"/>
          <a:ext cx="1391568" cy="1391568"/>
        </a:xfrm>
        <a:prstGeom prst="ellipse">
          <a:avLst/>
        </a:prstGeom>
        <a:solidFill>
          <a:srgbClr val="6F7E94"/>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0" tIns="64008" rIns="0" bIns="64008" numCol="1" spcCol="1270" anchor="ctr" anchorCtr="0">
          <a:noAutofit/>
        </a:bodyPr>
        <a:lstStyle/>
        <a:p>
          <a:pPr lvl="0" algn="ctr" defTabSz="400050">
            <a:lnSpc>
              <a:spcPct val="90000"/>
            </a:lnSpc>
            <a:spcBef>
              <a:spcPct val="0"/>
            </a:spcBef>
            <a:spcAft>
              <a:spcPct val="35000"/>
            </a:spcAft>
          </a:pPr>
          <a:r>
            <a:rPr lang="en-US" sz="900" b="1" kern="1200" dirty="0" smtClean="0"/>
            <a:t>KNOWLEDGE</a:t>
          </a:r>
          <a:endParaRPr lang="en-US" sz="900" b="1" kern="1200" dirty="0"/>
        </a:p>
      </dsp:txBody>
      <dsp:txXfrm>
        <a:off x="1330445" y="1263796"/>
        <a:ext cx="751446" cy="250482"/>
      </dsp:txXfrm>
    </dsp:sp>
    <dsp:sp modelId="{546113AA-4EF8-744A-ABB3-9B449A4106D7}">
      <dsp:nvSpPr>
        <dsp:cNvPr id="0" name=""/>
        <dsp:cNvSpPr/>
      </dsp:nvSpPr>
      <dsp:spPr>
        <a:xfrm>
          <a:off x="1200144" y="1518074"/>
          <a:ext cx="1012049" cy="1012049"/>
        </a:xfrm>
        <a:prstGeom prst="ellipse">
          <a:avLst/>
        </a:prstGeom>
        <a:solidFill>
          <a:srgbClr val="6F7E94"/>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0" tIns="64008" rIns="0" bIns="64008" numCol="1" spcCol="1270" anchor="ctr" anchorCtr="0">
          <a:noAutofit/>
        </a:bodyPr>
        <a:lstStyle/>
        <a:p>
          <a:pPr lvl="0" algn="ctr" defTabSz="400050">
            <a:lnSpc>
              <a:spcPct val="90000"/>
            </a:lnSpc>
            <a:spcBef>
              <a:spcPct val="0"/>
            </a:spcBef>
            <a:spcAft>
              <a:spcPct val="35000"/>
            </a:spcAft>
          </a:pPr>
          <a:r>
            <a:rPr lang="en-US" sz="900" b="1" kern="1200" dirty="0" smtClean="0"/>
            <a:t>TECHNOLOGY</a:t>
          </a:r>
          <a:endParaRPr lang="en-US" sz="900" b="1" kern="1200" dirty="0"/>
        </a:p>
      </dsp:txBody>
      <dsp:txXfrm>
        <a:off x="1348355" y="1771086"/>
        <a:ext cx="715627" cy="506024"/>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A432D7E-820D-954E-92AE-6CA46A8E2D21}">
      <dsp:nvSpPr>
        <dsp:cNvPr id="0" name=""/>
        <dsp:cNvSpPr/>
      </dsp:nvSpPr>
      <dsp:spPr>
        <a:xfrm rot="10800000">
          <a:off x="0" y="0"/>
          <a:ext cx="4731733" cy="920858"/>
        </a:xfrm>
        <a:prstGeom prst="trapezoid">
          <a:avLst>
            <a:gd name="adj" fmla="val 64230"/>
          </a:avLst>
        </a:prstGeom>
        <a:solidFill>
          <a:srgbClr val="6D8293"/>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Analysis – Synthesis - Evaluation</a:t>
          </a:r>
          <a:endParaRPr lang="en-US" sz="2000" kern="1200" dirty="0">
            <a:solidFill>
              <a:schemeClr val="bg1"/>
            </a:solidFill>
          </a:endParaRPr>
        </a:p>
      </dsp:txBody>
      <dsp:txXfrm>
        <a:off x="828053" y="0"/>
        <a:ext cx="3075626" cy="920858"/>
      </dsp:txXfrm>
    </dsp:sp>
    <dsp:sp modelId="{454FAA25-F256-8C44-A408-311848A74EFF}">
      <dsp:nvSpPr>
        <dsp:cNvPr id="0" name=""/>
        <dsp:cNvSpPr/>
      </dsp:nvSpPr>
      <dsp:spPr>
        <a:xfrm rot="10800000">
          <a:off x="591466" y="920858"/>
          <a:ext cx="3548799" cy="920858"/>
        </a:xfrm>
        <a:prstGeom prst="trapezoid">
          <a:avLst>
            <a:gd name="adj" fmla="val 64230"/>
          </a:avLst>
        </a:prstGeom>
        <a:solidFill>
          <a:srgbClr val="F5B150"/>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Application</a:t>
          </a:r>
          <a:endParaRPr lang="en-US" sz="1800" kern="1200" dirty="0"/>
        </a:p>
      </dsp:txBody>
      <dsp:txXfrm>
        <a:off x="1212506" y="920858"/>
        <a:ext cx="2306719" cy="920858"/>
      </dsp:txXfrm>
    </dsp:sp>
    <dsp:sp modelId="{7DC2707C-A8C4-9344-A2C9-6B0AEC0E3C53}">
      <dsp:nvSpPr>
        <dsp:cNvPr id="0" name=""/>
        <dsp:cNvSpPr/>
      </dsp:nvSpPr>
      <dsp:spPr>
        <a:xfrm rot="10800000">
          <a:off x="1182933" y="1841717"/>
          <a:ext cx="2365866" cy="920858"/>
        </a:xfrm>
        <a:prstGeom prst="trapezoid">
          <a:avLst>
            <a:gd name="adj" fmla="val 64230"/>
          </a:avLst>
        </a:prstGeom>
        <a:solidFill>
          <a:srgbClr val="F5B150"/>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0" kern="1200" dirty="0" smtClean="0"/>
            <a:t>Comprehension</a:t>
          </a:r>
          <a:endParaRPr lang="en-US" sz="1800" b="0" kern="1200" dirty="0"/>
        </a:p>
      </dsp:txBody>
      <dsp:txXfrm>
        <a:off x="1596959" y="1841717"/>
        <a:ext cx="1537813" cy="920858"/>
      </dsp:txXfrm>
    </dsp:sp>
    <dsp:sp modelId="{E8545536-4C3C-4A4A-800A-588B28931670}">
      <dsp:nvSpPr>
        <dsp:cNvPr id="0" name=""/>
        <dsp:cNvSpPr/>
      </dsp:nvSpPr>
      <dsp:spPr>
        <a:xfrm rot="10800000">
          <a:off x="1774399" y="2762576"/>
          <a:ext cx="1182933" cy="920858"/>
        </a:xfrm>
        <a:prstGeom prst="trapezoid">
          <a:avLst>
            <a:gd name="adj" fmla="val 64230"/>
          </a:avLst>
        </a:prstGeom>
        <a:solidFill>
          <a:srgbClr val="F38D26"/>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0" kern="1200" dirty="0" smtClean="0"/>
            <a:t>Knowledge</a:t>
          </a:r>
          <a:endParaRPr lang="en-US" sz="1600" b="0" kern="1200" dirty="0"/>
        </a:p>
      </dsp:txBody>
      <dsp:txXfrm>
        <a:off x="1774399" y="2762576"/>
        <a:ext cx="1182933" cy="920858"/>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atin typeface="Arial" pitchFamily="-109" charset="0"/>
                <a:ea typeface="ＭＳ Ｐゴシック" pitchFamily="-109" charset="-128"/>
                <a:cs typeface="ＭＳ Ｐゴシック" pitchFamily="-109" charset="-128"/>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atin typeface="Arial" pitchFamily="-109" charset="0"/>
                <a:ea typeface="ＭＳ Ｐゴシック" pitchFamily="-109" charset="-128"/>
                <a:cs typeface="ＭＳ Ｐゴシック" pitchFamily="-109" charset="-128"/>
              </a:defRPr>
            </a:lvl1pPr>
          </a:lstStyle>
          <a:p>
            <a:pPr>
              <a:defRPr/>
            </a:pPr>
            <a:fld id="{1F80A659-D3FB-0C44-9374-1D23502FD814}" type="datetime1">
              <a:rPr lang="en-US"/>
              <a:pPr>
                <a:defRPr/>
              </a:pPr>
              <a:t>9/10/2010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atin typeface="Arial" pitchFamily="-109" charset="0"/>
                <a:ea typeface="ＭＳ Ｐゴシック" pitchFamily="-109" charset="-128"/>
                <a:cs typeface="ＭＳ Ｐゴシック" pitchFamily="-109" charset="-128"/>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atin typeface="Arial" pitchFamily="-109" charset="0"/>
                <a:ea typeface="ＭＳ Ｐゴシック" pitchFamily="-109" charset="-128"/>
                <a:cs typeface="ＭＳ Ｐゴシック" pitchFamily="-109" charset="-128"/>
              </a:defRPr>
            </a:lvl1pPr>
          </a:lstStyle>
          <a:p>
            <a:pPr>
              <a:defRPr/>
            </a:pPr>
            <a:fld id="{9A66BDA1-8FA9-D84F-82C7-C0E266AF06D8}"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pitchFamily="-108" charset="-128"/>
        <a:cs typeface="ＭＳ Ｐゴシック" pitchFamily="-108" charset="-128"/>
      </a:defRPr>
    </a:lvl1pPr>
    <a:lvl2pPr marL="457200" algn="l" defTabSz="457200" rtl="0" fontAlgn="base">
      <a:spcBef>
        <a:spcPct val="30000"/>
      </a:spcBef>
      <a:spcAft>
        <a:spcPct val="0"/>
      </a:spcAft>
      <a:defRPr sz="1200" kern="1200">
        <a:solidFill>
          <a:schemeClr val="tx1"/>
        </a:solidFill>
        <a:latin typeface="+mn-lt"/>
        <a:ea typeface="ＭＳ Ｐゴシック" pitchFamily="-108"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itchFamily="-108"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itchFamily="-108"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baseline="0" dirty="0" smtClean="0"/>
          </a:p>
        </p:txBody>
      </p:sp>
      <p:sp>
        <p:nvSpPr>
          <p:cNvPr id="19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07B9E29-F6F6-224D-BB67-82EAAD56D502}" type="slidenum">
              <a:rPr lang="en-US">
                <a:latin typeface="Arial" pitchFamily="-108" charset="0"/>
                <a:ea typeface="ＭＳ Ｐゴシック" pitchFamily="-108" charset="-128"/>
                <a:cs typeface="ＭＳ Ｐゴシック" pitchFamily="-108" charset="-128"/>
              </a:rPr>
              <a:pPr/>
              <a:t>1</a:t>
            </a:fld>
            <a:endParaRPr lang="en-US" dirty="0">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52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9A753D6-9C4E-5245-BA90-520BF77674B5}" type="slidenum">
              <a:rPr lang="en-US">
                <a:latin typeface="Arial" pitchFamily="-108" charset="0"/>
                <a:ea typeface="ＭＳ Ｐゴシック" pitchFamily="-108" charset="-128"/>
                <a:cs typeface="ＭＳ Ｐゴシック" pitchFamily="-108" charset="-128"/>
              </a:rPr>
              <a:pPr/>
              <a:t>10</a:t>
            </a:fld>
            <a:endParaRPr lang="en-US" dirty="0">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fontAlgn="auto">
              <a:spcBef>
                <a:spcPts val="0"/>
              </a:spcBef>
              <a:spcAft>
                <a:spcPts val="0"/>
              </a:spcAft>
              <a:buFont typeface="Arial"/>
              <a:buChar char="•"/>
              <a:defRPr/>
            </a:pPr>
            <a:endParaRPr lang="en-US" dirty="0" smtClean="0">
              <a:solidFill>
                <a:schemeClr val="tx1">
                  <a:lumMod val="65000"/>
                  <a:lumOff val="35000"/>
                </a:schemeClr>
              </a:solidFill>
              <a:ea typeface="+mn-ea"/>
              <a:cs typeface="+mn-cs"/>
            </a:endParaRPr>
          </a:p>
        </p:txBody>
      </p:sp>
      <p:sp>
        <p:nvSpPr>
          <p:cNvPr id="31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70B01D-8B9E-0E42-80B3-DB70D8AEEF44}" type="slidenum">
              <a:rPr lang="en-US">
                <a:latin typeface="Arial" pitchFamily="-108" charset="0"/>
                <a:ea typeface="ＭＳ Ｐゴシック" pitchFamily="-108" charset="-128"/>
                <a:cs typeface="ＭＳ Ｐゴシック" pitchFamily="-108" charset="-128"/>
              </a:rPr>
              <a:pPr/>
              <a:t>11</a:t>
            </a:fld>
            <a:endParaRPr lang="en-US" dirty="0">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fontAlgn="auto">
              <a:spcBef>
                <a:spcPts val="0"/>
              </a:spcBef>
              <a:spcAft>
                <a:spcPts val="0"/>
              </a:spcAft>
              <a:buFont typeface="Arial"/>
              <a:buChar char="•"/>
              <a:defRPr/>
            </a:pPr>
            <a:endParaRPr lang="en-US" dirty="0" smtClean="0">
              <a:solidFill>
                <a:schemeClr val="tx1">
                  <a:lumMod val="65000"/>
                  <a:lumOff val="35000"/>
                </a:schemeClr>
              </a:solidFill>
              <a:ea typeface="+mn-ea"/>
              <a:cs typeface="+mn-cs"/>
            </a:endParaRPr>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6D605A9-F61D-3B47-A91C-11C3AF116D71}" type="slidenum">
              <a:rPr lang="en-US">
                <a:latin typeface="Arial" pitchFamily="-108" charset="0"/>
                <a:ea typeface="ＭＳ Ｐゴシック" pitchFamily="-108" charset="-128"/>
                <a:cs typeface="ＭＳ Ｐゴシック" pitchFamily="-108" charset="-128"/>
              </a:rPr>
              <a:pPr/>
              <a:t>12</a:t>
            </a:fld>
            <a:endParaRPr lang="en-US" dirty="0">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latin typeface="Arial" pitchFamily="-108" charset="0"/>
              <a:ea typeface="Arial" pitchFamily="-108" charset="0"/>
              <a:cs typeface="Arial" pitchFamily="-108" charset="0"/>
            </a:endParaRPr>
          </a:p>
          <a:p>
            <a:pPr>
              <a:spcBef>
                <a:spcPct val="0"/>
              </a:spcBef>
            </a:pPr>
            <a:endParaRPr lang="en-US" dirty="0" smtClean="0"/>
          </a:p>
          <a:p>
            <a:pPr>
              <a:spcBef>
                <a:spcPct val="0"/>
              </a:spcBef>
            </a:pPr>
            <a:endParaRPr lang="en-US" dirty="0" smtClean="0"/>
          </a:p>
        </p:txBody>
      </p:sp>
      <p:sp>
        <p:nvSpPr>
          <p:cNvPr id="58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AD88353-EB72-6144-AF8C-2FA59B8CB7E4}" type="slidenum">
              <a:rPr lang="en-US">
                <a:latin typeface="Arial" pitchFamily="-108" charset="0"/>
                <a:ea typeface="ＭＳ Ｐゴシック" pitchFamily="-108" charset="-128"/>
                <a:cs typeface="ＭＳ Ｐゴシック" pitchFamily="-108" charset="-128"/>
              </a:rPr>
              <a:pPr/>
              <a:t>13</a:t>
            </a:fld>
            <a:endParaRPr lang="en-US" dirty="0">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Exergy is the useful portion of energy that allows us to do work and perform energy services. While energy is conserved, its exergy content can be destroyed when the energy undergoes a conversion. We gather exergy from distinct, energy-carrying substances in the natural world we call resources.  These resources are converted into forms of energy called carriers that are convenient to use in our factories, vehicles, and buildings. This diagram traces the flow of exergy through the biosphere and the human energy system, illustrating its accumulations, interconnections, conversions, and eventual natural or anthropogenic destruction.  Choices among exergy resources and exergy carriers and the manner of their utilization have environmental consequences. An examination of the available resources and current human exergy use places the full range of energy options available to our growing world population and economy in context.  This perspective may assist in efforts to both reduce exergy use and decouple it from environmental damage.   (Source:  GCEP)</a:t>
            </a:r>
          </a:p>
          <a:p>
            <a:pPr>
              <a:spcBef>
                <a:spcPct val="0"/>
              </a:spcBef>
            </a:pPr>
            <a:endParaRPr lang="en-US" dirty="0" smtClean="0"/>
          </a:p>
        </p:txBody>
      </p:sp>
      <p:sp>
        <p:nvSpPr>
          <p:cNvPr id="35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AD511F1-2269-7C4D-83E6-1BB66AB8AD60}" type="slidenum">
              <a:rPr lang="en-US">
                <a:latin typeface="Arial" pitchFamily="-108" charset="0"/>
                <a:ea typeface="ＭＳ Ｐゴシック" pitchFamily="-108" charset="-128"/>
                <a:cs typeface="ＭＳ Ｐゴシック" pitchFamily="-108" charset="-128"/>
              </a:rPr>
              <a:pPr/>
              <a:t>15</a:t>
            </a:fld>
            <a:endParaRPr lang="en-US" dirty="0">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A66BDA1-8FA9-D84F-82C7-C0E266AF06D8}" type="slidenum">
              <a:rPr lang="en-US" smtClean="0"/>
              <a:pPr>
                <a:defRPr/>
              </a:pPr>
              <a:t>16</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7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867F8B3-4F09-E64F-AC2A-6EA2C0104BA1}" type="slidenum">
              <a:rPr lang="en-US">
                <a:latin typeface="Arial" pitchFamily="-108" charset="0"/>
                <a:ea typeface="ＭＳ Ｐゴシック" pitchFamily="-108" charset="-128"/>
                <a:cs typeface="ＭＳ Ｐゴシック" pitchFamily="-108" charset="-128"/>
              </a:rPr>
              <a:pPr/>
              <a:t>17</a:t>
            </a:fld>
            <a:endParaRPr lang="en-US" dirty="0">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lvl="1" fontAlgn="auto">
              <a:spcBef>
                <a:spcPts val="0"/>
              </a:spcBef>
              <a:spcAft>
                <a:spcPts val="0"/>
              </a:spcAft>
              <a:buFontTx/>
              <a:buNone/>
              <a:defRPr/>
            </a:pPr>
            <a:endParaRPr lang="en-US" dirty="0" smtClean="0">
              <a:solidFill>
                <a:schemeClr val="tx1">
                  <a:lumMod val="65000"/>
                  <a:lumOff val="35000"/>
                </a:schemeClr>
              </a:solidFill>
              <a:ea typeface="+mn-ea"/>
              <a:cs typeface="+mn-cs"/>
            </a:endParaRPr>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6D605A9-F61D-3B47-A91C-11C3AF116D71}" type="slidenum">
              <a:rPr lang="en-US">
                <a:latin typeface="Arial" pitchFamily="-108" charset="0"/>
                <a:ea typeface="ＭＳ Ｐゴシック" pitchFamily="-108" charset="-128"/>
                <a:cs typeface="ＭＳ Ｐゴシック" pitchFamily="-108" charset="-128"/>
              </a:rPr>
              <a:pPr/>
              <a:t>18</a:t>
            </a:fld>
            <a:endParaRPr lang="en-US" dirty="0">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For</a:t>
            </a:r>
            <a:r>
              <a:rPr lang="en-US" baseline="0" dirty="0" smtClean="0"/>
              <a:t> Example:  Incentives and Mandates that support policy goals</a:t>
            </a:r>
          </a:p>
          <a:p>
            <a:pPr>
              <a:spcBef>
                <a:spcPct val="0"/>
              </a:spcBef>
            </a:pPr>
            <a:r>
              <a:rPr lang="en-US" baseline="0" dirty="0" smtClean="0"/>
              <a:t> - Incentive programs are constantly changing</a:t>
            </a:r>
          </a:p>
          <a:p>
            <a:pPr>
              <a:spcBef>
                <a:spcPct val="0"/>
              </a:spcBef>
            </a:pPr>
            <a:r>
              <a:rPr lang="en-US" baseline="0" dirty="0" smtClean="0"/>
              <a:t> - Inventive programs can operate at all levels of government (Federal, State, Local) </a:t>
            </a:r>
          </a:p>
          <a:p>
            <a:pPr>
              <a:spcBef>
                <a:spcPct val="0"/>
              </a:spcBef>
            </a:pPr>
            <a:r>
              <a:rPr lang="en-US" baseline="0" dirty="0" smtClean="0"/>
              <a:t> - Core data kept current at the federal and state level of governments can be supplemented and improved by community contributed information </a:t>
            </a:r>
            <a:endParaRPr lang="en-US" dirty="0" smtClean="0"/>
          </a:p>
          <a:p>
            <a:pPr>
              <a:spcBef>
                <a:spcPct val="0"/>
              </a:spcBef>
            </a:pPr>
            <a:r>
              <a:rPr lang="en-US" dirty="0" smtClean="0"/>
              <a:t>Data.gov,  Government</a:t>
            </a:r>
            <a:r>
              <a:rPr lang="en-US" baseline="0" dirty="0" smtClean="0"/>
              <a:t> Transparency  (counterparts globally) </a:t>
            </a:r>
            <a:endParaRPr lang="en-US" dirty="0" smtClean="0"/>
          </a:p>
          <a:p>
            <a:pPr>
              <a:spcBef>
                <a:spcPct val="0"/>
              </a:spcBef>
            </a:pPr>
            <a:r>
              <a:rPr lang="en-US" dirty="0" smtClean="0"/>
              <a:t>DSIRE   RPS standards by state</a:t>
            </a:r>
          </a:p>
          <a:p>
            <a:pPr>
              <a:spcBef>
                <a:spcPct val="0"/>
              </a:spcBef>
            </a:pPr>
            <a:r>
              <a:rPr lang="en-US" dirty="0" smtClean="0"/>
              <a:t>EIA mapping supply to demand</a:t>
            </a:r>
          </a:p>
          <a:p>
            <a:pPr>
              <a:spcBef>
                <a:spcPct val="0"/>
              </a:spcBef>
            </a:pPr>
            <a:r>
              <a:rPr lang="en-US" dirty="0" smtClean="0"/>
              <a:t>DOE alternative fuels data center  -- fuel availability map</a:t>
            </a:r>
          </a:p>
          <a:p>
            <a:pPr>
              <a:spcBef>
                <a:spcPct val="0"/>
              </a:spcBef>
            </a:pPr>
            <a:r>
              <a:rPr lang="en-US" dirty="0" smtClean="0"/>
              <a:t>Smartgrid.gov  - smartgrid investment grant program ARRA (100 projects) </a:t>
            </a:r>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43B842E-1ED7-5949-B633-6AE72ED21C4F}" type="slidenum">
              <a:rPr lang="en-US">
                <a:latin typeface="Arial" pitchFamily="-108" charset="0"/>
                <a:ea typeface="ＭＳ Ｐゴシック" pitchFamily="-108" charset="-128"/>
                <a:cs typeface="ＭＳ Ｐゴシック" pitchFamily="-108" charset="-128"/>
              </a:rPr>
              <a:pPr/>
              <a:t>19</a:t>
            </a:fld>
            <a:endParaRPr lang="en-US" dirty="0">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fontAlgn="auto">
              <a:spcBef>
                <a:spcPts val="0"/>
              </a:spcBef>
              <a:spcAft>
                <a:spcPts val="0"/>
              </a:spcAft>
              <a:buFont typeface="Arial"/>
              <a:buNone/>
              <a:defRPr/>
            </a:pPr>
            <a:endParaRPr lang="en-US" dirty="0" smtClean="0">
              <a:solidFill>
                <a:schemeClr val="tx1">
                  <a:lumMod val="65000"/>
                  <a:lumOff val="35000"/>
                </a:schemeClr>
              </a:solidFill>
              <a:ea typeface="+mn-ea"/>
              <a:cs typeface="+mn-cs"/>
            </a:endParaRPr>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6D605A9-F61D-3B47-A91C-11C3AF116D71}" type="slidenum">
              <a:rPr lang="en-US">
                <a:latin typeface="Arial" pitchFamily="-108" charset="0"/>
                <a:ea typeface="ＭＳ Ｐゴシック" pitchFamily="-108" charset="-128"/>
                <a:cs typeface="ＭＳ Ｐゴシック" pitchFamily="-108" charset="-128"/>
              </a:rPr>
              <a:pPr/>
              <a:t>20</a:t>
            </a:fld>
            <a:endParaRPr lang="en-US" dirty="0">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DFB3D2C-6E9D-BA4B-B8FE-5086B6F7E7EA}" type="slidenum">
              <a:rPr lang="en-US">
                <a:latin typeface="Arial" pitchFamily="-108" charset="0"/>
                <a:ea typeface="ＭＳ Ｐゴシック" pitchFamily="-108" charset="-128"/>
                <a:cs typeface="ＭＳ Ｐゴシック" pitchFamily="-108" charset="-128"/>
              </a:rPr>
              <a:pPr/>
              <a:t>2</a:t>
            </a:fld>
            <a:endParaRPr lang="en-US" dirty="0">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baseline="0" dirty="0" smtClean="0"/>
          </a:p>
        </p:txBody>
      </p:sp>
      <p:sp>
        <p:nvSpPr>
          <p:cNvPr id="54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3EC2C59-EC68-094D-8F5C-87185E2D3746}" type="slidenum">
              <a:rPr lang="en-US">
                <a:latin typeface="Arial" pitchFamily="-108" charset="0"/>
                <a:ea typeface="ＭＳ Ｐゴシック" pitchFamily="-108" charset="-128"/>
                <a:cs typeface="ＭＳ Ｐゴシック" pitchFamily="-108" charset="-128"/>
              </a:rPr>
              <a:pPr/>
              <a:t>21</a:t>
            </a:fld>
            <a:endParaRPr lang="en-US" dirty="0">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pPr>
            <a:endParaRPr lang="en-US" dirty="0" smtClean="0"/>
          </a:p>
          <a:p>
            <a:pPr>
              <a:spcBef>
                <a:spcPct val="0"/>
              </a:spcBef>
            </a:pPr>
            <a:endParaRPr lang="en-US" dirty="0" smtClean="0"/>
          </a:p>
          <a:p>
            <a:pPr>
              <a:spcBef>
                <a:spcPct val="0"/>
              </a:spcBef>
            </a:pPr>
            <a:endParaRPr lang="en-US" dirty="0" smtClean="0"/>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64DE19A-8506-4548-AC8B-FDCC795A22C7}" type="slidenum">
              <a:rPr lang="en-US">
                <a:latin typeface="Arial" pitchFamily="-108" charset="0"/>
                <a:ea typeface="ＭＳ Ｐゴシック" pitchFamily="-108" charset="-128"/>
                <a:cs typeface="ＭＳ Ｐゴシック" pitchFamily="-108" charset="-128"/>
              </a:rPr>
              <a:pPr/>
              <a:t>3</a:t>
            </a:fld>
            <a:endParaRPr lang="en-US" dirty="0">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5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EC4E513-98B8-3E41-B628-6CDBBCA504A1}" type="slidenum">
              <a:rPr lang="en-US">
                <a:latin typeface="Arial" pitchFamily="-108" charset="0"/>
                <a:ea typeface="ＭＳ Ｐゴシック" pitchFamily="-108" charset="-128"/>
                <a:cs typeface="ＭＳ Ｐゴシック" pitchFamily="-108" charset="-128"/>
              </a:rPr>
              <a:pPr/>
              <a:t>4</a:t>
            </a:fld>
            <a:endParaRPr lang="en-US" dirty="0">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baseline="0"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5B022EE-698F-5D47-8443-AAC1221A6ED6}" type="slidenum">
              <a:rPr lang="en-US">
                <a:latin typeface="Arial" pitchFamily="-108" charset="0"/>
                <a:ea typeface="ＭＳ Ｐゴシック" pitchFamily="-108" charset="-128"/>
                <a:cs typeface="ＭＳ Ｐゴシック" pitchFamily="-108" charset="-128"/>
              </a:rPr>
              <a:pPr/>
              <a:t>5</a:t>
            </a:fld>
            <a:endParaRPr lang="en-US" dirty="0">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z="1600" b="1" i="1" dirty="0" smtClean="0">
              <a:solidFill>
                <a:schemeClr val="tx2"/>
              </a:solidFill>
              <a:latin typeface="Calisto MT" pitchFamily="-108" charset="0"/>
            </a:endParaRPr>
          </a:p>
        </p:txBody>
      </p:sp>
      <p:sp>
        <p:nvSpPr>
          <p:cNvPr id="901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C7F5449-86BE-9944-9E1A-BF40E1C27843}" type="slidenum">
              <a:rPr lang="en-US">
                <a:latin typeface="Arial" pitchFamily="-108" charset="0"/>
                <a:ea typeface="ＭＳ Ｐゴシック" pitchFamily="-108" charset="-128"/>
                <a:cs typeface="ＭＳ Ｐゴシック" pitchFamily="-108" charset="-128"/>
              </a:rPr>
              <a:pPr/>
              <a:t>6</a:t>
            </a:fld>
            <a:endParaRPr lang="en-US" dirty="0">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USING SEMANTIC WEB TECHNOLOGIES </a:t>
            </a:r>
          </a:p>
          <a:p>
            <a:pPr>
              <a:spcBef>
                <a:spcPct val="0"/>
              </a:spcBef>
            </a:pPr>
            <a:endParaRPr lang="en-US" dirty="0" smtClean="0"/>
          </a:p>
          <a:p>
            <a:pPr>
              <a:spcBef>
                <a:spcPct val="0"/>
              </a:spcBef>
              <a:buFontTx/>
              <a:buChar char="•"/>
            </a:pPr>
            <a:r>
              <a:rPr lang="en-US" dirty="0" smtClean="0">
                <a:solidFill>
                  <a:schemeClr val="tx2"/>
                </a:solidFill>
                <a:latin typeface="Calisto MT" pitchFamily="-108" charset="0"/>
              </a:rPr>
              <a:t>Link to large energy datasets that vertically integrate domain expertise, curator and stewardship</a:t>
            </a:r>
          </a:p>
          <a:p>
            <a:pPr>
              <a:spcBef>
                <a:spcPct val="0"/>
              </a:spcBef>
              <a:buFontTx/>
              <a:buChar char="•"/>
            </a:pPr>
            <a:r>
              <a:rPr lang="en-US" dirty="0" smtClean="0">
                <a:solidFill>
                  <a:schemeClr val="tx2"/>
                </a:solidFill>
                <a:latin typeface="Calisto MT" pitchFamily="-108" charset="0"/>
              </a:rPr>
              <a:t>Link to live datasets that provide real-time feeds to current information</a:t>
            </a:r>
          </a:p>
          <a:p>
            <a:pPr>
              <a:spcBef>
                <a:spcPct val="0"/>
              </a:spcBef>
              <a:buFontTx/>
              <a:buChar char="•"/>
            </a:pPr>
            <a:r>
              <a:rPr lang="en-US" dirty="0" smtClean="0">
                <a:solidFill>
                  <a:schemeClr val="tx2"/>
                </a:solidFill>
                <a:latin typeface="Calisto MT" pitchFamily="-108" charset="0"/>
              </a:rPr>
              <a:t>Enable aggregation of community input to create high value datasets</a:t>
            </a:r>
          </a:p>
          <a:p>
            <a:pPr>
              <a:spcBef>
                <a:spcPct val="0"/>
              </a:spcBef>
              <a:buFontTx/>
              <a:buChar char="•"/>
            </a:pPr>
            <a:r>
              <a:rPr lang="en-US" dirty="0" smtClean="0">
                <a:solidFill>
                  <a:schemeClr val="tx2"/>
                </a:solidFill>
                <a:latin typeface="Calisto MT" pitchFamily="-108" charset="0"/>
              </a:rPr>
              <a:t>Link to data services that provide modeled/computed data</a:t>
            </a:r>
          </a:p>
          <a:p>
            <a:pPr>
              <a:spcBef>
                <a:spcPct val="0"/>
              </a:spcBef>
              <a:buFontTx/>
              <a:buChar char="•"/>
            </a:pPr>
            <a:r>
              <a:rPr lang="en-US" dirty="0" smtClean="0">
                <a:solidFill>
                  <a:schemeClr val="tx2"/>
                </a:solidFill>
                <a:latin typeface="Calisto MT" pitchFamily="-108" charset="0"/>
              </a:rPr>
              <a:t>Archive historical data </a:t>
            </a:r>
          </a:p>
          <a:p>
            <a:pPr>
              <a:spcBef>
                <a:spcPct val="0"/>
              </a:spcBef>
            </a:pPr>
            <a:endParaRPr lang="en-US" dirty="0" smtClean="0"/>
          </a:p>
        </p:txBody>
      </p:sp>
      <p:sp>
        <p:nvSpPr>
          <p:cNvPr id="46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8D430AC-3FF2-134D-9F41-7AD5EF29A408}" type="slidenum">
              <a:rPr lang="en-US">
                <a:latin typeface="Arial" pitchFamily="-108" charset="0"/>
                <a:ea typeface="ＭＳ Ｐゴシック" pitchFamily="-108" charset="-128"/>
                <a:cs typeface="ＭＳ Ｐゴシック" pitchFamily="-108" charset="-128"/>
              </a:rPr>
              <a:pPr/>
              <a:t>7</a:t>
            </a:fld>
            <a:endParaRPr lang="en-US" dirty="0">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48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E8EB1D5-5BA3-5340-BDB5-12A95DB90356}" type="slidenum">
              <a:rPr lang="en-US">
                <a:latin typeface="Arial" pitchFamily="-108" charset="0"/>
                <a:ea typeface="ＭＳ Ｐゴシック" pitchFamily="-108" charset="-128"/>
                <a:cs typeface="ＭＳ Ｐゴシック" pitchFamily="-108" charset="-128"/>
              </a:rPr>
              <a:pPr/>
              <a:t>8</a:t>
            </a:fld>
            <a:endParaRPr lang="en-US" dirty="0">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50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69D53B-3826-F940-9A03-731E1271B548}" type="slidenum">
              <a:rPr lang="en-US">
                <a:latin typeface="Arial" pitchFamily="-108" charset="0"/>
                <a:ea typeface="ＭＳ Ｐゴシック" pitchFamily="-108" charset="-128"/>
                <a:cs typeface="ＭＳ Ｐゴシック" pitchFamily="-108" charset="-128"/>
              </a:rPr>
              <a:pPr/>
              <a:t>9</a:t>
            </a:fld>
            <a:endParaRPr lang="en-US" dirty="0">
              <a:latin typeface="Arial" pitchFamily="-108" charset="0"/>
              <a:ea typeface="ＭＳ Ｐゴシック" pitchFamily="-108" charset="-128"/>
              <a:cs typeface="ＭＳ Ｐゴシック" pitchFamily="-108"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xml"/><Relationship Id="rId1" Type="http://schemas.openxmlformats.org/officeDocument/2006/relationships/themeOverride" Target="../theme/themeOverride1.xml"/><Relationship Id="rId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2" descr="PowerPointHeader.ai"/>
          <p:cNvPicPr>
            <a:picLocks noChangeAspect="1"/>
          </p:cNvPicPr>
          <p:nvPr userDrawn="1"/>
        </p:nvPicPr>
        <p:blipFill>
          <a:blip r:embed="rId2"/>
          <a:srcRect/>
          <a:stretch>
            <a:fillRect/>
          </a:stretch>
        </p:blipFill>
        <p:spPr bwMode="auto">
          <a:xfrm>
            <a:off x="0" y="-7938"/>
            <a:ext cx="9144000" cy="952501"/>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109" charset="0"/>
                <a:ea typeface="ＭＳ Ｐゴシック" pitchFamily="-109" charset="-128"/>
                <a:cs typeface="ＭＳ Ｐゴシック" pitchFamily="-109" charset="-128"/>
              </a:defRPr>
            </a:lvl1pPr>
          </a:lstStyle>
          <a:p>
            <a:pPr>
              <a:defRPr/>
            </a:pPr>
            <a:fld id="{F5DB4EDD-3353-E144-99BF-3F1B9D7CB6FA}" type="datetime1">
              <a:rPr lang="en-US"/>
              <a:pPr>
                <a:defRPr/>
              </a:pPr>
              <a:t>9/10/2010</a:t>
            </a:fld>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7"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109" charset="0"/>
                <a:ea typeface="ＭＳ Ｐゴシック" pitchFamily="-109" charset="-128"/>
                <a:cs typeface="ＭＳ Ｐゴシック" pitchFamily="-109" charset="-128"/>
              </a:defRPr>
            </a:lvl1pPr>
          </a:lstStyle>
          <a:p>
            <a:pPr>
              <a:defRPr/>
            </a:pPr>
            <a:fld id="{236564D4-7C77-334B-90F1-FE808B0F3969}"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pic>
        <p:nvPicPr>
          <p:cNvPr id="4" name="Picture 12" descr="PowerPointHeader.ai"/>
          <p:cNvPicPr>
            <a:picLocks noChangeAspect="1"/>
          </p:cNvPicPr>
          <p:nvPr userDrawn="1"/>
        </p:nvPicPr>
        <p:blipFill>
          <a:blip r:embed="rId2"/>
          <a:srcRect/>
          <a:stretch>
            <a:fillRect/>
          </a:stretch>
        </p:blipFill>
        <p:spPr bwMode="auto">
          <a:xfrm>
            <a:off x="0" y="-7938"/>
            <a:ext cx="9144000" cy="952501"/>
          </a:xfrm>
          <a:prstGeom prst="rect">
            <a:avLst/>
          </a:prstGeom>
          <a:noFill/>
          <a:ln w="9525">
            <a:noFill/>
            <a:miter lim="800000"/>
            <a:headEnd/>
            <a:tailEnd/>
          </a:ln>
        </p:spPr>
      </p:pic>
      <p:sp>
        <p:nvSpPr>
          <p:cNvPr id="2" name="Title 1"/>
          <p:cNvSpPr>
            <a:spLocks noGrp="1"/>
          </p:cNvSpPr>
          <p:nvPr>
            <p:ph type="title"/>
          </p:nvPr>
        </p:nvSpPr>
        <p:spPr>
          <a:xfrm>
            <a:off x="1041400" y="1549400"/>
            <a:ext cx="7645400" cy="503238"/>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109" charset="0"/>
                <a:ea typeface="ＭＳ Ｐゴシック" pitchFamily="-109" charset="-128"/>
                <a:cs typeface="ＭＳ Ｐゴシック" pitchFamily="-109" charset="-128"/>
              </a:defRPr>
            </a:lvl1pPr>
          </a:lstStyle>
          <a:p>
            <a:pPr>
              <a:defRPr/>
            </a:pPr>
            <a:fld id="{092F1551-CE01-6643-BC17-801C2C288CB6}" type="datetime1">
              <a:rPr lang="en-US"/>
              <a:pPr>
                <a:defRPr/>
              </a:pPr>
              <a:t>9/10/2010</a:t>
            </a:fld>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7"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109" charset="0"/>
                <a:ea typeface="ＭＳ Ｐゴシック" pitchFamily="-109" charset="-128"/>
                <a:cs typeface="ＭＳ Ｐゴシック" pitchFamily="-109" charset="-128"/>
              </a:defRPr>
            </a:lvl1pPr>
          </a:lstStyle>
          <a:p>
            <a:pPr>
              <a:defRPr/>
            </a:pPr>
            <a:fld id="{5B9C0167-4B9D-CE49-975C-D4CE5BC175B8}"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4" name="Picture 12" descr="PowerPointHeader.ai"/>
          <p:cNvPicPr>
            <a:picLocks noChangeAspect="1"/>
          </p:cNvPicPr>
          <p:nvPr userDrawn="1"/>
        </p:nvPicPr>
        <p:blipFill>
          <a:blip r:embed="rId2"/>
          <a:srcRect/>
          <a:stretch>
            <a:fillRect/>
          </a:stretch>
        </p:blipFill>
        <p:spPr bwMode="auto">
          <a:xfrm>
            <a:off x="0" y="-7938"/>
            <a:ext cx="9144000" cy="952501"/>
          </a:xfrm>
          <a:prstGeom prst="rect">
            <a:avLst/>
          </a:prstGeom>
          <a:noFill/>
          <a:ln w="9525">
            <a:noFill/>
            <a:miter lim="800000"/>
            <a:headEnd/>
            <a:tailEnd/>
          </a:ln>
        </p:spPr>
      </p:pic>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109" charset="0"/>
                <a:ea typeface="ＭＳ Ｐゴシック" pitchFamily="-109" charset="-128"/>
                <a:cs typeface="ＭＳ Ｐゴシック" pitchFamily="-109" charset="-128"/>
              </a:defRPr>
            </a:lvl1pPr>
          </a:lstStyle>
          <a:p>
            <a:pPr>
              <a:defRPr/>
            </a:pPr>
            <a:fld id="{5A7ED7F0-5FF4-9A43-A2BE-3EBEA0E595A6}" type="datetime1">
              <a:rPr lang="en-US"/>
              <a:pPr>
                <a:defRPr/>
              </a:pPr>
              <a:t>9/10/2010</a:t>
            </a:fld>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7"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109" charset="0"/>
                <a:ea typeface="ＭＳ Ｐゴシック" pitchFamily="-109" charset="-128"/>
                <a:cs typeface="ＭＳ Ｐゴシック" pitchFamily="-109" charset="-128"/>
              </a:defRPr>
            </a:lvl1pPr>
          </a:lstStyle>
          <a:p>
            <a:pPr>
              <a:defRPr/>
            </a:pPr>
            <a:fld id="{71B5A59D-F2C9-A042-B78F-BEB48BB4649D}"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Slide with Picture">
    <p:bg>
      <p:bgRef idx="1002">
        <a:schemeClr val="bg1"/>
      </p:bgRef>
    </p:bg>
    <p:spTree>
      <p:nvGrpSpPr>
        <p:cNvPr id="1" name=""/>
        <p:cNvGrpSpPr/>
        <p:nvPr/>
      </p:nvGrpSpPr>
      <p:grpSpPr>
        <a:xfrm>
          <a:off x="0" y="0"/>
          <a:ext cx="0" cy="0"/>
          <a:chOff x="0" y="0"/>
          <a:chExt cx="0" cy="0"/>
        </a:xfrm>
      </p:grpSpPr>
      <p:pic>
        <p:nvPicPr>
          <p:cNvPr id="5" name="Picture 3" descr="Overlay-FullBackground.jpg"/>
          <p:cNvPicPr>
            <a:picLocks noChangeAspect="1"/>
          </p:cNvPicPr>
          <p:nvPr/>
        </p:nvPicPr>
        <p:blipFill>
          <a:blip r:embed="rId3">
            <a:lum bright="50000" contrast="50000"/>
          </a:blip>
          <a:srcRect t="50000"/>
          <a:stretch>
            <a:fillRect/>
          </a:stretch>
        </p:blipFill>
        <p:spPr bwMode="auto">
          <a:xfrm>
            <a:off x="0" y="3429000"/>
            <a:ext cx="9144000" cy="3429000"/>
          </a:xfrm>
          <a:prstGeom prst="rect">
            <a:avLst/>
          </a:prstGeom>
          <a:noFill/>
          <a:ln w="9525">
            <a:noFill/>
            <a:miter lim="800000"/>
            <a:headEnd/>
            <a:tailEnd/>
          </a:ln>
        </p:spPr>
      </p:pic>
      <p:pic>
        <p:nvPicPr>
          <p:cNvPr id="6" name="Picture 4" descr="overlay-ruleShadow.png"/>
          <p:cNvPicPr>
            <a:picLocks noChangeAspect="1"/>
          </p:cNvPicPr>
          <p:nvPr/>
        </p:nvPicPr>
        <p:blipFill>
          <a:blip r:embed="rId4"/>
          <a:srcRect/>
          <a:stretch>
            <a:fillRect/>
          </a:stretch>
        </p:blipFill>
        <p:spPr bwMode="auto">
          <a:xfrm>
            <a:off x="0" y="3303588"/>
            <a:ext cx="9144000" cy="125412"/>
          </a:xfrm>
          <a:prstGeom prst="rect">
            <a:avLst/>
          </a:prstGeom>
          <a:noFill/>
          <a:ln w="9525">
            <a:noFill/>
            <a:miter lim="800000"/>
            <a:headEnd/>
            <a:tailEnd/>
          </a:ln>
        </p:spPr>
      </p:pic>
      <p:sp>
        <p:nvSpPr>
          <p:cNvPr id="2" name="Title 1"/>
          <p:cNvSpPr>
            <a:spLocks noGrp="1"/>
          </p:cNvSpPr>
          <p:nvPr>
            <p:ph type="ctrTitle"/>
          </p:nvPr>
        </p:nvSpPr>
        <p:spPr>
          <a:xfrm>
            <a:off x="779463" y="789081"/>
            <a:ext cx="7583488" cy="1470025"/>
          </a:xfrm>
          <a:prstGeom prst="rect">
            <a:avLst/>
          </a:prstGeom>
        </p:spPr>
        <p:txBody>
          <a:bodyPr anchor="ctr" anchorCtr="0"/>
          <a:lstStyle/>
          <a:p>
            <a:r>
              <a:rPr lang="en-US" smtClean="0"/>
              <a:t>Click to edit Master title style</a:t>
            </a:r>
            <a:endParaRPr/>
          </a:p>
        </p:txBody>
      </p:sp>
      <p:sp>
        <p:nvSpPr>
          <p:cNvPr id="3" name="Subtitle 2"/>
          <p:cNvSpPr>
            <a:spLocks noGrp="1"/>
          </p:cNvSpPr>
          <p:nvPr>
            <p:ph type="subTitle" idx="1"/>
          </p:nvPr>
        </p:nvSpPr>
        <p:spPr>
          <a:xfrm>
            <a:off x="779463" y="4724400"/>
            <a:ext cx="7583487" cy="1385047"/>
          </a:xfrm>
        </p:spPr>
        <p:txBody>
          <a:bodyPr anchor="ctr">
            <a:normAutofit/>
          </a:bodyPr>
          <a:lstStyle>
            <a:lvl1pPr marL="0" indent="0" algn="ctr">
              <a:spcBef>
                <a:spcPts val="300"/>
              </a:spcBef>
              <a:buNone/>
              <a:defRPr sz="1800">
                <a:solidFill>
                  <a:schemeClr val="bg2"/>
                </a:solidFill>
                <a:effectLst>
                  <a:outerShdw blurRad="63500" dir="2700000" algn="tl"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10" name="Picture Placeholder 9"/>
          <p:cNvSpPr>
            <a:spLocks noGrp="1"/>
          </p:cNvSpPr>
          <p:nvPr>
            <p:ph type="pic" sz="quarter" idx="13"/>
          </p:nvPr>
        </p:nvSpPr>
        <p:spPr>
          <a:xfrm>
            <a:off x="3677371" y="2564085"/>
            <a:ext cx="1789259" cy="1729830"/>
          </a:xfrm>
          <a:prstGeom prst="ellipse">
            <a:avLst/>
          </a:prstGeom>
          <a:noFill/>
          <a:ln w="127000">
            <a:solidFill>
              <a:schemeClr val="tx2"/>
            </a:solidFill>
          </a:ln>
          <a:effectLst>
            <a:innerShdw blurRad="101600" dist="76200" dir="13500000">
              <a:prstClr val="black">
                <a:alpha val="57000"/>
              </a:prstClr>
            </a:innerShdw>
          </a:effectLst>
        </p:spPr>
        <p:txBody>
          <a:bodyPr>
            <a:normAutofit/>
          </a:bodyPr>
          <a:lstStyle>
            <a:lvl1pPr marL="0" indent="0" algn="ctr">
              <a:buNone/>
              <a:defRPr sz="1600">
                <a:solidFill>
                  <a:schemeClr val="tx1"/>
                </a:solidFill>
              </a:defRPr>
            </a:lvl1pPr>
          </a:lstStyle>
          <a:p>
            <a:pPr lvl="0"/>
            <a:r>
              <a:rPr lang="en-US" noProof="0" dirty="0" smtClean="0"/>
              <a:t>Click icon to add picture</a:t>
            </a:r>
            <a:endParaRPr noProof="0" dirty="0"/>
          </a:p>
        </p:txBody>
      </p:sp>
      <p:sp>
        <p:nvSpPr>
          <p:cNvPr id="7" name="Date Placeholder 3"/>
          <p:cNvSpPr>
            <a:spLocks noGrp="1"/>
          </p:cNvSpPr>
          <p:nvPr>
            <p:ph type="dt" sz="half" idx="14"/>
          </p:nvPr>
        </p:nvSpPr>
        <p:spPr>
          <a:xfrm>
            <a:off x="6732588" y="6356350"/>
            <a:ext cx="2133600" cy="365125"/>
          </a:xfrm>
          <a:prstGeom prst="rect">
            <a:avLst/>
          </a:prstGeom>
        </p:spPr>
        <p:txBody>
          <a:bodyPr/>
          <a:lstStyle>
            <a:lvl1pPr>
              <a:defRPr dirty="0">
                <a:latin typeface="Arial" pitchFamily="-109" charset="0"/>
                <a:ea typeface="ＭＳ Ｐゴシック" pitchFamily="-109" charset="-128"/>
                <a:cs typeface="ＭＳ Ｐゴシック" pitchFamily="-109" charset="-128"/>
              </a:defRPr>
            </a:lvl1pPr>
          </a:lstStyle>
          <a:p>
            <a:pPr>
              <a:defRPr/>
            </a:pPr>
            <a:r>
              <a:rPr lang="en-US" dirty="0"/>
              <a:t> CONFIDENTIAL AND PROPRIETARY  </a:t>
            </a:r>
          </a:p>
        </p:txBody>
      </p:sp>
      <p:sp>
        <p:nvSpPr>
          <p:cNvPr id="8" name="Footer Placeholder 4"/>
          <p:cNvSpPr>
            <a:spLocks noGrp="1"/>
          </p:cNvSpPr>
          <p:nvPr>
            <p:ph type="ftr" sz="quarter" idx="15"/>
          </p:nvPr>
        </p:nvSpPr>
        <p:spPr>
          <a:xfrm>
            <a:off x="241300" y="6356350"/>
            <a:ext cx="2895600" cy="365125"/>
          </a:xfrm>
          <a:prstGeom prst="rect">
            <a:avLst/>
          </a:prstGeom>
        </p:spPr>
        <p:txBody>
          <a:bodyPr/>
          <a:lstStyle>
            <a:lvl1pPr>
              <a:defRPr dirty="0">
                <a:latin typeface="Arial" pitchFamily="-109" charset="0"/>
                <a:ea typeface="ＭＳ Ｐゴシック" pitchFamily="-109" charset="-128"/>
                <a:cs typeface="ＭＳ Ｐゴシック" pitchFamily="-109" charset="-128"/>
              </a:defRPr>
            </a:lvl1pPr>
          </a:lstStyle>
          <a:p>
            <a:pPr>
              <a:defRPr/>
            </a:pPr>
            <a:r>
              <a:rPr lang="en-US" dirty="0"/>
              <a:t>DRAFT FOR INTERNAL DISCUSSION</a:t>
            </a:r>
          </a:p>
        </p:txBody>
      </p:sp>
      <p:sp>
        <p:nvSpPr>
          <p:cNvPr id="9" name="Slide Number Placeholder 5"/>
          <p:cNvSpPr>
            <a:spLocks noGrp="1"/>
          </p:cNvSpPr>
          <p:nvPr>
            <p:ph type="sldNum" sz="quarter" idx="16"/>
          </p:nvPr>
        </p:nvSpPr>
        <p:spPr>
          <a:xfrm>
            <a:off x="4343400" y="6684963"/>
            <a:ext cx="457200" cy="152400"/>
          </a:xfrm>
          <a:prstGeom prst="rect">
            <a:avLst/>
          </a:prstGeom>
        </p:spPr>
        <p:txBody>
          <a:bodyPr/>
          <a:lstStyle>
            <a:lvl1pPr>
              <a:defRPr>
                <a:latin typeface="Arial" pitchFamily="-109" charset="0"/>
                <a:ea typeface="ＭＳ Ｐゴシック" pitchFamily="-109" charset="-128"/>
                <a:cs typeface="ＭＳ Ｐゴシック" pitchFamily="-109" charset="-128"/>
              </a:defRPr>
            </a:lvl1pPr>
          </a:lstStyle>
          <a:p>
            <a:pPr>
              <a:defRPr/>
            </a:pPr>
            <a:fld id="{B46CDABF-1BE7-6549-AD6D-350C0C711EE3}" type="slidenum">
              <a:rPr/>
              <a:pPr>
                <a:defRPr/>
              </a:pPr>
              <a:t>‹#›</a:t>
            </a:fld>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mp; Content - Bar">
    <p:spTree>
      <p:nvGrpSpPr>
        <p:cNvPr id="1" name=""/>
        <p:cNvGrpSpPr/>
        <p:nvPr/>
      </p:nvGrpSpPr>
      <p:grpSpPr>
        <a:xfrm>
          <a:off x="0" y="0"/>
          <a:ext cx="0" cy="0"/>
          <a:chOff x="0" y="0"/>
          <a:chExt cx="0" cy="0"/>
        </a:xfrm>
      </p:grpSpPr>
      <p:sp>
        <p:nvSpPr>
          <p:cNvPr id="2" name="Title 1"/>
          <p:cNvSpPr>
            <a:spLocks noGrp="1"/>
          </p:cNvSpPr>
          <p:nvPr>
            <p:ph type="title"/>
          </p:nvPr>
        </p:nvSpPr>
        <p:spPr>
          <a:xfrm>
            <a:off x="457200" y="86833"/>
            <a:ext cx="8229600" cy="584775"/>
          </a:xfrm>
          <a:prstGeom prst="rect">
            <a:avLst/>
          </a:prstGeom>
        </p:spPr>
        <p:txBody>
          <a:bodyPr/>
          <a:lstStyle/>
          <a:p>
            <a:r>
              <a:rPr lang="en-US" dirty="0" smtClean="0"/>
              <a:t>Click to edit Master title style</a:t>
            </a:r>
            <a:endParaRPr lang="en-US" dirty="0"/>
          </a:p>
        </p:txBody>
      </p:sp>
      <p:sp>
        <p:nvSpPr>
          <p:cNvPr id="4" name="Slide Number Placeholder 2"/>
          <p:cNvSpPr>
            <a:spLocks noGrp="1"/>
          </p:cNvSpPr>
          <p:nvPr>
            <p:ph type="sldNum" sz="quarter" idx="10"/>
          </p:nvPr>
        </p:nvSpPr>
        <p:spPr>
          <a:xfrm>
            <a:off x="4343400" y="6684963"/>
            <a:ext cx="457200" cy="152400"/>
          </a:xfrm>
          <a:prstGeom prst="rect">
            <a:avLst/>
          </a:prstGeom>
        </p:spPr>
        <p:txBody>
          <a:bodyPr/>
          <a:lstStyle>
            <a:lvl1pPr>
              <a:defRPr>
                <a:latin typeface="Arial" pitchFamily="-109" charset="0"/>
                <a:ea typeface="ＭＳ Ｐゴシック" pitchFamily="-109" charset="-128"/>
                <a:cs typeface="ＭＳ Ｐゴシック" pitchFamily="-109" charset="-128"/>
              </a:defRPr>
            </a:lvl1pPr>
          </a:lstStyle>
          <a:p>
            <a:pPr>
              <a:defRPr/>
            </a:pPr>
            <a:fld id="{544D5DBD-50E1-4747-A15D-B562D844451C}" type="slidenum">
              <a:rPr lang="en-US"/>
              <a:pPr>
                <a:defRPr/>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12" descr="PowerPointHeader.ai"/>
          <p:cNvPicPr>
            <a:picLocks noChangeAspect="1"/>
          </p:cNvPicPr>
          <p:nvPr userDrawn="1"/>
        </p:nvPicPr>
        <p:blipFill>
          <a:blip r:embed="rId2"/>
          <a:srcRect/>
          <a:stretch>
            <a:fillRect/>
          </a:stretch>
        </p:blipFill>
        <p:spPr bwMode="auto">
          <a:xfrm>
            <a:off x="0" y="-7938"/>
            <a:ext cx="9144000" cy="952501"/>
          </a:xfrm>
          <a:prstGeom prst="rect">
            <a:avLst/>
          </a:prstGeom>
          <a:noFill/>
          <a:ln w="9525">
            <a:noFill/>
            <a:miter lim="800000"/>
            <a:headEnd/>
            <a:tailEnd/>
          </a:ln>
        </p:spPr>
      </p:pic>
      <p:sp>
        <p:nvSpPr>
          <p:cNvPr id="2" name="Title 1"/>
          <p:cNvSpPr>
            <a:spLocks noGrp="1"/>
          </p:cNvSpPr>
          <p:nvPr>
            <p:ph type="title"/>
          </p:nvPr>
        </p:nvSpPr>
        <p:spPr>
          <a:xfrm>
            <a:off x="1041400" y="1549400"/>
            <a:ext cx="7645400" cy="503238"/>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109" charset="0"/>
                <a:ea typeface="ＭＳ Ｐゴシック" pitchFamily="-109" charset="-128"/>
                <a:cs typeface="ＭＳ Ｐゴシック" pitchFamily="-109" charset="-128"/>
              </a:defRPr>
            </a:lvl1pPr>
          </a:lstStyle>
          <a:p>
            <a:pPr>
              <a:defRPr/>
            </a:pPr>
            <a:fld id="{420153D8-A37F-BD49-AE19-9C7B41D98C48}" type="datetime1">
              <a:rPr lang="en-US"/>
              <a:pPr>
                <a:defRPr/>
              </a:pPr>
              <a:t>9/10/2010</a:t>
            </a:fld>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7"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109" charset="0"/>
                <a:ea typeface="ＭＳ Ｐゴシック" pitchFamily="-109" charset="-128"/>
                <a:cs typeface="ＭＳ Ｐゴシック" pitchFamily="-109" charset="-128"/>
              </a:defRPr>
            </a:lvl1pPr>
          </a:lstStyle>
          <a:p>
            <a:pPr>
              <a:defRPr/>
            </a:pPr>
            <a:fld id="{F7D22CD7-FE86-5748-9526-5123C4004111}"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12" descr="PowerPointHeader.ai"/>
          <p:cNvPicPr>
            <a:picLocks noChangeAspect="1"/>
          </p:cNvPicPr>
          <p:nvPr userDrawn="1"/>
        </p:nvPicPr>
        <p:blipFill>
          <a:blip r:embed="rId2"/>
          <a:srcRect/>
          <a:stretch>
            <a:fillRect/>
          </a:stretch>
        </p:blipFill>
        <p:spPr bwMode="auto">
          <a:xfrm>
            <a:off x="0" y="-7938"/>
            <a:ext cx="9144000" cy="952501"/>
          </a:xfrm>
          <a:prstGeom prst="rect">
            <a:avLst/>
          </a:prstGeom>
          <a:noFill/>
          <a:ln w="9525">
            <a:noFill/>
            <a:miter lim="800000"/>
            <a:headEnd/>
            <a:tailEnd/>
          </a:ln>
        </p:spPr>
      </p:pic>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109" charset="0"/>
                <a:ea typeface="ＭＳ Ｐゴシック" pitchFamily="-109" charset="-128"/>
                <a:cs typeface="ＭＳ Ｐゴシック" pitchFamily="-109" charset="-128"/>
              </a:defRPr>
            </a:lvl1pPr>
          </a:lstStyle>
          <a:p>
            <a:pPr>
              <a:defRPr/>
            </a:pPr>
            <a:fld id="{4B384539-DAA7-9244-9D33-1588ED261C18}" type="datetime1">
              <a:rPr lang="en-US"/>
              <a:pPr>
                <a:defRPr/>
              </a:pPr>
              <a:t>9/10/2010</a:t>
            </a:fld>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7"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109" charset="0"/>
                <a:ea typeface="ＭＳ Ｐゴシック" pitchFamily="-109" charset="-128"/>
                <a:cs typeface="ＭＳ Ｐゴシック" pitchFamily="-109" charset="-128"/>
              </a:defRPr>
            </a:lvl1pPr>
          </a:lstStyle>
          <a:p>
            <a:pPr>
              <a:defRPr/>
            </a:pPr>
            <a:fld id="{E986650A-E719-1746-A36B-AFF81E29A8E7}"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pic>
        <p:nvPicPr>
          <p:cNvPr id="5" name="Picture 12" descr="PowerPointHeader.ai"/>
          <p:cNvPicPr>
            <a:picLocks noChangeAspect="1"/>
          </p:cNvPicPr>
          <p:nvPr userDrawn="1"/>
        </p:nvPicPr>
        <p:blipFill>
          <a:blip r:embed="rId2"/>
          <a:srcRect/>
          <a:stretch>
            <a:fillRect/>
          </a:stretch>
        </p:blipFill>
        <p:spPr bwMode="auto">
          <a:xfrm>
            <a:off x="0" y="-7938"/>
            <a:ext cx="9144000" cy="952501"/>
          </a:xfrm>
          <a:prstGeom prst="rect">
            <a:avLst/>
          </a:prstGeom>
          <a:noFill/>
          <a:ln w="9525">
            <a:noFill/>
            <a:miter lim="800000"/>
            <a:headEnd/>
            <a:tailEnd/>
          </a:ln>
        </p:spPr>
      </p:pic>
      <p:sp>
        <p:nvSpPr>
          <p:cNvPr id="2" name="Title 1"/>
          <p:cNvSpPr>
            <a:spLocks noGrp="1"/>
          </p:cNvSpPr>
          <p:nvPr>
            <p:ph type="title"/>
          </p:nvPr>
        </p:nvSpPr>
        <p:spPr>
          <a:xfrm>
            <a:off x="1041400" y="1549400"/>
            <a:ext cx="7645400" cy="503238"/>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109" charset="0"/>
                <a:ea typeface="ＭＳ Ｐゴシック" pitchFamily="-109" charset="-128"/>
                <a:cs typeface="ＭＳ Ｐゴシック" pitchFamily="-109" charset="-128"/>
              </a:defRPr>
            </a:lvl1pPr>
          </a:lstStyle>
          <a:p>
            <a:pPr>
              <a:defRPr/>
            </a:pPr>
            <a:fld id="{1DC815C8-70A2-5A49-B87B-73B4BB856959}" type="datetime1">
              <a:rPr lang="en-US"/>
              <a:pPr>
                <a:defRPr/>
              </a:pPr>
              <a:t>9/10/2010</a:t>
            </a:fld>
            <a:endParaRPr lang="en-US" dirty="0"/>
          </a:p>
        </p:txBody>
      </p:sp>
      <p:sp>
        <p:nvSpPr>
          <p:cNvPr id="7"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8"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109" charset="0"/>
                <a:ea typeface="ＭＳ Ｐゴシック" pitchFamily="-109" charset="-128"/>
                <a:cs typeface="ＭＳ Ｐゴシック" pitchFamily="-109" charset="-128"/>
              </a:defRPr>
            </a:lvl1pPr>
          </a:lstStyle>
          <a:p>
            <a:pPr>
              <a:defRPr/>
            </a:pPr>
            <a:fld id="{999C9264-8D31-8242-979B-615986BF7E70}"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7" name="Picture 12" descr="PowerPointHeader.ai"/>
          <p:cNvPicPr>
            <a:picLocks noChangeAspect="1"/>
          </p:cNvPicPr>
          <p:nvPr userDrawn="1"/>
        </p:nvPicPr>
        <p:blipFill>
          <a:blip r:embed="rId2"/>
          <a:srcRect/>
          <a:stretch>
            <a:fillRect/>
          </a:stretch>
        </p:blipFill>
        <p:spPr bwMode="auto">
          <a:xfrm>
            <a:off x="0" y="-7938"/>
            <a:ext cx="9144000" cy="952501"/>
          </a:xfrm>
          <a:prstGeom prst="rect">
            <a:avLst/>
          </a:prstGeom>
          <a:noFill/>
          <a:ln w="9525">
            <a:noFill/>
            <a:miter lim="800000"/>
            <a:headEnd/>
            <a:tailEnd/>
          </a:ln>
        </p:spPr>
      </p:pic>
      <p:sp>
        <p:nvSpPr>
          <p:cNvPr id="2" name="Title 1"/>
          <p:cNvSpPr>
            <a:spLocks noGrp="1"/>
          </p:cNvSpPr>
          <p:nvPr>
            <p:ph type="title"/>
          </p:nvPr>
        </p:nvSpPr>
        <p:spPr>
          <a:xfrm>
            <a:off x="1041400" y="1549400"/>
            <a:ext cx="7645400" cy="503238"/>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109" charset="0"/>
                <a:ea typeface="ＭＳ Ｐゴシック" pitchFamily="-109" charset="-128"/>
                <a:cs typeface="ＭＳ Ｐゴシック" pitchFamily="-109" charset="-128"/>
              </a:defRPr>
            </a:lvl1pPr>
          </a:lstStyle>
          <a:p>
            <a:pPr>
              <a:defRPr/>
            </a:pPr>
            <a:fld id="{CB8A9EB3-9543-C141-8158-15712E843AB3}" type="datetime1">
              <a:rPr lang="en-US"/>
              <a:pPr>
                <a:defRPr/>
              </a:pPr>
              <a:t>9/10/2010</a:t>
            </a:fld>
            <a:endParaRPr lang="en-US" dirty="0"/>
          </a:p>
        </p:txBody>
      </p:sp>
      <p:sp>
        <p:nvSpPr>
          <p:cNvPr id="9"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10"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109" charset="0"/>
                <a:ea typeface="ＭＳ Ｐゴシック" pitchFamily="-109" charset="-128"/>
                <a:cs typeface="ＭＳ Ｐゴシック" pitchFamily="-109" charset="-128"/>
              </a:defRPr>
            </a:lvl1pPr>
          </a:lstStyle>
          <a:p>
            <a:pPr>
              <a:defRPr/>
            </a:pPr>
            <a:fld id="{A8FFED4B-8E2C-3049-97AA-C683980EA3F4}"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pic>
        <p:nvPicPr>
          <p:cNvPr id="3" name="Picture 12" descr="PowerPointHeader.ai"/>
          <p:cNvPicPr>
            <a:picLocks noChangeAspect="1"/>
          </p:cNvPicPr>
          <p:nvPr userDrawn="1"/>
        </p:nvPicPr>
        <p:blipFill>
          <a:blip r:embed="rId2"/>
          <a:srcRect/>
          <a:stretch>
            <a:fillRect/>
          </a:stretch>
        </p:blipFill>
        <p:spPr bwMode="auto">
          <a:xfrm>
            <a:off x="0" y="-7938"/>
            <a:ext cx="9144000" cy="952501"/>
          </a:xfrm>
          <a:prstGeom prst="rect">
            <a:avLst/>
          </a:prstGeom>
          <a:noFill/>
          <a:ln w="9525">
            <a:noFill/>
            <a:miter lim="800000"/>
            <a:headEnd/>
            <a:tailEnd/>
          </a:ln>
        </p:spPr>
      </p:pic>
      <p:sp>
        <p:nvSpPr>
          <p:cNvPr id="2" name="Title 1"/>
          <p:cNvSpPr>
            <a:spLocks noGrp="1"/>
          </p:cNvSpPr>
          <p:nvPr>
            <p:ph type="title"/>
          </p:nvPr>
        </p:nvSpPr>
        <p:spPr>
          <a:xfrm>
            <a:off x="1041400" y="1549400"/>
            <a:ext cx="7645400" cy="503238"/>
          </a:xfrm>
          <a:prstGeom prst="rect">
            <a:avLst/>
          </a:prstGeom>
        </p:spPr>
        <p:txBody>
          <a:bodyPr/>
          <a:lstStyle/>
          <a:p>
            <a:r>
              <a:rPr lang="en-US" smtClean="0"/>
              <a:t>Click to edit Master title style</a:t>
            </a:r>
            <a:endParaRPr lang="en-US"/>
          </a:p>
        </p:txBody>
      </p:sp>
      <p:sp>
        <p:nvSpPr>
          <p:cNvPr id="4"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109" charset="0"/>
                <a:ea typeface="ＭＳ Ｐゴシック" pitchFamily="-109" charset="-128"/>
                <a:cs typeface="ＭＳ Ｐゴシック" pitchFamily="-109" charset="-128"/>
              </a:defRPr>
            </a:lvl1pPr>
          </a:lstStyle>
          <a:p>
            <a:pPr>
              <a:defRPr/>
            </a:pPr>
            <a:fld id="{088C567B-3C00-0F46-81B6-549AC8D74B06}" type="datetime1">
              <a:rPr lang="en-US"/>
              <a:pPr>
                <a:defRPr/>
              </a:pPr>
              <a:t>9/10/2010</a:t>
            </a:fld>
            <a:endParaRPr lang="en-US" dirty="0"/>
          </a:p>
        </p:txBody>
      </p:sp>
      <p:sp>
        <p:nvSpPr>
          <p:cNvPr id="5"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6"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109" charset="0"/>
                <a:ea typeface="ＭＳ Ｐゴシック" pitchFamily="-109" charset="-128"/>
                <a:cs typeface="ＭＳ Ｐゴシック" pitchFamily="-109" charset="-128"/>
              </a:defRPr>
            </a:lvl1pPr>
          </a:lstStyle>
          <a:p>
            <a:pPr>
              <a:defRPr/>
            </a:pPr>
            <a:fld id="{CADE39F3-55F5-7641-875E-503A016B5494}"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12" descr="PowerPointHeader.ai"/>
          <p:cNvPicPr>
            <a:picLocks noChangeAspect="1"/>
          </p:cNvPicPr>
          <p:nvPr userDrawn="1"/>
        </p:nvPicPr>
        <p:blipFill>
          <a:blip r:embed="rId2"/>
          <a:srcRect/>
          <a:stretch>
            <a:fillRect/>
          </a:stretch>
        </p:blipFill>
        <p:spPr bwMode="auto">
          <a:xfrm>
            <a:off x="0" y="-7938"/>
            <a:ext cx="9144000" cy="952501"/>
          </a:xfrm>
          <a:prstGeom prst="rect">
            <a:avLst/>
          </a:prstGeom>
          <a:noFill/>
          <a:ln w="9525">
            <a:noFill/>
            <a:miter lim="800000"/>
            <a:headEnd/>
            <a:tailEnd/>
          </a:ln>
        </p:spPr>
      </p:pic>
      <p:sp>
        <p:nvSpPr>
          <p:cNvPr id="3"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109" charset="0"/>
                <a:ea typeface="ＭＳ Ｐゴシック" pitchFamily="-109" charset="-128"/>
                <a:cs typeface="ＭＳ Ｐゴシック" pitchFamily="-109" charset="-128"/>
              </a:defRPr>
            </a:lvl1pPr>
          </a:lstStyle>
          <a:p>
            <a:pPr>
              <a:defRPr/>
            </a:pPr>
            <a:fld id="{0C01B556-CC3C-4A4D-A2BA-CB58E2454E9E}" type="datetime1">
              <a:rPr lang="en-US"/>
              <a:pPr>
                <a:defRPr/>
              </a:pPr>
              <a:t>9/10/2010</a:t>
            </a:fld>
            <a:endParaRPr lang="en-US" dirty="0"/>
          </a:p>
        </p:txBody>
      </p:sp>
      <p:sp>
        <p:nvSpPr>
          <p:cNvPr id="4"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5"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109" charset="0"/>
                <a:ea typeface="ＭＳ Ｐゴシック" pitchFamily="-109" charset="-128"/>
                <a:cs typeface="ＭＳ Ｐゴシック" pitchFamily="-109" charset="-128"/>
              </a:defRPr>
            </a:lvl1pPr>
          </a:lstStyle>
          <a:p>
            <a:pPr>
              <a:defRPr/>
            </a:pPr>
            <a:fld id="{44D9C470-93E1-C749-B0A3-518DE3EFCDB3}"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5" name="Picture 12" descr="PowerPointHeader.ai"/>
          <p:cNvPicPr>
            <a:picLocks noChangeAspect="1"/>
          </p:cNvPicPr>
          <p:nvPr userDrawn="1"/>
        </p:nvPicPr>
        <p:blipFill>
          <a:blip r:embed="rId2"/>
          <a:srcRect/>
          <a:stretch>
            <a:fillRect/>
          </a:stretch>
        </p:blipFill>
        <p:spPr bwMode="auto">
          <a:xfrm>
            <a:off x="0" y="-7938"/>
            <a:ext cx="9144000" cy="952501"/>
          </a:xfrm>
          <a:prstGeom prst="rect">
            <a:avLst/>
          </a:prstGeom>
          <a:noFill/>
          <a:ln w="9525">
            <a:noFill/>
            <a:miter lim="800000"/>
            <a:headEnd/>
            <a:tailEnd/>
          </a:ln>
        </p:spPr>
      </p:pic>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109" charset="0"/>
                <a:ea typeface="ＭＳ Ｐゴシック" pitchFamily="-109" charset="-128"/>
                <a:cs typeface="ＭＳ Ｐゴシック" pitchFamily="-109" charset="-128"/>
              </a:defRPr>
            </a:lvl1pPr>
          </a:lstStyle>
          <a:p>
            <a:pPr>
              <a:defRPr/>
            </a:pPr>
            <a:fld id="{89C061B7-9D66-AC4E-A332-51C0A6CC0765}" type="datetime1">
              <a:rPr lang="en-US"/>
              <a:pPr>
                <a:defRPr/>
              </a:pPr>
              <a:t>9/10/2010</a:t>
            </a:fld>
            <a:endParaRPr lang="en-US" dirty="0"/>
          </a:p>
        </p:txBody>
      </p:sp>
      <p:sp>
        <p:nvSpPr>
          <p:cNvPr id="7"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8"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109" charset="0"/>
                <a:ea typeface="ＭＳ Ｐゴシック" pitchFamily="-109" charset="-128"/>
                <a:cs typeface="ＭＳ Ｐゴシック" pitchFamily="-109" charset="-128"/>
              </a:defRPr>
            </a:lvl1pPr>
          </a:lstStyle>
          <a:p>
            <a:pPr>
              <a:defRPr/>
            </a:pPr>
            <a:fld id="{849CD4BD-C278-1F4D-B3A3-1AC8DEDA0BF1}"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5" name="Picture 12" descr="PowerPointHeader.ai"/>
          <p:cNvPicPr>
            <a:picLocks noChangeAspect="1"/>
          </p:cNvPicPr>
          <p:nvPr userDrawn="1"/>
        </p:nvPicPr>
        <p:blipFill>
          <a:blip r:embed="rId2"/>
          <a:srcRect/>
          <a:stretch>
            <a:fillRect/>
          </a:stretch>
        </p:blipFill>
        <p:spPr bwMode="auto">
          <a:xfrm>
            <a:off x="0" y="-7938"/>
            <a:ext cx="9144000" cy="952501"/>
          </a:xfrm>
          <a:prstGeom prst="rect">
            <a:avLst/>
          </a:prstGeom>
          <a:noFill/>
          <a:ln w="9525">
            <a:noFill/>
            <a:miter lim="800000"/>
            <a:headEnd/>
            <a:tailEnd/>
          </a:ln>
        </p:spPr>
      </p:pic>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109" charset="0"/>
                <a:ea typeface="ＭＳ Ｐゴシック" pitchFamily="-109" charset="-128"/>
                <a:cs typeface="ＭＳ Ｐゴシック" pitchFamily="-109" charset="-128"/>
              </a:defRPr>
            </a:lvl1pPr>
          </a:lstStyle>
          <a:p>
            <a:pPr>
              <a:defRPr/>
            </a:pPr>
            <a:fld id="{9FFC7FB7-BB21-2B4A-AB21-0345CEB5E184}" type="datetime1">
              <a:rPr lang="en-US"/>
              <a:pPr>
                <a:defRPr/>
              </a:pPr>
              <a:t>9/10/2010</a:t>
            </a:fld>
            <a:endParaRPr lang="en-US" dirty="0"/>
          </a:p>
        </p:txBody>
      </p:sp>
      <p:sp>
        <p:nvSpPr>
          <p:cNvPr id="7"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8"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109" charset="0"/>
                <a:ea typeface="ＭＳ Ｐゴシック" pitchFamily="-109" charset="-128"/>
                <a:cs typeface="ＭＳ Ｐゴシック" pitchFamily="-109" charset="-128"/>
              </a:defRPr>
            </a:lvl1pPr>
          </a:lstStyle>
          <a:p>
            <a:pPr>
              <a:defRPr/>
            </a:pPr>
            <a:fld id="{55D60267-9D55-ED4B-ADD2-30081A3B4515}"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1041400" y="2489200"/>
            <a:ext cx="7645400" cy="2806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7" name="Picture 12" descr="PowerPointHeader.ai"/>
          <p:cNvPicPr>
            <a:picLocks noChangeAspect="1"/>
          </p:cNvPicPr>
          <p:nvPr userDrawn="1"/>
        </p:nvPicPr>
        <p:blipFill>
          <a:blip r:embed="rId15"/>
          <a:srcRect/>
          <a:stretch>
            <a:fillRect/>
          </a:stretch>
        </p:blipFill>
        <p:spPr bwMode="auto">
          <a:xfrm>
            <a:off x="0" y="-7938"/>
            <a:ext cx="9144000" cy="95250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xStyles>
    <p:titleStyle>
      <a:lvl1pPr algn="l" defTabSz="457200" rtl="0" eaLnBrk="0" fontAlgn="base" hangingPunct="0">
        <a:spcBef>
          <a:spcPct val="0"/>
        </a:spcBef>
        <a:spcAft>
          <a:spcPct val="0"/>
        </a:spcAft>
        <a:defRPr sz="2400" kern="1200">
          <a:solidFill>
            <a:schemeClr val="tx1"/>
          </a:solidFill>
          <a:latin typeface="Helvetica"/>
          <a:ea typeface="ＭＳ Ｐゴシック" charset="-128"/>
          <a:cs typeface="Helvetica"/>
        </a:defRPr>
      </a:lvl1pPr>
      <a:lvl2pPr algn="l" defTabSz="457200" rtl="0" eaLnBrk="0" fontAlgn="base" hangingPunct="0">
        <a:spcBef>
          <a:spcPct val="0"/>
        </a:spcBef>
        <a:spcAft>
          <a:spcPct val="0"/>
        </a:spcAft>
        <a:defRPr sz="2400">
          <a:solidFill>
            <a:schemeClr val="tx1"/>
          </a:solidFill>
          <a:latin typeface="Helvetica" charset="0"/>
          <a:ea typeface="ＭＳ Ｐゴシック" charset="-128"/>
          <a:cs typeface="Helvetica" pitchFamily="-109" charset="0"/>
        </a:defRPr>
      </a:lvl2pPr>
      <a:lvl3pPr algn="l" defTabSz="457200" rtl="0" eaLnBrk="0" fontAlgn="base" hangingPunct="0">
        <a:spcBef>
          <a:spcPct val="0"/>
        </a:spcBef>
        <a:spcAft>
          <a:spcPct val="0"/>
        </a:spcAft>
        <a:defRPr sz="2400">
          <a:solidFill>
            <a:schemeClr val="tx1"/>
          </a:solidFill>
          <a:latin typeface="Helvetica" charset="0"/>
          <a:ea typeface="ＭＳ Ｐゴシック" charset="-128"/>
          <a:cs typeface="Helvetica" pitchFamily="-109" charset="0"/>
        </a:defRPr>
      </a:lvl3pPr>
      <a:lvl4pPr algn="l" defTabSz="457200" rtl="0" eaLnBrk="0" fontAlgn="base" hangingPunct="0">
        <a:spcBef>
          <a:spcPct val="0"/>
        </a:spcBef>
        <a:spcAft>
          <a:spcPct val="0"/>
        </a:spcAft>
        <a:defRPr sz="2400">
          <a:solidFill>
            <a:schemeClr val="tx1"/>
          </a:solidFill>
          <a:latin typeface="Helvetica" charset="0"/>
          <a:ea typeface="ＭＳ Ｐゴシック" charset="-128"/>
          <a:cs typeface="Helvetica" pitchFamily="-109" charset="0"/>
        </a:defRPr>
      </a:lvl4pPr>
      <a:lvl5pPr algn="l" defTabSz="457200" rtl="0" eaLnBrk="0" fontAlgn="base" hangingPunct="0">
        <a:spcBef>
          <a:spcPct val="0"/>
        </a:spcBef>
        <a:spcAft>
          <a:spcPct val="0"/>
        </a:spcAft>
        <a:defRPr sz="2400">
          <a:solidFill>
            <a:schemeClr val="tx1"/>
          </a:solidFill>
          <a:latin typeface="Helvetica" charset="0"/>
          <a:ea typeface="ＭＳ Ｐゴシック" charset="-128"/>
          <a:cs typeface="Helvetica" pitchFamily="-109" charset="0"/>
        </a:defRPr>
      </a:lvl5pPr>
      <a:lvl6pPr marL="457200" algn="l" defTabSz="457200" rtl="0" fontAlgn="base">
        <a:spcBef>
          <a:spcPct val="0"/>
        </a:spcBef>
        <a:spcAft>
          <a:spcPct val="0"/>
        </a:spcAft>
        <a:defRPr sz="2400">
          <a:solidFill>
            <a:schemeClr val="tx1"/>
          </a:solidFill>
          <a:latin typeface="Helvetica" charset="0"/>
          <a:ea typeface="ＭＳ Ｐゴシック" charset="-128"/>
        </a:defRPr>
      </a:lvl6pPr>
      <a:lvl7pPr marL="914400" algn="l" defTabSz="457200" rtl="0" fontAlgn="base">
        <a:spcBef>
          <a:spcPct val="0"/>
        </a:spcBef>
        <a:spcAft>
          <a:spcPct val="0"/>
        </a:spcAft>
        <a:defRPr sz="2400">
          <a:solidFill>
            <a:schemeClr val="tx1"/>
          </a:solidFill>
          <a:latin typeface="Helvetica" charset="0"/>
          <a:ea typeface="ＭＳ Ｐゴシック" charset="-128"/>
        </a:defRPr>
      </a:lvl7pPr>
      <a:lvl8pPr marL="1371600" algn="l" defTabSz="457200" rtl="0" fontAlgn="base">
        <a:spcBef>
          <a:spcPct val="0"/>
        </a:spcBef>
        <a:spcAft>
          <a:spcPct val="0"/>
        </a:spcAft>
        <a:defRPr sz="2400">
          <a:solidFill>
            <a:schemeClr val="tx1"/>
          </a:solidFill>
          <a:latin typeface="Helvetica" charset="0"/>
          <a:ea typeface="ＭＳ Ｐゴシック" charset="-128"/>
        </a:defRPr>
      </a:lvl8pPr>
      <a:lvl9pPr marL="1828800" algn="l" defTabSz="457200" rtl="0" fontAlgn="base">
        <a:spcBef>
          <a:spcPct val="0"/>
        </a:spcBef>
        <a:spcAft>
          <a:spcPct val="0"/>
        </a:spcAft>
        <a:defRPr sz="2400">
          <a:solidFill>
            <a:schemeClr val="tx1"/>
          </a:solidFill>
          <a:latin typeface="Helvetica" charset="0"/>
          <a:ea typeface="ＭＳ Ｐゴシック" charset="-128"/>
        </a:defRPr>
      </a:lvl9pPr>
    </p:titleStyle>
    <p:bodyStyle>
      <a:lvl1pPr marL="342900" indent="-342900" algn="l" rtl="0" eaLnBrk="0" fontAlgn="base" hangingPunct="0">
        <a:spcBef>
          <a:spcPct val="20000"/>
        </a:spcBef>
        <a:spcAft>
          <a:spcPct val="0"/>
        </a:spcAft>
        <a:buFont typeface="Wingdings" pitchFamily="-108" charset="2"/>
        <a:buChar char="§"/>
        <a:defRPr sz="3200" kern="1200">
          <a:solidFill>
            <a:schemeClr val="tx1"/>
          </a:solidFill>
          <a:latin typeface="+mn-lt"/>
          <a:ea typeface="ＭＳ Ｐゴシック" charset="-128"/>
          <a:cs typeface="ＭＳ Ｐゴシック" pitchFamily="-109" charset="-128"/>
        </a:defRPr>
      </a:lvl1pPr>
      <a:lvl2pPr marL="742950" indent="-285750" algn="l" rtl="0" eaLnBrk="0" fontAlgn="base" hangingPunct="0">
        <a:spcBef>
          <a:spcPct val="20000"/>
        </a:spcBef>
        <a:spcAft>
          <a:spcPct val="0"/>
        </a:spcAft>
        <a:buFont typeface="Times" pitchFamily="-108"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Times" pitchFamily="-108"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Times" pitchFamily="-108"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1.xml"/><Relationship Id="rId11" Type="http://schemas.openxmlformats.org/officeDocument/2006/relationships/image" Target="../media/image34.png"/><Relationship Id="rId5" Type="http://schemas.openxmlformats.org/officeDocument/2006/relationships/diagramQuickStyle" Target="../diagrams/quickStyle1.xml"/><Relationship Id="rId10" Type="http://schemas.openxmlformats.org/officeDocument/2006/relationships/image" Target="../media/image33.png"/><Relationship Id="rId4" Type="http://schemas.openxmlformats.org/officeDocument/2006/relationships/diagramLayout" Target="../diagrams/layout1.xml"/><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smacmillan@stanford.edu" TargetMode="External"/><Relationship Id="rId2" Type="http://schemas.openxmlformats.org/officeDocument/2006/relationships/hyperlink" Target="mailto:stuart.macmillan@nrel.gov" TargetMode="External"/><Relationship Id="rId1" Type="http://schemas.openxmlformats.org/officeDocument/2006/relationships/slideLayout" Target="../slideLayouts/slideLayout13.xml"/><Relationship Id="rId5" Type="http://schemas.openxmlformats.org/officeDocument/2006/relationships/image" Target="../media/image62.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8434" name="Title 1"/>
          <p:cNvSpPr>
            <a:spLocks noGrp="1"/>
          </p:cNvSpPr>
          <p:nvPr>
            <p:ph type="ctrTitle"/>
          </p:nvPr>
        </p:nvSpPr>
        <p:spPr bwMode="auto">
          <a:xfrm>
            <a:off x="831850" y="1212850"/>
            <a:ext cx="7488238" cy="1046163"/>
          </a:xfrm>
          <a:noFill/>
          <a:ln>
            <a:miter lim="800000"/>
            <a:headEnd/>
            <a:tailEnd/>
          </a:ln>
        </p:spPr>
        <p:txBody>
          <a:bodyPr vert="horz" wrap="square" lIns="91440" tIns="45720" rIns="91440" bIns="45720" numCol="1" compatLnSpc="1">
            <a:prstTxWarp prst="textNoShape">
              <a:avLst/>
            </a:prstTxWarp>
          </a:bodyPr>
          <a:lstStyle/>
          <a:p>
            <a:pPr algn="ctr"/>
            <a:r>
              <a:rPr lang="en-US" sz="4000" dirty="0" smtClean="0">
                <a:latin typeface="Perpetua Titling MT" pitchFamily="-108" charset="0"/>
                <a:ea typeface="Perpetua Titling MT" pitchFamily="-108" charset="0"/>
                <a:cs typeface="Perpetua Titling MT" pitchFamily="-108" charset="0"/>
              </a:rPr>
              <a:t>Clean Energy Commons</a:t>
            </a:r>
          </a:p>
        </p:txBody>
      </p:sp>
      <p:sp>
        <p:nvSpPr>
          <p:cNvPr id="30" name="Subtitle 29"/>
          <p:cNvSpPr>
            <a:spLocks noGrp="1"/>
          </p:cNvSpPr>
          <p:nvPr>
            <p:ph type="subTitle" idx="1"/>
          </p:nvPr>
        </p:nvSpPr>
        <p:spPr>
          <a:xfrm>
            <a:off x="860425" y="4301375"/>
            <a:ext cx="7486650" cy="1212850"/>
          </a:xfrm>
        </p:spPr>
        <p:txBody>
          <a:bodyPr>
            <a:noAutofit/>
          </a:bodyPr>
          <a:lstStyle/>
          <a:p>
            <a:pPr>
              <a:buFont typeface="Wingdings" pitchFamily="-109" charset="2"/>
              <a:buNone/>
              <a:defRPr/>
            </a:pPr>
            <a:r>
              <a:rPr lang="en-US" sz="3000" i="1" dirty="0" smtClean="0">
                <a:solidFill>
                  <a:schemeClr val="bg1">
                    <a:lumMod val="65000"/>
                    <a:lumOff val="35000"/>
                  </a:schemeClr>
                </a:solidFill>
                <a:latin typeface="Calisto MT"/>
                <a:cs typeface="Calisto MT"/>
              </a:rPr>
              <a:t>Accelerating Transitions to Clean Energy Systems</a:t>
            </a:r>
          </a:p>
        </p:txBody>
      </p:sp>
      <p:pic>
        <p:nvPicPr>
          <p:cNvPr id="35" name="Picture 34"/>
          <p:cNvPicPr>
            <a:picLocks noChangeAspect="1"/>
          </p:cNvPicPr>
          <p:nvPr/>
        </p:nvPicPr>
        <p:blipFill>
          <a:blip r:embed="rId3">
            <a:lum bright="1000"/>
            <a:alphaModFix/>
          </a:blip>
          <a:stretch>
            <a:fillRect/>
          </a:stretch>
        </p:blipFill>
        <p:spPr>
          <a:xfrm>
            <a:off x="3439189" y="2268715"/>
            <a:ext cx="2120309" cy="2098202"/>
          </a:xfrm>
          <a:prstGeom prst="rect">
            <a:avLst/>
          </a:prstGeom>
          <a:effectLst>
            <a:softEdge rad="368300"/>
          </a:effectLst>
        </p:spPr>
      </p:pic>
      <p:sp>
        <p:nvSpPr>
          <p:cNvPr id="5" name="TextBox 4"/>
          <p:cNvSpPr txBox="1"/>
          <p:nvPr/>
        </p:nvSpPr>
        <p:spPr>
          <a:xfrm>
            <a:off x="2162175" y="6040438"/>
            <a:ext cx="4997450" cy="522287"/>
          </a:xfrm>
          <a:prstGeom prst="rect">
            <a:avLst/>
          </a:prstGeom>
          <a:noFill/>
        </p:spPr>
        <p:txBody>
          <a:bodyPr>
            <a:spAutoFit/>
          </a:bodyPr>
          <a:lstStyle/>
          <a:p>
            <a:pPr algn="ctr">
              <a:defRPr/>
            </a:pPr>
            <a:r>
              <a:rPr lang="en-US" sz="1400" dirty="0">
                <a:solidFill>
                  <a:schemeClr val="bg1">
                    <a:lumMod val="50000"/>
                    <a:lumOff val="50000"/>
                  </a:schemeClr>
                </a:solidFill>
                <a:latin typeface="Arial" pitchFamily="-109" charset="0"/>
                <a:ea typeface="ＭＳ Ｐゴシック" pitchFamily="-109" charset="-128"/>
                <a:cs typeface="ＭＳ Ｐゴシック" pitchFamily="-109" charset="-128"/>
              </a:rPr>
              <a:t>Wolfram Data Summit</a:t>
            </a:r>
          </a:p>
          <a:p>
            <a:pPr algn="ctr">
              <a:defRPr/>
            </a:pPr>
            <a:r>
              <a:rPr lang="en-US" sz="1400" dirty="0">
                <a:solidFill>
                  <a:schemeClr val="bg1">
                    <a:lumMod val="50000"/>
                    <a:lumOff val="50000"/>
                  </a:schemeClr>
                </a:solidFill>
                <a:latin typeface="Arial" pitchFamily="-109" charset="0"/>
                <a:ea typeface="ＭＳ Ｐゴシック" pitchFamily="-109" charset="-128"/>
                <a:cs typeface="ＭＳ Ｐゴシック" pitchFamily="-109" charset="-128"/>
              </a:rPr>
              <a:t>Washington, D.C.   September 9, 2010</a:t>
            </a:r>
          </a:p>
        </p:txBody>
      </p:sp>
      <p:sp>
        <p:nvSpPr>
          <p:cNvPr id="8" name="TextBox 7"/>
          <p:cNvSpPr txBox="1"/>
          <p:nvPr/>
        </p:nvSpPr>
        <p:spPr>
          <a:xfrm>
            <a:off x="3525838" y="5580063"/>
            <a:ext cx="2292350" cy="400050"/>
          </a:xfrm>
          <a:prstGeom prst="rect">
            <a:avLst/>
          </a:prstGeom>
          <a:noFill/>
        </p:spPr>
        <p:txBody>
          <a:bodyPr>
            <a:spAutoFit/>
          </a:bodyPr>
          <a:lstStyle/>
          <a:p>
            <a:pPr algn="ctr">
              <a:defRPr/>
            </a:pPr>
            <a:r>
              <a:rPr lang="en-US" sz="2000" dirty="0">
                <a:solidFill>
                  <a:schemeClr val="bg2">
                    <a:lumMod val="25000"/>
                  </a:schemeClr>
                </a:solidFill>
                <a:latin typeface="Arial" pitchFamily="34" charset="0"/>
                <a:ea typeface="ＭＳ Ｐゴシック" pitchFamily="-109" charset="-128"/>
                <a:cs typeface="Arial" pitchFamily="34" charset="0"/>
              </a:rPr>
              <a:t>Stuart Macmillan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7350" y="0"/>
            <a:ext cx="4946650" cy="671513"/>
          </a:xfrm>
        </p:spPr>
        <p:txBody>
          <a:bodyPr/>
          <a:lstStyle/>
          <a:p>
            <a:pPr>
              <a:defRPr/>
            </a:pPr>
            <a:r>
              <a:rPr lang="en-US" sz="4000" dirty="0" smtClean="0">
                <a:solidFill>
                  <a:schemeClr val="accent1">
                    <a:lumMod val="50000"/>
                  </a:schemeClr>
                </a:solidFill>
              </a:rPr>
              <a:t>Quality Assessment</a:t>
            </a:r>
            <a:endParaRPr lang="en-US" sz="4000" dirty="0">
              <a:solidFill>
                <a:schemeClr val="accent1">
                  <a:lumMod val="50000"/>
                </a:schemeClr>
              </a:solidFill>
            </a:endParaRPr>
          </a:p>
        </p:txBody>
      </p:sp>
      <p:sp>
        <p:nvSpPr>
          <p:cNvPr id="51203" name="TextBox 9"/>
          <p:cNvSpPr txBox="1">
            <a:spLocks noChangeArrowheads="1"/>
          </p:cNvSpPr>
          <p:nvPr/>
        </p:nvSpPr>
        <p:spPr bwMode="auto">
          <a:xfrm>
            <a:off x="318942" y="5447338"/>
            <a:ext cx="8512466" cy="1077218"/>
          </a:xfrm>
          <a:prstGeom prst="rect">
            <a:avLst/>
          </a:prstGeom>
          <a:noFill/>
          <a:ln w="9525">
            <a:noFill/>
            <a:miter lim="800000"/>
            <a:headEnd/>
            <a:tailEnd/>
          </a:ln>
        </p:spPr>
        <p:txBody>
          <a:bodyPr wrap="square">
            <a:prstTxWarp prst="textNoShape">
              <a:avLst/>
            </a:prstTxWarp>
            <a:spAutoFit/>
          </a:bodyPr>
          <a:lstStyle/>
          <a:p>
            <a:pPr algn="ctr"/>
            <a:r>
              <a:rPr lang="en-US" sz="3200" i="1" dirty="0">
                <a:solidFill>
                  <a:srgbClr val="2E3C2D"/>
                </a:solidFill>
                <a:latin typeface="Calisto MT" pitchFamily="-108" charset="0"/>
              </a:rPr>
              <a:t>Actionable quality </a:t>
            </a:r>
            <a:r>
              <a:rPr lang="en-US" sz="3200" i="1" dirty="0" smtClean="0">
                <a:solidFill>
                  <a:srgbClr val="2E3C2D"/>
                </a:solidFill>
                <a:latin typeface="Calisto MT" pitchFamily="-108" charset="0"/>
              </a:rPr>
              <a:t>assessments &amp; </a:t>
            </a:r>
          </a:p>
          <a:p>
            <a:pPr algn="ctr"/>
            <a:r>
              <a:rPr lang="en-US" sz="3200" i="1" dirty="0" smtClean="0">
                <a:solidFill>
                  <a:srgbClr val="2E3C2D"/>
                </a:solidFill>
                <a:latin typeface="Calisto MT" pitchFamily="-108" charset="0"/>
              </a:rPr>
              <a:t>systematic improvement</a:t>
            </a:r>
            <a:endParaRPr lang="en-US" sz="3200" i="1" dirty="0">
              <a:solidFill>
                <a:srgbClr val="2E3C2D"/>
              </a:solidFill>
              <a:latin typeface="Calisto MT" pitchFamily="-108" charset="0"/>
            </a:endParaRPr>
          </a:p>
        </p:txBody>
      </p:sp>
      <p:pic>
        <p:nvPicPr>
          <p:cNvPr id="51204" name="Picture 5"/>
          <p:cNvPicPr>
            <a:picLocks noChangeAspect="1"/>
          </p:cNvPicPr>
          <p:nvPr/>
        </p:nvPicPr>
        <p:blipFill>
          <a:blip r:embed="rId3"/>
          <a:srcRect/>
          <a:stretch>
            <a:fillRect/>
          </a:stretch>
        </p:blipFill>
        <p:spPr bwMode="auto">
          <a:xfrm>
            <a:off x="884238" y="2196749"/>
            <a:ext cx="3313112" cy="2781300"/>
          </a:xfrm>
          <a:prstGeom prst="rect">
            <a:avLst/>
          </a:prstGeom>
          <a:noFill/>
          <a:ln w="9525">
            <a:noFill/>
            <a:miter lim="800000"/>
            <a:headEnd/>
            <a:tailEnd/>
          </a:ln>
        </p:spPr>
      </p:pic>
      <p:sp>
        <p:nvSpPr>
          <p:cNvPr id="51205" name="TextBox 12"/>
          <p:cNvSpPr txBox="1">
            <a:spLocks noChangeArrowheads="1"/>
          </p:cNvSpPr>
          <p:nvPr/>
        </p:nvSpPr>
        <p:spPr bwMode="auto">
          <a:xfrm>
            <a:off x="4167399" y="2325834"/>
            <a:ext cx="4564112" cy="2693045"/>
          </a:xfrm>
          <a:prstGeom prst="rect">
            <a:avLst/>
          </a:prstGeom>
          <a:noFill/>
          <a:ln w="9525">
            <a:noFill/>
            <a:miter lim="800000"/>
            <a:headEnd/>
            <a:tailEnd/>
          </a:ln>
        </p:spPr>
        <p:txBody>
          <a:bodyPr wrap="square">
            <a:prstTxWarp prst="textNoShape">
              <a:avLst/>
            </a:prstTxWarp>
            <a:spAutoFit/>
          </a:bodyPr>
          <a:lstStyle/>
          <a:p>
            <a:pPr algn="ctr">
              <a:spcAft>
                <a:spcPts val="600"/>
              </a:spcAft>
            </a:pPr>
            <a:r>
              <a:rPr lang="en-US" sz="2400" dirty="0" smtClean="0">
                <a:solidFill>
                  <a:schemeClr val="tx2"/>
                </a:solidFill>
                <a:latin typeface="Calisto MT" pitchFamily="-108" charset="0"/>
              </a:rPr>
              <a:t>Available – Efficient</a:t>
            </a:r>
          </a:p>
          <a:p>
            <a:pPr algn="ctr">
              <a:spcAft>
                <a:spcPts val="600"/>
              </a:spcAft>
            </a:pPr>
            <a:r>
              <a:rPr lang="en-US" sz="2400" dirty="0" smtClean="0">
                <a:solidFill>
                  <a:schemeClr val="tx2"/>
                </a:solidFill>
                <a:latin typeface="Calisto MT" pitchFamily="-108" charset="0"/>
              </a:rPr>
              <a:t>Providence – Reputation</a:t>
            </a:r>
          </a:p>
          <a:p>
            <a:pPr algn="ctr">
              <a:spcAft>
                <a:spcPts val="600"/>
              </a:spcAft>
            </a:pPr>
            <a:r>
              <a:rPr lang="en-US" sz="2400" dirty="0" smtClean="0">
                <a:solidFill>
                  <a:schemeClr val="tx2"/>
                </a:solidFill>
                <a:latin typeface="Calisto MT" pitchFamily="-108" charset="0"/>
              </a:rPr>
              <a:t>Reliable – Objective - Accurate</a:t>
            </a:r>
          </a:p>
          <a:p>
            <a:pPr algn="ctr">
              <a:spcAft>
                <a:spcPts val="600"/>
              </a:spcAft>
            </a:pPr>
            <a:r>
              <a:rPr lang="en-US" sz="2400" dirty="0" smtClean="0">
                <a:solidFill>
                  <a:schemeClr val="tx2"/>
                </a:solidFill>
                <a:latin typeface="Calisto MT" pitchFamily="-108" charset="0"/>
              </a:rPr>
              <a:t>Verifiable – Reproducible</a:t>
            </a:r>
          </a:p>
          <a:p>
            <a:pPr algn="ctr">
              <a:spcAft>
                <a:spcPts val="600"/>
              </a:spcAft>
            </a:pPr>
            <a:r>
              <a:rPr lang="en-US" sz="2400" dirty="0" smtClean="0">
                <a:solidFill>
                  <a:schemeClr val="tx2"/>
                </a:solidFill>
                <a:latin typeface="Calisto MT" pitchFamily="-108" charset="0"/>
              </a:rPr>
              <a:t>Useful – Timely</a:t>
            </a:r>
          </a:p>
          <a:p>
            <a:pPr algn="ctr">
              <a:spcAft>
                <a:spcPts val="600"/>
              </a:spcAft>
            </a:pPr>
            <a:r>
              <a:rPr lang="en-US" sz="2400" dirty="0" smtClean="0">
                <a:solidFill>
                  <a:schemeClr val="tx2"/>
                </a:solidFill>
                <a:latin typeface="Calisto MT" pitchFamily="-108" charset="0"/>
              </a:rPr>
              <a:t>Systematic improvement</a:t>
            </a:r>
          </a:p>
        </p:txBody>
      </p:sp>
      <p:sp>
        <p:nvSpPr>
          <p:cNvPr id="6" name="TextBox 12"/>
          <p:cNvSpPr txBox="1">
            <a:spLocks noChangeArrowheads="1"/>
          </p:cNvSpPr>
          <p:nvPr/>
        </p:nvSpPr>
        <p:spPr bwMode="auto">
          <a:xfrm>
            <a:off x="511710" y="1173486"/>
            <a:ext cx="6509512" cy="954107"/>
          </a:xfrm>
          <a:prstGeom prst="rect">
            <a:avLst/>
          </a:prstGeom>
          <a:noFill/>
          <a:ln w="9525">
            <a:noFill/>
            <a:miter lim="800000"/>
            <a:headEnd/>
            <a:tailEnd/>
          </a:ln>
        </p:spPr>
        <p:txBody>
          <a:bodyPr wrap="square">
            <a:prstTxWarp prst="textNoShape">
              <a:avLst/>
            </a:prstTxWarp>
            <a:spAutoFit/>
          </a:bodyPr>
          <a:lstStyle/>
          <a:p>
            <a:pPr>
              <a:spcAft>
                <a:spcPts val="1200"/>
              </a:spcAft>
            </a:pPr>
            <a:r>
              <a:rPr lang="en-US" sz="2800" dirty="0" smtClean="0">
                <a:solidFill>
                  <a:schemeClr val="tx2"/>
                </a:solidFill>
                <a:latin typeface="Calisto MT" pitchFamily="-108" charset="0"/>
              </a:rPr>
              <a:t>Can I Trust and Act on the Information? </a:t>
            </a:r>
          </a:p>
          <a:p>
            <a:pPr algn="ctr">
              <a:spcAft>
                <a:spcPts val="600"/>
              </a:spcAft>
            </a:pPr>
            <a:endParaRPr lang="en-US" dirty="0" smtClean="0">
              <a:solidFill>
                <a:schemeClr val="tx2"/>
              </a:solidFill>
              <a:latin typeface="Calisto MT" pitchFamily="-108" charset="0"/>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50800"/>
            <a:ext cx="6096000" cy="584200"/>
          </a:xfrm>
        </p:spPr>
        <p:txBody>
          <a:bodyPr>
            <a:noAutofit/>
          </a:bodyPr>
          <a:lstStyle/>
          <a:p>
            <a:pPr>
              <a:defRPr/>
            </a:pPr>
            <a:r>
              <a:rPr lang="en-US" sz="4000" dirty="0" smtClean="0">
                <a:solidFill>
                  <a:schemeClr val="accent1">
                    <a:lumMod val="50000"/>
                  </a:schemeClr>
                </a:solidFill>
              </a:rPr>
              <a:t>What’s In The Commons? </a:t>
            </a:r>
            <a:endParaRPr lang="en-US" sz="4000" dirty="0">
              <a:solidFill>
                <a:schemeClr val="accent1">
                  <a:lumMod val="50000"/>
                </a:schemeClr>
              </a:solidFill>
            </a:endParaRPr>
          </a:p>
        </p:txBody>
      </p:sp>
      <p:sp>
        <p:nvSpPr>
          <p:cNvPr id="4" name="Rounded Rectangle 3"/>
          <p:cNvSpPr/>
          <p:nvPr/>
        </p:nvSpPr>
        <p:spPr>
          <a:xfrm>
            <a:off x="5410559" y="1862524"/>
            <a:ext cx="1530417" cy="1283702"/>
          </a:xfrm>
          <a:prstGeom prst="roundRect">
            <a:avLst/>
          </a:prstGeom>
          <a:solidFill>
            <a:srgbClr val="C6A046"/>
          </a:solidFill>
          <a:effectLst>
            <a:outerShdw blurRad="60325" dist="38100" dir="2700000" algn="tl" rotWithShape="0">
              <a:srgbClr val="000000">
                <a:alpha val="43000"/>
              </a:srgbClr>
            </a:outerShdw>
          </a:effectLst>
          <a:scene3d>
            <a:camera prst="orthographicFront"/>
            <a:lightRig rig="threePt" dir="t"/>
          </a:scene3d>
          <a:sp3d>
            <a:bevelT prst="angle"/>
          </a:sp3d>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sz="1400" dirty="0">
                <a:solidFill>
                  <a:schemeClr val="tx1">
                    <a:lumMod val="85000"/>
                    <a:lumOff val="15000"/>
                  </a:schemeClr>
                </a:solidFill>
              </a:rPr>
              <a:t>TECHNICAL </a:t>
            </a:r>
          </a:p>
          <a:p>
            <a:pPr>
              <a:buFont typeface="Arial"/>
              <a:buChar char="•"/>
              <a:defRPr/>
            </a:pPr>
            <a:endParaRPr lang="en-US" sz="1400" dirty="0">
              <a:solidFill>
                <a:schemeClr val="tx1">
                  <a:lumMod val="85000"/>
                  <a:lumOff val="15000"/>
                </a:schemeClr>
              </a:solidFill>
            </a:endParaRPr>
          </a:p>
          <a:p>
            <a:pPr>
              <a:buFont typeface="Arial"/>
              <a:buChar char="•"/>
              <a:defRPr/>
            </a:pPr>
            <a:endParaRPr lang="en-US" sz="1400" dirty="0">
              <a:solidFill>
                <a:schemeClr val="tx1">
                  <a:lumMod val="85000"/>
                  <a:lumOff val="15000"/>
                </a:schemeClr>
              </a:solidFill>
            </a:endParaRPr>
          </a:p>
          <a:p>
            <a:pPr>
              <a:buFont typeface="Arial"/>
              <a:buChar char="•"/>
              <a:defRPr/>
            </a:pPr>
            <a:endParaRPr lang="en-US" sz="1400" dirty="0">
              <a:solidFill>
                <a:schemeClr val="tx1">
                  <a:lumMod val="85000"/>
                  <a:lumOff val="15000"/>
                </a:schemeClr>
              </a:solidFill>
            </a:endParaRPr>
          </a:p>
          <a:p>
            <a:pPr>
              <a:buFont typeface="Arial"/>
              <a:buChar char="•"/>
              <a:defRPr/>
            </a:pPr>
            <a:endParaRPr lang="en-US" sz="1400" dirty="0">
              <a:solidFill>
                <a:schemeClr val="tx1">
                  <a:lumMod val="85000"/>
                  <a:lumOff val="15000"/>
                </a:schemeClr>
              </a:solidFill>
            </a:endParaRPr>
          </a:p>
        </p:txBody>
      </p:sp>
      <p:sp>
        <p:nvSpPr>
          <p:cNvPr id="5" name="Rounded Rectangle 4"/>
          <p:cNvSpPr/>
          <p:nvPr/>
        </p:nvSpPr>
        <p:spPr>
          <a:xfrm>
            <a:off x="5410559" y="3638903"/>
            <a:ext cx="1530417" cy="1283702"/>
          </a:xfrm>
          <a:prstGeom prst="roundRect">
            <a:avLst/>
          </a:prstGeom>
          <a:solidFill>
            <a:srgbClr val="C6A046"/>
          </a:solidFill>
          <a:effectLst>
            <a:outerShdw blurRad="60325" dist="38100" dir="2700000" algn="tl" rotWithShape="0">
              <a:srgbClr val="000000">
                <a:alpha val="43000"/>
              </a:srgbClr>
            </a:outerShdw>
          </a:effectLst>
          <a:scene3d>
            <a:camera prst="orthographicFront"/>
            <a:lightRig rig="threePt" dir="t"/>
          </a:scene3d>
          <a:sp3d>
            <a:bevelT prst="angle"/>
          </a:sp3d>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sz="1400" dirty="0">
                <a:solidFill>
                  <a:schemeClr val="tx1">
                    <a:lumMod val="85000"/>
                    <a:lumOff val="15000"/>
                  </a:schemeClr>
                </a:solidFill>
              </a:rPr>
              <a:t>EDUCATION</a:t>
            </a:r>
          </a:p>
          <a:p>
            <a:pPr algn="ctr">
              <a:defRPr/>
            </a:pPr>
            <a:endParaRPr lang="en-US" sz="1400" dirty="0">
              <a:solidFill>
                <a:schemeClr val="tx1">
                  <a:lumMod val="85000"/>
                  <a:lumOff val="15000"/>
                </a:schemeClr>
              </a:solidFill>
            </a:endParaRPr>
          </a:p>
          <a:p>
            <a:pPr algn="ctr">
              <a:defRPr/>
            </a:pPr>
            <a:endParaRPr lang="en-US" sz="1400" dirty="0">
              <a:solidFill>
                <a:schemeClr val="tx1">
                  <a:lumMod val="85000"/>
                  <a:lumOff val="15000"/>
                </a:schemeClr>
              </a:solidFill>
            </a:endParaRPr>
          </a:p>
          <a:p>
            <a:pPr algn="ctr">
              <a:defRPr/>
            </a:pPr>
            <a:endParaRPr lang="en-US" sz="1400" dirty="0">
              <a:solidFill>
                <a:schemeClr val="tx1">
                  <a:lumMod val="85000"/>
                  <a:lumOff val="15000"/>
                </a:schemeClr>
              </a:solidFill>
            </a:endParaRPr>
          </a:p>
          <a:p>
            <a:pPr algn="ctr">
              <a:defRPr/>
            </a:pPr>
            <a:endParaRPr lang="en-US" sz="1200" dirty="0">
              <a:solidFill>
                <a:schemeClr val="tx1">
                  <a:lumMod val="65000"/>
                  <a:lumOff val="35000"/>
                </a:schemeClr>
              </a:solidFill>
            </a:endParaRPr>
          </a:p>
        </p:txBody>
      </p:sp>
      <p:sp>
        <p:nvSpPr>
          <p:cNvPr id="6" name="Rounded Rectangle 5"/>
          <p:cNvSpPr/>
          <p:nvPr/>
        </p:nvSpPr>
        <p:spPr>
          <a:xfrm>
            <a:off x="3747896" y="3656917"/>
            <a:ext cx="1530417" cy="1283702"/>
          </a:xfrm>
          <a:prstGeom prst="roundRect">
            <a:avLst/>
          </a:prstGeom>
          <a:solidFill>
            <a:srgbClr val="C6A046"/>
          </a:solidFill>
          <a:effectLst>
            <a:outerShdw blurRad="60325" dist="38100" dir="2700000" algn="tl" rotWithShape="0">
              <a:srgbClr val="000000">
                <a:alpha val="43000"/>
              </a:srgbClr>
            </a:outerShdw>
          </a:effectLst>
          <a:scene3d>
            <a:camera prst="orthographicFront"/>
            <a:lightRig rig="threePt" dir="t"/>
          </a:scene3d>
          <a:sp3d>
            <a:bevelT prst="angle"/>
          </a:sp3d>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sz="1400" dirty="0">
                <a:solidFill>
                  <a:schemeClr val="tx1">
                    <a:lumMod val="85000"/>
                    <a:lumOff val="15000"/>
                  </a:schemeClr>
                </a:solidFill>
              </a:rPr>
              <a:t>RESEARCH</a:t>
            </a:r>
          </a:p>
          <a:p>
            <a:pPr algn="ctr">
              <a:defRPr/>
            </a:pPr>
            <a:endParaRPr lang="en-US" sz="1400" dirty="0">
              <a:solidFill>
                <a:schemeClr val="tx1">
                  <a:lumMod val="85000"/>
                  <a:lumOff val="15000"/>
                </a:schemeClr>
              </a:solidFill>
            </a:endParaRPr>
          </a:p>
          <a:p>
            <a:pPr algn="ctr">
              <a:defRPr/>
            </a:pPr>
            <a:endParaRPr lang="en-US" sz="1400" dirty="0">
              <a:solidFill>
                <a:schemeClr val="tx1">
                  <a:lumMod val="85000"/>
                  <a:lumOff val="15000"/>
                </a:schemeClr>
              </a:solidFill>
            </a:endParaRPr>
          </a:p>
          <a:p>
            <a:pPr algn="ctr">
              <a:defRPr/>
            </a:pPr>
            <a:endParaRPr lang="en-US" sz="1400" dirty="0">
              <a:solidFill>
                <a:schemeClr val="tx1">
                  <a:lumMod val="85000"/>
                  <a:lumOff val="15000"/>
                </a:schemeClr>
              </a:solidFill>
            </a:endParaRPr>
          </a:p>
          <a:p>
            <a:pPr algn="ctr">
              <a:defRPr/>
            </a:pPr>
            <a:endParaRPr lang="en-US" sz="1400" dirty="0">
              <a:solidFill>
                <a:schemeClr val="tx1">
                  <a:lumMod val="85000"/>
                  <a:lumOff val="15000"/>
                </a:schemeClr>
              </a:solidFill>
            </a:endParaRPr>
          </a:p>
        </p:txBody>
      </p:sp>
      <p:sp>
        <p:nvSpPr>
          <p:cNvPr id="7" name="Rounded Rectangle 6"/>
          <p:cNvSpPr/>
          <p:nvPr/>
        </p:nvSpPr>
        <p:spPr>
          <a:xfrm>
            <a:off x="3747897" y="1880538"/>
            <a:ext cx="1530416" cy="1283702"/>
          </a:xfrm>
          <a:prstGeom prst="roundRect">
            <a:avLst/>
          </a:prstGeom>
          <a:solidFill>
            <a:srgbClr val="C6A046"/>
          </a:solidFill>
          <a:effectLst>
            <a:outerShdw blurRad="60325" dist="38100" dir="2700000" algn="tl" rotWithShape="0">
              <a:srgbClr val="000000">
                <a:alpha val="43000"/>
              </a:srgbClr>
            </a:outerShdw>
          </a:effectLst>
          <a:scene3d>
            <a:camera prst="orthographicFront"/>
            <a:lightRig rig="threePt" dir="t"/>
          </a:scene3d>
          <a:sp3d>
            <a:bevelT prst="angle"/>
          </a:sp3d>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sz="1400" dirty="0">
                <a:solidFill>
                  <a:schemeClr val="tx1">
                    <a:lumMod val="85000"/>
                    <a:lumOff val="15000"/>
                  </a:schemeClr>
                </a:solidFill>
              </a:rPr>
              <a:t>ECONOMIC</a:t>
            </a:r>
          </a:p>
          <a:p>
            <a:pPr algn="ctr">
              <a:defRPr/>
            </a:pPr>
            <a:endParaRPr lang="en-US" sz="1400" dirty="0">
              <a:solidFill>
                <a:schemeClr val="tx1">
                  <a:lumMod val="85000"/>
                  <a:lumOff val="15000"/>
                </a:schemeClr>
              </a:solidFill>
            </a:endParaRPr>
          </a:p>
          <a:p>
            <a:pPr algn="ctr">
              <a:defRPr/>
            </a:pPr>
            <a:endParaRPr lang="en-US" sz="1400" dirty="0">
              <a:solidFill>
                <a:schemeClr val="tx1">
                  <a:lumMod val="85000"/>
                  <a:lumOff val="15000"/>
                </a:schemeClr>
              </a:solidFill>
            </a:endParaRPr>
          </a:p>
          <a:p>
            <a:pPr algn="ctr">
              <a:defRPr/>
            </a:pPr>
            <a:endParaRPr lang="en-US" sz="1400" dirty="0">
              <a:solidFill>
                <a:schemeClr val="tx1">
                  <a:lumMod val="85000"/>
                  <a:lumOff val="15000"/>
                </a:schemeClr>
              </a:solidFill>
            </a:endParaRPr>
          </a:p>
          <a:p>
            <a:pPr algn="ctr">
              <a:defRPr/>
            </a:pPr>
            <a:endParaRPr lang="en-US" sz="1400" dirty="0">
              <a:solidFill>
                <a:schemeClr val="tx1">
                  <a:lumMod val="85000"/>
                  <a:lumOff val="15000"/>
                </a:schemeClr>
              </a:solidFill>
            </a:endParaRPr>
          </a:p>
        </p:txBody>
      </p:sp>
      <p:sp>
        <p:nvSpPr>
          <p:cNvPr id="8" name="Rounded Rectangle 7"/>
          <p:cNvSpPr/>
          <p:nvPr/>
        </p:nvSpPr>
        <p:spPr>
          <a:xfrm>
            <a:off x="7057855" y="1851453"/>
            <a:ext cx="1530417" cy="1283702"/>
          </a:xfrm>
          <a:prstGeom prst="roundRect">
            <a:avLst/>
          </a:prstGeom>
          <a:solidFill>
            <a:srgbClr val="C6A046"/>
          </a:solidFill>
          <a:effectLst>
            <a:outerShdw blurRad="60325" dist="38100" dir="2700000" algn="tl" rotWithShape="0">
              <a:srgbClr val="000000">
                <a:alpha val="43000"/>
              </a:srgbClr>
            </a:outerShdw>
          </a:effectLst>
          <a:scene3d>
            <a:camera prst="orthographicFront"/>
            <a:lightRig rig="threePt" dir="t"/>
          </a:scene3d>
          <a:sp3d>
            <a:bevelT prst="angle"/>
          </a:sp3d>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sz="1400" dirty="0">
                <a:solidFill>
                  <a:schemeClr val="tx1">
                    <a:lumMod val="85000"/>
                    <a:lumOff val="15000"/>
                  </a:schemeClr>
                </a:solidFill>
              </a:rPr>
              <a:t>POLICY</a:t>
            </a:r>
          </a:p>
          <a:p>
            <a:pPr algn="ctr">
              <a:defRPr/>
            </a:pPr>
            <a:endParaRPr lang="en-US" sz="1400" dirty="0">
              <a:solidFill>
                <a:schemeClr val="tx1">
                  <a:lumMod val="85000"/>
                  <a:lumOff val="15000"/>
                </a:schemeClr>
              </a:solidFill>
            </a:endParaRPr>
          </a:p>
          <a:p>
            <a:pPr algn="ctr">
              <a:defRPr/>
            </a:pPr>
            <a:endParaRPr lang="en-US" sz="1400" dirty="0">
              <a:solidFill>
                <a:schemeClr val="tx1">
                  <a:lumMod val="85000"/>
                  <a:lumOff val="15000"/>
                </a:schemeClr>
              </a:solidFill>
            </a:endParaRPr>
          </a:p>
          <a:p>
            <a:pPr algn="ctr">
              <a:defRPr/>
            </a:pPr>
            <a:endParaRPr lang="en-US" sz="1400" dirty="0">
              <a:solidFill>
                <a:schemeClr val="tx1">
                  <a:lumMod val="85000"/>
                  <a:lumOff val="15000"/>
                </a:schemeClr>
              </a:solidFill>
            </a:endParaRPr>
          </a:p>
          <a:p>
            <a:pPr algn="ctr">
              <a:defRPr/>
            </a:pPr>
            <a:endParaRPr lang="en-US" sz="1400" dirty="0">
              <a:solidFill>
                <a:schemeClr val="tx1">
                  <a:lumMod val="85000"/>
                  <a:lumOff val="15000"/>
                </a:schemeClr>
              </a:solidFill>
            </a:endParaRPr>
          </a:p>
        </p:txBody>
      </p:sp>
      <p:sp>
        <p:nvSpPr>
          <p:cNvPr id="9" name="Rounded Rectangle 8"/>
          <p:cNvSpPr/>
          <p:nvPr/>
        </p:nvSpPr>
        <p:spPr>
          <a:xfrm>
            <a:off x="7057855" y="3638903"/>
            <a:ext cx="1530417" cy="1283702"/>
          </a:xfrm>
          <a:prstGeom prst="roundRect">
            <a:avLst/>
          </a:prstGeom>
          <a:solidFill>
            <a:srgbClr val="C6A046"/>
          </a:solidFill>
          <a:effectLst>
            <a:outerShdw blurRad="60325" dist="38100" dir="2700000" algn="tl" rotWithShape="0">
              <a:srgbClr val="000000">
                <a:alpha val="43000"/>
              </a:srgbClr>
            </a:outerShdw>
          </a:effectLst>
          <a:scene3d>
            <a:camera prst="orthographicFront"/>
            <a:lightRig rig="threePt" dir="t"/>
          </a:scene3d>
          <a:sp3d>
            <a:bevelT prst="angle"/>
          </a:sp3d>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sz="1400" dirty="0">
                <a:solidFill>
                  <a:schemeClr val="tx1">
                    <a:lumMod val="85000"/>
                    <a:lumOff val="15000"/>
                  </a:schemeClr>
                </a:solidFill>
              </a:rPr>
              <a:t>INVESTMENT </a:t>
            </a:r>
          </a:p>
          <a:p>
            <a:pPr algn="ctr">
              <a:defRPr/>
            </a:pPr>
            <a:endParaRPr lang="en-US" sz="1400" dirty="0">
              <a:solidFill>
                <a:schemeClr val="tx1">
                  <a:lumMod val="85000"/>
                  <a:lumOff val="15000"/>
                </a:schemeClr>
              </a:solidFill>
            </a:endParaRPr>
          </a:p>
          <a:p>
            <a:pPr algn="ctr">
              <a:defRPr/>
            </a:pPr>
            <a:endParaRPr lang="en-US" sz="1400" dirty="0">
              <a:solidFill>
                <a:schemeClr val="tx1">
                  <a:lumMod val="85000"/>
                  <a:lumOff val="15000"/>
                </a:schemeClr>
              </a:solidFill>
            </a:endParaRPr>
          </a:p>
          <a:p>
            <a:pPr algn="ctr">
              <a:defRPr/>
            </a:pPr>
            <a:endParaRPr lang="en-US" sz="1400" dirty="0">
              <a:solidFill>
                <a:schemeClr val="tx1">
                  <a:lumMod val="85000"/>
                  <a:lumOff val="15000"/>
                </a:schemeClr>
              </a:solidFill>
            </a:endParaRPr>
          </a:p>
          <a:p>
            <a:pPr algn="ctr">
              <a:defRPr/>
            </a:pPr>
            <a:endParaRPr lang="en-US" sz="1400" dirty="0">
              <a:solidFill>
                <a:schemeClr val="tx1">
                  <a:lumMod val="85000"/>
                  <a:lumOff val="15000"/>
                </a:schemeClr>
              </a:solidFill>
            </a:endParaRPr>
          </a:p>
        </p:txBody>
      </p:sp>
      <p:sp>
        <p:nvSpPr>
          <p:cNvPr id="30741" name="TextBox 9"/>
          <p:cNvSpPr txBox="1">
            <a:spLocks noChangeArrowheads="1"/>
          </p:cNvSpPr>
          <p:nvPr/>
        </p:nvSpPr>
        <p:spPr bwMode="auto">
          <a:xfrm>
            <a:off x="620713" y="5553075"/>
            <a:ext cx="8132762" cy="584776"/>
          </a:xfrm>
          <a:prstGeom prst="rect">
            <a:avLst/>
          </a:prstGeom>
          <a:noFill/>
          <a:ln w="9525">
            <a:noFill/>
            <a:miter lim="800000"/>
            <a:headEnd/>
            <a:tailEnd/>
          </a:ln>
        </p:spPr>
        <p:txBody>
          <a:bodyPr>
            <a:prstTxWarp prst="textNoShape">
              <a:avLst/>
            </a:prstTxWarp>
            <a:spAutoFit/>
          </a:bodyPr>
          <a:lstStyle/>
          <a:p>
            <a:pPr algn="ctr"/>
            <a:r>
              <a:rPr lang="en-US" sz="3200" i="1" dirty="0">
                <a:solidFill>
                  <a:srgbClr val="233426"/>
                </a:solidFill>
                <a:latin typeface="Calisto MT" pitchFamily="-108" charset="0"/>
                <a:ea typeface="Calisto MT" pitchFamily="-108" charset="0"/>
                <a:cs typeface="Calisto MT" pitchFamily="-108" charset="0"/>
              </a:rPr>
              <a:t> Published collective intelligence of the</a:t>
            </a:r>
            <a:r>
              <a:rPr lang="en-US" sz="3200" i="1" dirty="0" smtClean="0">
                <a:solidFill>
                  <a:srgbClr val="233426"/>
                </a:solidFill>
                <a:latin typeface="Calisto MT" pitchFamily="-108" charset="0"/>
                <a:ea typeface="Calisto MT" pitchFamily="-108" charset="0"/>
                <a:cs typeface="Calisto MT" pitchFamily="-108" charset="0"/>
              </a:rPr>
              <a:t> community</a:t>
            </a:r>
            <a:endParaRPr lang="en-US" sz="3200" i="1" dirty="0">
              <a:solidFill>
                <a:srgbClr val="233426"/>
              </a:solidFill>
              <a:latin typeface="Calisto MT" pitchFamily="-108" charset="0"/>
              <a:ea typeface="Calisto MT" pitchFamily="-108" charset="0"/>
              <a:cs typeface="Calisto MT" pitchFamily="-108" charset="0"/>
            </a:endParaRPr>
          </a:p>
        </p:txBody>
      </p:sp>
      <p:graphicFrame>
        <p:nvGraphicFramePr>
          <p:cNvPr id="14" name="Diagram 13"/>
          <p:cNvGraphicFramePr/>
          <p:nvPr/>
        </p:nvGraphicFramePr>
        <p:xfrm>
          <a:off x="266443" y="2145948"/>
          <a:ext cx="3412338" cy="2530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3" name="Picture 11"/>
          <p:cNvPicPr>
            <a:picLocks noChangeAspect="1"/>
          </p:cNvPicPr>
          <p:nvPr/>
        </p:nvPicPr>
        <p:blipFill>
          <a:blip r:embed="rId8"/>
          <a:srcRect/>
          <a:stretch>
            <a:fillRect/>
          </a:stretch>
        </p:blipFill>
        <p:spPr bwMode="auto">
          <a:xfrm>
            <a:off x="4000500" y="4030663"/>
            <a:ext cx="979488" cy="757237"/>
          </a:xfrm>
          <a:prstGeom prst="rect">
            <a:avLst/>
          </a:prstGeom>
          <a:noFill/>
          <a:ln w="9525">
            <a:noFill/>
            <a:miter lim="800000"/>
            <a:headEnd/>
            <a:tailEnd/>
          </a:ln>
        </p:spPr>
      </p:pic>
      <p:pic>
        <p:nvPicPr>
          <p:cNvPr id="30744" name="Picture 12"/>
          <p:cNvPicPr>
            <a:picLocks noChangeAspect="1"/>
          </p:cNvPicPr>
          <p:nvPr/>
        </p:nvPicPr>
        <p:blipFill>
          <a:blip r:embed="rId9"/>
          <a:srcRect/>
          <a:stretch>
            <a:fillRect/>
          </a:stretch>
        </p:blipFill>
        <p:spPr bwMode="auto">
          <a:xfrm>
            <a:off x="5691188" y="2227263"/>
            <a:ext cx="996950" cy="741362"/>
          </a:xfrm>
          <a:prstGeom prst="rect">
            <a:avLst/>
          </a:prstGeom>
          <a:noFill/>
          <a:ln w="9525">
            <a:noFill/>
            <a:miter lim="800000"/>
            <a:headEnd/>
            <a:tailEnd/>
          </a:ln>
        </p:spPr>
      </p:pic>
      <p:pic>
        <p:nvPicPr>
          <p:cNvPr id="30745" name="Picture 16"/>
          <p:cNvPicPr>
            <a:picLocks noChangeAspect="1"/>
          </p:cNvPicPr>
          <p:nvPr/>
        </p:nvPicPr>
        <p:blipFill>
          <a:blip r:embed="rId10"/>
          <a:srcRect/>
          <a:stretch>
            <a:fillRect/>
          </a:stretch>
        </p:blipFill>
        <p:spPr bwMode="auto">
          <a:xfrm>
            <a:off x="4148138" y="2239963"/>
            <a:ext cx="763587" cy="757237"/>
          </a:xfrm>
          <a:prstGeom prst="rect">
            <a:avLst/>
          </a:prstGeom>
          <a:noFill/>
          <a:ln w="9525">
            <a:noFill/>
            <a:miter lim="800000"/>
            <a:headEnd/>
            <a:tailEnd/>
          </a:ln>
        </p:spPr>
      </p:pic>
      <p:pic>
        <p:nvPicPr>
          <p:cNvPr id="30746" name="Picture 17"/>
          <p:cNvPicPr>
            <a:picLocks noChangeAspect="1"/>
          </p:cNvPicPr>
          <p:nvPr/>
        </p:nvPicPr>
        <p:blipFill>
          <a:blip r:embed="rId11"/>
          <a:srcRect/>
          <a:stretch>
            <a:fillRect/>
          </a:stretch>
        </p:blipFill>
        <p:spPr bwMode="auto">
          <a:xfrm flipV="1">
            <a:off x="7348538" y="2227263"/>
            <a:ext cx="995362" cy="741362"/>
          </a:xfrm>
          <a:prstGeom prst="rect">
            <a:avLst/>
          </a:prstGeom>
          <a:noFill/>
          <a:ln w="9525">
            <a:noFill/>
            <a:miter lim="800000"/>
            <a:headEnd/>
            <a:tailEnd/>
          </a:ln>
        </p:spPr>
      </p:pic>
      <p:pic>
        <p:nvPicPr>
          <p:cNvPr id="30747" name="Picture 18"/>
          <p:cNvPicPr>
            <a:picLocks noChangeAspect="1"/>
          </p:cNvPicPr>
          <p:nvPr/>
        </p:nvPicPr>
        <p:blipFill>
          <a:blip r:embed="rId12"/>
          <a:srcRect/>
          <a:stretch>
            <a:fillRect/>
          </a:stretch>
        </p:blipFill>
        <p:spPr bwMode="auto">
          <a:xfrm>
            <a:off x="7308850" y="4000500"/>
            <a:ext cx="1038225" cy="758825"/>
          </a:xfrm>
          <a:prstGeom prst="rect">
            <a:avLst/>
          </a:prstGeom>
          <a:noFill/>
          <a:ln w="9525">
            <a:noFill/>
            <a:miter lim="800000"/>
            <a:headEnd/>
            <a:tailEnd/>
          </a:ln>
        </p:spPr>
      </p:pic>
      <p:pic>
        <p:nvPicPr>
          <p:cNvPr id="30748" name="Picture 19"/>
          <p:cNvPicPr>
            <a:picLocks noChangeAspect="1"/>
          </p:cNvPicPr>
          <p:nvPr/>
        </p:nvPicPr>
        <p:blipFill>
          <a:blip r:embed="rId13"/>
          <a:srcRect/>
          <a:stretch>
            <a:fillRect/>
          </a:stretch>
        </p:blipFill>
        <p:spPr bwMode="auto">
          <a:xfrm>
            <a:off x="5627688" y="4030663"/>
            <a:ext cx="1060450" cy="728662"/>
          </a:xfrm>
          <a:prstGeom prst="rect">
            <a:avLst/>
          </a:prstGeom>
          <a:noFill/>
          <a:ln w="9525">
            <a:noFill/>
            <a:miter lim="800000"/>
            <a:headEnd/>
            <a:tailEnd/>
          </a:ln>
        </p:spPr>
      </p:pic>
      <p:sp>
        <p:nvSpPr>
          <p:cNvPr id="17" name="TextBox 16"/>
          <p:cNvSpPr txBox="1"/>
          <p:nvPr/>
        </p:nvSpPr>
        <p:spPr>
          <a:xfrm>
            <a:off x="839724" y="1591991"/>
            <a:ext cx="2210557" cy="523220"/>
          </a:xfrm>
          <a:prstGeom prst="rect">
            <a:avLst/>
          </a:prstGeom>
          <a:noFill/>
        </p:spPr>
        <p:txBody>
          <a:bodyPr wrap="square" rtlCol="0">
            <a:spAutoFit/>
          </a:bodyPr>
          <a:lstStyle/>
          <a:p>
            <a:pPr algn="ctr"/>
            <a:r>
              <a:rPr lang="en-US" sz="2800" dirty="0" smtClean="0">
                <a:solidFill>
                  <a:schemeClr val="accent1">
                    <a:lumMod val="50000"/>
                  </a:schemeClr>
                </a:solidFill>
              </a:rPr>
              <a:t>energy </a:t>
            </a:r>
            <a:endParaRPr lang="en-US" sz="2800" dirty="0">
              <a:solidFill>
                <a:schemeClr val="accent1">
                  <a:lumMod val="50000"/>
                </a:schemeClr>
              </a:solidFill>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6306227" y="1395107"/>
            <a:ext cx="2088474" cy="422751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Calisto MT"/>
            </a:endParaRPr>
          </a:p>
        </p:txBody>
      </p:sp>
      <p:sp>
        <p:nvSpPr>
          <p:cNvPr id="32770" name="Title 1"/>
          <p:cNvSpPr>
            <a:spLocks noGrp="1"/>
          </p:cNvSpPr>
          <p:nvPr>
            <p:ph type="title"/>
          </p:nvPr>
        </p:nvSpPr>
        <p:spPr bwMode="auto">
          <a:xfrm>
            <a:off x="4064001" y="87313"/>
            <a:ext cx="5080000" cy="584200"/>
          </a:xfrm>
          <a:noFill/>
          <a:ln>
            <a:miter lim="800000"/>
            <a:headEnd/>
            <a:tailEnd/>
          </a:ln>
        </p:spPr>
        <p:txBody>
          <a:bodyPr vert="horz" wrap="square" lIns="91440" tIns="45720" rIns="91440" bIns="45720" numCol="1" anchor="t" anchorCtr="0" compatLnSpc="1">
            <a:prstTxWarp prst="textNoShape">
              <a:avLst/>
            </a:prstTxWarp>
          </a:bodyPr>
          <a:lstStyle/>
          <a:p>
            <a:r>
              <a:rPr lang="en-US" sz="4000" dirty="0" smtClean="0">
                <a:solidFill>
                  <a:schemeClr val="accent1">
                    <a:lumMod val="50000"/>
                  </a:schemeClr>
                </a:solidFill>
                <a:latin typeface="Helvetica" pitchFamily="-108" charset="0"/>
                <a:ea typeface="ＭＳ Ｐゴシック" pitchFamily="-108" charset="-128"/>
              </a:rPr>
              <a:t>Information Sources</a:t>
            </a:r>
          </a:p>
        </p:txBody>
      </p:sp>
      <p:sp>
        <p:nvSpPr>
          <p:cNvPr id="32771" name="TextBox 9"/>
          <p:cNvSpPr txBox="1">
            <a:spLocks noChangeArrowheads="1"/>
          </p:cNvSpPr>
          <p:nvPr/>
        </p:nvSpPr>
        <p:spPr bwMode="auto">
          <a:xfrm>
            <a:off x="336550" y="5831083"/>
            <a:ext cx="8486775" cy="584200"/>
          </a:xfrm>
          <a:prstGeom prst="rect">
            <a:avLst/>
          </a:prstGeom>
          <a:noFill/>
          <a:ln w="9525">
            <a:noFill/>
            <a:miter lim="800000"/>
            <a:headEnd/>
            <a:tailEnd/>
          </a:ln>
        </p:spPr>
        <p:txBody>
          <a:bodyPr>
            <a:prstTxWarp prst="textNoShape">
              <a:avLst/>
            </a:prstTxWarp>
            <a:spAutoFit/>
          </a:bodyPr>
          <a:lstStyle/>
          <a:p>
            <a:pPr algn="ctr"/>
            <a:r>
              <a:rPr lang="en-US" sz="3200" i="1" dirty="0">
                <a:solidFill>
                  <a:srgbClr val="233426"/>
                </a:solidFill>
                <a:latin typeface="Calisto MT" pitchFamily="-108" charset="0"/>
                <a:ea typeface="Calisto MT" pitchFamily="-108" charset="0"/>
                <a:cs typeface="Calisto MT" pitchFamily="-108" charset="0"/>
              </a:rPr>
              <a:t>Integration of multiple &amp; diverse information sources</a:t>
            </a:r>
          </a:p>
        </p:txBody>
      </p:sp>
      <p:sp>
        <p:nvSpPr>
          <p:cNvPr id="18" name="Rounded Rectangle 17"/>
          <p:cNvSpPr/>
          <p:nvPr/>
        </p:nvSpPr>
        <p:spPr>
          <a:xfrm>
            <a:off x="1952625" y="1383201"/>
            <a:ext cx="1929951" cy="422751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Calisto MT"/>
            </a:endParaRPr>
          </a:p>
        </p:txBody>
      </p:sp>
      <p:sp>
        <p:nvSpPr>
          <p:cNvPr id="19" name="Rounded Rectangle 18"/>
          <p:cNvSpPr/>
          <p:nvPr/>
        </p:nvSpPr>
        <p:spPr>
          <a:xfrm>
            <a:off x="4054475" y="1395107"/>
            <a:ext cx="2088474" cy="422751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Calisto MT"/>
            </a:endParaRPr>
          </a:p>
        </p:txBody>
      </p:sp>
      <p:sp>
        <p:nvSpPr>
          <p:cNvPr id="20" name="TextBox 43"/>
          <p:cNvSpPr txBox="1">
            <a:spLocks noChangeArrowheads="1"/>
          </p:cNvSpPr>
          <p:nvPr/>
        </p:nvSpPr>
        <p:spPr bwMode="auto">
          <a:xfrm>
            <a:off x="1875296" y="1370047"/>
            <a:ext cx="2007280" cy="661987"/>
          </a:xfrm>
          <a:prstGeom prst="rect">
            <a:avLst/>
          </a:prstGeom>
          <a:noFill/>
          <a:ln w="9525">
            <a:noFill/>
            <a:miter lim="800000"/>
            <a:headEnd/>
            <a:tailEnd/>
          </a:ln>
        </p:spPr>
        <p:txBody>
          <a:bodyPr anchor="ctr">
            <a:prstTxWarp prst="textNoShape">
              <a:avLst/>
            </a:prstTxWarp>
          </a:bodyPr>
          <a:lstStyle/>
          <a:p>
            <a:pPr algn="ctr"/>
            <a:r>
              <a:rPr lang="en-US" sz="1400" b="1" dirty="0" smtClean="0">
                <a:solidFill>
                  <a:schemeClr val="tx2"/>
                </a:solidFill>
                <a:latin typeface="Calisto MT" pitchFamily="-108" charset="0"/>
                <a:ea typeface="Arial" pitchFamily="-108" charset="0"/>
                <a:cs typeface="Arial" pitchFamily="-108" charset="0"/>
              </a:rPr>
              <a:t>Community</a:t>
            </a:r>
          </a:p>
          <a:p>
            <a:pPr algn="ctr"/>
            <a:r>
              <a:rPr lang="en-US" sz="1000" b="1" i="1" dirty="0">
                <a:solidFill>
                  <a:schemeClr val="tx2"/>
                </a:solidFill>
                <a:latin typeface="Calisto MT" pitchFamily="-108" charset="0"/>
                <a:ea typeface="Arial" pitchFamily="-108" charset="0"/>
                <a:cs typeface="Arial" pitchFamily="-108" charset="0"/>
              </a:rPr>
              <a:t>“The Wiki Way”</a:t>
            </a:r>
          </a:p>
        </p:txBody>
      </p:sp>
      <p:sp>
        <p:nvSpPr>
          <p:cNvPr id="22" name="TextBox 44"/>
          <p:cNvSpPr txBox="1">
            <a:spLocks noChangeArrowheads="1"/>
          </p:cNvSpPr>
          <p:nvPr/>
        </p:nvSpPr>
        <p:spPr bwMode="auto">
          <a:xfrm>
            <a:off x="4049712" y="1364151"/>
            <a:ext cx="2093237" cy="660400"/>
          </a:xfrm>
          <a:prstGeom prst="rect">
            <a:avLst/>
          </a:prstGeom>
          <a:noFill/>
          <a:ln w="9525">
            <a:noFill/>
            <a:miter lim="800000"/>
            <a:headEnd/>
            <a:tailEnd/>
          </a:ln>
        </p:spPr>
        <p:txBody>
          <a:bodyPr anchor="ctr">
            <a:prstTxWarp prst="textNoShape">
              <a:avLst/>
            </a:prstTxWarp>
          </a:bodyPr>
          <a:lstStyle/>
          <a:p>
            <a:pPr algn="ctr"/>
            <a:r>
              <a:rPr lang="en-US" sz="1400" b="1" dirty="0" smtClean="0">
                <a:solidFill>
                  <a:schemeClr val="tx2"/>
                </a:solidFill>
                <a:latin typeface="Calisto MT" pitchFamily="-108" charset="0"/>
                <a:ea typeface="Arial" pitchFamily="-108" charset="0"/>
                <a:cs typeface="Arial" pitchFamily="-108" charset="0"/>
              </a:rPr>
              <a:t>Centralized</a:t>
            </a:r>
          </a:p>
          <a:p>
            <a:pPr algn="ctr"/>
            <a:r>
              <a:rPr lang="en-US" sz="1000" b="1" i="1" dirty="0">
                <a:solidFill>
                  <a:schemeClr val="tx2"/>
                </a:solidFill>
                <a:latin typeface="Calisto MT" pitchFamily="-108" charset="0"/>
                <a:ea typeface="Arial" pitchFamily="-108" charset="0"/>
                <a:cs typeface="Arial" pitchFamily="-108" charset="0"/>
              </a:rPr>
              <a:t>“The Blog Model”</a:t>
            </a:r>
          </a:p>
        </p:txBody>
      </p:sp>
      <p:sp>
        <p:nvSpPr>
          <p:cNvPr id="23" name="Rounded Rectangle 22"/>
          <p:cNvSpPr/>
          <p:nvPr/>
        </p:nvSpPr>
        <p:spPr>
          <a:xfrm>
            <a:off x="788988" y="2043601"/>
            <a:ext cx="7566025" cy="676275"/>
          </a:xfrm>
          <a:prstGeom prst="roundRect">
            <a:avLst/>
          </a:prstGeom>
          <a:solidFill>
            <a:srgbClr val="C6A046"/>
          </a:solidFill>
          <a:ln>
            <a:noFill/>
          </a:ln>
          <a:effectLst/>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dirty="0">
              <a:latin typeface="Calisto MT"/>
            </a:endParaRPr>
          </a:p>
        </p:txBody>
      </p:sp>
      <p:sp>
        <p:nvSpPr>
          <p:cNvPr id="24" name="TextBox 23"/>
          <p:cNvSpPr txBox="1"/>
          <p:nvPr/>
        </p:nvSpPr>
        <p:spPr>
          <a:xfrm>
            <a:off x="788988" y="2042013"/>
            <a:ext cx="1160462" cy="679450"/>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anchor="ctr"/>
          <a:lstStyle/>
          <a:p>
            <a:pPr>
              <a:defRPr/>
            </a:pPr>
            <a:r>
              <a:rPr lang="en-US" sz="1400" b="1" dirty="0">
                <a:solidFill>
                  <a:schemeClr val="tx2"/>
                </a:solidFill>
                <a:latin typeface="Calisto MT"/>
                <a:cs typeface="Arial" pitchFamily="34" charset="0"/>
              </a:rPr>
              <a:t>Authoring</a:t>
            </a:r>
          </a:p>
        </p:txBody>
      </p:sp>
      <p:sp>
        <p:nvSpPr>
          <p:cNvPr id="25" name="TextBox 24"/>
          <p:cNvSpPr txBox="1"/>
          <p:nvPr/>
        </p:nvSpPr>
        <p:spPr>
          <a:xfrm>
            <a:off x="1955801" y="2022963"/>
            <a:ext cx="1926776" cy="677863"/>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sz="1600" b="1" dirty="0" smtClean="0">
                <a:solidFill>
                  <a:schemeClr val="tx2"/>
                </a:solidFill>
                <a:latin typeface="Calisto MT"/>
                <a:cs typeface="Arial" pitchFamily="34" charset="0"/>
              </a:rPr>
              <a:t>Aggregation of Community Input</a:t>
            </a:r>
            <a:endParaRPr lang="en-US" sz="1600" b="1" dirty="0">
              <a:solidFill>
                <a:schemeClr val="tx2"/>
              </a:solidFill>
              <a:latin typeface="Calisto MT"/>
              <a:cs typeface="Arial" pitchFamily="34" charset="0"/>
            </a:endParaRPr>
          </a:p>
        </p:txBody>
      </p:sp>
      <p:sp>
        <p:nvSpPr>
          <p:cNvPr id="26" name="TextBox 25"/>
          <p:cNvSpPr txBox="1"/>
          <p:nvPr/>
        </p:nvSpPr>
        <p:spPr>
          <a:xfrm>
            <a:off x="4076024" y="2055507"/>
            <a:ext cx="2066925" cy="679450"/>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sz="1600" b="1" dirty="0">
                <a:solidFill>
                  <a:schemeClr val="tx2"/>
                </a:solidFill>
                <a:latin typeface="Calisto MT"/>
                <a:cs typeface="Arial" pitchFamily="34" charset="0"/>
              </a:rPr>
              <a:t>Single</a:t>
            </a:r>
            <a:r>
              <a:rPr lang="en-US" sz="1600" b="1" dirty="0" smtClean="0">
                <a:solidFill>
                  <a:schemeClr val="tx2"/>
                </a:solidFill>
                <a:latin typeface="Calisto MT"/>
                <a:cs typeface="Arial" pitchFamily="34" charset="0"/>
              </a:rPr>
              <a:t> Individual or Institution</a:t>
            </a:r>
            <a:endParaRPr lang="en-US" sz="1600" b="1" dirty="0">
              <a:solidFill>
                <a:schemeClr val="tx2"/>
              </a:solidFill>
              <a:latin typeface="Calisto MT"/>
              <a:cs typeface="Arial" pitchFamily="34" charset="0"/>
            </a:endParaRPr>
          </a:p>
        </p:txBody>
      </p:sp>
      <p:sp>
        <p:nvSpPr>
          <p:cNvPr id="30" name="Rounded Rectangle 29"/>
          <p:cNvSpPr/>
          <p:nvPr/>
        </p:nvSpPr>
        <p:spPr>
          <a:xfrm>
            <a:off x="790575" y="2826238"/>
            <a:ext cx="7573963" cy="682625"/>
          </a:xfrm>
          <a:prstGeom prst="roundRect">
            <a:avLst/>
          </a:prstGeom>
          <a:solidFill>
            <a:srgbClr val="C6A046"/>
          </a:solidFill>
          <a:ln>
            <a:noFill/>
          </a:ln>
          <a:effectLst/>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dirty="0">
              <a:latin typeface="Calisto MT"/>
            </a:endParaRPr>
          </a:p>
        </p:txBody>
      </p:sp>
      <p:sp>
        <p:nvSpPr>
          <p:cNvPr id="31" name="TextBox 30"/>
          <p:cNvSpPr txBox="1"/>
          <p:nvPr/>
        </p:nvSpPr>
        <p:spPr>
          <a:xfrm>
            <a:off x="779463" y="2813538"/>
            <a:ext cx="1476375" cy="685800"/>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anchor="ctr"/>
          <a:lstStyle/>
          <a:p>
            <a:pPr>
              <a:defRPr/>
            </a:pPr>
            <a:r>
              <a:rPr lang="en-US" sz="1400" b="1" dirty="0">
                <a:solidFill>
                  <a:schemeClr val="tx2"/>
                </a:solidFill>
                <a:latin typeface="Calisto MT"/>
                <a:cs typeface="Arial" pitchFamily="34" charset="0"/>
              </a:rPr>
              <a:t>Distribution</a:t>
            </a:r>
          </a:p>
        </p:txBody>
      </p:sp>
      <p:sp>
        <p:nvSpPr>
          <p:cNvPr id="33" name="TextBox 32"/>
          <p:cNvSpPr txBox="1"/>
          <p:nvPr/>
        </p:nvSpPr>
        <p:spPr>
          <a:xfrm>
            <a:off x="1939925" y="2810363"/>
            <a:ext cx="1942651" cy="685800"/>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sz="1600" b="1" dirty="0">
                <a:solidFill>
                  <a:schemeClr val="tx2"/>
                </a:solidFill>
                <a:latin typeface="Calisto MT"/>
                <a:cs typeface="Arial" pitchFamily="34" charset="0"/>
              </a:rPr>
              <a:t>Open</a:t>
            </a:r>
          </a:p>
        </p:txBody>
      </p:sp>
      <p:sp>
        <p:nvSpPr>
          <p:cNvPr id="34" name="TextBox 33"/>
          <p:cNvSpPr txBox="1"/>
          <p:nvPr/>
        </p:nvSpPr>
        <p:spPr>
          <a:xfrm>
            <a:off x="4107906" y="2810363"/>
            <a:ext cx="2035043" cy="685800"/>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sz="1600" b="1" dirty="0" smtClean="0">
                <a:solidFill>
                  <a:schemeClr val="tx2"/>
                </a:solidFill>
                <a:latin typeface="Calisto MT"/>
                <a:cs typeface="Arial" pitchFamily="34" charset="0"/>
              </a:rPr>
              <a:t>Open</a:t>
            </a:r>
            <a:endParaRPr lang="en-US" sz="1600" b="1" dirty="0">
              <a:solidFill>
                <a:schemeClr val="tx2"/>
              </a:solidFill>
              <a:latin typeface="Calisto MT"/>
              <a:cs typeface="Arial" pitchFamily="34" charset="0"/>
            </a:endParaRPr>
          </a:p>
        </p:txBody>
      </p:sp>
      <p:sp>
        <p:nvSpPr>
          <p:cNvPr id="39" name="Rounded Rectangle 38"/>
          <p:cNvSpPr/>
          <p:nvPr/>
        </p:nvSpPr>
        <p:spPr>
          <a:xfrm>
            <a:off x="790575" y="3613638"/>
            <a:ext cx="7573963" cy="682625"/>
          </a:xfrm>
          <a:prstGeom prst="roundRect">
            <a:avLst/>
          </a:prstGeom>
          <a:solidFill>
            <a:srgbClr val="C6A046"/>
          </a:solidFill>
          <a:ln>
            <a:noFill/>
          </a:ln>
          <a:effectLst/>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dirty="0">
              <a:latin typeface="Calisto MT"/>
            </a:endParaRPr>
          </a:p>
        </p:txBody>
      </p:sp>
      <p:sp>
        <p:nvSpPr>
          <p:cNvPr id="41" name="TextBox 40"/>
          <p:cNvSpPr txBox="1"/>
          <p:nvPr/>
        </p:nvSpPr>
        <p:spPr>
          <a:xfrm>
            <a:off x="779463" y="3600938"/>
            <a:ext cx="1163637" cy="685800"/>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anchor="ctr"/>
          <a:lstStyle/>
          <a:p>
            <a:pPr>
              <a:defRPr/>
            </a:pPr>
            <a:r>
              <a:rPr lang="en-US" sz="1400" b="1" dirty="0">
                <a:solidFill>
                  <a:schemeClr val="tx2"/>
                </a:solidFill>
                <a:latin typeface="Calisto MT"/>
                <a:cs typeface="Arial" pitchFamily="34" charset="0"/>
              </a:rPr>
              <a:t>Feedback</a:t>
            </a:r>
          </a:p>
        </p:txBody>
      </p:sp>
      <p:sp>
        <p:nvSpPr>
          <p:cNvPr id="42" name="TextBox 41"/>
          <p:cNvSpPr txBox="1"/>
          <p:nvPr/>
        </p:nvSpPr>
        <p:spPr>
          <a:xfrm>
            <a:off x="1939925" y="3599351"/>
            <a:ext cx="1942651" cy="68421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sz="1600" b="1" dirty="0" smtClean="0">
                <a:solidFill>
                  <a:schemeClr val="tx2"/>
                </a:solidFill>
                <a:latin typeface="Calisto MT"/>
                <a:cs typeface="Arial" pitchFamily="34" charset="0"/>
              </a:rPr>
              <a:t>Community+</a:t>
            </a:r>
            <a:endParaRPr lang="en-US" sz="1600" b="1" dirty="0">
              <a:solidFill>
                <a:schemeClr val="tx2"/>
              </a:solidFill>
              <a:latin typeface="Calisto MT"/>
              <a:cs typeface="Arial" pitchFamily="34" charset="0"/>
            </a:endParaRPr>
          </a:p>
        </p:txBody>
      </p:sp>
      <p:sp>
        <p:nvSpPr>
          <p:cNvPr id="44" name="Rounded Rectangle 43"/>
          <p:cNvSpPr/>
          <p:nvPr/>
        </p:nvSpPr>
        <p:spPr>
          <a:xfrm>
            <a:off x="807072" y="4385941"/>
            <a:ext cx="7566025" cy="1016514"/>
          </a:xfrm>
          <a:prstGeom prst="roundRect">
            <a:avLst/>
          </a:prstGeom>
          <a:solidFill>
            <a:srgbClr val="C6A046"/>
          </a:solidFill>
          <a:ln>
            <a:noFill/>
          </a:ln>
          <a:effectLst/>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dirty="0">
              <a:latin typeface="Calisto MT"/>
            </a:endParaRPr>
          </a:p>
        </p:txBody>
      </p:sp>
      <p:sp>
        <p:nvSpPr>
          <p:cNvPr id="45" name="TextBox 44"/>
          <p:cNvSpPr txBox="1"/>
          <p:nvPr/>
        </p:nvSpPr>
        <p:spPr>
          <a:xfrm>
            <a:off x="779463" y="4367537"/>
            <a:ext cx="1162050" cy="852816"/>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sz="1600" b="1" dirty="0">
                <a:solidFill>
                  <a:schemeClr val="tx2"/>
                </a:solidFill>
                <a:latin typeface="Calisto MT"/>
                <a:cs typeface="Arial" pitchFamily="34" charset="0"/>
              </a:rPr>
              <a:t>Examples</a:t>
            </a:r>
          </a:p>
        </p:txBody>
      </p:sp>
      <p:pic>
        <p:nvPicPr>
          <p:cNvPr id="46" name="Picture 45"/>
          <p:cNvPicPr>
            <a:picLocks noChangeAspect="1"/>
          </p:cNvPicPr>
          <p:nvPr/>
        </p:nvPicPr>
        <p:blipFill>
          <a:blip r:embed="rId3"/>
          <a:stretch>
            <a:fillRect/>
          </a:stretch>
        </p:blipFill>
        <p:spPr>
          <a:xfrm>
            <a:off x="2487985" y="4625193"/>
            <a:ext cx="777875" cy="511175"/>
          </a:xfrm>
          <a:prstGeom prst="rect">
            <a:avLst/>
          </a:prstGeom>
          <a:noFill/>
          <a:ln>
            <a:noFill/>
          </a:ln>
          <a:effectLst/>
        </p:spPr>
        <p:style>
          <a:lnRef idx="1">
            <a:schemeClr val="accent4"/>
          </a:lnRef>
          <a:fillRef idx="3">
            <a:schemeClr val="accent4"/>
          </a:fillRef>
          <a:effectRef idx="2">
            <a:schemeClr val="accent4"/>
          </a:effectRef>
          <a:fontRef idx="minor">
            <a:schemeClr val="lt1"/>
          </a:fontRef>
        </p:style>
      </p:pic>
      <p:pic>
        <p:nvPicPr>
          <p:cNvPr id="47" name="Picture 46"/>
          <p:cNvPicPr>
            <a:picLocks noChangeAspect="1"/>
          </p:cNvPicPr>
          <p:nvPr/>
        </p:nvPicPr>
        <p:blipFill>
          <a:blip r:embed="rId4"/>
          <a:stretch>
            <a:fillRect/>
          </a:stretch>
        </p:blipFill>
        <p:spPr>
          <a:xfrm>
            <a:off x="2023693" y="4695679"/>
            <a:ext cx="464292" cy="406400"/>
          </a:xfrm>
          <a:prstGeom prst="rect">
            <a:avLst/>
          </a:prstGeom>
          <a:noFill/>
          <a:ln>
            <a:noFill/>
          </a:ln>
          <a:effectLst/>
        </p:spPr>
        <p:style>
          <a:lnRef idx="1">
            <a:schemeClr val="accent4"/>
          </a:lnRef>
          <a:fillRef idx="3">
            <a:schemeClr val="accent4"/>
          </a:fillRef>
          <a:effectRef idx="2">
            <a:schemeClr val="accent4"/>
          </a:effectRef>
          <a:fontRef idx="minor">
            <a:schemeClr val="lt1"/>
          </a:fontRef>
        </p:style>
      </p:pic>
      <p:pic>
        <p:nvPicPr>
          <p:cNvPr id="48" name="Picture 47"/>
          <p:cNvPicPr>
            <a:picLocks noChangeAspect="1"/>
          </p:cNvPicPr>
          <p:nvPr/>
        </p:nvPicPr>
        <p:blipFill>
          <a:blip r:embed="rId5"/>
          <a:stretch>
            <a:fillRect/>
          </a:stretch>
        </p:blipFill>
        <p:spPr>
          <a:xfrm>
            <a:off x="3235977" y="4695679"/>
            <a:ext cx="431066" cy="442278"/>
          </a:xfrm>
          <a:prstGeom prst="rect">
            <a:avLst/>
          </a:prstGeom>
          <a:noFill/>
          <a:ln>
            <a:noFill/>
          </a:ln>
          <a:effectLst/>
        </p:spPr>
        <p:style>
          <a:lnRef idx="1">
            <a:schemeClr val="accent4"/>
          </a:lnRef>
          <a:fillRef idx="3">
            <a:schemeClr val="accent4"/>
          </a:fillRef>
          <a:effectRef idx="2">
            <a:schemeClr val="accent4"/>
          </a:effectRef>
          <a:fontRef idx="minor">
            <a:schemeClr val="lt1"/>
          </a:fontRef>
        </p:style>
      </p:pic>
      <p:sp>
        <p:nvSpPr>
          <p:cNvPr id="49" name="Rounded Rectangle 48"/>
          <p:cNvSpPr/>
          <p:nvPr/>
        </p:nvSpPr>
        <p:spPr>
          <a:xfrm>
            <a:off x="1875296" y="1387963"/>
            <a:ext cx="2007280" cy="4227513"/>
          </a:xfrm>
          <a:prstGeom prst="roundRect">
            <a:avLst/>
          </a:prstGeom>
          <a:noFill/>
          <a:ln>
            <a:solidFill>
              <a:schemeClr val="bg2">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Calisto MT"/>
            </a:endParaRPr>
          </a:p>
        </p:txBody>
      </p:sp>
      <p:sp>
        <p:nvSpPr>
          <p:cNvPr id="50" name="Rounded Rectangle 49"/>
          <p:cNvSpPr/>
          <p:nvPr/>
        </p:nvSpPr>
        <p:spPr>
          <a:xfrm>
            <a:off x="4076024" y="1387963"/>
            <a:ext cx="2066925" cy="4227513"/>
          </a:xfrm>
          <a:prstGeom prst="roundRect">
            <a:avLst/>
          </a:prstGeom>
          <a:noFill/>
          <a:ln>
            <a:solidFill>
              <a:schemeClr val="bg2">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Calisto MT"/>
            </a:endParaRPr>
          </a:p>
        </p:txBody>
      </p:sp>
      <p:sp>
        <p:nvSpPr>
          <p:cNvPr id="56" name="Rounded Rectangle 55"/>
          <p:cNvSpPr/>
          <p:nvPr/>
        </p:nvSpPr>
        <p:spPr>
          <a:xfrm>
            <a:off x="6323475" y="1395106"/>
            <a:ext cx="2066925" cy="4227513"/>
          </a:xfrm>
          <a:prstGeom prst="roundRect">
            <a:avLst/>
          </a:prstGeom>
          <a:noFill/>
          <a:ln>
            <a:solidFill>
              <a:schemeClr val="bg2">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Calisto MT"/>
            </a:endParaRPr>
          </a:p>
        </p:txBody>
      </p:sp>
      <p:sp>
        <p:nvSpPr>
          <p:cNvPr id="58" name="TextBox 44"/>
          <p:cNvSpPr txBox="1">
            <a:spLocks noChangeArrowheads="1"/>
          </p:cNvSpPr>
          <p:nvPr/>
        </p:nvSpPr>
        <p:spPr bwMode="auto">
          <a:xfrm>
            <a:off x="6297163" y="1395107"/>
            <a:ext cx="2093237" cy="660400"/>
          </a:xfrm>
          <a:prstGeom prst="rect">
            <a:avLst/>
          </a:prstGeom>
          <a:noFill/>
          <a:ln w="9525">
            <a:noFill/>
            <a:miter lim="800000"/>
            <a:headEnd/>
            <a:tailEnd/>
          </a:ln>
        </p:spPr>
        <p:txBody>
          <a:bodyPr anchor="ctr">
            <a:prstTxWarp prst="textNoShape">
              <a:avLst/>
            </a:prstTxWarp>
          </a:bodyPr>
          <a:lstStyle/>
          <a:p>
            <a:pPr algn="ctr"/>
            <a:r>
              <a:rPr lang="en-US" sz="1400" b="1" dirty="0" smtClean="0">
                <a:solidFill>
                  <a:schemeClr val="tx2"/>
                </a:solidFill>
                <a:latin typeface="Calisto MT" pitchFamily="-108" charset="0"/>
                <a:ea typeface="Arial" pitchFamily="-108" charset="0"/>
                <a:cs typeface="Arial" pitchFamily="-108" charset="0"/>
              </a:rPr>
              <a:t>Born Digital</a:t>
            </a:r>
          </a:p>
          <a:p>
            <a:pPr algn="ctr"/>
            <a:r>
              <a:rPr lang="en-US" sz="1000" b="1" i="1" dirty="0" smtClean="0">
                <a:solidFill>
                  <a:schemeClr val="tx2"/>
                </a:solidFill>
                <a:latin typeface="Calisto MT" pitchFamily="-108" charset="0"/>
                <a:ea typeface="Arial" pitchFamily="-108" charset="0"/>
                <a:cs typeface="Arial" pitchFamily="-108" charset="0"/>
              </a:rPr>
              <a:t>“The Machine Way”</a:t>
            </a:r>
            <a:endParaRPr lang="en-US" sz="1000" b="1" i="1" dirty="0">
              <a:solidFill>
                <a:schemeClr val="tx2"/>
              </a:solidFill>
              <a:latin typeface="Calisto MT" pitchFamily="-108" charset="0"/>
              <a:ea typeface="Arial" pitchFamily="-108" charset="0"/>
              <a:cs typeface="Arial" pitchFamily="-108" charset="0"/>
            </a:endParaRPr>
          </a:p>
        </p:txBody>
      </p:sp>
      <p:sp>
        <p:nvSpPr>
          <p:cNvPr id="35" name="TextBox 34"/>
          <p:cNvSpPr txBox="1"/>
          <p:nvPr/>
        </p:nvSpPr>
        <p:spPr>
          <a:xfrm>
            <a:off x="4107906" y="3593351"/>
            <a:ext cx="2035043" cy="685800"/>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sz="1600" b="1" dirty="0" smtClean="0">
                <a:solidFill>
                  <a:schemeClr val="tx2"/>
                </a:solidFill>
                <a:latin typeface="Calisto MT"/>
                <a:cs typeface="Arial" pitchFamily="34" charset="0"/>
              </a:rPr>
              <a:t>Users+</a:t>
            </a:r>
            <a:endParaRPr lang="en-US" sz="1600" b="1" dirty="0">
              <a:solidFill>
                <a:schemeClr val="tx2"/>
              </a:solidFill>
              <a:latin typeface="Calisto MT"/>
              <a:cs typeface="Arial" pitchFamily="34" charset="0"/>
            </a:endParaRPr>
          </a:p>
        </p:txBody>
      </p:sp>
      <p:sp>
        <p:nvSpPr>
          <p:cNvPr id="36" name="TextBox 35"/>
          <p:cNvSpPr txBox="1"/>
          <p:nvPr/>
        </p:nvSpPr>
        <p:spPr>
          <a:xfrm>
            <a:off x="6327776" y="3599351"/>
            <a:ext cx="2066925" cy="679450"/>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sz="1600" b="1" dirty="0" smtClean="0">
                <a:solidFill>
                  <a:schemeClr val="tx2"/>
                </a:solidFill>
                <a:latin typeface="Calisto MT"/>
                <a:cs typeface="Arial" pitchFamily="34" charset="0"/>
              </a:rPr>
              <a:t>Users+</a:t>
            </a:r>
            <a:endParaRPr lang="en-US" sz="1600" b="1" dirty="0">
              <a:solidFill>
                <a:schemeClr val="tx2"/>
              </a:solidFill>
              <a:latin typeface="Calisto MT"/>
              <a:cs typeface="Arial" pitchFamily="34" charset="0"/>
            </a:endParaRPr>
          </a:p>
        </p:txBody>
      </p:sp>
      <p:sp>
        <p:nvSpPr>
          <p:cNvPr id="37" name="TextBox 36"/>
          <p:cNvSpPr txBox="1"/>
          <p:nvPr/>
        </p:nvSpPr>
        <p:spPr>
          <a:xfrm>
            <a:off x="6327776" y="2810363"/>
            <a:ext cx="2066925" cy="679450"/>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sz="1600" b="1" dirty="0" smtClean="0">
                <a:solidFill>
                  <a:schemeClr val="tx2"/>
                </a:solidFill>
                <a:latin typeface="Calisto MT"/>
                <a:cs typeface="Arial" pitchFamily="34" charset="0"/>
              </a:rPr>
              <a:t>Open</a:t>
            </a:r>
            <a:endParaRPr lang="en-US" sz="1600" b="1" dirty="0">
              <a:solidFill>
                <a:schemeClr val="tx2"/>
              </a:solidFill>
              <a:latin typeface="Calisto MT"/>
              <a:cs typeface="Arial" pitchFamily="34" charset="0"/>
            </a:endParaRPr>
          </a:p>
        </p:txBody>
      </p:sp>
      <p:sp>
        <p:nvSpPr>
          <p:cNvPr id="38" name="TextBox 37"/>
          <p:cNvSpPr txBox="1"/>
          <p:nvPr/>
        </p:nvSpPr>
        <p:spPr>
          <a:xfrm>
            <a:off x="6327776" y="2055507"/>
            <a:ext cx="2066925" cy="679450"/>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sz="1600" b="1" dirty="0" smtClean="0">
                <a:solidFill>
                  <a:schemeClr val="tx2"/>
                </a:solidFill>
                <a:latin typeface="Calisto MT"/>
                <a:cs typeface="Arial" pitchFamily="34" charset="0"/>
              </a:rPr>
              <a:t>Machine Controlled Model or Sensors</a:t>
            </a:r>
            <a:endParaRPr lang="en-US" sz="1600" b="1" dirty="0">
              <a:solidFill>
                <a:schemeClr val="tx2"/>
              </a:solidFill>
              <a:latin typeface="Calisto MT"/>
              <a:cs typeface="Arial" pitchFamily="34" charset="0"/>
            </a:endParaRPr>
          </a:p>
        </p:txBody>
      </p:sp>
      <p:pic>
        <p:nvPicPr>
          <p:cNvPr id="40" name="Picture 39"/>
          <p:cNvPicPr>
            <a:picLocks noChangeAspect="1"/>
          </p:cNvPicPr>
          <p:nvPr/>
        </p:nvPicPr>
        <p:blipFill>
          <a:blip r:embed="rId6"/>
          <a:stretch>
            <a:fillRect/>
          </a:stretch>
        </p:blipFill>
        <p:spPr>
          <a:xfrm>
            <a:off x="5583051" y="4625193"/>
            <a:ext cx="476886" cy="476886"/>
          </a:xfrm>
          <a:prstGeom prst="rect">
            <a:avLst/>
          </a:prstGeom>
        </p:spPr>
      </p:pic>
      <p:pic>
        <p:nvPicPr>
          <p:cNvPr id="43" name="Picture 42"/>
          <p:cNvPicPr>
            <a:picLocks noChangeAspect="1"/>
          </p:cNvPicPr>
          <p:nvPr/>
        </p:nvPicPr>
        <p:blipFill>
          <a:blip r:embed="rId7"/>
          <a:stretch>
            <a:fillRect/>
          </a:stretch>
        </p:blipFill>
        <p:spPr>
          <a:xfrm>
            <a:off x="5044793" y="4625193"/>
            <a:ext cx="466041" cy="472311"/>
          </a:xfrm>
          <a:prstGeom prst="rect">
            <a:avLst/>
          </a:prstGeom>
        </p:spPr>
      </p:pic>
      <p:pic>
        <p:nvPicPr>
          <p:cNvPr id="60" name="Picture 59"/>
          <p:cNvPicPr>
            <a:picLocks noChangeAspect="1"/>
          </p:cNvPicPr>
          <p:nvPr/>
        </p:nvPicPr>
        <p:blipFill>
          <a:blip r:embed="rId8"/>
          <a:stretch>
            <a:fillRect/>
          </a:stretch>
        </p:blipFill>
        <p:spPr>
          <a:xfrm>
            <a:off x="4210864" y="4657244"/>
            <a:ext cx="751102" cy="442316"/>
          </a:xfrm>
          <a:prstGeom prst="rect">
            <a:avLst/>
          </a:prstGeom>
        </p:spPr>
      </p:pic>
      <p:pic>
        <p:nvPicPr>
          <p:cNvPr id="61" name="Picture 60"/>
          <p:cNvPicPr>
            <a:picLocks noChangeAspect="1"/>
          </p:cNvPicPr>
          <p:nvPr/>
        </p:nvPicPr>
        <p:blipFill>
          <a:blip r:embed="rId9"/>
          <a:stretch>
            <a:fillRect/>
          </a:stretch>
        </p:blipFill>
        <p:spPr>
          <a:xfrm>
            <a:off x="6484227" y="4677276"/>
            <a:ext cx="960736" cy="410314"/>
          </a:xfrm>
          <a:prstGeom prst="rect">
            <a:avLst/>
          </a:prstGeom>
        </p:spPr>
      </p:pic>
      <p:pic>
        <p:nvPicPr>
          <p:cNvPr id="62" name="Picture 61"/>
          <p:cNvPicPr>
            <a:picLocks noChangeAspect="1"/>
          </p:cNvPicPr>
          <p:nvPr/>
        </p:nvPicPr>
        <p:blipFill>
          <a:blip r:embed="rId10"/>
          <a:stretch>
            <a:fillRect/>
          </a:stretch>
        </p:blipFill>
        <p:spPr>
          <a:xfrm>
            <a:off x="7619392" y="4695679"/>
            <a:ext cx="444133" cy="378336"/>
          </a:xfrm>
          <a:prstGeom prst="rect">
            <a:avLst/>
          </a:prstGeom>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227513" y="63500"/>
            <a:ext cx="4916487" cy="755650"/>
          </a:xfrm>
        </p:spPr>
        <p:txBody>
          <a:bodyPr>
            <a:normAutofit fontScale="90000"/>
          </a:bodyPr>
          <a:lstStyle/>
          <a:p>
            <a:pPr>
              <a:defRPr/>
            </a:pPr>
            <a:r>
              <a:rPr lang="en-US" sz="4000" dirty="0" smtClean="0">
                <a:solidFill>
                  <a:srgbClr val="0058A9"/>
                </a:solidFill>
              </a:rPr>
              <a:t> </a:t>
            </a:r>
            <a:r>
              <a:rPr lang="en-US" sz="4444" dirty="0" smtClean="0">
                <a:solidFill>
                  <a:schemeClr val="accent1">
                    <a:lumMod val="50000"/>
                  </a:schemeClr>
                </a:solidFill>
              </a:rPr>
              <a:t>Content contributors</a:t>
            </a:r>
            <a:endParaRPr lang="en-US" sz="4444" dirty="0">
              <a:solidFill>
                <a:schemeClr val="accent1">
                  <a:lumMod val="50000"/>
                </a:schemeClr>
              </a:solidFill>
            </a:endParaRPr>
          </a:p>
        </p:txBody>
      </p:sp>
      <p:sp>
        <p:nvSpPr>
          <p:cNvPr id="57347" name="TextBox 7"/>
          <p:cNvSpPr txBox="1">
            <a:spLocks noChangeArrowheads="1"/>
          </p:cNvSpPr>
          <p:nvPr/>
        </p:nvSpPr>
        <p:spPr bwMode="auto">
          <a:xfrm>
            <a:off x="523875" y="5519738"/>
            <a:ext cx="8012113" cy="584200"/>
          </a:xfrm>
          <a:prstGeom prst="rect">
            <a:avLst/>
          </a:prstGeom>
          <a:noFill/>
          <a:ln w="9525">
            <a:noFill/>
            <a:miter lim="800000"/>
            <a:headEnd/>
            <a:tailEnd/>
          </a:ln>
        </p:spPr>
        <p:txBody>
          <a:bodyPr>
            <a:prstTxWarp prst="textNoShape">
              <a:avLst/>
            </a:prstTxWarp>
            <a:spAutoFit/>
          </a:bodyPr>
          <a:lstStyle/>
          <a:p>
            <a:pPr algn="ctr"/>
            <a:r>
              <a:rPr lang="en-US" sz="3200" i="1" dirty="0">
                <a:solidFill>
                  <a:srgbClr val="2E3C2D"/>
                </a:solidFill>
                <a:latin typeface="Calisto MT" pitchFamily="-108" charset="0"/>
                <a:ea typeface="Calisto MT" pitchFamily="-108" charset="0"/>
                <a:cs typeface="Calisto MT" pitchFamily="-108" charset="0"/>
              </a:rPr>
              <a:t>Initial focus was on existing curated energy content </a:t>
            </a:r>
          </a:p>
        </p:txBody>
      </p:sp>
      <p:grpSp>
        <p:nvGrpSpPr>
          <p:cNvPr id="9" name="Group 31"/>
          <p:cNvGrpSpPr/>
          <p:nvPr/>
        </p:nvGrpSpPr>
        <p:grpSpPr>
          <a:xfrm>
            <a:off x="793908" y="1892850"/>
            <a:ext cx="1843679" cy="862086"/>
            <a:chOff x="9876" y="0"/>
            <a:chExt cx="1835056" cy="1188700"/>
          </a:xfrm>
          <a:effectLst>
            <a:outerShdw blurRad="50800" dist="38100" dir="2700000" algn="tl" rotWithShape="0">
              <a:srgbClr val="000000">
                <a:alpha val="43000"/>
              </a:srgbClr>
            </a:outerShdw>
          </a:effectLst>
        </p:grpSpPr>
        <p:sp>
          <p:nvSpPr>
            <p:cNvPr id="33" name="Rounded Rectangle 32"/>
            <p:cNvSpPr/>
            <p:nvPr/>
          </p:nvSpPr>
          <p:spPr>
            <a:xfrm>
              <a:off x="9876" y="0"/>
              <a:ext cx="1835056" cy="1188700"/>
            </a:xfrm>
            <a:prstGeom prst="roundRect">
              <a:avLst>
                <a:gd name="adj" fmla="val 10000"/>
              </a:avLst>
            </a:prstGeom>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34" name="Rounded Rectangle 4"/>
            <p:cNvSpPr/>
            <p:nvPr/>
          </p:nvSpPr>
          <p:spPr>
            <a:xfrm>
              <a:off x="35988" y="26112"/>
              <a:ext cx="1232315" cy="8393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45720" rIns="45720" spcCol="1270"/>
            <a:lstStyle/>
            <a:p>
              <a:pPr marL="114300" lvl="1" indent="-114300" defTabSz="533400">
                <a:lnSpc>
                  <a:spcPct val="90000"/>
                </a:lnSpc>
                <a:spcAft>
                  <a:spcPct val="15000"/>
                </a:spcAft>
                <a:buFontTx/>
                <a:buChar char="••"/>
                <a:defRPr/>
              </a:pPr>
              <a:endParaRPr lang="en-US" sz="1200" dirty="0"/>
            </a:p>
          </p:txBody>
        </p:sp>
      </p:grpSp>
      <p:sp>
        <p:nvSpPr>
          <p:cNvPr id="35" name="TextBox 17"/>
          <p:cNvSpPr txBox="1"/>
          <p:nvPr/>
        </p:nvSpPr>
        <p:spPr>
          <a:xfrm>
            <a:off x="793750" y="1912938"/>
            <a:ext cx="1862138" cy="815975"/>
          </a:xfrm>
          <a:prstGeom prst="rect">
            <a:avLst/>
          </a:prstGeom>
          <a:noFill/>
          <a:effectLst>
            <a:outerShdw blurRad="50800" dist="38100" dir="2700000" algn="tl" rotWithShape="0">
              <a:srgbClr val="000000">
                <a:alpha val="43000"/>
              </a:srgbClr>
            </a:outerShdw>
          </a:effectLst>
        </p:spPr>
        <p:txBody>
          <a:bodyPr>
            <a:spAutoFit/>
          </a:bodyPr>
          <a:lstStyle/>
          <a:p>
            <a:pPr>
              <a:defRPr/>
            </a:pPr>
            <a:r>
              <a:rPr lang="en-US" sz="1200" b="1" dirty="0">
                <a:solidFill>
                  <a:srgbClr val="2E3C2D"/>
                </a:solidFill>
                <a:latin typeface="Arial" pitchFamily="-109" charset="0"/>
                <a:ea typeface="ＭＳ Ｐゴシック" pitchFamily="-109" charset="-128"/>
                <a:cs typeface="ＭＳ Ｐゴシック" pitchFamily="-109" charset="-128"/>
              </a:rPr>
              <a:t>GOVERNMENTS  (H</a:t>
            </a:r>
            <a:r>
              <a:rPr lang="en-US" sz="1100" b="1" dirty="0">
                <a:solidFill>
                  <a:srgbClr val="2E3C2D"/>
                </a:solidFill>
                <a:latin typeface="Arial" pitchFamily="-109" charset="0"/>
                <a:ea typeface="ＭＳ Ｐゴシック" pitchFamily="-109" charset="-128"/>
                <a:cs typeface="ＭＳ Ｐゴシック" pitchFamily="-109" charset="-128"/>
              </a:rPr>
              <a:t>)</a:t>
            </a:r>
            <a:endParaRPr lang="en-US" sz="400" b="1" dirty="0">
              <a:solidFill>
                <a:srgbClr val="2E3C2D"/>
              </a:solidFill>
              <a:latin typeface="Arial" pitchFamily="-109" charset="0"/>
              <a:ea typeface="ＭＳ Ｐゴシック" pitchFamily="-109" charset="-128"/>
              <a:cs typeface="ＭＳ Ｐゴシック" pitchFamily="-109" charset="-128"/>
            </a:endParaRPr>
          </a:p>
          <a:p>
            <a:pPr>
              <a:defRPr/>
            </a:pPr>
            <a:endParaRPr lang="en-US" sz="200" dirty="0">
              <a:solidFill>
                <a:srgbClr val="2E3C2D"/>
              </a:solidFill>
              <a:latin typeface="Arial" pitchFamily="-109" charset="0"/>
              <a:ea typeface="ＭＳ Ｐゴシック" pitchFamily="-109" charset="-128"/>
              <a:cs typeface="ＭＳ Ｐゴシック" pitchFamily="-109" charset="-128"/>
            </a:endParaRPr>
          </a:p>
          <a:p>
            <a:pPr marL="91440">
              <a:buFont typeface="Arial"/>
              <a:buChar char="•"/>
              <a:defRPr/>
            </a:pPr>
            <a:r>
              <a:rPr lang="en-US" sz="1100" dirty="0">
                <a:solidFill>
                  <a:srgbClr val="2E3C2D"/>
                </a:solidFill>
                <a:latin typeface="Arial" pitchFamily="-109" charset="0"/>
                <a:ea typeface="ＭＳ Ｐゴシック" pitchFamily="-109" charset="-128"/>
                <a:cs typeface="ＭＳ Ｐゴシック" pitchFamily="-109" charset="-128"/>
              </a:rPr>
              <a:t> Publish mandate</a:t>
            </a:r>
          </a:p>
          <a:p>
            <a:pPr marL="91440">
              <a:buFont typeface="Arial"/>
              <a:buChar char="•"/>
              <a:defRPr/>
            </a:pPr>
            <a:r>
              <a:rPr lang="en-US" sz="1100" dirty="0">
                <a:solidFill>
                  <a:srgbClr val="2E3C2D"/>
                </a:solidFill>
                <a:latin typeface="Arial" pitchFamily="-109" charset="0"/>
                <a:ea typeface="ＭＳ Ｐゴシック" pitchFamily="-109" charset="-128"/>
                <a:cs typeface="ＭＳ Ｐゴシック" pitchFamily="-109" charset="-128"/>
              </a:rPr>
              <a:t> Largest contributor</a:t>
            </a:r>
          </a:p>
          <a:p>
            <a:pPr marL="91440">
              <a:buFont typeface="Arial"/>
              <a:buChar char="•"/>
              <a:defRPr/>
            </a:pPr>
            <a:r>
              <a:rPr lang="en-US" sz="1100" dirty="0">
                <a:solidFill>
                  <a:srgbClr val="2E3C2D"/>
                </a:solidFill>
                <a:latin typeface="Arial" pitchFamily="-109" charset="0"/>
                <a:ea typeface="ＭＳ Ｐゴシック" pitchFamily="-109" charset="-128"/>
                <a:cs typeface="ＭＳ Ｐゴシック" pitchFamily="-109" charset="-128"/>
              </a:rPr>
              <a:t> Open government </a:t>
            </a:r>
          </a:p>
        </p:txBody>
      </p:sp>
      <p:sp>
        <p:nvSpPr>
          <p:cNvPr id="57353" name="TextBox 36"/>
          <p:cNvSpPr txBox="1">
            <a:spLocks noChangeArrowheads="1"/>
          </p:cNvSpPr>
          <p:nvPr/>
        </p:nvSpPr>
        <p:spPr bwMode="auto">
          <a:xfrm>
            <a:off x="2452688" y="3505200"/>
            <a:ext cx="184150" cy="369888"/>
          </a:xfrm>
          <a:prstGeom prst="rect">
            <a:avLst/>
          </a:prstGeom>
          <a:noFill/>
          <a:ln w="9525">
            <a:noFill/>
            <a:miter lim="800000"/>
            <a:headEnd/>
            <a:tailEnd/>
          </a:ln>
        </p:spPr>
        <p:txBody>
          <a:bodyPr wrap="none">
            <a:prstTxWarp prst="textNoShape">
              <a:avLst/>
            </a:prstTxWarp>
            <a:spAutoFit/>
          </a:bodyPr>
          <a:lstStyle/>
          <a:p>
            <a:endParaRPr lang="en-US" dirty="0"/>
          </a:p>
        </p:txBody>
      </p:sp>
      <p:grpSp>
        <p:nvGrpSpPr>
          <p:cNvPr id="14" name="Group 31"/>
          <p:cNvGrpSpPr/>
          <p:nvPr/>
        </p:nvGrpSpPr>
        <p:grpSpPr>
          <a:xfrm>
            <a:off x="778533" y="2978623"/>
            <a:ext cx="1843679" cy="862086"/>
            <a:chOff x="9876" y="0"/>
            <a:chExt cx="1835056" cy="1188700"/>
          </a:xfrm>
          <a:effectLst>
            <a:outerShdw blurRad="50800" dist="38100" dir="2700000" algn="tl" rotWithShape="0">
              <a:srgbClr val="000000">
                <a:alpha val="43000"/>
              </a:srgbClr>
            </a:outerShdw>
          </a:effectLst>
        </p:grpSpPr>
        <p:sp>
          <p:nvSpPr>
            <p:cNvPr id="39" name="Rounded Rectangle 38"/>
            <p:cNvSpPr/>
            <p:nvPr/>
          </p:nvSpPr>
          <p:spPr>
            <a:xfrm>
              <a:off x="9876" y="0"/>
              <a:ext cx="1835056" cy="1188700"/>
            </a:xfrm>
            <a:prstGeom prst="roundRect">
              <a:avLst>
                <a:gd name="adj" fmla="val 10000"/>
              </a:avLst>
            </a:prstGeom>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40" name="Rounded Rectangle 4"/>
            <p:cNvSpPr/>
            <p:nvPr/>
          </p:nvSpPr>
          <p:spPr>
            <a:xfrm>
              <a:off x="35988" y="26112"/>
              <a:ext cx="1232315" cy="8393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45720" rIns="45720" spcCol="1270"/>
            <a:lstStyle/>
            <a:p>
              <a:pPr marL="114300" lvl="1" indent="-114300" defTabSz="533400">
                <a:lnSpc>
                  <a:spcPct val="90000"/>
                </a:lnSpc>
                <a:spcAft>
                  <a:spcPct val="15000"/>
                </a:spcAft>
                <a:buFontTx/>
                <a:buChar char="••"/>
                <a:defRPr/>
              </a:pPr>
              <a:endParaRPr lang="en-US" sz="1200" dirty="0"/>
            </a:p>
          </p:txBody>
        </p:sp>
      </p:grpSp>
      <p:sp>
        <p:nvSpPr>
          <p:cNvPr id="41" name="TextBox 40"/>
          <p:cNvSpPr txBox="1"/>
          <p:nvPr/>
        </p:nvSpPr>
        <p:spPr>
          <a:xfrm>
            <a:off x="777875" y="2998788"/>
            <a:ext cx="1863725" cy="814387"/>
          </a:xfrm>
          <a:prstGeom prst="rect">
            <a:avLst/>
          </a:prstGeom>
          <a:noFill/>
        </p:spPr>
        <p:txBody>
          <a:bodyPr>
            <a:spAutoFit/>
          </a:bodyPr>
          <a:lstStyle/>
          <a:p>
            <a:pPr>
              <a:defRPr/>
            </a:pPr>
            <a:r>
              <a:rPr lang="en-US" sz="1200" b="1" dirty="0">
                <a:solidFill>
                  <a:srgbClr val="2E3C2D"/>
                </a:solidFill>
                <a:latin typeface="Arial" pitchFamily="-109" charset="0"/>
                <a:ea typeface="ＭＳ Ｐゴシック" pitchFamily="-109" charset="-128"/>
                <a:cs typeface="ＭＳ Ｐゴシック" pitchFamily="-109" charset="-128"/>
              </a:rPr>
              <a:t>RESEARCHERS  (H)</a:t>
            </a:r>
          </a:p>
          <a:p>
            <a:pPr>
              <a:defRPr/>
            </a:pPr>
            <a:endParaRPr lang="en-US" sz="200" dirty="0">
              <a:solidFill>
                <a:srgbClr val="2E3C2D"/>
              </a:solidFill>
              <a:latin typeface="Arial" pitchFamily="-109" charset="0"/>
              <a:ea typeface="ＭＳ Ｐゴシック" pitchFamily="-109" charset="-128"/>
              <a:cs typeface="ＭＳ Ｐゴシック" pitchFamily="-109" charset="-128"/>
            </a:endParaRPr>
          </a:p>
          <a:p>
            <a:pPr marL="91440">
              <a:buFont typeface="Arial"/>
              <a:buChar char="•"/>
              <a:defRPr/>
            </a:pPr>
            <a:r>
              <a:rPr lang="en-US" sz="1100" dirty="0">
                <a:solidFill>
                  <a:srgbClr val="2E3C2D"/>
                </a:solidFill>
                <a:latin typeface="Arial" pitchFamily="-109" charset="0"/>
                <a:ea typeface="ＭＳ Ｐゴシック" pitchFamily="-109" charset="-128"/>
                <a:cs typeface="ＭＳ Ｐゴシック" pitchFamily="-109" charset="-128"/>
              </a:rPr>
              <a:t> Research universities</a:t>
            </a:r>
          </a:p>
          <a:p>
            <a:pPr marL="91440">
              <a:buFont typeface="Arial"/>
              <a:buChar char="•"/>
              <a:defRPr/>
            </a:pPr>
            <a:r>
              <a:rPr lang="en-US" sz="1100" dirty="0">
                <a:solidFill>
                  <a:srgbClr val="2E3C2D"/>
                </a:solidFill>
                <a:latin typeface="Arial" pitchFamily="-109" charset="0"/>
                <a:ea typeface="ＭＳ Ｐゴシック" pitchFamily="-109" charset="-128"/>
                <a:cs typeface="ＭＳ Ｐゴシック" pitchFamily="-109" charset="-128"/>
              </a:rPr>
              <a:t> National laboratories</a:t>
            </a:r>
          </a:p>
          <a:p>
            <a:pPr marL="91440">
              <a:buFont typeface="Arial"/>
              <a:buChar char="•"/>
              <a:defRPr/>
            </a:pPr>
            <a:r>
              <a:rPr lang="en-US" sz="1100" dirty="0">
                <a:solidFill>
                  <a:srgbClr val="2E3C2D"/>
                </a:solidFill>
                <a:latin typeface="Arial" pitchFamily="-109" charset="0"/>
                <a:ea typeface="ＭＳ Ｐゴシック" pitchFamily="-109" charset="-128"/>
                <a:cs typeface="ＭＳ Ｐゴシック" pitchFamily="-109" charset="-128"/>
              </a:rPr>
              <a:t> NGOs</a:t>
            </a:r>
          </a:p>
        </p:txBody>
      </p:sp>
      <p:grpSp>
        <p:nvGrpSpPr>
          <p:cNvPr id="17" name="Group 31"/>
          <p:cNvGrpSpPr/>
          <p:nvPr/>
        </p:nvGrpSpPr>
        <p:grpSpPr>
          <a:xfrm>
            <a:off x="788379" y="4064848"/>
            <a:ext cx="1843679" cy="862086"/>
            <a:chOff x="9876" y="0"/>
            <a:chExt cx="1835056" cy="1188700"/>
          </a:xfrm>
          <a:effectLst>
            <a:outerShdw blurRad="50800" dist="38100" dir="2700000" algn="tl" rotWithShape="0">
              <a:srgbClr val="000000">
                <a:alpha val="43000"/>
              </a:srgbClr>
            </a:outerShdw>
          </a:effectLst>
        </p:grpSpPr>
        <p:sp>
          <p:nvSpPr>
            <p:cNvPr id="43" name="Rounded Rectangle 42"/>
            <p:cNvSpPr/>
            <p:nvPr/>
          </p:nvSpPr>
          <p:spPr>
            <a:xfrm>
              <a:off x="9876" y="0"/>
              <a:ext cx="1835056" cy="1188700"/>
            </a:xfrm>
            <a:prstGeom prst="roundRect">
              <a:avLst>
                <a:gd name="adj" fmla="val 10000"/>
              </a:avLst>
            </a:prstGeom>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44" name="Rounded Rectangle 4"/>
            <p:cNvSpPr/>
            <p:nvPr/>
          </p:nvSpPr>
          <p:spPr>
            <a:xfrm>
              <a:off x="35988" y="26112"/>
              <a:ext cx="1232315" cy="8393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45720" rIns="45720" spcCol="1270"/>
            <a:lstStyle/>
            <a:p>
              <a:pPr marL="114300" lvl="1" indent="-114300" defTabSz="533400">
                <a:lnSpc>
                  <a:spcPct val="90000"/>
                </a:lnSpc>
                <a:spcAft>
                  <a:spcPct val="15000"/>
                </a:spcAft>
                <a:buFontTx/>
                <a:buChar char="••"/>
                <a:defRPr/>
              </a:pPr>
              <a:endParaRPr lang="en-US" sz="1200" dirty="0"/>
            </a:p>
          </p:txBody>
        </p:sp>
      </p:grpSp>
      <p:sp>
        <p:nvSpPr>
          <p:cNvPr id="45" name="TextBox 44"/>
          <p:cNvSpPr txBox="1"/>
          <p:nvPr/>
        </p:nvSpPr>
        <p:spPr>
          <a:xfrm>
            <a:off x="769938" y="4056063"/>
            <a:ext cx="1862137" cy="815608"/>
          </a:xfrm>
          <a:prstGeom prst="rect">
            <a:avLst/>
          </a:prstGeom>
          <a:noFill/>
        </p:spPr>
        <p:txBody>
          <a:bodyPr>
            <a:spAutoFit/>
          </a:bodyPr>
          <a:lstStyle/>
          <a:p>
            <a:pPr>
              <a:defRPr/>
            </a:pPr>
            <a:r>
              <a:rPr lang="en-US" sz="1200" b="1" dirty="0">
                <a:solidFill>
                  <a:srgbClr val="2E3C2D"/>
                </a:solidFill>
                <a:latin typeface="Arial" pitchFamily="-109" charset="0"/>
                <a:ea typeface="ＭＳ Ｐゴシック" pitchFamily="-109" charset="-128"/>
                <a:cs typeface="ＭＳ Ｐゴシック" pitchFamily="-109" charset="-128"/>
              </a:rPr>
              <a:t>INVESTORS (L-M) </a:t>
            </a:r>
          </a:p>
          <a:p>
            <a:pPr>
              <a:defRPr/>
            </a:pPr>
            <a:endParaRPr lang="en-US" sz="200" dirty="0">
              <a:solidFill>
                <a:srgbClr val="2E3C2D"/>
              </a:solidFill>
              <a:latin typeface="Arial" pitchFamily="-109" charset="0"/>
              <a:ea typeface="ＭＳ Ｐゴシック" pitchFamily="-109" charset="-128"/>
              <a:cs typeface="ＭＳ Ｐゴシック" pitchFamily="-109" charset="-128"/>
            </a:endParaRPr>
          </a:p>
          <a:p>
            <a:pPr marL="91440">
              <a:buFont typeface="Arial"/>
              <a:buChar char="•"/>
              <a:defRPr/>
            </a:pPr>
            <a:r>
              <a:rPr lang="en-US" sz="1100" dirty="0">
                <a:solidFill>
                  <a:srgbClr val="2E3C2D"/>
                </a:solidFill>
                <a:latin typeface="Arial" pitchFamily="-109" charset="0"/>
                <a:ea typeface="ＭＳ Ｐゴシック" pitchFamily="-109" charset="-128"/>
                <a:cs typeface="ＭＳ Ｐゴシック" pitchFamily="-109" charset="-128"/>
              </a:rPr>
              <a:t> Banks</a:t>
            </a:r>
          </a:p>
          <a:p>
            <a:pPr marL="91440">
              <a:buFont typeface="Arial"/>
              <a:buChar char="•"/>
              <a:defRPr/>
            </a:pPr>
            <a:r>
              <a:rPr lang="en-US" sz="1100" dirty="0">
                <a:solidFill>
                  <a:srgbClr val="2E3C2D"/>
                </a:solidFill>
                <a:latin typeface="Arial" pitchFamily="-109" charset="0"/>
                <a:ea typeface="ＭＳ Ｐゴシック" pitchFamily="-109" charset="-128"/>
                <a:cs typeface="ＭＳ Ｐゴシック" pitchFamily="-109" charset="-128"/>
              </a:rPr>
              <a:t> VCs</a:t>
            </a:r>
          </a:p>
          <a:p>
            <a:pPr marL="91440">
              <a:buFont typeface="Arial"/>
              <a:buChar char="•"/>
              <a:defRPr/>
            </a:pPr>
            <a:r>
              <a:rPr lang="en-US" sz="1100" dirty="0">
                <a:solidFill>
                  <a:srgbClr val="2E3C2D"/>
                </a:solidFill>
                <a:latin typeface="Arial" pitchFamily="-109" charset="0"/>
                <a:ea typeface="ＭＳ Ｐゴシック" pitchFamily="-109" charset="-128"/>
                <a:cs typeface="ＭＳ Ｐゴシック" pitchFamily="-109" charset="-128"/>
              </a:rPr>
              <a:t> Funds </a:t>
            </a:r>
            <a:r>
              <a:rPr lang="en-US" sz="800" dirty="0" smtClean="0">
                <a:solidFill>
                  <a:srgbClr val="2E3C2D"/>
                </a:solidFill>
                <a:latin typeface="Arial" pitchFamily="-109" charset="0"/>
                <a:ea typeface="ＭＳ Ｐゴシック" pitchFamily="-109" charset="-128"/>
                <a:cs typeface="ＭＳ Ｐゴシック" pitchFamily="-109" charset="-128"/>
              </a:rPr>
              <a:t>(indirect via industry</a:t>
            </a:r>
            <a:r>
              <a:rPr lang="en-US" sz="800" dirty="0">
                <a:solidFill>
                  <a:srgbClr val="2E3C2D"/>
                </a:solidFill>
                <a:latin typeface="Arial" pitchFamily="-109" charset="0"/>
                <a:ea typeface="ＭＳ Ｐゴシック" pitchFamily="-109" charset="-128"/>
                <a:cs typeface="ＭＳ Ｐゴシック" pitchFamily="-109" charset="-128"/>
              </a:rPr>
              <a:t>) </a:t>
            </a:r>
          </a:p>
        </p:txBody>
      </p:sp>
      <p:grpSp>
        <p:nvGrpSpPr>
          <p:cNvPr id="18" name="Group 31"/>
          <p:cNvGrpSpPr/>
          <p:nvPr/>
        </p:nvGrpSpPr>
        <p:grpSpPr>
          <a:xfrm>
            <a:off x="6500434" y="1837942"/>
            <a:ext cx="1843679" cy="862086"/>
            <a:chOff x="9876" y="0"/>
            <a:chExt cx="1835056" cy="1188700"/>
          </a:xfrm>
          <a:effectLst>
            <a:outerShdw blurRad="50800" dist="38100" dir="2700000" algn="tl" rotWithShape="0">
              <a:srgbClr val="000000">
                <a:alpha val="43000"/>
              </a:srgbClr>
            </a:outerShdw>
          </a:effectLst>
        </p:grpSpPr>
        <p:sp>
          <p:nvSpPr>
            <p:cNvPr id="47" name="Rounded Rectangle 46"/>
            <p:cNvSpPr/>
            <p:nvPr/>
          </p:nvSpPr>
          <p:spPr>
            <a:xfrm>
              <a:off x="9876" y="0"/>
              <a:ext cx="1835056" cy="1188700"/>
            </a:xfrm>
            <a:prstGeom prst="roundRect">
              <a:avLst>
                <a:gd name="adj" fmla="val 10000"/>
              </a:avLst>
            </a:prstGeom>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48" name="Rounded Rectangle 4"/>
            <p:cNvSpPr/>
            <p:nvPr/>
          </p:nvSpPr>
          <p:spPr>
            <a:xfrm>
              <a:off x="35988" y="26112"/>
              <a:ext cx="1232315" cy="8393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45720" rIns="45720" spcCol="1270"/>
            <a:lstStyle/>
            <a:p>
              <a:pPr marL="114300" lvl="1" indent="-114300" defTabSz="533400">
                <a:lnSpc>
                  <a:spcPct val="90000"/>
                </a:lnSpc>
                <a:spcAft>
                  <a:spcPct val="15000"/>
                </a:spcAft>
                <a:buFontTx/>
                <a:buChar char="••"/>
                <a:defRPr/>
              </a:pPr>
              <a:endParaRPr lang="en-US" sz="1200" dirty="0"/>
            </a:p>
          </p:txBody>
        </p:sp>
      </p:grpSp>
      <p:sp>
        <p:nvSpPr>
          <p:cNvPr id="49" name="TextBox 48"/>
          <p:cNvSpPr txBox="1"/>
          <p:nvPr/>
        </p:nvSpPr>
        <p:spPr>
          <a:xfrm>
            <a:off x="6500813" y="1828800"/>
            <a:ext cx="1862137" cy="815975"/>
          </a:xfrm>
          <a:prstGeom prst="rect">
            <a:avLst/>
          </a:prstGeom>
          <a:noFill/>
        </p:spPr>
        <p:txBody>
          <a:bodyPr>
            <a:spAutoFit/>
          </a:bodyPr>
          <a:lstStyle/>
          <a:p>
            <a:pPr>
              <a:defRPr/>
            </a:pPr>
            <a:r>
              <a:rPr lang="en-US" sz="1200" b="1" dirty="0">
                <a:solidFill>
                  <a:srgbClr val="2E3C2D"/>
                </a:solidFill>
                <a:latin typeface="Arial" pitchFamily="-109" charset="0"/>
                <a:ea typeface="ＭＳ Ｐゴシック" pitchFamily="-109" charset="-128"/>
                <a:cs typeface="ＭＳ Ｐゴシック" pitchFamily="-109" charset="-128"/>
              </a:rPr>
              <a:t>INDUSTRY  (L-M)</a:t>
            </a:r>
          </a:p>
          <a:p>
            <a:pPr>
              <a:defRPr/>
            </a:pPr>
            <a:endParaRPr lang="en-US" sz="200" dirty="0">
              <a:solidFill>
                <a:srgbClr val="2E3C2D"/>
              </a:solidFill>
              <a:latin typeface="Arial" pitchFamily="-109" charset="0"/>
              <a:ea typeface="ＭＳ Ｐゴシック" pitchFamily="-109" charset="-128"/>
              <a:cs typeface="ＭＳ Ｐゴシック" pitchFamily="-109" charset="-128"/>
            </a:endParaRPr>
          </a:p>
          <a:p>
            <a:pPr marL="91440">
              <a:buFont typeface="Arial"/>
              <a:buChar char="•"/>
              <a:defRPr/>
            </a:pPr>
            <a:r>
              <a:rPr lang="en-US" sz="1100" dirty="0">
                <a:solidFill>
                  <a:srgbClr val="2E3C2D"/>
                </a:solidFill>
                <a:latin typeface="Arial" pitchFamily="-109" charset="0"/>
                <a:ea typeface="ＭＳ Ｐゴシック" pitchFamily="-109" charset="-128"/>
                <a:cs typeface="ＭＳ Ｐゴシック" pitchFamily="-109" charset="-128"/>
              </a:rPr>
              <a:t> Technical </a:t>
            </a:r>
          </a:p>
          <a:p>
            <a:pPr marL="91440">
              <a:buFont typeface="Arial"/>
              <a:buChar char="•"/>
              <a:defRPr/>
            </a:pPr>
            <a:r>
              <a:rPr lang="en-US" sz="1100" dirty="0">
                <a:solidFill>
                  <a:srgbClr val="2E3C2D"/>
                </a:solidFill>
                <a:latin typeface="Arial" pitchFamily="-109" charset="0"/>
                <a:ea typeface="ＭＳ Ｐゴシック" pitchFamily="-109" charset="-128"/>
                <a:cs typeface="ＭＳ Ｐゴシック" pitchFamily="-109" charset="-128"/>
              </a:rPr>
              <a:t> Financial/performance </a:t>
            </a:r>
          </a:p>
          <a:p>
            <a:pPr marL="91440">
              <a:buFont typeface="Arial"/>
              <a:buChar char="•"/>
              <a:defRPr/>
            </a:pPr>
            <a:r>
              <a:rPr lang="en-US" sz="1100" dirty="0">
                <a:solidFill>
                  <a:srgbClr val="2E3C2D"/>
                </a:solidFill>
                <a:latin typeface="Arial" pitchFamily="-109" charset="0"/>
                <a:ea typeface="ＭＳ Ｐゴシック" pitchFamily="-109" charset="-128"/>
                <a:cs typeface="ＭＳ Ｐゴシック" pitchFamily="-109" charset="-128"/>
              </a:rPr>
              <a:t> Deployments</a:t>
            </a:r>
          </a:p>
        </p:txBody>
      </p:sp>
      <p:sp>
        <p:nvSpPr>
          <p:cNvPr id="57360" name="TextBox 49"/>
          <p:cNvSpPr txBox="1">
            <a:spLocks noChangeArrowheads="1"/>
          </p:cNvSpPr>
          <p:nvPr/>
        </p:nvSpPr>
        <p:spPr bwMode="auto">
          <a:xfrm>
            <a:off x="8159750" y="3449638"/>
            <a:ext cx="184150" cy="369887"/>
          </a:xfrm>
          <a:prstGeom prst="rect">
            <a:avLst/>
          </a:prstGeom>
          <a:noFill/>
          <a:ln w="9525">
            <a:noFill/>
            <a:miter lim="800000"/>
            <a:headEnd/>
            <a:tailEnd/>
          </a:ln>
        </p:spPr>
        <p:txBody>
          <a:bodyPr wrap="none">
            <a:prstTxWarp prst="textNoShape">
              <a:avLst/>
            </a:prstTxWarp>
            <a:spAutoFit/>
          </a:bodyPr>
          <a:lstStyle/>
          <a:p>
            <a:endParaRPr lang="en-US" dirty="0"/>
          </a:p>
        </p:txBody>
      </p:sp>
      <p:grpSp>
        <p:nvGrpSpPr>
          <p:cNvPr id="19" name="Group 31"/>
          <p:cNvGrpSpPr/>
          <p:nvPr/>
        </p:nvGrpSpPr>
        <p:grpSpPr>
          <a:xfrm>
            <a:off x="6485059" y="2923715"/>
            <a:ext cx="1843679" cy="862086"/>
            <a:chOff x="9876" y="0"/>
            <a:chExt cx="1835056" cy="1188700"/>
          </a:xfrm>
          <a:effectLst>
            <a:outerShdw blurRad="50800" dist="38100" dir="2700000" algn="tl" rotWithShape="0">
              <a:srgbClr val="000000">
                <a:alpha val="43000"/>
              </a:srgbClr>
            </a:outerShdw>
          </a:effectLst>
        </p:grpSpPr>
        <p:sp>
          <p:nvSpPr>
            <p:cNvPr id="52" name="Rounded Rectangle 51"/>
            <p:cNvSpPr/>
            <p:nvPr/>
          </p:nvSpPr>
          <p:spPr>
            <a:xfrm>
              <a:off x="9876" y="0"/>
              <a:ext cx="1835056" cy="1188700"/>
            </a:xfrm>
            <a:prstGeom prst="roundRect">
              <a:avLst>
                <a:gd name="adj" fmla="val 10000"/>
              </a:avLst>
            </a:prstGeom>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53" name="Rounded Rectangle 4"/>
            <p:cNvSpPr/>
            <p:nvPr/>
          </p:nvSpPr>
          <p:spPr>
            <a:xfrm>
              <a:off x="35988" y="26112"/>
              <a:ext cx="1232315" cy="8393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45720" rIns="45720" spcCol="1270"/>
            <a:lstStyle/>
            <a:p>
              <a:pPr marL="114300" lvl="1" indent="-114300" defTabSz="533400">
                <a:lnSpc>
                  <a:spcPct val="90000"/>
                </a:lnSpc>
                <a:spcAft>
                  <a:spcPct val="15000"/>
                </a:spcAft>
                <a:buFontTx/>
                <a:buChar char="••"/>
                <a:defRPr/>
              </a:pPr>
              <a:endParaRPr lang="en-US" sz="1200" dirty="0"/>
            </a:p>
          </p:txBody>
        </p:sp>
      </p:grpSp>
      <p:sp>
        <p:nvSpPr>
          <p:cNvPr id="54" name="TextBox 53"/>
          <p:cNvSpPr txBox="1"/>
          <p:nvPr/>
        </p:nvSpPr>
        <p:spPr>
          <a:xfrm>
            <a:off x="6484938" y="2922588"/>
            <a:ext cx="1862137" cy="815975"/>
          </a:xfrm>
          <a:prstGeom prst="rect">
            <a:avLst/>
          </a:prstGeom>
          <a:noFill/>
        </p:spPr>
        <p:txBody>
          <a:bodyPr>
            <a:spAutoFit/>
          </a:bodyPr>
          <a:lstStyle/>
          <a:p>
            <a:pPr>
              <a:defRPr/>
            </a:pPr>
            <a:r>
              <a:rPr lang="en-US" sz="1200" b="1" dirty="0">
                <a:solidFill>
                  <a:srgbClr val="2E3C2D"/>
                </a:solidFill>
                <a:latin typeface="Arial" pitchFamily="-109" charset="0"/>
                <a:ea typeface="ＭＳ Ｐゴシック" pitchFamily="-109" charset="-128"/>
                <a:cs typeface="ＭＳ Ｐゴシック" pitchFamily="-109" charset="-128"/>
              </a:rPr>
              <a:t>EDUCATORS (L)</a:t>
            </a:r>
          </a:p>
          <a:p>
            <a:pPr>
              <a:defRPr/>
            </a:pPr>
            <a:endParaRPr lang="en-US" sz="200" dirty="0">
              <a:solidFill>
                <a:srgbClr val="2E3C2D"/>
              </a:solidFill>
              <a:latin typeface="Arial" pitchFamily="-109" charset="0"/>
              <a:ea typeface="ＭＳ Ｐゴシック" pitchFamily="-109" charset="-128"/>
              <a:cs typeface="ＭＳ Ｐゴシック" pitchFamily="-109" charset="-128"/>
            </a:endParaRPr>
          </a:p>
          <a:p>
            <a:pPr marL="91440">
              <a:buFont typeface="Arial"/>
              <a:buChar char="•"/>
              <a:defRPr/>
            </a:pPr>
            <a:r>
              <a:rPr lang="en-US" sz="1100" dirty="0">
                <a:solidFill>
                  <a:srgbClr val="2E3C2D"/>
                </a:solidFill>
                <a:latin typeface="Arial" pitchFamily="-109" charset="0"/>
                <a:ea typeface="ＭＳ Ｐゴシック" pitchFamily="-109" charset="-128"/>
                <a:cs typeface="ＭＳ Ｐゴシック" pitchFamily="-109" charset="-128"/>
              </a:rPr>
              <a:t> Derived content</a:t>
            </a:r>
          </a:p>
          <a:p>
            <a:pPr marL="91440">
              <a:buFont typeface="Arial"/>
              <a:buChar char="•"/>
              <a:defRPr/>
            </a:pPr>
            <a:r>
              <a:rPr lang="en-US" sz="1100" dirty="0">
                <a:solidFill>
                  <a:srgbClr val="2E3C2D"/>
                </a:solidFill>
                <a:latin typeface="Arial" pitchFamily="-109" charset="0"/>
                <a:ea typeface="ＭＳ Ｐゴシック" pitchFamily="-109" charset="-128"/>
                <a:cs typeface="ＭＳ Ｐゴシック" pitchFamily="-109" charset="-128"/>
              </a:rPr>
              <a:t> Case studies</a:t>
            </a:r>
          </a:p>
          <a:p>
            <a:pPr marL="91440">
              <a:buFont typeface="Arial"/>
              <a:buChar char="•"/>
              <a:defRPr/>
            </a:pPr>
            <a:r>
              <a:rPr lang="en-US" sz="1100" dirty="0">
                <a:solidFill>
                  <a:srgbClr val="2E3C2D"/>
                </a:solidFill>
                <a:latin typeface="Arial" pitchFamily="-109" charset="0"/>
                <a:ea typeface="ＭＳ Ｐゴシック" pitchFamily="-109" charset="-128"/>
                <a:cs typeface="ＭＳ Ｐゴシック" pitchFamily="-109" charset="-128"/>
              </a:rPr>
              <a:t> Instructional content</a:t>
            </a:r>
          </a:p>
        </p:txBody>
      </p:sp>
      <p:grpSp>
        <p:nvGrpSpPr>
          <p:cNvPr id="20" name="Group 31"/>
          <p:cNvGrpSpPr/>
          <p:nvPr/>
        </p:nvGrpSpPr>
        <p:grpSpPr>
          <a:xfrm>
            <a:off x="6494905" y="4009940"/>
            <a:ext cx="1843679" cy="862086"/>
            <a:chOff x="9876" y="0"/>
            <a:chExt cx="1835056" cy="1188700"/>
          </a:xfrm>
          <a:effectLst>
            <a:outerShdw blurRad="50800" dist="38100" dir="2700000" algn="tl" rotWithShape="0">
              <a:srgbClr val="000000">
                <a:alpha val="43000"/>
              </a:srgbClr>
            </a:outerShdw>
          </a:effectLst>
        </p:grpSpPr>
        <p:sp>
          <p:nvSpPr>
            <p:cNvPr id="56" name="Rounded Rectangle 55"/>
            <p:cNvSpPr/>
            <p:nvPr/>
          </p:nvSpPr>
          <p:spPr>
            <a:xfrm>
              <a:off x="9876" y="0"/>
              <a:ext cx="1835056" cy="1188700"/>
            </a:xfrm>
            <a:prstGeom prst="roundRect">
              <a:avLst>
                <a:gd name="adj" fmla="val 10000"/>
              </a:avLst>
            </a:prstGeom>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57" name="Rounded Rectangle 4"/>
            <p:cNvSpPr/>
            <p:nvPr/>
          </p:nvSpPr>
          <p:spPr>
            <a:xfrm>
              <a:off x="35988" y="26112"/>
              <a:ext cx="1232315" cy="8393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45720" rIns="45720" spcCol="1270"/>
            <a:lstStyle/>
            <a:p>
              <a:pPr marL="114300" lvl="1" indent="-114300" defTabSz="533400">
                <a:lnSpc>
                  <a:spcPct val="90000"/>
                </a:lnSpc>
                <a:spcAft>
                  <a:spcPct val="15000"/>
                </a:spcAft>
                <a:buFontTx/>
                <a:buChar char="••"/>
                <a:defRPr/>
              </a:pPr>
              <a:endParaRPr lang="en-US" sz="1200" dirty="0"/>
            </a:p>
          </p:txBody>
        </p:sp>
      </p:grpSp>
      <p:sp>
        <p:nvSpPr>
          <p:cNvPr id="59" name="TextBox 58"/>
          <p:cNvSpPr txBox="1"/>
          <p:nvPr/>
        </p:nvSpPr>
        <p:spPr>
          <a:xfrm>
            <a:off x="6465888" y="4010025"/>
            <a:ext cx="1862137" cy="815608"/>
          </a:xfrm>
          <a:prstGeom prst="rect">
            <a:avLst/>
          </a:prstGeom>
          <a:noFill/>
        </p:spPr>
        <p:txBody>
          <a:bodyPr>
            <a:spAutoFit/>
          </a:bodyPr>
          <a:lstStyle/>
          <a:p>
            <a:pPr>
              <a:defRPr/>
            </a:pPr>
            <a:r>
              <a:rPr lang="en-US" sz="1200" b="1" dirty="0">
                <a:solidFill>
                  <a:srgbClr val="2E3C2D"/>
                </a:solidFill>
                <a:latin typeface="Arial" pitchFamily="-109" charset="0"/>
                <a:ea typeface="ＭＳ Ｐゴシック" pitchFamily="-109" charset="-128"/>
                <a:cs typeface="ＭＳ Ｐゴシック" pitchFamily="-109" charset="-128"/>
              </a:rPr>
              <a:t>CONSUMERS (L-M)</a:t>
            </a:r>
          </a:p>
          <a:p>
            <a:pPr>
              <a:defRPr/>
            </a:pPr>
            <a:endParaRPr lang="en-US" sz="200" dirty="0">
              <a:solidFill>
                <a:srgbClr val="2E3C2D"/>
              </a:solidFill>
              <a:latin typeface="Arial" pitchFamily="-109" charset="0"/>
              <a:ea typeface="ＭＳ Ｐゴシック" pitchFamily="-109" charset="-128"/>
              <a:cs typeface="ＭＳ Ｐゴシック" pitchFamily="-109" charset="-128"/>
            </a:endParaRPr>
          </a:p>
          <a:p>
            <a:pPr marL="91440">
              <a:buFont typeface="Arial"/>
              <a:buChar char="•"/>
              <a:defRPr/>
            </a:pPr>
            <a:r>
              <a:rPr lang="en-US" sz="1100" dirty="0">
                <a:solidFill>
                  <a:srgbClr val="2E3C2D"/>
                </a:solidFill>
                <a:latin typeface="Arial" pitchFamily="-109" charset="0"/>
                <a:ea typeface="ＭＳ Ｐゴシック" pitchFamily="-109" charset="-128"/>
                <a:cs typeface="ＭＳ Ｐゴシック" pitchFamily="-109" charset="-128"/>
              </a:rPr>
              <a:t> Individual content</a:t>
            </a:r>
          </a:p>
          <a:p>
            <a:pPr marL="91440">
              <a:buFont typeface="Arial"/>
              <a:buChar char="•"/>
              <a:defRPr/>
            </a:pPr>
            <a:r>
              <a:rPr lang="en-US" sz="1100" dirty="0" smtClean="0">
                <a:solidFill>
                  <a:srgbClr val="2E3C2D"/>
                </a:solidFill>
                <a:latin typeface="Arial" pitchFamily="-109" charset="0"/>
                <a:ea typeface="ＭＳ Ｐゴシック" pitchFamily="-109" charset="-128"/>
                <a:cs typeface="ＭＳ Ｐゴシック" pitchFamily="-109" charset="-128"/>
              </a:rPr>
              <a:t> Demand </a:t>
            </a:r>
            <a:r>
              <a:rPr lang="en-US" sz="1100" dirty="0">
                <a:solidFill>
                  <a:srgbClr val="2E3C2D"/>
                </a:solidFill>
                <a:latin typeface="Arial" pitchFamily="-109" charset="0"/>
                <a:ea typeface="ＭＳ Ｐゴシック" pitchFamily="-109" charset="-128"/>
                <a:cs typeface="ＭＳ Ｐゴシック" pitchFamily="-109" charset="-128"/>
              </a:rPr>
              <a:t>change</a:t>
            </a:r>
          </a:p>
          <a:p>
            <a:pPr marL="91440">
              <a:buFont typeface="Arial"/>
              <a:buChar char="•"/>
              <a:defRPr/>
            </a:pPr>
            <a:r>
              <a:rPr lang="en-US" sz="1100" dirty="0">
                <a:solidFill>
                  <a:srgbClr val="2E3C2D"/>
                </a:solidFill>
                <a:latin typeface="Arial" pitchFamily="-109" charset="0"/>
                <a:ea typeface="ＭＳ Ｐゴシック" pitchFamily="-109" charset="-128"/>
                <a:cs typeface="ＭＳ Ｐゴシック" pitchFamily="-109" charset="-128"/>
              </a:rPr>
              <a:t> Significant if aggregated</a:t>
            </a:r>
          </a:p>
        </p:txBody>
      </p:sp>
      <p:grpSp>
        <p:nvGrpSpPr>
          <p:cNvPr id="81" name="Group 80"/>
          <p:cNvGrpSpPr/>
          <p:nvPr/>
        </p:nvGrpSpPr>
        <p:grpSpPr>
          <a:xfrm>
            <a:off x="2896534" y="1720899"/>
            <a:ext cx="3368675" cy="3365500"/>
            <a:chOff x="2896534" y="1639260"/>
            <a:chExt cx="3368675" cy="3365500"/>
          </a:xfrm>
        </p:grpSpPr>
        <p:sp>
          <p:nvSpPr>
            <p:cNvPr id="31" name="TextBox 15"/>
            <p:cNvSpPr txBox="1"/>
            <p:nvPr/>
          </p:nvSpPr>
          <p:spPr>
            <a:xfrm>
              <a:off x="3813363" y="2154651"/>
              <a:ext cx="1249363" cy="369888"/>
            </a:xfrm>
            <a:prstGeom prst="rect">
              <a:avLst/>
            </a:prstGeom>
            <a:noFill/>
          </p:spPr>
          <p:txBody>
            <a:bodyPr>
              <a:spAutoFit/>
            </a:bodyPr>
            <a:lstStyle/>
            <a:p>
              <a:pPr algn="ctr">
                <a:defRPr/>
              </a:pPr>
              <a:r>
                <a:rPr lang="en-US" sz="1200" b="1" dirty="0">
                  <a:solidFill>
                    <a:schemeClr val="bg1">
                      <a:lumMod val="85000"/>
                    </a:schemeClr>
                  </a:solidFill>
                  <a:latin typeface="Arial" pitchFamily="-109" charset="0"/>
                  <a:ea typeface="ＭＳ Ｐゴシック" pitchFamily="-109" charset="-128"/>
                  <a:cs typeface="ＭＳ Ｐゴシック" pitchFamily="-109" charset="-128"/>
                </a:rPr>
                <a:t>Researchers</a:t>
              </a:r>
              <a:r>
                <a:rPr lang="en-US" dirty="0">
                  <a:solidFill>
                    <a:schemeClr val="bg1"/>
                  </a:solidFill>
                  <a:latin typeface="Arial" pitchFamily="-109" charset="0"/>
                  <a:ea typeface="ＭＳ Ｐゴシック" pitchFamily="-109" charset="-128"/>
                  <a:cs typeface="ＭＳ Ｐゴシック" pitchFamily="-109" charset="-128"/>
                </a:rPr>
                <a:t> </a:t>
              </a:r>
            </a:p>
          </p:txBody>
        </p:sp>
        <p:grpSp>
          <p:nvGrpSpPr>
            <p:cNvPr id="55" name="Group 49"/>
            <p:cNvGrpSpPr>
              <a:grpSpLocks/>
            </p:cNvGrpSpPr>
            <p:nvPr/>
          </p:nvGrpSpPr>
          <p:grpSpPr bwMode="auto">
            <a:xfrm>
              <a:off x="2896534" y="1639260"/>
              <a:ext cx="3368675" cy="3365500"/>
              <a:chOff x="2286519" y="1345675"/>
              <a:chExt cx="4347007" cy="4194265"/>
            </a:xfrm>
          </p:grpSpPr>
          <p:sp>
            <p:nvSpPr>
              <p:cNvPr id="60" name="Curved Right Arrow 59"/>
              <p:cNvSpPr/>
              <p:nvPr/>
            </p:nvSpPr>
            <p:spPr>
              <a:xfrm>
                <a:off x="2286519" y="2467862"/>
                <a:ext cx="531971" cy="2072177"/>
              </a:xfrm>
              <a:prstGeom prst="curvedRightArrow">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schemeClr val="tx1"/>
                  </a:solidFill>
                </a:endParaRPr>
              </a:p>
            </p:txBody>
          </p:sp>
          <p:sp>
            <p:nvSpPr>
              <p:cNvPr id="61" name="Curved Right Arrow 60"/>
              <p:cNvSpPr/>
              <p:nvPr/>
            </p:nvSpPr>
            <p:spPr>
              <a:xfrm rot="16200000">
                <a:off x="4229810" y="4225310"/>
                <a:ext cx="523483" cy="2105778"/>
              </a:xfrm>
              <a:prstGeom prst="curvedRightArrow">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schemeClr val="tx1"/>
                  </a:solidFill>
                </a:endParaRPr>
              </a:p>
            </p:txBody>
          </p:sp>
          <p:sp>
            <p:nvSpPr>
              <p:cNvPr id="62" name="Curved Right Arrow 61"/>
              <p:cNvSpPr/>
              <p:nvPr/>
            </p:nvSpPr>
            <p:spPr>
              <a:xfrm rot="5400000">
                <a:off x="4175751" y="554528"/>
                <a:ext cx="523483" cy="2105778"/>
              </a:xfrm>
              <a:prstGeom prst="curvedRightArrow">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schemeClr val="tx1"/>
                  </a:solidFill>
                </a:endParaRPr>
              </a:p>
            </p:txBody>
          </p:sp>
          <p:sp>
            <p:nvSpPr>
              <p:cNvPr id="63" name="Curved Right Arrow 62"/>
              <p:cNvSpPr/>
              <p:nvPr/>
            </p:nvSpPr>
            <p:spPr>
              <a:xfrm rot="10800000">
                <a:off x="6101555" y="2442339"/>
                <a:ext cx="531971" cy="2072177"/>
              </a:xfrm>
              <a:prstGeom prst="curvedRightArrow">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schemeClr val="tx1"/>
                  </a:solidFill>
                </a:endParaRPr>
              </a:p>
            </p:txBody>
          </p:sp>
          <p:grpSp>
            <p:nvGrpSpPr>
              <p:cNvPr id="64" name="Group 39"/>
              <p:cNvGrpSpPr/>
              <p:nvPr/>
            </p:nvGrpSpPr>
            <p:grpSpPr>
              <a:xfrm>
                <a:off x="3199028" y="2231467"/>
                <a:ext cx="2541631" cy="2481670"/>
                <a:chOff x="3001104" y="2050193"/>
                <a:chExt cx="3291214" cy="3291214"/>
              </a:xfrm>
              <a:solidFill>
                <a:srgbClr val="F4C252"/>
              </a:solidFill>
            </p:grpSpPr>
            <p:sp>
              <p:nvSpPr>
                <p:cNvPr id="66" name="Pie 27"/>
                <p:cNvSpPr/>
                <p:nvPr/>
              </p:nvSpPr>
              <p:spPr>
                <a:xfrm>
                  <a:off x="3001104" y="2050193"/>
                  <a:ext cx="1608460" cy="1608461"/>
                </a:xfrm>
                <a:prstGeom prst="pieWedge">
                  <a:avLst/>
                </a:prstGeom>
                <a:grpFill/>
              </p:spPr>
              <p:style>
                <a:lnRef idx="0">
                  <a:schemeClr val="lt1">
                    <a:hueOff val="0"/>
                    <a:satOff val="0"/>
                    <a:lumOff val="0"/>
                    <a:alphaOff val="0"/>
                  </a:schemeClr>
                </a:lnRef>
                <a:fillRef idx="3">
                  <a:scrgbClr r="0" g="0" b="0"/>
                </a:fillRef>
                <a:effectRef idx="3">
                  <a:schemeClr val="accent4">
                    <a:hueOff val="0"/>
                    <a:satOff val="0"/>
                    <a:lumOff val="0"/>
                    <a:alphaOff val="0"/>
                  </a:schemeClr>
                </a:effectRef>
                <a:fontRef idx="minor">
                  <a:schemeClr val="lt1"/>
                </a:fontRef>
              </p:style>
            </p:sp>
            <p:grpSp>
              <p:nvGrpSpPr>
                <p:cNvPr id="67" name="Group 5"/>
                <p:cNvGrpSpPr/>
                <p:nvPr/>
              </p:nvGrpSpPr>
              <p:grpSpPr>
                <a:xfrm>
                  <a:off x="4683858" y="2050193"/>
                  <a:ext cx="1608460" cy="1608460"/>
                  <a:chOff x="2795902" y="211737"/>
                  <a:chExt cx="1608460" cy="1608460"/>
                </a:xfrm>
                <a:grpFill/>
              </p:grpSpPr>
              <p:sp>
                <p:nvSpPr>
                  <p:cNvPr id="76" name="Pie 75"/>
                  <p:cNvSpPr/>
                  <p:nvPr/>
                </p:nvSpPr>
                <p:spPr>
                  <a:xfrm rot="5400000">
                    <a:off x="2795902" y="211737"/>
                    <a:ext cx="1608460" cy="1608460"/>
                  </a:xfrm>
                  <a:prstGeom prst="pieWedge">
                    <a:avLst/>
                  </a:prstGeom>
                  <a:grpFill/>
                </p:spPr>
                <p:style>
                  <a:lnRef idx="0">
                    <a:schemeClr val="lt1">
                      <a:hueOff val="0"/>
                      <a:satOff val="0"/>
                      <a:lumOff val="0"/>
                      <a:alphaOff val="0"/>
                    </a:schemeClr>
                  </a:lnRef>
                  <a:fillRef idx="3">
                    <a:scrgbClr r="0" g="0" b="0"/>
                  </a:fillRef>
                  <a:effectRef idx="3">
                    <a:schemeClr val="accent4">
                      <a:hueOff val="0"/>
                      <a:satOff val="0"/>
                      <a:lumOff val="0"/>
                      <a:alphaOff val="0"/>
                    </a:schemeClr>
                  </a:effectRef>
                  <a:fontRef idx="minor">
                    <a:schemeClr val="lt1"/>
                  </a:fontRef>
                </p:style>
              </p:sp>
              <p:sp>
                <p:nvSpPr>
                  <p:cNvPr id="77" name="Pie 6"/>
                  <p:cNvSpPr/>
                  <p:nvPr/>
                </p:nvSpPr>
                <p:spPr>
                  <a:xfrm>
                    <a:off x="2912661" y="960927"/>
                    <a:ext cx="1237609" cy="703291"/>
                  </a:xfrm>
                  <a:prstGeom prst="rect">
                    <a:avLst/>
                  </a:prstGeom>
                  <a:solidFill>
                    <a:schemeClr val="bg1">
                      <a:alpha val="0"/>
                    </a:schemeClr>
                  </a:solidFill>
                </p:spPr>
                <p:style>
                  <a:lnRef idx="0">
                    <a:scrgbClr r="0" g="0" b="0"/>
                  </a:lnRef>
                  <a:fillRef idx="0">
                    <a:scrgbClr r="0" g="0" b="0"/>
                  </a:fillRef>
                  <a:effectRef idx="0">
                    <a:scrgbClr r="0" g="0" b="0"/>
                  </a:effectRef>
                  <a:fontRef idx="minor">
                    <a:schemeClr val="lt1"/>
                  </a:fontRef>
                </p:style>
                <p:txBody>
                  <a:bodyPr lIns="128016" tIns="128016" rIns="128016" bIns="128016" spcCol="1270" anchor="ctr"/>
                  <a:lstStyle/>
                  <a:p>
                    <a:pPr algn="ctr" defTabSz="800100">
                      <a:lnSpc>
                        <a:spcPct val="90000"/>
                      </a:lnSpc>
                      <a:spcAft>
                        <a:spcPct val="35000"/>
                      </a:spcAft>
                      <a:defRPr/>
                    </a:pPr>
                    <a:r>
                      <a:rPr lang="en-US" sz="1000" b="1" dirty="0">
                        <a:solidFill>
                          <a:srgbClr val="2E3C2D"/>
                        </a:solidFill>
                      </a:rPr>
                      <a:t>Industry </a:t>
                    </a:r>
                  </a:p>
                </p:txBody>
              </p:sp>
            </p:grpSp>
            <p:grpSp>
              <p:nvGrpSpPr>
                <p:cNvPr id="68" name="Group 6"/>
                <p:cNvGrpSpPr/>
                <p:nvPr/>
              </p:nvGrpSpPr>
              <p:grpSpPr>
                <a:xfrm>
                  <a:off x="4683858" y="3732947"/>
                  <a:ext cx="1608460" cy="1608460"/>
                  <a:chOff x="2795902" y="1894491"/>
                  <a:chExt cx="1608460" cy="1608460"/>
                </a:xfrm>
                <a:grpFill/>
              </p:grpSpPr>
              <p:sp>
                <p:nvSpPr>
                  <p:cNvPr id="74" name="Pie 73"/>
                  <p:cNvSpPr/>
                  <p:nvPr/>
                </p:nvSpPr>
                <p:spPr>
                  <a:xfrm rot="10800000">
                    <a:off x="2795902" y="1894491"/>
                    <a:ext cx="1608460" cy="1608460"/>
                  </a:xfrm>
                  <a:prstGeom prst="pieWedge">
                    <a:avLst/>
                  </a:prstGeom>
                  <a:grpFill/>
                </p:spPr>
                <p:style>
                  <a:lnRef idx="0">
                    <a:schemeClr val="lt1">
                      <a:hueOff val="0"/>
                      <a:satOff val="0"/>
                      <a:lumOff val="0"/>
                      <a:alphaOff val="0"/>
                    </a:schemeClr>
                  </a:lnRef>
                  <a:fillRef idx="3">
                    <a:scrgbClr r="0" g="0" b="0"/>
                  </a:fillRef>
                  <a:effectRef idx="3">
                    <a:schemeClr val="accent4">
                      <a:hueOff val="0"/>
                      <a:satOff val="0"/>
                      <a:lumOff val="0"/>
                      <a:alphaOff val="0"/>
                    </a:schemeClr>
                  </a:effectRef>
                  <a:fontRef idx="minor">
                    <a:schemeClr val="lt1"/>
                  </a:fontRef>
                </p:style>
              </p:sp>
              <p:sp>
                <p:nvSpPr>
                  <p:cNvPr id="75" name="Pie 8"/>
                  <p:cNvSpPr/>
                  <p:nvPr/>
                </p:nvSpPr>
                <p:spPr>
                  <a:xfrm>
                    <a:off x="2844096" y="2099885"/>
                    <a:ext cx="1491701" cy="509469"/>
                  </a:xfrm>
                  <a:prstGeom prst="rect">
                    <a:avLst/>
                  </a:prstGeom>
                  <a:solidFill>
                    <a:schemeClr val="bg1">
                      <a:alpha val="0"/>
                    </a:schemeClr>
                  </a:solidFill>
                </p:spPr>
                <p:style>
                  <a:lnRef idx="0">
                    <a:scrgbClr r="0" g="0" b="0"/>
                  </a:lnRef>
                  <a:fillRef idx="0">
                    <a:scrgbClr r="0" g="0" b="0"/>
                  </a:fillRef>
                  <a:effectRef idx="0">
                    <a:scrgbClr r="0" g="0" b="0"/>
                  </a:effectRef>
                  <a:fontRef idx="minor">
                    <a:schemeClr val="lt1"/>
                  </a:fontRef>
                </p:style>
                <p:txBody>
                  <a:bodyPr lIns="128016" tIns="128016" rIns="128016" bIns="128016" spcCol="1270" anchor="ctr"/>
                  <a:lstStyle/>
                  <a:p>
                    <a:pPr defTabSz="800100">
                      <a:lnSpc>
                        <a:spcPct val="90000"/>
                      </a:lnSpc>
                      <a:spcAft>
                        <a:spcPct val="35000"/>
                      </a:spcAft>
                      <a:defRPr/>
                    </a:pPr>
                    <a:r>
                      <a:rPr lang="en-US" sz="1000" b="1" dirty="0">
                        <a:solidFill>
                          <a:srgbClr val="2E3C2D"/>
                        </a:solidFill>
                      </a:rPr>
                      <a:t>Consumers</a:t>
                    </a:r>
                  </a:p>
                </p:txBody>
              </p:sp>
            </p:grpSp>
            <p:grpSp>
              <p:nvGrpSpPr>
                <p:cNvPr id="69" name="Group 7"/>
                <p:cNvGrpSpPr/>
                <p:nvPr/>
              </p:nvGrpSpPr>
              <p:grpSpPr>
                <a:xfrm>
                  <a:off x="3001104" y="3732947"/>
                  <a:ext cx="1608460" cy="1608460"/>
                  <a:chOff x="1113148" y="1894491"/>
                  <a:chExt cx="1608460" cy="1608460"/>
                </a:xfrm>
                <a:grpFill/>
              </p:grpSpPr>
              <p:sp>
                <p:nvSpPr>
                  <p:cNvPr id="72" name="Pie 71"/>
                  <p:cNvSpPr/>
                  <p:nvPr/>
                </p:nvSpPr>
                <p:spPr>
                  <a:xfrm rot="16200000">
                    <a:off x="1113148" y="1894491"/>
                    <a:ext cx="1608460" cy="1608460"/>
                  </a:xfrm>
                  <a:prstGeom prst="pieWedge">
                    <a:avLst/>
                  </a:prstGeom>
                  <a:grpFill/>
                </p:spPr>
                <p:style>
                  <a:lnRef idx="0">
                    <a:schemeClr val="lt1">
                      <a:hueOff val="0"/>
                      <a:satOff val="0"/>
                      <a:lumOff val="0"/>
                      <a:alphaOff val="0"/>
                    </a:schemeClr>
                  </a:lnRef>
                  <a:fillRef idx="3">
                    <a:scrgbClr r="0" g="0" b="0"/>
                  </a:fillRef>
                  <a:effectRef idx="3">
                    <a:schemeClr val="accent4">
                      <a:hueOff val="0"/>
                      <a:satOff val="0"/>
                      <a:lumOff val="0"/>
                      <a:alphaOff val="0"/>
                    </a:schemeClr>
                  </a:effectRef>
                  <a:fontRef idx="minor">
                    <a:schemeClr val="lt1"/>
                  </a:fontRef>
                </p:style>
              </p:sp>
              <p:sp>
                <p:nvSpPr>
                  <p:cNvPr id="73" name="Pie 10"/>
                  <p:cNvSpPr/>
                  <p:nvPr/>
                </p:nvSpPr>
                <p:spPr>
                  <a:xfrm>
                    <a:off x="1399158" y="2041165"/>
                    <a:ext cx="1298103" cy="568190"/>
                  </a:xfrm>
                  <a:prstGeom prst="rect">
                    <a:avLst/>
                  </a:prstGeom>
                  <a:solidFill>
                    <a:schemeClr val="bg1">
                      <a:alpha val="0"/>
                    </a:schemeClr>
                  </a:solidFill>
                </p:spPr>
                <p:style>
                  <a:lnRef idx="0">
                    <a:scrgbClr r="0" g="0" b="0"/>
                  </a:lnRef>
                  <a:fillRef idx="0">
                    <a:scrgbClr r="0" g="0" b="0"/>
                  </a:fillRef>
                  <a:effectRef idx="0">
                    <a:scrgbClr r="0" g="0" b="0"/>
                  </a:effectRef>
                  <a:fontRef idx="minor">
                    <a:schemeClr val="lt1"/>
                  </a:fontRef>
                </p:style>
                <p:txBody>
                  <a:bodyPr lIns="0" tIns="128016" rIns="128016" bIns="128016" spcCol="1270" anchor="ctr"/>
                  <a:lstStyle/>
                  <a:p>
                    <a:pPr algn="ctr" defTabSz="800100">
                      <a:lnSpc>
                        <a:spcPct val="90000"/>
                      </a:lnSpc>
                      <a:spcAft>
                        <a:spcPct val="35000"/>
                      </a:spcAft>
                      <a:defRPr/>
                    </a:pPr>
                    <a:r>
                      <a:rPr lang="en-US" sz="1000" b="1" dirty="0">
                        <a:solidFill>
                          <a:srgbClr val="2E3C2D"/>
                        </a:solidFill>
                      </a:rPr>
                      <a:t>Investors</a:t>
                    </a:r>
                    <a:r>
                      <a:rPr lang="en-US" sz="1300" b="1" dirty="0">
                        <a:solidFill>
                          <a:srgbClr val="2E3C2D"/>
                        </a:solidFill>
                      </a:rPr>
                      <a:t> </a:t>
                    </a:r>
                  </a:p>
                </p:txBody>
              </p:sp>
            </p:grpSp>
            <p:sp>
              <p:nvSpPr>
                <p:cNvPr id="70" name="Circular Arrow 69"/>
                <p:cNvSpPr/>
                <p:nvPr/>
              </p:nvSpPr>
              <p:spPr>
                <a:xfrm>
                  <a:off x="4369038" y="3361478"/>
                  <a:ext cx="555346" cy="482909"/>
                </a:xfrm>
                <a:prstGeom prst="circularArrow">
                  <a:avLst/>
                </a:prstGeom>
                <a:grpFill/>
              </p:spPr>
              <p:style>
                <a:lnRef idx="0">
                  <a:schemeClr val="lt1">
                    <a:hueOff val="0"/>
                    <a:satOff val="0"/>
                    <a:lumOff val="0"/>
                    <a:alphaOff val="0"/>
                  </a:schemeClr>
                </a:lnRef>
                <a:fillRef idx="3">
                  <a:schemeClr val="accent4">
                    <a:tint val="60000"/>
                    <a:hueOff val="0"/>
                    <a:satOff val="0"/>
                    <a:lumOff val="0"/>
                    <a:alphaOff val="0"/>
                  </a:schemeClr>
                </a:fillRef>
                <a:effectRef idx="3">
                  <a:schemeClr val="accent4">
                    <a:tint val="60000"/>
                    <a:hueOff val="0"/>
                    <a:satOff val="0"/>
                    <a:lumOff val="0"/>
                    <a:alphaOff val="0"/>
                  </a:schemeClr>
                </a:effectRef>
                <a:fontRef idx="minor">
                  <a:schemeClr val="dk1">
                    <a:hueOff val="0"/>
                    <a:satOff val="0"/>
                    <a:lumOff val="0"/>
                    <a:alphaOff val="0"/>
                  </a:schemeClr>
                </a:fontRef>
              </p:style>
            </p:sp>
            <p:sp>
              <p:nvSpPr>
                <p:cNvPr id="71" name="Circular Arrow 70"/>
                <p:cNvSpPr/>
                <p:nvPr/>
              </p:nvSpPr>
              <p:spPr>
                <a:xfrm rot="10800000">
                  <a:off x="4369038" y="3547212"/>
                  <a:ext cx="555346" cy="482909"/>
                </a:xfrm>
                <a:prstGeom prst="circularArrow">
                  <a:avLst/>
                </a:prstGeom>
                <a:grpFill/>
              </p:spPr>
              <p:style>
                <a:lnRef idx="0">
                  <a:schemeClr val="lt1">
                    <a:hueOff val="0"/>
                    <a:satOff val="0"/>
                    <a:lumOff val="0"/>
                    <a:alphaOff val="0"/>
                  </a:schemeClr>
                </a:lnRef>
                <a:fillRef idx="3">
                  <a:schemeClr val="accent4">
                    <a:tint val="60000"/>
                    <a:hueOff val="0"/>
                    <a:satOff val="0"/>
                    <a:lumOff val="0"/>
                    <a:alphaOff val="0"/>
                  </a:schemeClr>
                </a:fillRef>
                <a:effectRef idx="3">
                  <a:schemeClr val="accent4">
                    <a:tint val="60000"/>
                    <a:hueOff val="0"/>
                    <a:satOff val="0"/>
                    <a:lumOff val="0"/>
                    <a:alphaOff val="0"/>
                  </a:schemeClr>
                </a:effectRef>
                <a:fontRef idx="minor">
                  <a:schemeClr val="dk1">
                    <a:hueOff val="0"/>
                    <a:satOff val="0"/>
                    <a:lumOff val="0"/>
                    <a:alphaOff val="0"/>
                  </a:schemeClr>
                </a:fontRef>
              </p:style>
            </p:sp>
          </p:grpSp>
          <p:sp>
            <p:nvSpPr>
              <p:cNvPr id="65" name="Donut 64"/>
              <p:cNvSpPr/>
              <p:nvPr/>
            </p:nvSpPr>
            <p:spPr>
              <a:xfrm>
                <a:off x="2613162" y="1680104"/>
                <a:ext cx="3710098" cy="3511803"/>
              </a:xfrm>
              <a:prstGeom prst="donut">
                <a:avLst>
                  <a:gd name="adj" fmla="val 15434"/>
                </a:avLst>
              </a:prstGeom>
              <a:solidFill>
                <a:srgbClr val="5E7181"/>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US" dirty="0">
                  <a:solidFill>
                    <a:schemeClr val="tx1"/>
                  </a:solidFill>
                </a:endParaRPr>
              </a:p>
            </p:txBody>
          </p:sp>
        </p:grpSp>
        <p:sp>
          <p:nvSpPr>
            <p:cNvPr id="78" name="TextBox 15"/>
            <p:cNvSpPr txBox="1"/>
            <p:nvPr/>
          </p:nvSpPr>
          <p:spPr>
            <a:xfrm>
              <a:off x="3985559" y="4280860"/>
              <a:ext cx="1249362" cy="369887"/>
            </a:xfrm>
            <a:prstGeom prst="rect">
              <a:avLst/>
            </a:prstGeom>
            <a:noFill/>
          </p:spPr>
          <p:txBody>
            <a:bodyPr>
              <a:spAutoFit/>
            </a:bodyPr>
            <a:lstStyle/>
            <a:p>
              <a:pPr algn="ctr">
                <a:defRPr/>
              </a:pPr>
              <a:r>
                <a:rPr lang="en-US" sz="1200" b="1" dirty="0">
                  <a:solidFill>
                    <a:schemeClr val="bg1">
                      <a:lumMod val="85000"/>
                    </a:schemeClr>
                  </a:solidFill>
                  <a:latin typeface="Arial" pitchFamily="-109" charset="0"/>
                  <a:ea typeface="ＭＳ Ｐゴシック" pitchFamily="-109" charset="-128"/>
                  <a:cs typeface="ＭＳ Ｐゴシック" pitchFamily="-109" charset="-128"/>
                </a:rPr>
                <a:t>Researchers</a:t>
              </a:r>
              <a:r>
                <a:rPr lang="en-US" dirty="0">
                  <a:solidFill>
                    <a:schemeClr val="bg1"/>
                  </a:solidFill>
                  <a:latin typeface="Arial" pitchFamily="-109" charset="0"/>
                  <a:ea typeface="ＭＳ Ｐゴシック" pitchFamily="-109" charset="-128"/>
                  <a:cs typeface="ＭＳ Ｐゴシック" pitchFamily="-109" charset="-128"/>
                </a:rPr>
                <a:t> </a:t>
              </a:r>
            </a:p>
          </p:txBody>
        </p:sp>
        <p:sp>
          <p:nvSpPr>
            <p:cNvPr id="79" name="TextBox 78"/>
            <p:cNvSpPr txBox="1"/>
            <p:nvPr/>
          </p:nvSpPr>
          <p:spPr>
            <a:xfrm>
              <a:off x="4006196" y="1980572"/>
              <a:ext cx="1089025" cy="368300"/>
            </a:xfrm>
            <a:prstGeom prst="rect">
              <a:avLst/>
            </a:prstGeom>
            <a:noFill/>
          </p:spPr>
          <p:txBody>
            <a:bodyPr>
              <a:spAutoFit/>
            </a:bodyPr>
            <a:lstStyle/>
            <a:p>
              <a:pPr algn="ctr">
                <a:defRPr/>
              </a:pPr>
              <a:r>
                <a:rPr lang="en-US" sz="1200" b="1" dirty="0">
                  <a:solidFill>
                    <a:schemeClr val="bg1">
                      <a:lumMod val="85000"/>
                    </a:schemeClr>
                  </a:solidFill>
                  <a:latin typeface="Arial" pitchFamily="-109" charset="0"/>
                  <a:ea typeface="ＭＳ Ｐゴシック" pitchFamily="-109" charset="-128"/>
                  <a:cs typeface="ＭＳ Ｐゴシック" pitchFamily="-109" charset="-128"/>
                </a:rPr>
                <a:t>Educators</a:t>
              </a:r>
              <a:r>
                <a:rPr lang="en-US" dirty="0">
                  <a:solidFill>
                    <a:schemeClr val="bg1"/>
                  </a:solidFill>
                  <a:latin typeface="Arial" pitchFamily="-109" charset="0"/>
                  <a:ea typeface="ＭＳ Ｐゴシック" pitchFamily="-109" charset="-128"/>
                  <a:cs typeface="ＭＳ Ｐゴシック" pitchFamily="-109" charset="-128"/>
                </a:rPr>
                <a:t> </a:t>
              </a:r>
            </a:p>
          </p:txBody>
        </p:sp>
        <p:sp>
          <p:nvSpPr>
            <p:cNvPr id="80" name="Pie 4"/>
            <p:cNvSpPr/>
            <p:nvPr/>
          </p:nvSpPr>
          <p:spPr>
            <a:xfrm>
              <a:off x="3732204" y="2915918"/>
              <a:ext cx="786538" cy="251326"/>
            </a:xfrm>
            <a:prstGeom prst="rect">
              <a:avLst/>
            </a:prstGeom>
            <a:solidFill>
              <a:srgbClr val="F4C252">
                <a:alpha val="0"/>
              </a:srgbClr>
            </a:solidFill>
            <a:effectLst>
              <a:softEdge rad="63500"/>
            </a:effectLst>
          </p:spPr>
          <p:style>
            <a:lnRef idx="0">
              <a:scrgbClr r="0" g="0" b="0"/>
            </a:lnRef>
            <a:fillRef idx="0">
              <a:scrgbClr r="0" g="0" b="0"/>
            </a:fillRef>
            <a:effectRef idx="0">
              <a:scrgbClr r="0" g="0" b="0"/>
            </a:effectRef>
            <a:fontRef idx="minor">
              <a:schemeClr val="lt1"/>
            </a:fontRef>
          </p:style>
          <p:txBody>
            <a:bodyPr lIns="0" tIns="36576" rIns="0" bIns="82296" spcCol="1270" anchor="b"/>
            <a:lstStyle/>
            <a:p>
              <a:pPr algn="ctr" defTabSz="800100">
                <a:defRPr/>
              </a:pPr>
              <a:endParaRPr lang="en-US" sz="1200" b="1" dirty="0">
                <a:solidFill>
                  <a:srgbClr val="2E3C2D"/>
                </a:solidFill>
              </a:endParaRPr>
            </a:p>
            <a:p>
              <a:pPr algn="ctr" defTabSz="800100">
                <a:defRPr/>
              </a:pPr>
              <a:endParaRPr lang="en-US" sz="1200" b="1" dirty="0">
                <a:solidFill>
                  <a:srgbClr val="2E3C2D"/>
                </a:solidFill>
              </a:endParaRPr>
            </a:p>
            <a:p>
              <a:pPr algn="ctr" defTabSz="800100">
                <a:defRPr/>
              </a:pPr>
              <a:endParaRPr lang="en-US" sz="1200" b="1" dirty="0">
                <a:solidFill>
                  <a:srgbClr val="2E3C2D"/>
                </a:solidFill>
              </a:endParaRPr>
            </a:p>
            <a:p>
              <a:pPr algn="ctr" defTabSz="800100">
                <a:defRPr/>
              </a:pPr>
              <a:endParaRPr lang="en-US" sz="1200" b="1" dirty="0">
                <a:solidFill>
                  <a:srgbClr val="2E3C2D"/>
                </a:solidFill>
              </a:endParaRPr>
            </a:p>
            <a:p>
              <a:pPr algn="ctr" defTabSz="800100">
                <a:defRPr/>
              </a:pPr>
              <a:r>
                <a:rPr lang="en-US" sz="1000" b="1" dirty="0">
                  <a:solidFill>
                    <a:srgbClr val="2E3C2D"/>
                  </a:solidFill>
                </a:rPr>
                <a:t>Government</a:t>
              </a:r>
            </a:p>
          </p:txBody>
        </p:sp>
      </p:gr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4163" y="63500"/>
            <a:ext cx="3779837" cy="755650"/>
          </a:xfrm>
        </p:spPr>
        <p:txBody>
          <a:bodyPr>
            <a:normAutofit/>
          </a:bodyPr>
          <a:lstStyle/>
          <a:p>
            <a:pPr>
              <a:defRPr/>
            </a:pPr>
            <a:r>
              <a:rPr lang="en-US" sz="4000" dirty="0" smtClean="0">
                <a:solidFill>
                  <a:schemeClr val="accent1">
                    <a:lumMod val="50000"/>
                  </a:schemeClr>
                </a:solidFill>
              </a:rPr>
              <a:t>Content users </a:t>
            </a:r>
            <a:endParaRPr lang="en-US" sz="4000" dirty="0">
              <a:solidFill>
                <a:schemeClr val="accent1">
                  <a:lumMod val="50000"/>
                </a:schemeClr>
              </a:solidFill>
            </a:endParaRPr>
          </a:p>
        </p:txBody>
      </p:sp>
      <p:sp>
        <p:nvSpPr>
          <p:cNvPr id="59395" name="TextBox 9"/>
          <p:cNvSpPr txBox="1">
            <a:spLocks noChangeArrowheads="1"/>
          </p:cNvSpPr>
          <p:nvPr/>
        </p:nvSpPr>
        <p:spPr bwMode="auto">
          <a:xfrm>
            <a:off x="887413" y="5602288"/>
            <a:ext cx="7391400" cy="585787"/>
          </a:xfrm>
          <a:prstGeom prst="rect">
            <a:avLst/>
          </a:prstGeom>
          <a:noFill/>
          <a:ln w="9525">
            <a:noFill/>
            <a:miter lim="800000"/>
            <a:headEnd/>
            <a:tailEnd/>
          </a:ln>
        </p:spPr>
        <p:txBody>
          <a:bodyPr>
            <a:prstTxWarp prst="textNoShape">
              <a:avLst/>
            </a:prstTxWarp>
            <a:spAutoFit/>
          </a:bodyPr>
          <a:lstStyle/>
          <a:p>
            <a:pPr algn="ctr"/>
            <a:r>
              <a:rPr lang="en-US" sz="3200" i="1" dirty="0">
                <a:solidFill>
                  <a:srgbClr val="2E3C2D"/>
                </a:solidFill>
                <a:latin typeface="Calisto MT" pitchFamily="-108" charset="0"/>
                <a:ea typeface="Calisto MT" pitchFamily="-108" charset="0"/>
                <a:cs typeface="Calisto MT" pitchFamily="-108" charset="0"/>
              </a:rPr>
              <a:t>Initial focus was on government  &amp; researchers</a:t>
            </a:r>
          </a:p>
        </p:txBody>
      </p:sp>
      <p:grpSp>
        <p:nvGrpSpPr>
          <p:cNvPr id="8" name="Group 31"/>
          <p:cNvGrpSpPr/>
          <p:nvPr/>
        </p:nvGrpSpPr>
        <p:grpSpPr>
          <a:xfrm>
            <a:off x="793908" y="1892850"/>
            <a:ext cx="1843679" cy="862086"/>
            <a:chOff x="9876" y="0"/>
            <a:chExt cx="1835056" cy="1188700"/>
          </a:xfrm>
          <a:effectLst>
            <a:outerShdw blurRad="50800" dist="38100" dir="2700000" algn="tl" rotWithShape="0">
              <a:srgbClr val="000000">
                <a:alpha val="43000"/>
              </a:srgbClr>
            </a:outerShdw>
          </a:effectLst>
        </p:grpSpPr>
        <p:sp>
          <p:nvSpPr>
            <p:cNvPr id="32" name="Rounded Rectangle 31"/>
            <p:cNvSpPr/>
            <p:nvPr/>
          </p:nvSpPr>
          <p:spPr>
            <a:xfrm>
              <a:off x="9876" y="0"/>
              <a:ext cx="1835056" cy="1188700"/>
            </a:xfrm>
            <a:prstGeom prst="roundRect">
              <a:avLst>
                <a:gd name="adj" fmla="val 10000"/>
              </a:avLst>
            </a:prstGeom>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33" name="Rounded Rectangle 4"/>
            <p:cNvSpPr/>
            <p:nvPr/>
          </p:nvSpPr>
          <p:spPr>
            <a:xfrm>
              <a:off x="35988" y="26112"/>
              <a:ext cx="1232315" cy="8393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45720" rIns="45720" spcCol="1270"/>
            <a:lstStyle/>
            <a:p>
              <a:pPr marL="114300" lvl="1" indent="-114300" defTabSz="533400">
                <a:lnSpc>
                  <a:spcPct val="90000"/>
                </a:lnSpc>
                <a:spcAft>
                  <a:spcPct val="15000"/>
                </a:spcAft>
                <a:buFontTx/>
                <a:buChar char="••"/>
                <a:defRPr/>
              </a:pPr>
              <a:endParaRPr lang="en-US" sz="1200" dirty="0"/>
            </a:p>
          </p:txBody>
        </p:sp>
      </p:grpSp>
      <p:sp>
        <p:nvSpPr>
          <p:cNvPr id="59400" name="TextBox 47"/>
          <p:cNvSpPr txBox="1">
            <a:spLocks noChangeArrowheads="1"/>
          </p:cNvSpPr>
          <p:nvPr/>
        </p:nvSpPr>
        <p:spPr bwMode="auto">
          <a:xfrm>
            <a:off x="2452688" y="3505200"/>
            <a:ext cx="184150" cy="369888"/>
          </a:xfrm>
          <a:prstGeom prst="rect">
            <a:avLst/>
          </a:prstGeom>
          <a:noFill/>
          <a:ln w="9525">
            <a:noFill/>
            <a:miter lim="800000"/>
            <a:headEnd/>
            <a:tailEnd/>
          </a:ln>
        </p:spPr>
        <p:txBody>
          <a:bodyPr wrap="none">
            <a:prstTxWarp prst="textNoShape">
              <a:avLst/>
            </a:prstTxWarp>
            <a:spAutoFit/>
          </a:bodyPr>
          <a:lstStyle/>
          <a:p>
            <a:endParaRPr lang="en-US" dirty="0"/>
          </a:p>
        </p:txBody>
      </p:sp>
      <p:grpSp>
        <p:nvGrpSpPr>
          <p:cNvPr id="14" name="Group 31"/>
          <p:cNvGrpSpPr/>
          <p:nvPr/>
        </p:nvGrpSpPr>
        <p:grpSpPr>
          <a:xfrm>
            <a:off x="778533" y="2978623"/>
            <a:ext cx="1843679" cy="862086"/>
            <a:chOff x="9876" y="0"/>
            <a:chExt cx="1835056" cy="1188700"/>
          </a:xfrm>
          <a:effectLst>
            <a:outerShdw blurRad="50800" dist="38100" dir="2700000" algn="tl" rotWithShape="0">
              <a:srgbClr val="000000">
                <a:alpha val="43000"/>
              </a:srgbClr>
            </a:outerShdw>
          </a:effectLst>
        </p:grpSpPr>
        <p:sp>
          <p:nvSpPr>
            <p:cNvPr id="53" name="Rounded Rectangle 52"/>
            <p:cNvSpPr/>
            <p:nvPr/>
          </p:nvSpPr>
          <p:spPr>
            <a:xfrm>
              <a:off x="9876" y="0"/>
              <a:ext cx="1835056" cy="1188700"/>
            </a:xfrm>
            <a:prstGeom prst="roundRect">
              <a:avLst>
                <a:gd name="adj" fmla="val 10000"/>
              </a:avLst>
            </a:prstGeom>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54" name="Rounded Rectangle 4"/>
            <p:cNvSpPr/>
            <p:nvPr/>
          </p:nvSpPr>
          <p:spPr>
            <a:xfrm>
              <a:off x="35988" y="26112"/>
              <a:ext cx="1232315" cy="8393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45720" rIns="45720" spcCol="1270"/>
            <a:lstStyle/>
            <a:p>
              <a:pPr marL="114300" lvl="1" indent="-114300" defTabSz="533400">
                <a:lnSpc>
                  <a:spcPct val="90000"/>
                </a:lnSpc>
                <a:spcAft>
                  <a:spcPct val="15000"/>
                </a:spcAft>
                <a:buFontTx/>
                <a:buChar char="••"/>
                <a:defRPr/>
              </a:pPr>
              <a:endParaRPr lang="en-US" sz="1200" dirty="0"/>
            </a:p>
          </p:txBody>
        </p:sp>
      </p:grpSp>
      <p:grpSp>
        <p:nvGrpSpPr>
          <p:cNvPr id="17" name="Group 31"/>
          <p:cNvGrpSpPr/>
          <p:nvPr/>
        </p:nvGrpSpPr>
        <p:grpSpPr>
          <a:xfrm>
            <a:off x="788379" y="4064848"/>
            <a:ext cx="1843679" cy="862086"/>
            <a:chOff x="9876" y="0"/>
            <a:chExt cx="1835056" cy="1188700"/>
          </a:xfrm>
          <a:effectLst>
            <a:outerShdw blurRad="50800" dist="38100" dir="2700000" algn="tl" rotWithShape="0">
              <a:srgbClr val="000000">
                <a:alpha val="43000"/>
              </a:srgbClr>
            </a:outerShdw>
          </a:effectLst>
        </p:grpSpPr>
        <p:sp>
          <p:nvSpPr>
            <p:cNvPr id="57" name="Rounded Rectangle 56"/>
            <p:cNvSpPr/>
            <p:nvPr/>
          </p:nvSpPr>
          <p:spPr>
            <a:xfrm>
              <a:off x="9876" y="0"/>
              <a:ext cx="1835056" cy="1188700"/>
            </a:xfrm>
            <a:prstGeom prst="roundRect">
              <a:avLst>
                <a:gd name="adj" fmla="val 10000"/>
              </a:avLst>
            </a:prstGeom>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58" name="Rounded Rectangle 4"/>
            <p:cNvSpPr/>
            <p:nvPr/>
          </p:nvSpPr>
          <p:spPr>
            <a:xfrm>
              <a:off x="35988" y="26112"/>
              <a:ext cx="1232315" cy="8393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45720" rIns="45720" spcCol="1270"/>
            <a:lstStyle/>
            <a:p>
              <a:pPr marL="114300" lvl="1" indent="-114300" defTabSz="533400">
                <a:lnSpc>
                  <a:spcPct val="90000"/>
                </a:lnSpc>
                <a:spcAft>
                  <a:spcPct val="15000"/>
                </a:spcAft>
                <a:buFontTx/>
                <a:buChar char="••"/>
                <a:defRPr/>
              </a:pPr>
              <a:endParaRPr lang="en-US" sz="1200" dirty="0"/>
            </a:p>
          </p:txBody>
        </p:sp>
      </p:grpSp>
      <p:sp>
        <p:nvSpPr>
          <p:cNvPr id="59403" name="TextBox 58"/>
          <p:cNvSpPr txBox="1">
            <a:spLocks noChangeArrowheads="1"/>
          </p:cNvSpPr>
          <p:nvPr/>
        </p:nvSpPr>
        <p:spPr bwMode="auto">
          <a:xfrm>
            <a:off x="769938" y="4056063"/>
            <a:ext cx="1862137" cy="215900"/>
          </a:xfrm>
          <a:prstGeom prst="rect">
            <a:avLst/>
          </a:prstGeom>
          <a:noFill/>
          <a:ln w="9525">
            <a:noFill/>
            <a:miter lim="800000"/>
            <a:headEnd/>
            <a:tailEnd/>
          </a:ln>
        </p:spPr>
        <p:txBody>
          <a:bodyPr>
            <a:prstTxWarp prst="textNoShape">
              <a:avLst/>
            </a:prstTxWarp>
            <a:spAutoFit/>
          </a:bodyPr>
          <a:lstStyle/>
          <a:p>
            <a:r>
              <a:rPr lang="en-US" sz="800" dirty="0">
                <a:solidFill>
                  <a:srgbClr val="2E3C2D"/>
                </a:solidFill>
              </a:rPr>
              <a:t>) </a:t>
            </a:r>
          </a:p>
        </p:txBody>
      </p:sp>
      <p:grpSp>
        <p:nvGrpSpPr>
          <p:cNvPr id="18" name="Group 31"/>
          <p:cNvGrpSpPr/>
          <p:nvPr/>
        </p:nvGrpSpPr>
        <p:grpSpPr>
          <a:xfrm>
            <a:off x="6439960" y="1837942"/>
            <a:ext cx="1843679" cy="862086"/>
            <a:chOff x="9876" y="0"/>
            <a:chExt cx="1835056" cy="1188700"/>
          </a:xfrm>
          <a:effectLst>
            <a:outerShdw blurRad="50800" dist="38100" dir="2700000" algn="tl" rotWithShape="0">
              <a:srgbClr val="000000">
                <a:alpha val="43000"/>
              </a:srgbClr>
            </a:outerShdw>
          </a:effectLst>
        </p:grpSpPr>
        <p:sp>
          <p:nvSpPr>
            <p:cNvPr id="61" name="Rounded Rectangle 60"/>
            <p:cNvSpPr/>
            <p:nvPr/>
          </p:nvSpPr>
          <p:spPr>
            <a:xfrm>
              <a:off x="9876" y="0"/>
              <a:ext cx="1835056" cy="1188700"/>
            </a:xfrm>
            <a:prstGeom prst="roundRect">
              <a:avLst>
                <a:gd name="adj" fmla="val 10000"/>
              </a:avLst>
            </a:prstGeom>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62" name="Rounded Rectangle 4"/>
            <p:cNvSpPr/>
            <p:nvPr/>
          </p:nvSpPr>
          <p:spPr>
            <a:xfrm>
              <a:off x="35988" y="26112"/>
              <a:ext cx="1232315" cy="8393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45720" rIns="45720" spcCol="1270"/>
            <a:lstStyle/>
            <a:p>
              <a:pPr marL="114300" lvl="1" indent="-114300" defTabSz="533400">
                <a:lnSpc>
                  <a:spcPct val="90000"/>
                </a:lnSpc>
                <a:spcAft>
                  <a:spcPct val="15000"/>
                </a:spcAft>
                <a:buFontTx/>
                <a:buChar char="••"/>
                <a:defRPr/>
              </a:pPr>
              <a:endParaRPr lang="en-US" sz="1200" dirty="0"/>
            </a:p>
          </p:txBody>
        </p:sp>
      </p:grpSp>
      <p:sp>
        <p:nvSpPr>
          <p:cNvPr id="59405" name="TextBox 63"/>
          <p:cNvSpPr txBox="1">
            <a:spLocks noChangeArrowheads="1"/>
          </p:cNvSpPr>
          <p:nvPr/>
        </p:nvSpPr>
        <p:spPr bwMode="auto">
          <a:xfrm>
            <a:off x="8159750" y="3449638"/>
            <a:ext cx="184150" cy="369887"/>
          </a:xfrm>
          <a:prstGeom prst="rect">
            <a:avLst/>
          </a:prstGeom>
          <a:noFill/>
          <a:ln w="9525">
            <a:noFill/>
            <a:miter lim="800000"/>
            <a:headEnd/>
            <a:tailEnd/>
          </a:ln>
        </p:spPr>
        <p:txBody>
          <a:bodyPr wrap="none">
            <a:prstTxWarp prst="textNoShape">
              <a:avLst/>
            </a:prstTxWarp>
            <a:spAutoFit/>
          </a:bodyPr>
          <a:lstStyle/>
          <a:p>
            <a:endParaRPr lang="en-US" dirty="0"/>
          </a:p>
        </p:txBody>
      </p:sp>
      <p:grpSp>
        <p:nvGrpSpPr>
          <p:cNvPr id="19" name="Group 31"/>
          <p:cNvGrpSpPr/>
          <p:nvPr/>
        </p:nvGrpSpPr>
        <p:grpSpPr>
          <a:xfrm>
            <a:off x="6459013" y="2966979"/>
            <a:ext cx="1843679" cy="862086"/>
            <a:chOff x="9876" y="0"/>
            <a:chExt cx="1835056" cy="1188700"/>
          </a:xfrm>
          <a:effectLst>
            <a:outerShdw blurRad="50800" dist="38100" dir="2700000" algn="tl" rotWithShape="0">
              <a:srgbClr val="000000">
                <a:alpha val="43000"/>
              </a:srgbClr>
            </a:outerShdw>
          </a:effectLst>
        </p:grpSpPr>
        <p:sp>
          <p:nvSpPr>
            <p:cNvPr id="66" name="Rounded Rectangle 65"/>
            <p:cNvSpPr/>
            <p:nvPr/>
          </p:nvSpPr>
          <p:spPr>
            <a:xfrm>
              <a:off x="9876" y="0"/>
              <a:ext cx="1835056" cy="1188700"/>
            </a:xfrm>
            <a:prstGeom prst="roundRect">
              <a:avLst>
                <a:gd name="adj" fmla="val 10000"/>
              </a:avLst>
            </a:prstGeom>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67" name="Rounded Rectangle 4"/>
            <p:cNvSpPr/>
            <p:nvPr/>
          </p:nvSpPr>
          <p:spPr>
            <a:xfrm>
              <a:off x="35988" y="26112"/>
              <a:ext cx="1232315" cy="8393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45720" rIns="45720" spcCol="1270"/>
            <a:lstStyle/>
            <a:p>
              <a:pPr marL="114300" lvl="1" indent="-114300" defTabSz="533400">
                <a:lnSpc>
                  <a:spcPct val="90000"/>
                </a:lnSpc>
                <a:spcAft>
                  <a:spcPct val="15000"/>
                </a:spcAft>
                <a:buFontTx/>
                <a:buChar char="••"/>
                <a:defRPr/>
              </a:pPr>
              <a:endParaRPr lang="en-US" sz="1200" dirty="0"/>
            </a:p>
          </p:txBody>
        </p:sp>
      </p:grpSp>
      <p:grpSp>
        <p:nvGrpSpPr>
          <p:cNvPr id="20" name="Group 31"/>
          <p:cNvGrpSpPr/>
          <p:nvPr/>
        </p:nvGrpSpPr>
        <p:grpSpPr>
          <a:xfrm>
            <a:off x="6494905" y="4009940"/>
            <a:ext cx="1843679" cy="862086"/>
            <a:chOff x="9876" y="0"/>
            <a:chExt cx="1835056" cy="1188700"/>
          </a:xfrm>
          <a:effectLst>
            <a:outerShdw blurRad="50800" dist="38100" dir="2700000" algn="tl" rotWithShape="0">
              <a:srgbClr val="000000">
                <a:alpha val="43000"/>
              </a:srgbClr>
            </a:outerShdw>
          </a:effectLst>
        </p:grpSpPr>
        <p:sp>
          <p:nvSpPr>
            <p:cNvPr id="70" name="Rounded Rectangle 69"/>
            <p:cNvSpPr/>
            <p:nvPr/>
          </p:nvSpPr>
          <p:spPr>
            <a:xfrm>
              <a:off x="9876" y="0"/>
              <a:ext cx="1835056" cy="1188700"/>
            </a:xfrm>
            <a:prstGeom prst="roundRect">
              <a:avLst>
                <a:gd name="adj" fmla="val 10000"/>
              </a:avLst>
            </a:prstGeom>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71" name="Rounded Rectangle 4"/>
            <p:cNvSpPr/>
            <p:nvPr/>
          </p:nvSpPr>
          <p:spPr>
            <a:xfrm>
              <a:off x="35988" y="26112"/>
              <a:ext cx="1232315" cy="8393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45720" rIns="45720" spcCol="1270"/>
            <a:lstStyle/>
            <a:p>
              <a:pPr marL="114300" lvl="1" indent="-114300" defTabSz="533400">
                <a:lnSpc>
                  <a:spcPct val="90000"/>
                </a:lnSpc>
                <a:spcAft>
                  <a:spcPct val="15000"/>
                </a:spcAft>
                <a:buFontTx/>
                <a:buChar char="••"/>
                <a:defRPr/>
              </a:pPr>
              <a:endParaRPr lang="en-US" sz="1200" dirty="0"/>
            </a:p>
          </p:txBody>
        </p:sp>
      </p:grpSp>
      <p:sp>
        <p:nvSpPr>
          <p:cNvPr id="56" name="Rectangle 55"/>
          <p:cNvSpPr/>
          <p:nvPr/>
        </p:nvSpPr>
        <p:spPr>
          <a:xfrm>
            <a:off x="661988" y="1862138"/>
            <a:ext cx="2112962" cy="831850"/>
          </a:xfrm>
          <a:prstGeom prst="rect">
            <a:avLst/>
          </a:prstGeom>
        </p:spPr>
        <p:txBody>
          <a:bodyPr>
            <a:spAutoFit/>
          </a:bodyPr>
          <a:lstStyle/>
          <a:p>
            <a:pPr>
              <a:defRPr/>
            </a:pPr>
            <a:r>
              <a:rPr lang="en-US" sz="1200" b="1" dirty="0">
                <a:solidFill>
                  <a:srgbClr val="2E3C2D"/>
                </a:solidFill>
                <a:latin typeface="Arial" pitchFamily="-109" charset="0"/>
                <a:ea typeface="ＭＳ Ｐゴシック" pitchFamily="-109" charset="-128"/>
                <a:cs typeface="ＭＳ Ｐゴシック" pitchFamily="-109" charset="-128"/>
              </a:rPr>
              <a:t>   GOVERNMENTS (H)</a:t>
            </a:r>
            <a:endParaRPr lang="en-US" sz="1200" dirty="0">
              <a:solidFill>
                <a:srgbClr val="2E3C2D"/>
              </a:solidFill>
              <a:latin typeface="Arial" pitchFamily="-109" charset="0"/>
              <a:ea typeface="ＭＳ Ｐゴシック" pitchFamily="-109" charset="-128"/>
              <a:cs typeface="ＭＳ Ｐゴシック" pitchFamily="-109" charset="-128"/>
            </a:endParaRPr>
          </a:p>
          <a:p>
            <a:pPr marL="91440">
              <a:buFont typeface="Arial"/>
              <a:buChar char="•"/>
              <a:defRPr/>
            </a:pPr>
            <a:r>
              <a:rPr lang="en-US" sz="1200" dirty="0">
                <a:solidFill>
                  <a:srgbClr val="2E3C2D"/>
                </a:solidFill>
                <a:latin typeface="Arial" pitchFamily="-109" charset="0"/>
                <a:ea typeface="ＭＳ Ｐゴシック" pitchFamily="-109" charset="-128"/>
                <a:cs typeface="ＭＳ Ｐゴシック" pitchFamily="-109" charset="-128"/>
              </a:rPr>
              <a:t> Goals &amp; policies</a:t>
            </a:r>
          </a:p>
          <a:p>
            <a:pPr marL="91440">
              <a:buFont typeface="Arial"/>
              <a:buChar char="•"/>
              <a:defRPr/>
            </a:pPr>
            <a:r>
              <a:rPr lang="en-US" sz="1200" dirty="0">
                <a:solidFill>
                  <a:srgbClr val="2E3C2D"/>
                </a:solidFill>
                <a:latin typeface="Arial" pitchFamily="-109" charset="0"/>
                <a:ea typeface="ＭＳ Ｐゴシック" pitchFamily="-109" charset="-128"/>
                <a:cs typeface="ＭＳ Ｐゴシック" pitchFamily="-109" charset="-128"/>
              </a:rPr>
              <a:t> Incentives &amp; mandates</a:t>
            </a:r>
          </a:p>
          <a:p>
            <a:pPr marL="91440">
              <a:buFont typeface="Arial"/>
              <a:buChar char="•"/>
              <a:defRPr/>
            </a:pPr>
            <a:r>
              <a:rPr lang="en-US" sz="1200" dirty="0" smtClean="0">
                <a:solidFill>
                  <a:srgbClr val="2E3C2D"/>
                </a:solidFill>
                <a:latin typeface="Arial" pitchFamily="-109" charset="0"/>
                <a:ea typeface="ＭＳ Ｐゴシック" pitchFamily="-109" charset="-128"/>
                <a:cs typeface="ＭＳ Ｐゴシック" pitchFamily="-109" charset="-128"/>
              </a:rPr>
              <a:t> Invest &amp; assess</a:t>
            </a:r>
            <a:endParaRPr lang="en-US" sz="1200" dirty="0">
              <a:solidFill>
                <a:srgbClr val="2E3C2D"/>
              </a:solidFill>
              <a:latin typeface="Arial" pitchFamily="-109" charset="0"/>
              <a:ea typeface="ＭＳ Ｐゴシック" pitchFamily="-109" charset="-128"/>
              <a:cs typeface="ＭＳ Ｐゴシック" pitchFamily="-109" charset="-128"/>
            </a:endParaRPr>
          </a:p>
        </p:txBody>
      </p:sp>
      <p:sp>
        <p:nvSpPr>
          <p:cNvPr id="60" name="Rectangle 59"/>
          <p:cNvSpPr/>
          <p:nvPr/>
        </p:nvSpPr>
        <p:spPr>
          <a:xfrm>
            <a:off x="742950" y="2989263"/>
            <a:ext cx="2092325" cy="830262"/>
          </a:xfrm>
          <a:prstGeom prst="rect">
            <a:avLst/>
          </a:prstGeom>
        </p:spPr>
        <p:txBody>
          <a:bodyPr>
            <a:spAutoFit/>
          </a:bodyPr>
          <a:lstStyle/>
          <a:p>
            <a:pPr>
              <a:defRPr/>
            </a:pPr>
            <a:r>
              <a:rPr lang="en-US" sz="1200" b="1" dirty="0">
                <a:solidFill>
                  <a:srgbClr val="2E3C2D"/>
                </a:solidFill>
                <a:latin typeface="Arial" pitchFamily="-109" charset="0"/>
                <a:ea typeface="ＭＳ Ｐゴシック" pitchFamily="-109" charset="-128"/>
                <a:cs typeface="ＭＳ Ｐゴシック" pitchFamily="-109" charset="-128"/>
              </a:rPr>
              <a:t>RESEARCHERS (H)</a:t>
            </a:r>
            <a:endParaRPr lang="en-US" sz="1200" dirty="0">
              <a:solidFill>
                <a:srgbClr val="2E3C2D"/>
              </a:solidFill>
              <a:latin typeface="Arial" pitchFamily="-109" charset="0"/>
              <a:ea typeface="ＭＳ Ｐゴシック" pitchFamily="-109" charset="-128"/>
              <a:cs typeface="ＭＳ Ｐゴシック" pitchFamily="-109" charset="-128"/>
            </a:endParaRPr>
          </a:p>
          <a:p>
            <a:pPr marL="91440">
              <a:buFont typeface="Arial"/>
              <a:buChar char="•"/>
              <a:defRPr/>
            </a:pPr>
            <a:r>
              <a:rPr lang="en-US" sz="1200" dirty="0" smtClean="0">
                <a:solidFill>
                  <a:srgbClr val="2E3C2D"/>
                </a:solidFill>
                <a:latin typeface="Arial" pitchFamily="-109" charset="0"/>
                <a:ea typeface="ＭＳ Ｐゴシック" pitchFamily="-109" charset="-128"/>
                <a:cs typeface="ＭＳ Ｐゴシック" pitchFamily="-109" charset="-128"/>
              </a:rPr>
              <a:t> Cross disciplines </a:t>
            </a:r>
          </a:p>
          <a:p>
            <a:pPr marL="91440">
              <a:buFont typeface="Arial"/>
              <a:buChar char="•"/>
              <a:defRPr/>
            </a:pPr>
            <a:r>
              <a:rPr lang="en-US" sz="1200" dirty="0">
                <a:solidFill>
                  <a:srgbClr val="2E3C2D"/>
                </a:solidFill>
                <a:latin typeface="Arial" pitchFamily="-109" charset="0"/>
                <a:ea typeface="ＭＳ Ｐゴシック" pitchFamily="-109" charset="-128"/>
                <a:cs typeface="ＭＳ Ｐゴシック" pitchFamily="-109" charset="-128"/>
              </a:rPr>
              <a:t> Collaboration</a:t>
            </a:r>
          </a:p>
          <a:p>
            <a:pPr marL="91440">
              <a:buFont typeface="Arial"/>
              <a:buChar char="•"/>
              <a:defRPr/>
            </a:pPr>
            <a:r>
              <a:rPr lang="en-US" sz="1200" dirty="0">
                <a:solidFill>
                  <a:srgbClr val="2E3C2D"/>
                </a:solidFill>
                <a:latin typeface="Arial" pitchFamily="-109" charset="0"/>
                <a:ea typeface="ＭＳ Ｐゴシック" pitchFamily="-109" charset="-128"/>
                <a:cs typeface="ＭＳ Ｐゴシック" pitchFamily="-109" charset="-128"/>
              </a:rPr>
              <a:t> Accelerated discovery</a:t>
            </a:r>
          </a:p>
        </p:txBody>
      </p:sp>
      <p:sp>
        <p:nvSpPr>
          <p:cNvPr id="65" name="Rectangle 64"/>
          <p:cNvSpPr/>
          <p:nvPr/>
        </p:nvSpPr>
        <p:spPr>
          <a:xfrm>
            <a:off x="771525" y="4073525"/>
            <a:ext cx="1924050" cy="830263"/>
          </a:xfrm>
          <a:prstGeom prst="rect">
            <a:avLst/>
          </a:prstGeom>
        </p:spPr>
        <p:txBody>
          <a:bodyPr>
            <a:spAutoFit/>
          </a:bodyPr>
          <a:lstStyle/>
          <a:p>
            <a:pPr>
              <a:defRPr/>
            </a:pPr>
            <a:r>
              <a:rPr lang="en-US" sz="1200" b="1" dirty="0">
                <a:solidFill>
                  <a:srgbClr val="2E3C2D"/>
                </a:solidFill>
                <a:latin typeface="Arial" pitchFamily="-109" charset="0"/>
                <a:ea typeface="ＭＳ Ｐゴシック" pitchFamily="-109" charset="-128"/>
                <a:cs typeface="ＭＳ Ｐゴシック" pitchFamily="-109" charset="-128"/>
              </a:rPr>
              <a:t>INVESTORS (M)</a:t>
            </a:r>
            <a:endParaRPr lang="en-US" sz="1200" dirty="0">
              <a:solidFill>
                <a:srgbClr val="2E3C2D"/>
              </a:solidFill>
              <a:latin typeface="Arial" pitchFamily="-109" charset="0"/>
              <a:ea typeface="ＭＳ Ｐゴシック" pitchFamily="-109" charset="-128"/>
              <a:cs typeface="ＭＳ Ｐゴシック" pitchFamily="-109" charset="-128"/>
            </a:endParaRPr>
          </a:p>
          <a:p>
            <a:pPr marL="91440">
              <a:buFont typeface="Arial"/>
              <a:buChar char="•"/>
              <a:defRPr/>
            </a:pPr>
            <a:r>
              <a:rPr lang="en-US" sz="1200" dirty="0">
                <a:solidFill>
                  <a:srgbClr val="2E3C2D"/>
                </a:solidFill>
                <a:latin typeface="Arial" pitchFamily="-109" charset="0"/>
                <a:ea typeface="ＭＳ Ｐゴシック" pitchFamily="-109" charset="-128"/>
                <a:cs typeface="ＭＳ Ｐゴシック" pitchFamily="-109" charset="-128"/>
              </a:rPr>
              <a:t> Commercialization</a:t>
            </a:r>
          </a:p>
          <a:p>
            <a:pPr marL="91440">
              <a:buFont typeface="Arial"/>
              <a:buChar char="•"/>
              <a:defRPr/>
            </a:pPr>
            <a:r>
              <a:rPr lang="en-US" sz="1200" dirty="0">
                <a:solidFill>
                  <a:srgbClr val="2E3C2D"/>
                </a:solidFill>
                <a:latin typeface="Arial" pitchFamily="-109" charset="0"/>
                <a:ea typeface="ＭＳ Ｐゴシック" pitchFamily="-109" charset="-128"/>
                <a:cs typeface="ＭＳ Ｐゴシック" pitchFamily="-109" charset="-128"/>
              </a:rPr>
              <a:t> Risk reduction</a:t>
            </a:r>
          </a:p>
          <a:p>
            <a:pPr marL="91440">
              <a:buFont typeface="Arial"/>
              <a:buChar char="•"/>
              <a:defRPr/>
            </a:pPr>
            <a:r>
              <a:rPr lang="en-US" sz="1200" dirty="0">
                <a:solidFill>
                  <a:srgbClr val="2E3C2D"/>
                </a:solidFill>
                <a:latin typeface="Arial" pitchFamily="-109" charset="0"/>
                <a:ea typeface="ＭＳ Ｐゴシック" pitchFamily="-109" charset="-128"/>
                <a:cs typeface="ＭＳ Ｐゴシック" pitchFamily="-109" charset="-128"/>
              </a:rPr>
              <a:t> Deployments </a:t>
            </a:r>
          </a:p>
        </p:txBody>
      </p:sp>
      <p:sp>
        <p:nvSpPr>
          <p:cNvPr id="69" name="Rectangle 68"/>
          <p:cNvSpPr/>
          <p:nvPr/>
        </p:nvSpPr>
        <p:spPr>
          <a:xfrm>
            <a:off x="6399213" y="1857375"/>
            <a:ext cx="1884362" cy="830263"/>
          </a:xfrm>
          <a:prstGeom prst="rect">
            <a:avLst/>
          </a:prstGeom>
        </p:spPr>
        <p:txBody>
          <a:bodyPr>
            <a:spAutoFit/>
          </a:bodyPr>
          <a:lstStyle/>
          <a:p>
            <a:pPr>
              <a:defRPr/>
            </a:pPr>
            <a:r>
              <a:rPr lang="en-US" sz="1200" b="1" dirty="0">
                <a:solidFill>
                  <a:srgbClr val="2E3C2D"/>
                </a:solidFill>
                <a:latin typeface="Arial" pitchFamily="-109" charset="0"/>
                <a:ea typeface="ＭＳ Ｐゴシック" pitchFamily="-109" charset="-128"/>
                <a:cs typeface="ＭＳ Ｐゴシック" pitchFamily="-109" charset="-128"/>
              </a:rPr>
              <a:t>INDUSTRY (M)</a:t>
            </a:r>
            <a:endParaRPr lang="en-US" sz="1200" dirty="0">
              <a:solidFill>
                <a:srgbClr val="2E3C2D"/>
              </a:solidFill>
              <a:latin typeface="Arial" pitchFamily="-109" charset="0"/>
              <a:ea typeface="ＭＳ Ｐゴシック" pitchFamily="-109" charset="-128"/>
              <a:cs typeface="ＭＳ Ｐゴシック" pitchFamily="-109" charset="-128"/>
            </a:endParaRPr>
          </a:p>
          <a:p>
            <a:pPr marL="91440">
              <a:buFont typeface="Arial"/>
              <a:buChar char="•"/>
              <a:defRPr/>
            </a:pPr>
            <a:r>
              <a:rPr lang="en-US" sz="1200" dirty="0">
                <a:solidFill>
                  <a:srgbClr val="2E3C2D"/>
                </a:solidFill>
                <a:latin typeface="Arial" pitchFamily="-109" charset="0"/>
                <a:ea typeface="ＭＳ Ｐゴシック" pitchFamily="-109" charset="-128"/>
                <a:cs typeface="ＭＳ Ｐゴシック" pitchFamily="-109" charset="-128"/>
              </a:rPr>
              <a:t> Product development</a:t>
            </a:r>
          </a:p>
          <a:p>
            <a:pPr marL="91440">
              <a:buFont typeface="Arial"/>
              <a:buChar char="•"/>
              <a:defRPr/>
            </a:pPr>
            <a:r>
              <a:rPr lang="en-US" sz="1200" dirty="0">
                <a:solidFill>
                  <a:srgbClr val="2E3C2D"/>
                </a:solidFill>
                <a:latin typeface="Arial" pitchFamily="-109" charset="0"/>
                <a:ea typeface="ＭＳ Ｐゴシック" pitchFamily="-109" charset="-128"/>
                <a:cs typeface="ＭＳ Ｐゴシック" pitchFamily="-109" charset="-128"/>
              </a:rPr>
              <a:t> Commercial R&amp;D</a:t>
            </a:r>
          </a:p>
          <a:p>
            <a:pPr marL="91440">
              <a:buFont typeface="Arial"/>
              <a:buChar char="•"/>
              <a:defRPr/>
            </a:pPr>
            <a:r>
              <a:rPr lang="en-US" sz="1200" dirty="0">
                <a:solidFill>
                  <a:srgbClr val="2E3C2D"/>
                </a:solidFill>
                <a:latin typeface="Arial" pitchFamily="-109" charset="0"/>
                <a:ea typeface="ＭＳ Ｐゴシック" pitchFamily="-109" charset="-128"/>
                <a:cs typeface="ＭＳ Ｐゴシック" pitchFamily="-109" charset="-128"/>
              </a:rPr>
              <a:t> Competitive analysis </a:t>
            </a:r>
          </a:p>
        </p:txBody>
      </p:sp>
      <p:sp>
        <p:nvSpPr>
          <p:cNvPr id="72" name="Rectangle 71"/>
          <p:cNvSpPr/>
          <p:nvPr/>
        </p:nvSpPr>
        <p:spPr>
          <a:xfrm>
            <a:off x="6513513" y="2989263"/>
            <a:ext cx="1714500" cy="830262"/>
          </a:xfrm>
          <a:prstGeom prst="rect">
            <a:avLst/>
          </a:prstGeom>
        </p:spPr>
        <p:txBody>
          <a:bodyPr>
            <a:spAutoFit/>
          </a:bodyPr>
          <a:lstStyle/>
          <a:p>
            <a:pPr>
              <a:defRPr/>
            </a:pPr>
            <a:r>
              <a:rPr lang="en-US" sz="1200" b="1" dirty="0">
                <a:solidFill>
                  <a:srgbClr val="2E3C2D"/>
                </a:solidFill>
                <a:latin typeface="Arial" pitchFamily="-109" charset="0"/>
                <a:ea typeface="ＭＳ Ｐゴシック" pitchFamily="-109" charset="-128"/>
                <a:cs typeface="ＭＳ Ｐゴシック" pitchFamily="-109" charset="-128"/>
              </a:rPr>
              <a:t>EDUCATORS (M-H) </a:t>
            </a:r>
            <a:endParaRPr lang="en-US" sz="1200" dirty="0">
              <a:solidFill>
                <a:srgbClr val="2E3C2D"/>
              </a:solidFill>
              <a:latin typeface="Arial" pitchFamily="-109" charset="0"/>
              <a:ea typeface="ＭＳ Ｐゴシック" pitchFamily="-109" charset="-128"/>
              <a:cs typeface="ＭＳ Ｐゴシック" pitchFamily="-109" charset="-128"/>
            </a:endParaRPr>
          </a:p>
          <a:p>
            <a:pPr marL="91440">
              <a:buFont typeface="Arial"/>
              <a:buChar char="•"/>
              <a:defRPr/>
            </a:pPr>
            <a:r>
              <a:rPr lang="en-US" sz="1200" dirty="0">
                <a:solidFill>
                  <a:srgbClr val="2E3C2D"/>
                </a:solidFill>
                <a:latin typeface="Arial" pitchFamily="-109" charset="0"/>
                <a:ea typeface="ＭＳ Ｐゴシック" pitchFamily="-109" charset="-128"/>
                <a:cs typeface="ＭＳ Ｐゴシック" pitchFamily="-109" charset="-128"/>
              </a:rPr>
              <a:t> Databooks</a:t>
            </a:r>
          </a:p>
          <a:p>
            <a:pPr marL="91440">
              <a:buFont typeface="Arial"/>
              <a:buChar char="•"/>
              <a:defRPr/>
            </a:pPr>
            <a:r>
              <a:rPr lang="en-US" sz="1200" dirty="0">
                <a:solidFill>
                  <a:srgbClr val="2E3C2D"/>
                </a:solidFill>
                <a:latin typeface="Arial" pitchFamily="-109" charset="0"/>
                <a:ea typeface="ＭＳ Ｐゴシック" pitchFamily="-109" charset="-128"/>
                <a:cs typeface="ＭＳ Ｐゴシック" pitchFamily="-109" charset="-128"/>
              </a:rPr>
              <a:t> Courseware</a:t>
            </a:r>
          </a:p>
          <a:p>
            <a:pPr marL="91440">
              <a:buFont typeface="Arial"/>
              <a:buChar char="•"/>
              <a:defRPr/>
            </a:pPr>
            <a:r>
              <a:rPr lang="en-US" sz="1200" dirty="0">
                <a:solidFill>
                  <a:srgbClr val="2E3C2D"/>
                </a:solidFill>
                <a:latin typeface="Arial" pitchFamily="-109" charset="0"/>
                <a:ea typeface="ＭＳ Ｐゴシック" pitchFamily="-109" charset="-128"/>
                <a:cs typeface="ＭＳ Ｐゴシック" pitchFamily="-109" charset="-128"/>
              </a:rPr>
              <a:t> Case Studies</a:t>
            </a:r>
          </a:p>
        </p:txBody>
      </p:sp>
      <p:sp>
        <p:nvSpPr>
          <p:cNvPr id="74" name="Rectangle 73"/>
          <p:cNvSpPr/>
          <p:nvPr/>
        </p:nvSpPr>
        <p:spPr>
          <a:xfrm>
            <a:off x="6459538" y="4003675"/>
            <a:ext cx="1884362" cy="830263"/>
          </a:xfrm>
          <a:prstGeom prst="rect">
            <a:avLst/>
          </a:prstGeom>
        </p:spPr>
        <p:txBody>
          <a:bodyPr>
            <a:spAutoFit/>
          </a:bodyPr>
          <a:lstStyle/>
          <a:p>
            <a:pPr>
              <a:defRPr/>
            </a:pPr>
            <a:r>
              <a:rPr lang="en-US" sz="1200" b="1" dirty="0">
                <a:solidFill>
                  <a:srgbClr val="2E3C2D"/>
                </a:solidFill>
                <a:latin typeface="Arial" pitchFamily="-109" charset="0"/>
                <a:ea typeface="ＭＳ Ｐゴシック" pitchFamily="-109" charset="-128"/>
                <a:cs typeface="ＭＳ Ｐゴシック" pitchFamily="-109" charset="-128"/>
              </a:rPr>
              <a:t>CONSUMERS (L-M) </a:t>
            </a:r>
            <a:endParaRPr lang="en-US" sz="1200" dirty="0">
              <a:solidFill>
                <a:srgbClr val="2E3C2D"/>
              </a:solidFill>
              <a:latin typeface="Arial" pitchFamily="-109" charset="0"/>
              <a:ea typeface="ＭＳ Ｐゴシック" pitchFamily="-109" charset="-128"/>
              <a:cs typeface="ＭＳ Ｐゴシック" pitchFamily="-109" charset="-128"/>
            </a:endParaRPr>
          </a:p>
          <a:p>
            <a:pPr marL="91440">
              <a:buFont typeface="Arial"/>
              <a:buChar char="•"/>
              <a:defRPr/>
            </a:pPr>
            <a:r>
              <a:rPr lang="en-US" sz="1200" dirty="0">
                <a:solidFill>
                  <a:srgbClr val="2E3C2D"/>
                </a:solidFill>
                <a:latin typeface="Arial" pitchFamily="-109" charset="0"/>
                <a:ea typeface="ＭＳ Ｐゴシック" pitchFamily="-109" charset="-128"/>
                <a:cs typeface="ＭＳ Ｐゴシック" pitchFamily="-109" charset="-128"/>
              </a:rPr>
              <a:t> Comparison shopping</a:t>
            </a:r>
          </a:p>
          <a:p>
            <a:pPr marL="91440">
              <a:buFont typeface="Arial"/>
              <a:buChar char="•"/>
              <a:defRPr/>
            </a:pPr>
            <a:r>
              <a:rPr lang="en-US" sz="1200" dirty="0">
                <a:solidFill>
                  <a:srgbClr val="2E3C2D"/>
                </a:solidFill>
                <a:latin typeface="Arial" pitchFamily="-109" charset="0"/>
                <a:ea typeface="ＭＳ Ｐゴシック" pitchFamily="-109" charset="-128"/>
                <a:cs typeface="ＭＳ Ｐゴシック" pitchFamily="-109" charset="-128"/>
              </a:rPr>
              <a:t> Energy efficiency</a:t>
            </a:r>
          </a:p>
          <a:p>
            <a:pPr marL="91440">
              <a:buFont typeface="Arial"/>
              <a:buChar char="•"/>
              <a:defRPr/>
            </a:pPr>
            <a:r>
              <a:rPr lang="en-US" sz="1200" dirty="0">
                <a:solidFill>
                  <a:srgbClr val="2E3C2D"/>
                </a:solidFill>
                <a:latin typeface="Arial" pitchFamily="-109" charset="0"/>
                <a:ea typeface="ＭＳ Ｐゴシック" pitchFamily="-109" charset="-128"/>
                <a:cs typeface="ＭＳ Ｐゴシック" pitchFamily="-109" charset="-128"/>
              </a:rPr>
              <a:t> Cost –benefit analysis </a:t>
            </a:r>
          </a:p>
        </p:txBody>
      </p:sp>
      <p:grpSp>
        <p:nvGrpSpPr>
          <p:cNvPr id="55" name="Group 54"/>
          <p:cNvGrpSpPr/>
          <p:nvPr/>
        </p:nvGrpSpPr>
        <p:grpSpPr>
          <a:xfrm>
            <a:off x="2887457" y="1785030"/>
            <a:ext cx="3368675" cy="3365500"/>
            <a:chOff x="2896534" y="1639260"/>
            <a:chExt cx="3368675" cy="3365500"/>
          </a:xfrm>
        </p:grpSpPr>
        <p:sp>
          <p:nvSpPr>
            <p:cNvPr id="59" name="TextBox 15"/>
            <p:cNvSpPr txBox="1"/>
            <p:nvPr/>
          </p:nvSpPr>
          <p:spPr>
            <a:xfrm>
              <a:off x="3813363" y="2154651"/>
              <a:ext cx="1249363" cy="369888"/>
            </a:xfrm>
            <a:prstGeom prst="rect">
              <a:avLst/>
            </a:prstGeom>
            <a:noFill/>
          </p:spPr>
          <p:txBody>
            <a:bodyPr>
              <a:spAutoFit/>
            </a:bodyPr>
            <a:lstStyle/>
            <a:p>
              <a:pPr algn="ctr">
                <a:defRPr/>
              </a:pPr>
              <a:r>
                <a:rPr lang="en-US" sz="1200" b="1" dirty="0">
                  <a:solidFill>
                    <a:schemeClr val="bg1">
                      <a:lumMod val="85000"/>
                    </a:schemeClr>
                  </a:solidFill>
                  <a:latin typeface="Arial" pitchFamily="-109" charset="0"/>
                  <a:ea typeface="ＭＳ Ｐゴシック" pitchFamily="-109" charset="-128"/>
                  <a:cs typeface="ＭＳ Ｐゴシック" pitchFamily="-109" charset="-128"/>
                </a:rPr>
                <a:t>Researchers</a:t>
              </a:r>
              <a:r>
                <a:rPr lang="en-US" dirty="0">
                  <a:solidFill>
                    <a:schemeClr val="bg1"/>
                  </a:solidFill>
                  <a:latin typeface="Arial" pitchFamily="-109" charset="0"/>
                  <a:ea typeface="ＭＳ Ｐゴシック" pitchFamily="-109" charset="-128"/>
                  <a:cs typeface="ＭＳ Ｐゴシック" pitchFamily="-109" charset="-128"/>
                </a:rPr>
                <a:t> </a:t>
              </a:r>
            </a:p>
          </p:txBody>
        </p:sp>
        <p:grpSp>
          <p:nvGrpSpPr>
            <p:cNvPr id="63" name="Group 49"/>
            <p:cNvGrpSpPr>
              <a:grpSpLocks/>
            </p:cNvGrpSpPr>
            <p:nvPr/>
          </p:nvGrpSpPr>
          <p:grpSpPr bwMode="auto">
            <a:xfrm>
              <a:off x="2896533" y="1639260"/>
              <a:ext cx="3368672" cy="3365501"/>
              <a:chOff x="2286519" y="1345675"/>
              <a:chExt cx="4347007" cy="4194265"/>
            </a:xfrm>
          </p:grpSpPr>
          <p:sp>
            <p:nvSpPr>
              <p:cNvPr id="76" name="Curved Right Arrow 75"/>
              <p:cNvSpPr/>
              <p:nvPr/>
            </p:nvSpPr>
            <p:spPr>
              <a:xfrm>
                <a:off x="2286519" y="2467862"/>
                <a:ext cx="531971" cy="2072177"/>
              </a:xfrm>
              <a:prstGeom prst="curvedRightArrow">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schemeClr val="tx1"/>
                  </a:solidFill>
                </a:endParaRPr>
              </a:p>
            </p:txBody>
          </p:sp>
          <p:sp>
            <p:nvSpPr>
              <p:cNvPr id="77" name="Curved Right Arrow 76"/>
              <p:cNvSpPr/>
              <p:nvPr/>
            </p:nvSpPr>
            <p:spPr>
              <a:xfrm rot="16200000">
                <a:off x="4229810" y="4225310"/>
                <a:ext cx="523483" cy="2105778"/>
              </a:xfrm>
              <a:prstGeom prst="curvedRightArrow">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schemeClr val="tx1"/>
                  </a:solidFill>
                </a:endParaRPr>
              </a:p>
            </p:txBody>
          </p:sp>
          <p:sp>
            <p:nvSpPr>
              <p:cNvPr id="78" name="Curved Right Arrow 77"/>
              <p:cNvSpPr/>
              <p:nvPr/>
            </p:nvSpPr>
            <p:spPr>
              <a:xfrm rot="5400000">
                <a:off x="4175751" y="554528"/>
                <a:ext cx="523483" cy="2105778"/>
              </a:xfrm>
              <a:prstGeom prst="curvedRightArrow">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schemeClr val="tx1"/>
                  </a:solidFill>
                </a:endParaRPr>
              </a:p>
            </p:txBody>
          </p:sp>
          <p:sp>
            <p:nvSpPr>
              <p:cNvPr id="79" name="Curved Right Arrow 78"/>
              <p:cNvSpPr/>
              <p:nvPr/>
            </p:nvSpPr>
            <p:spPr>
              <a:xfrm rot="10800000">
                <a:off x="6101555" y="2442339"/>
                <a:ext cx="531971" cy="2072177"/>
              </a:xfrm>
              <a:prstGeom prst="curvedRightArrow">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schemeClr val="tx1"/>
                  </a:solidFill>
                </a:endParaRPr>
              </a:p>
            </p:txBody>
          </p:sp>
          <p:grpSp>
            <p:nvGrpSpPr>
              <p:cNvPr id="80" name="Group 39"/>
              <p:cNvGrpSpPr/>
              <p:nvPr/>
            </p:nvGrpSpPr>
            <p:grpSpPr>
              <a:xfrm>
                <a:off x="3199028" y="2231467"/>
                <a:ext cx="2541631" cy="2481670"/>
                <a:chOff x="3001104" y="2050193"/>
                <a:chExt cx="3291214" cy="3291214"/>
              </a:xfrm>
              <a:solidFill>
                <a:srgbClr val="F4C252"/>
              </a:solidFill>
            </p:grpSpPr>
            <p:sp>
              <p:nvSpPr>
                <p:cNvPr id="82" name="Pie 27"/>
                <p:cNvSpPr/>
                <p:nvPr/>
              </p:nvSpPr>
              <p:spPr>
                <a:xfrm>
                  <a:off x="3001104" y="2050193"/>
                  <a:ext cx="1608460" cy="1608461"/>
                </a:xfrm>
                <a:prstGeom prst="pieWedge">
                  <a:avLst/>
                </a:prstGeom>
                <a:grpFill/>
              </p:spPr>
              <p:style>
                <a:lnRef idx="0">
                  <a:schemeClr val="lt1">
                    <a:hueOff val="0"/>
                    <a:satOff val="0"/>
                    <a:lumOff val="0"/>
                    <a:alphaOff val="0"/>
                  </a:schemeClr>
                </a:lnRef>
                <a:fillRef idx="3">
                  <a:scrgbClr r="0" g="0" b="0"/>
                </a:fillRef>
                <a:effectRef idx="3">
                  <a:schemeClr val="accent4">
                    <a:hueOff val="0"/>
                    <a:satOff val="0"/>
                    <a:lumOff val="0"/>
                    <a:alphaOff val="0"/>
                  </a:schemeClr>
                </a:effectRef>
                <a:fontRef idx="minor">
                  <a:schemeClr val="lt1"/>
                </a:fontRef>
              </p:style>
            </p:sp>
            <p:grpSp>
              <p:nvGrpSpPr>
                <p:cNvPr id="83" name="Group 5"/>
                <p:cNvGrpSpPr/>
                <p:nvPr/>
              </p:nvGrpSpPr>
              <p:grpSpPr>
                <a:xfrm>
                  <a:off x="4683858" y="2050193"/>
                  <a:ext cx="1608460" cy="1608460"/>
                  <a:chOff x="2795902" y="211737"/>
                  <a:chExt cx="1608460" cy="1608460"/>
                </a:xfrm>
                <a:grpFill/>
              </p:grpSpPr>
              <p:sp>
                <p:nvSpPr>
                  <p:cNvPr id="92" name="Pie 91"/>
                  <p:cNvSpPr/>
                  <p:nvPr/>
                </p:nvSpPr>
                <p:spPr>
                  <a:xfrm rot="5400000">
                    <a:off x="2795902" y="211737"/>
                    <a:ext cx="1608460" cy="1608460"/>
                  </a:xfrm>
                  <a:prstGeom prst="pieWedge">
                    <a:avLst/>
                  </a:prstGeom>
                  <a:grpFill/>
                </p:spPr>
                <p:style>
                  <a:lnRef idx="0">
                    <a:schemeClr val="lt1">
                      <a:hueOff val="0"/>
                      <a:satOff val="0"/>
                      <a:lumOff val="0"/>
                      <a:alphaOff val="0"/>
                    </a:schemeClr>
                  </a:lnRef>
                  <a:fillRef idx="3">
                    <a:scrgbClr r="0" g="0" b="0"/>
                  </a:fillRef>
                  <a:effectRef idx="3">
                    <a:schemeClr val="accent4">
                      <a:hueOff val="0"/>
                      <a:satOff val="0"/>
                      <a:lumOff val="0"/>
                      <a:alphaOff val="0"/>
                    </a:schemeClr>
                  </a:effectRef>
                  <a:fontRef idx="minor">
                    <a:schemeClr val="lt1"/>
                  </a:fontRef>
                </p:style>
              </p:sp>
              <p:sp>
                <p:nvSpPr>
                  <p:cNvPr id="93" name="Pie 6"/>
                  <p:cNvSpPr/>
                  <p:nvPr/>
                </p:nvSpPr>
                <p:spPr>
                  <a:xfrm>
                    <a:off x="2912661" y="960927"/>
                    <a:ext cx="1237609" cy="703291"/>
                  </a:xfrm>
                  <a:prstGeom prst="rect">
                    <a:avLst/>
                  </a:prstGeom>
                  <a:solidFill>
                    <a:schemeClr val="bg1">
                      <a:alpha val="0"/>
                    </a:schemeClr>
                  </a:solidFill>
                </p:spPr>
                <p:style>
                  <a:lnRef idx="0">
                    <a:scrgbClr r="0" g="0" b="0"/>
                  </a:lnRef>
                  <a:fillRef idx="0">
                    <a:scrgbClr r="0" g="0" b="0"/>
                  </a:fillRef>
                  <a:effectRef idx="0">
                    <a:scrgbClr r="0" g="0" b="0"/>
                  </a:effectRef>
                  <a:fontRef idx="minor">
                    <a:schemeClr val="lt1"/>
                  </a:fontRef>
                </p:style>
                <p:txBody>
                  <a:bodyPr lIns="128016" tIns="128016" rIns="128016" bIns="128016" spcCol="1270" anchor="ctr"/>
                  <a:lstStyle/>
                  <a:p>
                    <a:pPr algn="ctr" defTabSz="800100">
                      <a:lnSpc>
                        <a:spcPct val="90000"/>
                      </a:lnSpc>
                      <a:spcAft>
                        <a:spcPct val="35000"/>
                      </a:spcAft>
                      <a:defRPr/>
                    </a:pPr>
                    <a:r>
                      <a:rPr lang="en-US" sz="1000" b="1" dirty="0">
                        <a:solidFill>
                          <a:srgbClr val="2E3C2D"/>
                        </a:solidFill>
                      </a:rPr>
                      <a:t>Industry </a:t>
                    </a:r>
                  </a:p>
                </p:txBody>
              </p:sp>
            </p:grpSp>
            <p:grpSp>
              <p:nvGrpSpPr>
                <p:cNvPr id="84" name="Group 6"/>
                <p:cNvGrpSpPr/>
                <p:nvPr/>
              </p:nvGrpSpPr>
              <p:grpSpPr>
                <a:xfrm>
                  <a:off x="4683858" y="3732947"/>
                  <a:ext cx="1608460" cy="1608460"/>
                  <a:chOff x="2795902" y="1894491"/>
                  <a:chExt cx="1608460" cy="1608460"/>
                </a:xfrm>
                <a:grpFill/>
              </p:grpSpPr>
              <p:sp>
                <p:nvSpPr>
                  <p:cNvPr id="90" name="Pie 89"/>
                  <p:cNvSpPr/>
                  <p:nvPr/>
                </p:nvSpPr>
                <p:spPr>
                  <a:xfrm rot="10800000">
                    <a:off x="2795902" y="1894491"/>
                    <a:ext cx="1608460" cy="1608460"/>
                  </a:xfrm>
                  <a:prstGeom prst="pieWedge">
                    <a:avLst/>
                  </a:prstGeom>
                  <a:grpFill/>
                </p:spPr>
                <p:style>
                  <a:lnRef idx="0">
                    <a:schemeClr val="lt1">
                      <a:hueOff val="0"/>
                      <a:satOff val="0"/>
                      <a:lumOff val="0"/>
                      <a:alphaOff val="0"/>
                    </a:schemeClr>
                  </a:lnRef>
                  <a:fillRef idx="3">
                    <a:scrgbClr r="0" g="0" b="0"/>
                  </a:fillRef>
                  <a:effectRef idx="3">
                    <a:schemeClr val="accent4">
                      <a:hueOff val="0"/>
                      <a:satOff val="0"/>
                      <a:lumOff val="0"/>
                      <a:alphaOff val="0"/>
                    </a:schemeClr>
                  </a:effectRef>
                  <a:fontRef idx="minor">
                    <a:schemeClr val="lt1"/>
                  </a:fontRef>
                </p:style>
              </p:sp>
              <p:sp>
                <p:nvSpPr>
                  <p:cNvPr id="91" name="Pie 8"/>
                  <p:cNvSpPr/>
                  <p:nvPr/>
                </p:nvSpPr>
                <p:spPr>
                  <a:xfrm>
                    <a:off x="2844096" y="2099885"/>
                    <a:ext cx="1491701" cy="509469"/>
                  </a:xfrm>
                  <a:prstGeom prst="rect">
                    <a:avLst/>
                  </a:prstGeom>
                  <a:solidFill>
                    <a:schemeClr val="bg1">
                      <a:alpha val="0"/>
                    </a:schemeClr>
                  </a:solidFill>
                </p:spPr>
                <p:style>
                  <a:lnRef idx="0">
                    <a:scrgbClr r="0" g="0" b="0"/>
                  </a:lnRef>
                  <a:fillRef idx="0">
                    <a:scrgbClr r="0" g="0" b="0"/>
                  </a:fillRef>
                  <a:effectRef idx="0">
                    <a:scrgbClr r="0" g="0" b="0"/>
                  </a:effectRef>
                  <a:fontRef idx="minor">
                    <a:schemeClr val="lt1"/>
                  </a:fontRef>
                </p:style>
                <p:txBody>
                  <a:bodyPr lIns="128016" tIns="128016" rIns="128016" bIns="128016" spcCol="1270" anchor="ctr"/>
                  <a:lstStyle/>
                  <a:p>
                    <a:pPr defTabSz="800100">
                      <a:lnSpc>
                        <a:spcPct val="90000"/>
                      </a:lnSpc>
                      <a:spcAft>
                        <a:spcPct val="35000"/>
                      </a:spcAft>
                      <a:defRPr/>
                    </a:pPr>
                    <a:r>
                      <a:rPr lang="en-US" sz="1000" b="1" dirty="0">
                        <a:solidFill>
                          <a:srgbClr val="2E3C2D"/>
                        </a:solidFill>
                      </a:rPr>
                      <a:t>Consumers</a:t>
                    </a:r>
                  </a:p>
                </p:txBody>
              </p:sp>
            </p:grpSp>
            <p:grpSp>
              <p:nvGrpSpPr>
                <p:cNvPr id="85" name="Group 7"/>
                <p:cNvGrpSpPr/>
                <p:nvPr/>
              </p:nvGrpSpPr>
              <p:grpSpPr>
                <a:xfrm>
                  <a:off x="3001104" y="3732947"/>
                  <a:ext cx="1608460" cy="1608460"/>
                  <a:chOff x="1113148" y="1894491"/>
                  <a:chExt cx="1608460" cy="1608460"/>
                </a:xfrm>
                <a:grpFill/>
              </p:grpSpPr>
              <p:sp>
                <p:nvSpPr>
                  <p:cNvPr id="88" name="Pie 87"/>
                  <p:cNvSpPr/>
                  <p:nvPr/>
                </p:nvSpPr>
                <p:spPr>
                  <a:xfrm rot="16200000">
                    <a:off x="1113148" y="1894491"/>
                    <a:ext cx="1608460" cy="1608460"/>
                  </a:xfrm>
                  <a:prstGeom prst="pieWedge">
                    <a:avLst/>
                  </a:prstGeom>
                  <a:grpFill/>
                </p:spPr>
                <p:style>
                  <a:lnRef idx="0">
                    <a:schemeClr val="lt1">
                      <a:hueOff val="0"/>
                      <a:satOff val="0"/>
                      <a:lumOff val="0"/>
                      <a:alphaOff val="0"/>
                    </a:schemeClr>
                  </a:lnRef>
                  <a:fillRef idx="3">
                    <a:scrgbClr r="0" g="0" b="0"/>
                  </a:fillRef>
                  <a:effectRef idx="3">
                    <a:schemeClr val="accent4">
                      <a:hueOff val="0"/>
                      <a:satOff val="0"/>
                      <a:lumOff val="0"/>
                      <a:alphaOff val="0"/>
                    </a:schemeClr>
                  </a:effectRef>
                  <a:fontRef idx="minor">
                    <a:schemeClr val="lt1"/>
                  </a:fontRef>
                </p:style>
              </p:sp>
              <p:sp>
                <p:nvSpPr>
                  <p:cNvPr id="89" name="Pie 10"/>
                  <p:cNvSpPr/>
                  <p:nvPr/>
                </p:nvSpPr>
                <p:spPr>
                  <a:xfrm>
                    <a:off x="1399158" y="2041165"/>
                    <a:ext cx="1298103" cy="568190"/>
                  </a:xfrm>
                  <a:prstGeom prst="rect">
                    <a:avLst/>
                  </a:prstGeom>
                  <a:solidFill>
                    <a:schemeClr val="bg1">
                      <a:alpha val="0"/>
                    </a:schemeClr>
                  </a:solidFill>
                </p:spPr>
                <p:style>
                  <a:lnRef idx="0">
                    <a:scrgbClr r="0" g="0" b="0"/>
                  </a:lnRef>
                  <a:fillRef idx="0">
                    <a:scrgbClr r="0" g="0" b="0"/>
                  </a:fillRef>
                  <a:effectRef idx="0">
                    <a:scrgbClr r="0" g="0" b="0"/>
                  </a:effectRef>
                  <a:fontRef idx="minor">
                    <a:schemeClr val="lt1"/>
                  </a:fontRef>
                </p:style>
                <p:txBody>
                  <a:bodyPr lIns="0" tIns="128016" rIns="128016" bIns="128016" spcCol="1270" anchor="ctr"/>
                  <a:lstStyle/>
                  <a:p>
                    <a:pPr algn="ctr" defTabSz="800100">
                      <a:lnSpc>
                        <a:spcPct val="90000"/>
                      </a:lnSpc>
                      <a:spcAft>
                        <a:spcPct val="35000"/>
                      </a:spcAft>
                      <a:defRPr/>
                    </a:pPr>
                    <a:r>
                      <a:rPr lang="en-US" sz="1000" b="1" dirty="0">
                        <a:solidFill>
                          <a:srgbClr val="2E3C2D"/>
                        </a:solidFill>
                      </a:rPr>
                      <a:t>Investors</a:t>
                    </a:r>
                    <a:r>
                      <a:rPr lang="en-US" sz="1300" b="1" dirty="0">
                        <a:solidFill>
                          <a:srgbClr val="2E3C2D"/>
                        </a:solidFill>
                      </a:rPr>
                      <a:t> </a:t>
                    </a:r>
                  </a:p>
                </p:txBody>
              </p:sp>
            </p:grpSp>
            <p:sp>
              <p:nvSpPr>
                <p:cNvPr id="86" name="Circular Arrow 85"/>
                <p:cNvSpPr/>
                <p:nvPr/>
              </p:nvSpPr>
              <p:spPr>
                <a:xfrm>
                  <a:off x="4369038" y="3361478"/>
                  <a:ext cx="555346" cy="482909"/>
                </a:xfrm>
                <a:prstGeom prst="circularArrow">
                  <a:avLst/>
                </a:prstGeom>
                <a:grpFill/>
              </p:spPr>
              <p:style>
                <a:lnRef idx="0">
                  <a:schemeClr val="lt1">
                    <a:hueOff val="0"/>
                    <a:satOff val="0"/>
                    <a:lumOff val="0"/>
                    <a:alphaOff val="0"/>
                  </a:schemeClr>
                </a:lnRef>
                <a:fillRef idx="3">
                  <a:schemeClr val="accent4">
                    <a:tint val="60000"/>
                    <a:hueOff val="0"/>
                    <a:satOff val="0"/>
                    <a:lumOff val="0"/>
                    <a:alphaOff val="0"/>
                  </a:schemeClr>
                </a:fillRef>
                <a:effectRef idx="3">
                  <a:schemeClr val="accent4">
                    <a:tint val="60000"/>
                    <a:hueOff val="0"/>
                    <a:satOff val="0"/>
                    <a:lumOff val="0"/>
                    <a:alphaOff val="0"/>
                  </a:schemeClr>
                </a:effectRef>
                <a:fontRef idx="minor">
                  <a:schemeClr val="dk1">
                    <a:hueOff val="0"/>
                    <a:satOff val="0"/>
                    <a:lumOff val="0"/>
                    <a:alphaOff val="0"/>
                  </a:schemeClr>
                </a:fontRef>
              </p:style>
            </p:sp>
            <p:sp>
              <p:nvSpPr>
                <p:cNvPr id="87" name="Circular Arrow 86"/>
                <p:cNvSpPr/>
                <p:nvPr/>
              </p:nvSpPr>
              <p:spPr>
                <a:xfrm rot="10800000">
                  <a:off x="4369038" y="3547212"/>
                  <a:ext cx="555346" cy="482909"/>
                </a:xfrm>
                <a:prstGeom prst="circularArrow">
                  <a:avLst/>
                </a:prstGeom>
                <a:grpFill/>
              </p:spPr>
              <p:style>
                <a:lnRef idx="0">
                  <a:schemeClr val="lt1">
                    <a:hueOff val="0"/>
                    <a:satOff val="0"/>
                    <a:lumOff val="0"/>
                    <a:alphaOff val="0"/>
                  </a:schemeClr>
                </a:lnRef>
                <a:fillRef idx="3">
                  <a:schemeClr val="accent4">
                    <a:tint val="60000"/>
                    <a:hueOff val="0"/>
                    <a:satOff val="0"/>
                    <a:lumOff val="0"/>
                    <a:alphaOff val="0"/>
                  </a:schemeClr>
                </a:fillRef>
                <a:effectRef idx="3">
                  <a:schemeClr val="accent4">
                    <a:tint val="60000"/>
                    <a:hueOff val="0"/>
                    <a:satOff val="0"/>
                    <a:lumOff val="0"/>
                    <a:alphaOff val="0"/>
                  </a:schemeClr>
                </a:effectRef>
                <a:fontRef idx="minor">
                  <a:schemeClr val="dk1">
                    <a:hueOff val="0"/>
                    <a:satOff val="0"/>
                    <a:lumOff val="0"/>
                    <a:alphaOff val="0"/>
                  </a:schemeClr>
                </a:fontRef>
              </p:style>
            </p:sp>
          </p:grpSp>
          <p:sp>
            <p:nvSpPr>
              <p:cNvPr id="81" name="Donut 80"/>
              <p:cNvSpPr/>
              <p:nvPr/>
            </p:nvSpPr>
            <p:spPr>
              <a:xfrm>
                <a:off x="2613162" y="1680104"/>
                <a:ext cx="3710098" cy="3511803"/>
              </a:xfrm>
              <a:prstGeom prst="donut">
                <a:avLst>
                  <a:gd name="adj" fmla="val 15434"/>
                </a:avLst>
              </a:prstGeom>
              <a:solidFill>
                <a:srgbClr val="5E7181"/>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US" dirty="0">
                  <a:solidFill>
                    <a:schemeClr val="tx1"/>
                  </a:solidFill>
                </a:endParaRPr>
              </a:p>
            </p:txBody>
          </p:sp>
        </p:grpSp>
        <p:sp>
          <p:nvSpPr>
            <p:cNvPr id="64" name="TextBox 15"/>
            <p:cNvSpPr txBox="1"/>
            <p:nvPr/>
          </p:nvSpPr>
          <p:spPr>
            <a:xfrm>
              <a:off x="3985559" y="4280860"/>
              <a:ext cx="1249362" cy="369887"/>
            </a:xfrm>
            <a:prstGeom prst="rect">
              <a:avLst/>
            </a:prstGeom>
            <a:noFill/>
          </p:spPr>
          <p:txBody>
            <a:bodyPr>
              <a:spAutoFit/>
            </a:bodyPr>
            <a:lstStyle/>
            <a:p>
              <a:pPr algn="ctr">
                <a:defRPr/>
              </a:pPr>
              <a:r>
                <a:rPr lang="en-US" sz="1200" b="1" dirty="0">
                  <a:solidFill>
                    <a:schemeClr val="bg1">
                      <a:lumMod val="85000"/>
                    </a:schemeClr>
                  </a:solidFill>
                  <a:latin typeface="Arial" pitchFamily="-109" charset="0"/>
                  <a:ea typeface="ＭＳ Ｐゴシック" pitchFamily="-109" charset="-128"/>
                  <a:cs typeface="ＭＳ Ｐゴシック" pitchFamily="-109" charset="-128"/>
                </a:rPr>
                <a:t>Researchers</a:t>
              </a:r>
              <a:r>
                <a:rPr lang="en-US" dirty="0">
                  <a:solidFill>
                    <a:schemeClr val="bg1"/>
                  </a:solidFill>
                  <a:latin typeface="Arial" pitchFamily="-109" charset="0"/>
                  <a:ea typeface="ＭＳ Ｐゴシック" pitchFamily="-109" charset="-128"/>
                  <a:cs typeface="ＭＳ Ｐゴシック" pitchFamily="-109" charset="-128"/>
                </a:rPr>
                <a:t> </a:t>
              </a:r>
            </a:p>
          </p:txBody>
        </p:sp>
        <p:sp>
          <p:nvSpPr>
            <p:cNvPr id="68" name="TextBox 67"/>
            <p:cNvSpPr txBox="1"/>
            <p:nvPr/>
          </p:nvSpPr>
          <p:spPr>
            <a:xfrm>
              <a:off x="4006196" y="1980572"/>
              <a:ext cx="1089025" cy="368300"/>
            </a:xfrm>
            <a:prstGeom prst="rect">
              <a:avLst/>
            </a:prstGeom>
            <a:noFill/>
          </p:spPr>
          <p:txBody>
            <a:bodyPr>
              <a:spAutoFit/>
            </a:bodyPr>
            <a:lstStyle/>
            <a:p>
              <a:pPr algn="ctr">
                <a:defRPr/>
              </a:pPr>
              <a:r>
                <a:rPr lang="en-US" sz="1200" b="1" dirty="0">
                  <a:solidFill>
                    <a:schemeClr val="bg1">
                      <a:lumMod val="85000"/>
                    </a:schemeClr>
                  </a:solidFill>
                  <a:latin typeface="Arial" pitchFamily="-109" charset="0"/>
                  <a:ea typeface="ＭＳ Ｐゴシック" pitchFamily="-109" charset="-128"/>
                  <a:cs typeface="ＭＳ Ｐゴシック" pitchFamily="-109" charset="-128"/>
                </a:rPr>
                <a:t>Educators</a:t>
              </a:r>
              <a:r>
                <a:rPr lang="en-US" dirty="0">
                  <a:solidFill>
                    <a:schemeClr val="bg1"/>
                  </a:solidFill>
                  <a:latin typeface="Arial" pitchFamily="-109" charset="0"/>
                  <a:ea typeface="ＭＳ Ｐゴシック" pitchFamily="-109" charset="-128"/>
                  <a:cs typeface="ＭＳ Ｐゴシック" pitchFamily="-109" charset="-128"/>
                </a:rPr>
                <a:t> </a:t>
              </a:r>
            </a:p>
          </p:txBody>
        </p:sp>
        <p:sp>
          <p:nvSpPr>
            <p:cNvPr id="75" name="Pie 4"/>
            <p:cNvSpPr/>
            <p:nvPr/>
          </p:nvSpPr>
          <p:spPr>
            <a:xfrm>
              <a:off x="3732204" y="2915918"/>
              <a:ext cx="786538" cy="251326"/>
            </a:xfrm>
            <a:prstGeom prst="rect">
              <a:avLst/>
            </a:prstGeom>
            <a:solidFill>
              <a:srgbClr val="F4C252">
                <a:alpha val="0"/>
              </a:srgbClr>
            </a:solidFill>
            <a:effectLst>
              <a:softEdge rad="63500"/>
            </a:effectLst>
          </p:spPr>
          <p:style>
            <a:lnRef idx="0">
              <a:scrgbClr r="0" g="0" b="0"/>
            </a:lnRef>
            <a:fillRef idx="0">
              <a:scrgbClr r="0" g="0" b="0"/>
            </a:fillRef>
            <a:effectRef idx="0">
              <a:scrgbClr r="0" g="0" b="0"/>
            </a:effectRef>
            <a:fontRef idx="minor">
              <a:schemeClr val="lt1"/>
            </a:fontRef>
          </p:style>
          <p:txBody>
            <a:bodyPr lIns="0" tIns="36576" rIns="0" bIns="82296" spcCol="1270" anchor="b"/>
            <a:lstStyle/>
            <a:p>
              <a:pPr algn="ctr" defTabSz="800100">
                <a:defRPr/>
              </a:pPr>
              <a:endParaRPr lang="en-US" sz="1200" b="1" dirty="0">
                <a:solidFill>
                  <a:srgbClr val="2E3C2D"/>
                </a:solidFill>
              </a:endParaRPr>
            </a:p>
            <a:p>
              <a:pPr algn="ctr" defTabSz="800100">
                <a:defRPr/>
              </a:pPr>
              <a:endParaRPr lang="en-US" sz="1200" b="1" dirty="0">
                <a:solidFill>
                  <a:srgbClr val="2E3C2D"/>
                </a:solidFill>
              </a:endParaRPr>
            </a:p>
            <a:p>
              <a:pPr algn="ctr" defTabSz="800100">
                <a:defRPr/>
              </a:pPr>
              <a:endParaRPr lang="en-US" sz="1200" b="1" dirty="0">
                <a:solidFill>
                  <a:srgbClr val="2E3C2D"/>
                </a:solidFill>
              </a:endParaRPr>
            </a:p>
            <a:p>
              <a:pPr algn="ctr" defTabSz="800100">
                <a:defRPr/>
              </a:pPr>
              <a:endParaRPr lang="en-US" sz="1200" b="1" dirty="0">
                <a:solidFill>
                  <a:srgbClr val="2E3C2D"/>
                </a:solidFill>
              </a:endParaRPr>
            </a:p>
            <a:p>
              <a:pPr algn="ctr" defTabSz="800100">
                <a:defRPr/>
              </a:pPr>
              <a:r>
                <a:rPr lang="en-US" sz="1000" b="1" dirty="0">
                  <a:solidFill>
                    <a:srgbClr val="2E3C2D"/>
                  </a:solidFill>
                </a:rPr>
                <a:t>Government</a:t>
              </a: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137025" y="0"/>
            <a:ext cx="5006975" cy="757238"/>
          </a:xfrm>
          <a:prstGeom prst="rect">
            <a:avLst/>
          </a:prstGeom>
        </p:spPr>
        <p:txBody>
          <a:bodyPr anchor="ctr">
            <a:normAutofit/>
          </a:bodyPr>
          <a:lstStyle/>
          <a:p>
            <a:pPr defTabSz="914400" fontAlgn="auto">
              <a:spcAft>
                <a:spcPts val="0"/>
              </a:spcAft>
              <a:defRPr/>
            </a:pPr>
            <a:r>
              <a:rPr lang="en-US" sz="4000" dirty="0">
                <a:solidFill>
                  <a:schemeClr val="accent1">
                    <a:lumMod val="50000"/>
                  </a:schemeClr>
                </a:solidFill>
                <a:latin typeface="Arial" pitchFamily="34" charset="0"/>
                <a:ea typeface="+mj-ea"/>
                <a:cs typeface="Arial" pitchFamily="34" charset="0"/>
              </a:rPr>
              <a:t>Exergy flow of earth</a:t>
            </a:r>
          </a:p>
        </p:txBody>
      </p:sp>
      <p:sp>
        <p:nvSpPr>
          <p:cNvPr id="34819" name="TextBox 3"/>
          <p:cNvSpPr txBox="1">
            <a:spLocks noChangeArrowheads="1"/>
          </p:cNvSpPr>
          <p:nvPr/>
        </p:nvSpPr>
        <p:spPr bwMode="auto">
          <a:xfrm>
            <a:off x="1011238" y="7353300"/>
            <a:ext cx="7921625" cy="585788"/>
          </a:xfrm>
          <a:prstGeom prst="rect">
            <a:avLst/>
          </a:prstGeom>
          <a:noFill/>
          <a:ln w="9525">
            <a:noFill/>
            <a:miter lim="800000"/>
            <a:headEnd/>
            <a:tailEnd/>
          </a:ln>
        </p:spPr>
        <p:txBody>
          <a:bodyPr>
            <a:prstTxWarp prst="textNoShape">
              <a:avLst/>
            </a:prstTxWarp>
            <a:spAutoFit/>
          </a:bodyPr>
          <a:lstStyle/>
          <a:p>
            <a:pPr algn="ctr"/>
            <a:r>
              <a:rPr lang="en-US" sz="3200" i="1" dirty="0">
                <a:solidFill>
                  <a:srgbClr val="2E3C2D"/>
                </a:solidFill>
                <a:latin typeface="Calisto MT" pitchFamily="-108" charset="0"/>
                <a:ea typeface="Calisto MT" pitchFamily="-108" charset="0"/>
                <a:cs typeface="Calisto MT" pitchFamily="-108" charset="0"/>
              </a:rPr>
              <a:t>What resources do we use?</a:t>
            </a:r>
          </a:p>
        </p:txBody>
      </p:sp>
      <p:pic>
        <p:nvPicPr>
          <p:cNvPr id="34820" name="Picture 3"/>
          <p:cNvPicPr>
            <a:picLocks noChangeAspect="1" noChangeArrowheads="1"/>
          </p:cNvPicPr>
          <p:nvPr/>
        </p:nvPicPr>
        <p:blipFill>
          <a:blip r:embed="rId3"/>
          <a:srcRect/>
          <a:stretch>
            <a:fillRect/>
          </a:stretch>
        </p:blipFill>
        <p:spPr bwMode="auto">
          <a:xfrm>
            <a:off x="490538" y="1574800"/>
            <a:ext cx="6958012" cy="3881438"/>
          </a:xfrm>
          <a:prstGeom prst="rect">
            <a:avLst/>
          </a:prstGeom>
          <a:noFill/>
          <a:ln w="9525">
            <a:noFill/>
            <a:miter lim="800000"/>
            <a:headEnd/>
            <a:tailEnd/>
          </a:ln>
        </p:spPr>
      </p:pic>
      <p:sp>
        <p:nvSpPr>
          <p:cNvPr id="34821" name="TextBox 5"/>
          <p:cNvSpPr txBox="1">
            <a:spLocks noChangeArrowheads="1"/>
          </p:cNvSpPr>
          <p:nvPr/>
        </p:nvSpPr>
        <p:spPr bwMode="auto">
          <a:xfrm>
            <a:off x="7169150" y="8034338"/>
            <a:ext cx="1998663" cy="569912"/>
          </a:xfrm>
          <a:prstGeom prst="rect">
            <a:avLst/>
          </a:prstGeom>
          <a:noFill/>
          <a:ln w="9525">
            <a:noFill/>
            <a:miter lim="800000"/>
            <a:headEnd/>
            <a:tailEnd/>
          </a:ln>
        </p:spPr>
        <p:txBody>
          <a:bodyPr>
            <a:prstTxWarp prst="textNoShape">
              <a:avLst/>
            </a:prstTxWarp>
            <a:spAutoFit/>
          </a:bodyPr>
          <a:lstStyle/>
          <a:p>
            <a:endParaRPr lang="en-US" dirty="0">
              <a:ea typeface="Arial" pitchFamily="-108" charset="0"/>
              <a:cs typeface="Arial" pitchFamily="-108" charset="0"/>
            </a:endParaRPr>
          </a:p>
        </p:txBody>
      </p:sp>
      <p:sp>
        <p:nvSpPr>
          <p:cNvPr id="34822" name="TextBox 7"/>
          <p:cNvSpPr txBox="1">
            <a:spLocks noChangeArrowheads="1"/>
          </p:cNvSpPr>
          <p:nvPr/>
        </p:nvSpPr>
        <p:spPr bwMode="auto">
          <a:xfrm>
            <a:off x="7038975" y="8145463"/>
            <a:ext cx="2308225" cy="276225"/>
          </a:xfrm>
          <a:prstGeom prst="rect">
            <a:avLst/>
          </a:prstGeom>
          <a:noFill/>
          <a:ln w="9525">
            <a:noFill/>
            <a:miter lim="800000"/>
            <a:headEnd/>
            <a:tailEnd/>
          </a:ln>
        </p:spPr>
        <p:txBody>
          <a:bodyPr>
            <a:prstTxWarp prst="textNoShape">
              <a:avLst/>
            </a:prstTxWarp>
            <a:spAutoFit/>
          </a:bodyPr>
          <a:lstStyle/>
          <a:p>
            <a:r>
              <a:rPr lang="en-US" sz="1200" dirty="0">
                <a:ea typeface="Arial" pitchFamily="-108" charset="0"/>
                <a:cs typeface="Arial" pitchFamily="-108" charset="0"/>
              </a:rPr>
              <a:t>Source:  Stanford GCEP, 2010</a:t>
            </a:r>
          </a:p>
        </p:txBody>
      </p:sp>
      <p:grpSp>
        <p:nvGrpSpPr>
          <p:cNvPr id="34823" name="Group 12"/>
          <p:cNvGrpSpPr>
            <a:grpSpLocks/>
          </p:cNvGrpSpPr>
          <p:nvPr/>
        </p:nvGrpSpPr>
        <p:grpSpPr bwMode="auto">
          <a:xfrm>
            <a:off x="7515225" y="2293938"/>
            <a:ext cx="1447800" cy="2333625"/>
            <a:chOff x="7495833" y="1788561"/>
            <a:chExt cx="1446451" cy="2333794"/>
          </a:xfrm>
        </p:grpSpPr>
        <p:sp>
          <p:nvSpPr>
            <p:cNvPr id="9" name="TextBox 8"/>
            <p:cNvSpPr txBox="1"/>
            <p:nvPr/>
          </p:nvSpPr>
          <p:spPr>
            <a:xfrm>
              <a:off x="7506936" y="2168000"/>
              <a:ext cx="1425832" cy="1954355"/>
            </a:xfrm>
            <a:prstGeom prst="rect">
              <a:avLst/>
            </a:prstGeom>
            <a:noFill/>
            <a:ln w="38100" cmpd="sng">
              <a:solidFill>
                <a:schemeClr val="tx2"/>
              </a:solidFill>
            </a:ln>
            <a:effectLst>
              <a:outerShdw blurRad="50800" dist="38100" dir="2700000" algn="tl" rotWithShape="0">
                <a:srgbClr val="000000">
                  <a:alpha val="43000"/>
                </a:srgbClr>
              </a:outerShdw>
            </a:effectLst>
          </p:spPr>
          <p:txBody>
            <a:bodyPr>
              <a:spAutoFit/>
            </a:bodyPr>
            <a:lstStyle/>
            <a:p>
              <a:pPr>
                <a:spcAft>
                  <a:spcPts val="600"/>
                </a:spcAft>
                <a:defRPr/>
              </a:pPr>
              <a:r>
                <a:rPr lang="en-US" sz="1600" dirty="0">
                  <a:solidFill>
                    <a:srgbClr val="F61112"/>
                  </a:solidFill>
                  <a:latin typeface="Arial" pitchFamily="34" charset="0"/>
                  <a:ea typeface="ＭＳ Ｐゴシック" pitchFamily="-109" charset="-128"/>
                  <a:cs typeface="Arial" pitchFamily="34" charset="0"/>
                </a:rPr>
                <a:t>Thermal</a:t>
              </a:r>
            </a:p>
            <a:p>
              <a:pPr>
                <a:spcAft>
                  <a:spcPts val="600"/>
                </a:spcAft>
                <a:defRPr/>
              </a:pPr>
              <a:r>
                <a:rPr lang="en-US" sz="1600" dirty="0">
                  <a:solidFill>
                    <a:srgbClr val="EF5C1B"/>
                  </a:solidFill>
                  <a:latin typeface="Arial" pitchFamily="34" charset="0"/>
                  <a:ea typeface="ＭＳ Ｐゴシック" pitchFamily="-109" charset="-128"/>
                  <a:cs typeface="Arial" pitchFamily="34" charset="0"/>
                </a:rPr>
                <a:t>Nuclear</a:t>
              </a:r>
            </a:p>
            <a:p>
              <a:pPr>
                <a:spcAft>
                  <a:spcPts val="600"/>
                </a:spcAft>
                <a:defRPr/>
              </a:pPr>
              <a:r>
                <a:rPr lang="en-US" sz="1600" dirty="0">
                  <a:solidFill>
                    <a:srgbClr val="3B3D06"/>
                  </a:solidFill>
                  <a:latin typeface="Arial" pitchFamily="34" charset="0"/>
                  <a:ea typeface="ＭＳ Ｐゴシック" pitchFamily="-109" charset="-128"/>
                  <a:cs typeface="Arial" pitchFamily="34" charset="0"/>
                </a:rPr>
                <a:t>Radiation</a:t>
              </a:r>
            </a:p>
            <a:p>
              <a:pPr>
                <a:spcAft>
                  <a:spcPts val="600"/>
                </a:spcAft>
                <a:defRPr/>
              </a:pPr>
              <a:r>
                <a:rPr lang="en-US" sz="1600" dirty="0">
                  <a:solidFill>
                    <a:srgbClr val="1C06FC"/>
                  </a:solidFill>
                  <a:latin typeface="Arial" pitchFamily="34" charset="0"/>
                  <a:ea typeface="ＭＳ Ｐゴシック" pitchFamily="-109" charset="-128"/>
                  <a:cs typeface="Arial" pitchFamily="34" charset="0"/>
                </a:rPr>
                <a:t>Kinetic</a:t>
              </a:r>
            </a:p>
            <a:p>
              <a:pPr>
                <a:spcAft>
                  <a:spcPts val="600"/>
                </a:spcAft>
                <a:defRPr/>
              </a:pPr>
              <a:r>
                <a:rPr lang="en-US" sz="1600" dirty="0">
                  <a:solidFill>
                    <a:srgbClr val="0A3904"/>
                  </a:solidFill>
                  <a:latin typeface="Arial" pitchFamily="34" charset="0"/>
                  <a:ea typeface="ＭＳ Ｐゴシック" pitchFamily="-109" charset="-128"/>
                  <a:cs typeface="Arial" pitchFamily="34" charset="0"/>
                </a:rPr>
                <a:t>Chemical</a:t>
              </a:r>
            </a:p>
            <a:p>
              <a:pPr>
                <a:spcAft>
                  <a:spcPts val="600"/>
                </a:spcAft>
                <a:defRPr/>
              </a:pPr>
              <a:r>
                <a:rPr lang="en-US" sz="1600" dirty="0">
                  <a:solidFill>
                    <a:srgbClr val="49144C"/>
                  </a:solidFill>
                  <a:latin typeface="Arial" pitchFamily="34" charset="0"/>
                  <a:ea typeface="ＭＳ Ｐゴシック" pitchFamily="-109" charset="-128"/>
                  <a:cs typeface="Arial" pitchFamily="34" charset="0"/>
                </a:rPr>
                <a:t>Gravitational</a:t>
              </a:r>
            </a:p>
          </p:txBody>
        </p:sp>
        <p:sp>
          <p:nvSpPr>
            <p:cNvPr id="10" name="TextBox 9"/>
            <p:cNvSpPr txBox="1"/>
            <p:nvPr/>
          </p:nvSpPr>
          <p:spPr>
            <a:xfrm>
              <a:off x="7495833" y="1788561"/>
              <a:ext cx="1446451" cy="369914"/>
            </a:xfrm>
            <a:prstGeom prst="rect">
              <a:avLst/>
            </a:prstGeom>
            <a:solidFill>
              <a:schemeClr val="bg2">
                <a:lumMod val="25000"/>
              </a:schemeClr>
            </a:solidFill>
          </p:spPr>
          <p:txBody>
            <a:bodyPr>
              <a:spAutoFit/>
            </a:bodyPr>
            <a:lstStyle/>
            <a:p>
              <a:pPr algn="ctr">
                <a:defRPr/>
              </a:pPr>
              <a:r>
                <a:rPr lang="en-US" b="1" dirty="0">
                  <a:solidFill>
                    <a:schemeClr val="bg1"/>
                  </a:solidFill>
                  <a:latin typeface="Arial" pitchFamily="34" charset="0"/>
                  <a:ea typeface="ＭＳ Ｐゴシック" pitchFamily="-109" charset="-128"/>
                  <a:cs typeface="Arial" pitchFamily="34" charset="0"/>
                </a:rPr>
                <a:t>KEY</a:t>
              </a:r>
            </a:p>
          </p:txBody>
        </p:sp>
      </p:grpSp>
      <p:sp>
        <p:nvSpPr>
          <p:cNvPr id="34824" name="TextBox 11"/>
          <p:cNvSpPr txBox="1">
            <a:spLocks noChangeArrowheads="1"/>
          </p:cNvSpPr>
          <p:nvPr/>
        </p:nvSpPr>
        <p:spPr bwMode="auto">
          <a:xfrm>
            <a:off x="674688" y="5757004"/>
            <a:ext cx="7923212" cy="584200"/>
          </a:xfrm>
          <a:prstGeom prst="rect">
            <a:avLst/>
          </a:prstGeom>
          <a:noFill/>
          <a:ln w="9525">
            <a:noFill/>
            <a:miter lim="800000"/>
            <a:headEnd/>
            <a:tailEnd/>
          </a:ln>
        </p:spPr>
        <p:txBody>
          <a:bodyPr>
            <a:prstTxWarp prst="textNoShape">
              <a:avLst/>
            </a:prstTxWarp>
            <a:spAutoFit/>
          </a:bodyPr>
          <a:lstStyle/>
          <a:p>
            <a:pPr algn="ctr"/>
            <a:r>
              <a:rPr lang="en-US" sz="3200" i="1" dirty="0">
                <a:solidFill>
                  <a:srgbClr val="2E3C2D"/>
                </a:solidFill>
                <a:latin typeface="Calisto MT" pitchFamily="-108" charset="0"/>
                <a:ea typeface="Calisto MT" pitchFamily="-108" charset="0"/>
                <a:cs typeface="Calisto MT" pitchFamily="-108" charset="0"/>
              </a:rPr>
              <a:t>What energy resources do we use?</a:t>
            </a:r>
          </a:p>
        </p:txBody>
      </p:sp>
      <p:sp>
        <p:nvSpPr>
          <p:cNvPr id="34825" name="TextBox 10"/>
          <p:cNvSpPr txBox="1">
            <a:spLocks noChangeArrowheads="1"/>
          </p:cNvSpPr>
          <p:nvPr/>
        </p:nvSpPr>
        <p:spPr bwMode="auto">
          <a:xfrm>
            <a:off x="4938713" y="5386388"/>
            <a:ext cx="2509837" cy="276225"/>
          </a:xfrm>
          <a:prstGeom prst="rect">
            <a:avLst/>
          </a:prstGeom>
          <a:noFill/>
          <a:ln w="9525">
            <a:noFill/>
            <a:miter lim="800000"/>
            <a:headEnd/>
            <a:tailEnd/>
          </a:ln>
        </p:spPr>
        <p:txBody>
          <a:bodyPr>
            <a:prstTxWarp prst="textNoShape">
              <a:avLst/>
            </a:prstTxWarp>
            <a:spAutoFit/>
          </a:bodyPr>
          <a:lstStyle/>
          <a:p>
            <a:r>
              <a:rPr lang="en-US" sz="1200" dirty="0">
                <a:solidFill>
                  <a:schemeClr val="tx1">
                    <a:lumMod val="65000"/>
                    <a:lumOff val="35000"/>
                  </a:schemeClr>
                </a:solidFill>
                <a:ea typeface="Arial" pitchFamily="-108" charset="0"/>
                <a:cs typeface="Arial" pitchFamily="-108" charset="0"/>
              </a:rPr>
              <a:t>Source: Stanford GCEP 2010</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1122" y="1"/>
            <a:ext cx="3392877" cy="671608"/>
          </a:xfrm>
        </p:spPr>
        <p:txBody>
          <a:bodyPr/>
          <a:lstStyle/>
          <a:p>
            <a:r>
              <a:rPr lang="en-US" sz="4000" dirty="0" smtClean="0">
                <a:solidFill>
                  <a:schemeClr val="accent1">
                    <a:lumMod val="50000"/>
                  </a:schemeClr>
                </a:solidFill>
              </a:rPr>
              <a:t>U.S. View</a:t>
            </a:r>
            <a:endParaRPr lang="en-US" sz="4000" dirty="0">
              <a:solidFill>
                <a:schemeClr val="accent1">
                  <a:lumMod val="50000"/>
                </a:schemeClr>
              </a:solidFill>
            </a:endParaRPr>
          </a:p>
        </p:txBody>
      </p:sp>
      <p:pic>
        <p:nvPicPr>
          <p:cNvPr id="3" name="Picture 2"/>
          <p:cNvPicPr>
            <a:picLocks noChangeAspect="1"/>
          </p:cNvPicPr>
          <p:nvPr/>
        </p:nvPicPr>
        <p:blipFill>
          <a:blip r:embed="rId3"/>
          <a:stretch>
            <a:fillRect/>
          </a:stretch>
        </p:blipFill>
        <p:spPr>
          <a:xfrm>
            <a:off x="891911" y="1242516"/>
            <a:ext cx="7349611" cy="4754286"/>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672013" y="0"/>
            <a:ext cx="4471987" cy="757238"/>
          </a:xfrm>
          <a:prstGeom prst="rect">
            <a:avLst/>
          </a:prstGeom>
        </p:spPr>
        <p:txBody>
          <a:bodyPr anchor="ctr">
            <a:prstTxWarp prst="textNoShape">
              <a:avLst/>
            </a:prstTxWarp>
          </a:bodyPr>
          <a:lstStyle/>
          <a:p>
            <a:pPr defTabSz="914400"/>
            <a:r>
              <a:rPr lang="en-US" sz="4000" dirty="0">
                <a:solidFill>
                  <a:srgbClr val="254061"/>
                </a:solidFill>
                <a:ea typeface="Arial" pitchFamily="-108" charset="0"/>
                <a:cs typeface="Arial" pitchFamily="-108" charset="0"/>
              </a:rPr>
              <a:t>Energy Resources</a:t>
            </a:r>
          </a:p>
        </p:txBody>
      </p:sp>
      <p:sp>
        <p:nvSpPr>
          <p:cNvPr id="36867" name="TextBox 5"/>
          <p:cNvSpPr txBox="1">
            <a:spLocks noChangeArrowheads="1"/>
          </p:cNvSpPr>
          <p:nvPr/>
        </p:nvSpPr>
        <p:spPr bwMode="auto">
          <a:xfrm>
            <a:off x="7169150" y="8034338"/>
            <a:ext cx="1998663" cy="569912"/>
          </a:xfrm>
          <a:prstGeom prst="rect">
            <a:avLst/>
          </a:prstGeom>
          <a:noFill/>
          <a:ln w="9525">
            <a:noFill/>
            <a:miter lim="800000"/>
            <a:headEnd/>
            <a:tailEnd/>
          </a:ln>
        </p:spPr>
        <p:txBody>
          <a:bodyPr>
            <a:prstTxWarp prst="textNoShape">
              <a:avLst/>
            </a:prstTxWarp>
            <a:spAutoFit/>
          </a:bodyPr>
          <a:lstStyle/>
          <a:p>
            <a:endParaRPr lang="en-US" dirty="0">
              <a:ea typeface="Arial" pitchFamily="-108" charset="0"/>
              <a:cs typeface="Arial" pitchFamily="-108" charset="0"/>
            </a:endParaRPr>
          </a:p>
        </p:txBody>
      </p:sp>
      <p:sp>
        <p:nvSpPr>
          <p:cNvPr id="36868" name="TextBox 7"/>
          <p:cNvSpPr txBox="1">
            <a:spLocks noChangeArrowheads="1"/>
          </p:cNvSpPr>
          <p:nvPr/>
        </p:nvSpPr>
        <p:spPr bwMode="auto">
          <a:xfrm>
            <a:off x="7038975" y="8145463"/>
            <a:ext cx="2308225" cy="276225"/>
          </a:xfrm>
          <a:prstGeom prst="rect">
            <a:avLst/>
          </a:prstGeom>
          <a:noFill/>
          <a:ln w="9525">
            <a:noFill/>
            <a:miter lim="800000"/>
            <a:headEnd/>
            <a:tailEnd/>
          </a:ln>
        </p:spPr>
        <p:txBody>
          <a:bodyPr>
            <a:prstTxWarp prst="textNoShape">
              <a:avLst/>
            </a:prstTxWarp>
            <a:spAutoFit/>
          </a:bodyPr>
          <a:lstStyle/>
          <a:p>
            <a:r>
              <a:rPr lang="en-US" sz="1200" dirty="0">
                <a:ea typeface="Arial" pitchFamily="-108" charset="0"/>
                <a:cs typeface="Arial" pitchFamily="-108" charset="0"/>
              </a:rPr>
              <a:t>Source:  Stanford GCEP, 2010</a:t>
            </a:r>
          </a:p>
        </p:txBody>
      </p:sp>
      <p:pic>
        <p:nvPicPr>
          <p:cNvPr id="36869" name="Picture 12"/>
          <p:cNvPicPr>
            <a:picLocks noChangeAspect="1"/>
          </p:cNvPicPr>
          <p:nvPr/>
        </p:nvPicPr>
        <p:blipFill>
          <a:blip r:embed="rId3"/>
          <a:srcRect/>
          <a:stretch>
            <a:fillRect/>
          </a:stretch>
        </p:blipFill>
        <p:spPr bwMode="auto">
          <a:xfrm>
            <a:off x="674688" y="1008063"/>
            <a:ext cx="3433762" cy="2506662"/>
          </a:xfrm>
          <a:prstGeom prst="rect">
            <a:avLst/>
          </a:prstGeom>
          <a:noFill/>
          <a:ln w="9525">
            <a:noFill/>
            <a:miter lim="800000"/>
            <a:headEnd/>
            <a:tailEnd/>
          </a:ln>
        </p:spPr>
      </p:pic>
      <p:pic>
        <p:nvPicPr>
          <p:cNvPr id="36870" name="Picture 14"/>
          <p:cNvPicPr>
            <a:picLocks noChangeAspect="1"/>
          </p:cNvPicPr>
          <p:nvPr/>
        </p:nvPicPr>
        <p:blipFill>
          <a:blip r:embed="rId4"/>
          <a:srcRect/>
          <a:stretch>
            <a:fillRect/>
          </a:stretch>
        </p:blipFill>
        <p:spPr bwMode="auto">
          <a:xfrm>
            <a:off x="5006975" y="1008063"/>
            <a:ext cx="3440113" cy="2506662"/>
          </a:xfrm>
          <a:prstGeom prst="rect">
            <a:avLst/>
          </a:prstGeom>
          <a:noFill/>
          <a:ln w="9525">
            <a:noFill/>
            <a:miter lim="800000"/>
            <a:headEnd/>
            <a:tailEnd/>
          </a:ln>
        </p:spPr>
      </p:pic>
      <p:pic>
        <p:nvPicPr>
          <p:cNvPr id="36871" name="Picture 15"/>
          <p:cNvPicPr>
            <a:picLocks noChangeAspect="1"/>
          </p:cNvPicPr>
          <p:nvPr/>
        </p:nvPicPr>
        <p:blipFill>
          <a:blip r:embed="rId5"/>
          <a:srcRect/>
          <a:stretch>
            <a:fillRect/>
          </a:stretch>
        </p:blipFill>
        <p:spPr bwMode="auto">
          <a:xfrm>
            <a:off x="5006975" y="3751263"/>
            <a:ext cx="3457575" cy="2533650"/>
          </a:xfrm>
          <a:prstGeom prst="rect">
            <a:avLst/>
          </a:prstGeom>
          <a:noFill/>
          <a:ln w="9525">
            <a:noFill/>
            <a:miter lim="800000"/>
            <a:headEnd/>
            <a:tailEnd/>
          </a:ln>
        </p:spPr>
      </p:pic>
      <p:pic>
        <p:nvPicPr>
          <p:cNvPr id="36872" name="Picture 16"/>
          <p:cNvPicPr>
            <a:picLocks noChangeAspect="1"/>
          </p:cNvPicPr>
          <p:nvPr/>
        </p:nvPicPr>
        <p:blipFill>
          <a:blip r:embed="rId6"/>
          <a:srcRect/>
          <a:stretch>
            <a:fillRect/>
          </a:stretch>
        </p:blipFill>
        <p:spPr bwMode="auto">
          <a:xfrm>
            <a:off x="831850" y="3817938"/>
            <a:ext cx="3432175" cy="24669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bwMode="auto">
          <a:xfrm>
            <a:off x="3102429" y="23816"/>
            <a:ext cx="6041572" cy="584200"/>
          </a:xfrm>
          <a:noFill/>
          <a:ln>
            <a:miter lim="800000"/>
            <a:headEnd/>
            <a:tailEnd/>
          </a:ln>
        </p:spPr>
        <p:txBody>
          <a:bodyPr vert="horz" wrap="square" lIns="91440" tIns="45720" rIns="91440" bIns="45720" numCol="1" anchor="t" anchorCtr="0" compatLnSpc="1">
            <a:prstTxWarp prst="textNoShape">
              <a:avLst/>
            </a:prstTxWarp>
          </a:bodyPr>
          <a:lstStyle/>
          <a:p>
            <a:r>
              <a:rPr lang="en-US" sz="4000" dirty="0" smtClean="0">
                <a:solidFill>
                  <a:schemeClr val="accent1">
                    <a:lumMod val="50000"/>
                  </a:schemeClr>
                </a:solidFill>
                <a:latin typeface="Helvetica" pitchFamily="-108" charset="0"/>
                <a:ea typeface="ＭＳ Ｐゴシック" pitchFamily="-108" charset="-128"/>
              </a:rPr>
              <a:t>Renewable Deployments</a:t>
            </a:r>
          </a:p>
        </p:txBody>
      </p:sp>
      <p:sp>
        <p:nvSpPr>
          <p:cNvPr id="32771" name="TextBox 9"/>
          <p:cNvSpPr txBox="1">
            <a:spLocks noChangeArrowheads="1"/>
          </p:cNvSpPr>
          <p:nvPr/>
        </p:nvSpPr>
        <p:spPr bwMode="auto">
          <a:xfrm>
            <a:off x="336550" y="5588000"/>
            <a:ext cx="8486775" cy="584200"/>
          </a:xfrm>
          <a:prstGeom prst="rect">
            <a:avLst/>
          </a:prstGeom>
          <a:noFill/>
          <a:ln w="9525">
            <a:noFill/>
            <a:miter lim="800000"/>
            <a:headEnd/>
            <a:tailEnd/>
          </a:ln>
        </p:spPr>
        <p:txBody>
          <a:bodyPr>
            <a:prstTxWarp prst="textNoShape">
              <a:avLst/>
            </a:prstTxWarp>
            <a:spAutoFit/>
          </a:bodyPr>
          <a:lstStyle/>
          <a:p>
            <a:pPr algn="ctr"/>
            <a:r>
              <a:rPr lang="en-US" sz="3200" i="1" dirty="0">
                <a:solidFill>
                  <a:srgbClr val="233426"/>
                </a:solidFill>
                <a:latin typeface="Calisto MT" pitchFamily="-108" charset="0"/>
                <a:ea typeface="Calisto MT" pitchFamily="-108" charset="0"/>
                <a:cs typeface="Calisto MT" pitchFamily="-108" charset="0"/>
              </a:rPr>
              <a:t>V</a:t>
            </a:r>
            <a:r>
              <a:rPr lang="en-US" sz="3200" i="1" dirty="0" smtClean="0">
                <a:solidFill>
                  <a:srgbClr val="233426"/>
                </a:solidFill>
                <a:latin typeface="Calisto MT" pitchFamily="-108" charset="0"/>
                <a:ea typeface="Calisto MT" pitchFamily="-108" charset="0"/>
                <a:cs typeface="Calisto MT" pitchFamily="-108" charset="0"/>
              </a:rPr>
              <a:t>alue created by the aggregation of distributed data </a:t>
            </a:r>
            <a:endParaRPr lang="en-US" sz="3200" i="1" dirty="0">
              <a:solidFill>
                <a:srgbClr val="233426"/>
              </a:solidFill>
              <a:latin typeface="Calisto MT" pitchFamily="-108" charset="0"/>
              <a:ea typeface="Calisto MT" pitchFamily="-108" charset="0"/>
              <a:cs typeface="Calisto MT" pitchFamily="-108" charset="0"/>
            </a:endParaRPr>
          </a:p>
        </p:txBody>
      </p:sp>
      <p:pic>
        <p:nvPicPr>
          <p:cNvPr id="18" name="Picture 17"/>
          <p:cNvPicPr>
            <a:picLocks noChangeAspect="1"/>
          </p:cNvPicPr>
          <p:nvPr/>
        </p:nvPicPr>
        <p:blipFill>
          <a:blip r:embed="rId3"/>
          <a:stretch>
            <a:fillRect/>
          </a:stretch>
        </p:blipFill>
        <p:spPr>
          <a:xfrm>
            <a:off x="783772" y="1173122"/>
            <a:ext cx="4795157" cy="4046901"/>
          </a:xfrm>
          <a:prstGeom prst="rect">
            <a:avLst/>
          </a:prstGeom>
        </p:spPr>
      </p:pic>
      <p:sp>
        <p:nvSpPr>
          <p:cNvPr id="19" name="TextBox 30"/>
          <p:cNvSpPr txBox="1">
            <a:spLocks noChangeArrowheads="1"/>
          </p:cNvSpPr>
          <p:nvPr/>
        </p:nvSpPr>
        <p:spPr bwMode="auto">
          <a:xfrm>
            <a:off x="5964917" y="1708592"/>
            <a:ext cx="3016250" cy="2805896"/>
          </a:xfrm>
          <a:prstGeom prst="rect">
            <a:avLst/>
          </a:prstGeom>
          <a:noFill/>
          <a:ln w="9525">
            <a:noFill/>
            <a:miter lim="800000"/>
            <a:headEnd/>
            <a:tailEnd/>
          </a:ln>
        </p:spPr>
        <p:txBody>
          <a:bodyPr>
            <a:prstTxWarp prst="textNoShape">
              <a:avLst/>
            </a:prstTxWarp>
            <a:spAutoFit/>
          </a:bodyPr>
          <a:lstStyle/>
          <a:p>
            <a:pPr algn="ctr">
              <a:spcAft>
                <a:spcPts val="200"/>
              </a:spcAft>
            </a:pPr>
            <a:r>
              <a:rPr lang="en-US" sz="2800" i="1" dirty="0" smtClean="0">
                <a:solidFill>
                  <a:schemeClr val="tx2"/>
                </a:solidFill>
              </a:rPr>
              <a:t>OpenPV</a:t>
            </a:r>
          </a:p>
          <a:p>
            <a:pPr algn="ctr">
              <a:spcAft>
                <a:spcPts val="200"/>
              </a:spcAft>
            </a:pPr>
            <a:endParaRPr lang="en-US" sz="2800" i="1" dirty="0">
              <a:solidFill>
                <a:schemeClr val="tx2"/>
              </a:solidFill>
            </a:endParaRPr>
          </a:p>
          <a:p>
            <a:pPr algn="ctr">
              <a:spcAft>
                <a:spcPts val="200"/>
              </a:spcAft>
            </a:pPr>
            <a:r>
              <a:rPr lang="en-US" sz="2800" i="1" dirty="0" smtClean="0">
                <a:solidFill>
                  <a:schemeClr val="tx2"/>
                </a:solidFill>
              </a:rPr>
              <a:t>installers</a:t>
            </a:r>
          </a:p>
          <a:p>
            <a:pPr algn="ctr">
              <a:spcAft>
                <a:spcPts val="200"/>
              </a:spcAft>
            </a:pPr>
            <a:r>
              <a:rPr lang="en-US" sz="2800" i="1" dirty="0" smtClean="0">
                <a:solidFill>
                  <a:schemeClr val="tx2"/>
                </a:solidFill>
              </a:rPr>
              <a:t>utilities</a:t>
            </a:r>
          </a:p>
          <a:p>
            <a:pPr algn="ctr">
              <a:spcAft>
                <a:spcPts val="200"/>
              </a:spcAft>
            </a:pPr>
            <a:r>
              <a:rPr lang="en-US" sz="2800" i="1" dirty="0" smtClean="0">
                <a:solidFill>
                  <a:schemeClr val="tx2"/>
                </a:solidFill>
              </a:rPr>
              <a:t>individuals</a:t>
            </a:r>
          </a:p>
          <a:p>
            <a:pPr algn="ctr">
              <a:spcAft>
                <a:spcPts val="200"/>
              </a:spcAft>
            </a:pPr>
            <a:r>
              <a:rPr lang="en-US" sz="2800" i="1" dirty="0">
                <a:solidFill>
                  <a:schemeClr val="tx2"/>
                </a:solidFill>
              </a:rPr>
              <a:t>g</a:t>
            </a:r>
            <a:r>
              <a:rPr lang="en-US" sz="2800" i="1" dirty="0" smtClean="0">
                <a:solidFill>
                  <a:schemeClr val="tx2"/>
                </a:solidFill>
              </a:rPr>
              <a:t>overnment</a:t>
            </a:r>
          </a:p>
        </p:txBody>
      </p:sp>
      <p:sp>
        <p:nvSpPr>
          <p:cNvPr id="20" name="TextBox 13"/>
          <p:cNvSpPr txBox="1">
            <a:spLocks noChangeArrowheads="1"/>
          </p:cNvSpPr>
          <p:nvPr/>
        </p:nvSpPr>
        <p:spPr bwMode="auto">
          <a:xfrm>
            <a:off x="3889822" y="5182649"/>
            <a:ext cx="1643743" cy="261938"/>
          </a:xfrm>
          <a:prstGeom prst="rect">
            <a:avLst/>
          </a:prstGeom>
          <a:noFill/>
          <a:ln w="9525">
            <a:noFill/>
            <a:miter lim="800000"/>
            <a:headEnd/>
            <a:tailEnd/>
          </a:ln>
        </p:spPr>
        <p:txBody>
          <a:bodyPr wrap="square">
            <a:prstTxWarp prst="textNoShape">
              <a:avLst/>
            </a:prstTxWarp>
            <a:spAutoFit/>
          </a:bodyPr>
          <a:lstStyle/>
          <a:p>
            <a:r>
              <a:rPr lang="en-US" sz="1100" dirty="0" smtClean="0">
                <a:solidFill>
                  <a:schemeClr val="tx1">
                    <a:lumMod val="65000"/>
                    <a:lumOff val="35000"/>
                  </a:schemeClr>
                </a:solidFill>
                <a:ea typeface="Arial" pitchFamily="-108" charset="0"/>
                <a:cs typeface="Arial" pitchFamily="-108" charset="0"/>
              </a:rPr>
              <a:t>OpenPV, NREL 2010</a:t>
            </a:r>
            <a:endParaRPr lang="en-US" sz="1100" dirty="0">
              <a:solidFill>
                <a:schemeClr val="tx1">
                  <a:lumMod val="65000"/>
                  <a:lumOff val="35000"/>
                </a:schemeClr>
              </a:solidFill>
              <a:ea typeface="Arial" pitchFamily="-108" charset="0"/>
              <a:cs typeface="Arial" pitchFamily="-108" charset="0"/>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061856" y="0"/>
            <a:ext cx="4082143" cy="757238"/>
          </a:xfrm>
          <a:prstGeom prst="rect">
            <a:avLst/>
          </a:prstGeom>
        </p:spPr>
        <p:txBody>
          <a:bodyPr anchor="ctr">
            <a:normAutofit/>
          </a:bodyPr>
          <a:lstStyle/>
          <a:p>
            <a:pPr defTabSz="914400" fontAlgn="auto">
              <a:spcAft>
                <a:spcPts val="0"/>
              </a:spcAft>
              <a:defRPr/>
            </a:pPr>
            <a:r>
              <a:rPr lang="en-US" sz="4000" dirty="0">
                <a:solidFill>
                  <a:schemeClr val="accent1">
                    <a:lumMod val="50000"/>
                  </a:schemeClr>
                </a:solidFill>
                <a:latin typeface="Arial" pitchFamily="34" charset="0"/>
                <a:ea typeface="+mj-ea"/>
                <a:cs typeface="Arial" pitchFamily="34" charset="0"/>
              </a:rPr>
              <a:t>Energy </a:t>
            </a:r>
            <a:r>
              <a:rPr lang="en-US" sz="4000" dirty="0" smtClean="0">
                <a:solidFill>
                  <a:schemeClr val="accent1">
                    <a:lumMod val="50000"/>
                  </a:schemeClr>
                </a:solidFill>
                <a:latin typeface="Arial" pitchFamily="34" charset="0"/>
                <a:ea typeface="+mj-ea"/>
                <a:cs typeface="Arial" pitchFamily="34" charset="0"/>
              </a:rPr>
              <a:t>Policy</a:t>
            </a:r>
            <a:endParaRPr lang="en-US" sz="4000" dirty="0">
              <a:solidFill>
                <a:schemeClr val="accent1">
                  <a:lumMod val="50000"/>
                </a:schemeClr>
              </a:solidFill>
              <a:latin typeface="Arial" pitchFamily="34" charset="0"/>
              <a:ea typeface="+mj-ea"/>
              <a:cs typeface="Arial" pitchFamily="34" charset="0"/>
            </a:endParaRPr>
          </a:p>
        </p:txBody>
      </p:sp>
      <p:sp>
        <p:nvSpPr>
          <p:cNvPr id="38915" name="TextBox 5"/>
          <p:cNvSpPr txBox="1">
            <a:spLocks noChangeArrowheads="1"/>
          </p:cNvSpPr>
          <p:nvPr/>
        </p:nvSpPr>
        <p:spPr bwMode="auto">
          <a:xfrm>
            <a:off x="7169150" y="8034338"/>
            <a:ext cx="1998663" cy="569912"/>
          </a:xfrm>
          <a:prstGeom prst="rect">
            <a:avLst/>
          </a:prstGeom>
          <a:noFill/>
          <a:ln w="9525">
            <a:noFill/>
            <a:miter lim="800000"/>
            <a:headEnd/>
            <a:tailEnd/>
          </a:ln>
        </p:spPr>
        <p:txBody>
          <a:bodyPr>
            <a:prstTxWarp prst="textNoShape">
              <a:avLst/>
            </a:prstTxWarp>
            <a:spAutoFit/>
          </a:bodyPr>
          <a:lstStyle/>
          <a:p>
            <a:endParaRPr lang="en-US" dirty="0">
              <a:ea typeface="Arial" pitchFamily="-108" charset="0"/>
              <a:cs typeface="Arial" pitchFamily="-108" charset="0"/>
            </a:endParaRPr>
          </a:p>
        </p:txBody>
      </p:sp>
      <p:sp>
        <p:nvSpPr>
          <p:cNvPr id="38916" name="TextBox 7"/>
          <p:cNvSpPr txBox="1">
            <a:spLocks noChangeArrowheads="1"/>
          </p:cNvSpPr>
          <p:nvPr/>
        </p:nvSpPr>
        <p:spPr bwMode="auto">
          <a:xfrm>
            <a:off x="7038975" y="8145463"/>
            <a:ext cx="2308225" cy="276225"/>
          </a:xfrm>
          <a:prstGeom prst="rect">
            <a:avLst/>
          </a:prstGeom>
          <a:noFill/>
          <a:ln w="9525">
            <a:noFill/>
            <a:miter lim="800000"/>
            <a:headEnd/>
            <a:tailEnd/>
          </a:ln>
        </p:spPr>
        <p:txBody>
          <a:bodyPr>
            <a:prstTxWarp prst="textNoShape">
              <a:avLst/>
            </a:prstTxWarp>
            <a:spAutoFit/>
          </a:bodyPr>
          <a:lstStyle/>
          <a:p>
            <a:r>
              <a:rPr lang="en-US" sz="1200" dirty="0">
                <a:ea typeface="Arial" pitchFamily="-108" charset="0"/>
                <a:cs typeface="Arial" pitchFamily="-108" charset="0"/>
              </a:rPr>
              <a:t>Source:  Stanford GCEP, 2010</a:t>
            </a:r>
          </a:p>
        </p:txBody>
      </p:sp>
      <p:pic>
        <p:nvPicPr>
          <p:cNvPr id="38917" name="Picture 8"/>
          <p:cNvPicPr>
            <a:picLocks noChangeAspect="1"/>
          </p:cNvPicPr>
          <p:nvPr/>
        </p:nvPicPr>
        <p:blipFill>
          <a:blip r:embed="rId3"/>
          <a:srcRect/>
          <a:stretch>
            <a:fillRect/>
          </a:stretch>
        </p:blipFill>
        <p:spPr bwMode="auto">
          <a:xfrm>
            <a:off x="1073827" y="1317625"/>
            <a:ext cx="3119625" cy="2254250"/>
          </a:xfrm>
          <a:prstGeom prst="rect">
            <a:avLst/>
          </a:prstGeom>
          <a:noFill/>
          <a:ln w="9525">
            <a:noFill/>
            <a:miter lim="800000"/>
            <a:headEnd/>
            <a:tailEnd/>
          </a:ln>
        </p:spPr>
      </p:pic>
      <p:pic>
        <p:nvPicPr>
          <p:cNvPr id="38918" name="Picture 9"/>
          <p:cNvPicPr>
            <a:picLocks noChangeAspect="1"/>
          </p:cNvPicPr>
          <p:nvPr/>
        </p:nvPicPr>
        <p:blipFill>
          <a:blip r:embed="rId4"/>
          <a:srcRect/>
          <a:stretch>
            <a:fillRect/>
          </a:stretch>
        </p:blipFill>
        <p:spPr bwMode="auto">
          <a:xfrm>
            <a:off x="4860925" y="4029075"/>
            <a:ext cx="3444875" cy="2263775"/>
          </a:xfrm>
          <a:prstGeom prst="rect">
            <a:avLst/>
          </a:prstGeom>
          <a:noFill/>
          <a:ln w="9525">
            <a:noFill/>
            <a:miter lim="800000"/>
            <a:headEnd/>
            <a:tailEnd/>
          </a:ln>
        </p:spPr>
      </p:pic>
      <p:pic>
        <p:nvPicPr>
          <p:cNvPr id="38919" name="Picture 10"/>
          <p:cNvPicPr>
            <a:picLocks noChangeAspect="1"/>
          </p:cNvPicPr>
          <p:nvPr/>
        </p:nvPicPr>
        <p:blipFill>
          <a:blip r:embed="rId5"/>
          <a:srcRect/>
          <a:stretch>
            <a:fillRect/>
          </a:stretch>
        </p:blipFill>
        <p:spPr bwMode="auto">
          <a:xfrm>
            <a:off x="992188" y="4029075"/>
            <a:ext cx="3289300" cy="2197100"/>
          </a:xfrm>
          <a:prstGeom prst="rect">
            <a:avLst/>
          </a:prstGeom>
          <a:noFill/>
          <a:ln w="9525">
            <a:noFill/>
            <a:miter lim="800000"/>
            <a:headEnd/>
            <a:tailEnd/>
          </a:ln>
        </p:spPr>
      </p:pic>
      <p:pic>
        <p:nvPicPr>
          <p:cNvPr id="38920" name="Picture 11"/>
          <p:cNvPicPr>
            <a:picLocks noChangeAspect="1"/>
          </p:cNvPicPr>
          <p:nvPr/>
        </p:nvPicPr>
        <p:blipFill>
          <a:blip r:embed="rId6"/>
          <a:srcRect/>
          <a:stretch>
            <a:fillRect/>
          </a:stretch>
        </p:blipFill>
        <p:spPr bwMode="auto">
          <a:xfrm>
            <a:off x="5188189" y="1317625"/>
            <a:ext cx="3194503" cy="2124075"/>
          </a:xfrm>
          <a:prstGeom prst="rect">
            <a:avLst/>
          </a:prstGeom>
          <a:noFill/>
          <a:ln w="9525">
            <a:noFill/>
            <a:miter lim="800000"/>
            <a:headEnd/>
            <a:tailEnd/>
          </a:ln>
        </p:spPr>
      </p:pic>
      <p:sp>
        <p:nvSpPr>
          <p:cNvPr id="38921" name="TextBox 13"/>
          <p:cNvSpPr txBox="1">
            <a:spLocks noChangeArrowheads="1"/>
          </p:cNvSpPr>
          <p:nvPr/>
        </p:nvSpPr>
        <p:spPr bwMode="auto">
          <a:xfrm>
            <a:off x="6357950" y="3441700"/>
            <a:ext cx="2006600" cy="261938"/>
          </a:xfrm>
          <a:prstGeom prst="rect">
            <a:avLst/>
          </a:prstGeom>
          <a:noFill/>
          <a:ln w="9525">
            <a:noFill/>
            <a:miter lim="800000"/>
            <a:headEnd/>
            <a:tailEnd/>
          </a:ln>
        </p:spPr>
        <p:txBody>
          <a:bodyPr>
            <a:prstTxWarp prst="textNoShape">
              <a:avLst/>
            </a:prstTxWarp>
            <a:spAutoFit/>
          </a:bodyPr>
          <a:lstStyle/>
          <a:p>
            <a:r>
              <a:rPr lang="en-US" sz="1100" dirty="0">
                <a:ea typeface="Arial" pitchFamily="-108" charset="0"/>
                <a:cs typeface="Arial" pitchFamily="-108" charset="0"/>
              </a:rPr>
              <a:t>ARRA Smartgrid Investments</a:t>
            </a:r>
          </a:p>
        </p:txBody>
      </p:sp>
      <p:sp>
        <p:nvSpPr>
          <p:cNvPr id="38922" name="TextBox 17"/>
          <p:cNvSpPr txBox="1">
            <a:spLocks noChangeArrowheads="1"/>
          </p:cNvSpPr>
          <p:nvPr/>
        </p:nvSpPr>
        <p:spPr bwMode="auto">
          <a:xfrm>
            <a:off x="5986463" y="6292850"/>
            <a:ext cx="2185987" cy="261938"/>
          </a:xfrm>
          <a:prstGeom prst="rect">
            <a:avLst/>
          </a:prstGeom>
          <a:noFill/>
          <a:ln w="9525">
            <a:noFill/>
            <a:miter lim="800000"/>
            <a:headEnd/>
            <a:tailEnd/>
          </a:ln>
        </p:spPr>
        <p:txBody>
          <a:bodyPr>
            <a:prstTxWarp prst="textNoShape">
              <a:avLst/>
            </a:prstTxWarp>
            <a:spAutoFit/>
          </a:bodyPr>
          <a:lstStyle/>
          <a:p>
            <a:r>
              <a:rPr lang="en-US" sz="1100" dirty="0">
                <a:ea typeface="Arial" pitchFamily="-108" charset="0"/>
                <a:cs typeface="Arial" pitchFamily="-108" charset="0"/>
              </a:rPr>
              <a:t>EIA source – demand mapping</a:t>
            </a:r>
          </a:p>
        </p:txBody>
      </p:sp>
      <p:sp>
        <p:nvSpPr>
          <p:cNvPr id="38923" name="TextBox 18"/>
          <p:cNvSpPr txBox="1">
            <a:spLocks noChangeArrowheads="1"/>
          </p:cNvSpPr>
          <p:nvPr/>
        </p:nvSpPr>
        <p:spPr bwMode="auto">
          <a:xfrm>
            <a:off x="1957388" y="6226175"/>
            <a:ext cx="2324100" cy="260350"/>
          </a:xfrm>
          <a:prstGeom prst="rect">
            <a:avLst/>
          </a:prstGeom>
          <a:noFill/>
          <a:ln w="9525">
            <a:noFill/>
            <a:miter lim="800000"/>
            <a:headEnd/>
            <a:tailEnd/>
          </a:ln>
        </p:spPr>
        <p:txBody>
          <a:bodyPr>
            <a:prstTxWarp prst="textNoShape">
              <a:avLst/>
            </a:prstTxWarp>
            <a:spAutoFit/>
          </a:bodyPr>
          <a:lstStyle/>
          <a:p>
            <a:r>
              <a:rPr lang="en-US" sz="1100" dirty="0">
                <a:ea typeface="Arial" pitchFamily="-108" charset="0"/>
                <a:cs typeface="Arial" pitchFamily="-108" charset="0"/>
              </a:rPr>
              <a:t>DOE alternative fuel availability</a:t>
            </a:r>
          </a:p>
        </p:txBody>
      </p:sp>
      <p:sp>
        <p:nvSpPr>
          <p:cNvPr id="38924" name="TextBox 19"/>
          <p:cNvSpPr txBox="1">
            <a:spLocks noChangeArrowheads="1"/>
          </p:cNvSpPr>
          <p:nvPr/>
        </p:nvSpPr>
        <p:spPr bwMode="auto">
          <a:xfrm>
            <a:off x="2501663" y="3571875"/>
            <a:ext cx="1616755" cy="261938"/>
          </a:xfrm>
          <a:prstGeom prst="rect">
            <a:avLst/>
          </a:prstGeom>
          <a:noFill/>
          <a:ln w="9525">
            <a:noFill/>
            <a:miter lim="800000"/>
            <a:headEnd/>
            <a:tailEnd/>
          </a:ln>
        </p:spPr>
        <p:txBody>
          <a:bodyPr wrap="square">
            <a:prstTxWarp prst="textNoShape">
              <a:avLst/>
            </a:prstTxWarp>
            <a:spAutoFit/>
          </a:bodyPr>
          <a:lstStyle/>
          <a:p>
            <a:r>
              <a:rPr lang="en-US" sz="1100" dirty="0">
                <a:ea typeface="Arial" pitchFamily="-108" charset="0"/>
                <a:cs typeface="Arial" pitchFamily="-108" charset="0"/>
              </a:rPr>
              <a:t>DSIRE incentives data</a:t>
            </a: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6463" y="63500"/>
            <a:ext cx="5697537" cy="584200"/>
          </a:xfrm>
        </p:spPr>
        <p:txBody>
          <a:bodyPr>
            <a:noAutofit/>
          </a:bodyPr>
          <a:lstStyle/>
          <a:p>
            <a:pPr>
              <a:defRPr/>
            </a:pPr>
            <a:r>
              <a:rPr lang="en-US" sz="4000" dirty="0" smtClean="0">
                <a:solidFill>
                  <a:schemeClr val="accent1">
                    <a:lumMod val="50000"/>
                  </a:schemeClr>
                </a:solidFill>
              </a:rPr>
              <a:t>The Energy Challenge</a:t>
            </a:r>
            <a:endParaRPr lang="en-US" sz="4000" dirty="0">
              <a:solidFill>
                <a:schemeClr val="accent1">
                  <a:lumMod val="50000"/>
                </a:schemeClr>
              </a:solidFill>
            </a:endParaRPr>
          </a:p>
        </p:txBody>
      </p:sp>
      <p:pic>
        <p:nvPicPr>
          <p:cNvPr id="20483" name="Picture 4" descr="worldpop"/>
          <p:cNvPicPr>
            <a:picLocks noChangeAspect="1" noChangeArrowheads="1"/>
          </p:cNvPicPr>
          <p:nvPr/>
        </p:nvPicPr>
        <p:blipFill>
          <a:blip r:embed="rId3"/>
          <a:srcRect/>
          <a:stretch>
            <a:fillRect/>
          </a:stretch>
        </p:blipFill>
        <p:spPr bwMode="auto">
          <a:xfrm>
            <a:off x="1066800" y="1808163"/>
            <a:ext cx="3276600" cy="2524125"/>
          </a:xfrm>
          <a:prstGeom prst="rect">
            <a:avLst/>
          </a:prstGeom>
          <a:solidFill>
            <a:schemeClr val="bg2"/>
          </a:solidFill>
          <a:ln w="9525">
            <a:noFill/>
            <a:miter lim="800000"/>
            <a:headEnd/>
            <a:tailEnd/>
          </a:ln>
        </p:spPr>
      </p:pic>
      <p:pic>
        <p:nvPicPr>
          <p:cNvPr id="20484" name="Picture 22"/>
          <p:cNvPicPr>
            <a:picLocks noChangeAspect="1"/>
          </p:cNvPicPr>
          <p:nvPr/>
        </p:nvPicPr>
        <p:blipFill>
          <a:blip r:embed="rId4"/>
          <a:srcRect/>
          <a:stretch>
            <a:fillRect/>
          </a:stretch>
        </p:blipFill>
        <p:spPr bwMode="auto">
          <a:xfrm>
            <a:off x="5576888" y="2151063"/>
            <a:ext cx="1858962" cy="1885950"/>
          </a:xfrm>
          <a:prstGeom prst="rect">
            <a:avLst/>
          </a:prstGeom>
          <a:noFill/>
          <a:ln w="9525">
            <a:noFill/>
            <a:miter lim="800000"/>
            <a:headEnd/>
            <a:tailEnd/>
          </a:ln>
        </p:spPr>
      </p:pic>
      <p:grpSp>
        <p:nvGrpSpPr>
          <p:cNvPr id="20485" name="Group 5"/>
          <p:cNvGrpSpPr>
            <a:grpSpLocks/>
          </p:cNvGrpSpPr>
          <p:nvPr/>
        </p:nvGrpSpPr>
        <p:grpSpPr bwMode="auto">
          <a:xfrm>
            <a:off x="4932363" y="1501775"/>
            <a:ext cx="3330575" cy="3200400"/>
            <a:chOff x="2111" y="864"/>
            <a:chExt cx="2823" cy="2592"/>
          </a:xfrm>
        </p:grpSpPr>
        <p:sp>
          <p:nvSpPr>
            <p:cNvPr id="20488" name="AutoShape 12"/>
            <p:cNvSpPr>
              <a:spLocks noChangeArrowheads="1"/>
            </p:cNvSpPr>
            <p:nvPr/>
          </p:nvSpPr>
          <p:spPr bwMode="auto">
            <a:xfrm>
              <a:off x="2112" y="864"/>
              <a:ext cx="2617" cy="2592"/>
            </a:xfrm>
            <a:custGeom>
              <a:avLst/>
              <a:gdLst>
                <a:gd name="T0" fmla="*/ 159 w 21600"/>
                <a:gd name="T1" fmla="*/ 0 h 21600"/>
                <a:gd name="T2" fmla="*/ 46 w 21600"/>
                <a:gd name="T3" fmla="*/ 46 h 21600"/>
                <a:gd name="T4" fmla="*/ 0 w 21600"/>
                <a:gd name="T5" fmla="*/ 156 h 21600"/>
                <a:gd name="T6" fmla="*/ 46 w 21600"/>
                <a:gd name="T7" fmla="*/ 265 h 21600"/>
                <a:gd name="T8" fmla="*/ 159 w 21600"/>
                <a:gd name="T9" fmla="*/ 311 h 21600"/>
                <a:gd name="T10" fmla="*/ 271 w 21600"/>
                <a:gd name="T11" fmla="*/ 265 h 21600"/>
                <a:gd name="T12" fmla="*/ 317 w 21600"/>
                <a:gd name="T13" fmla="*/ 156 h 21600"/>
                <a:gd name="T14" fmla="*/ 271 w 21600"/>
                <a:gd name="T15" fmla="*/ 46 h 21600"/>
                <a:gd name="T16" fmla="*/ 0 60000 65536"/>
                <a:gd name="T17" fmla="*/ 0 60000 65536"/>
                <a:gd name="T18" fmla="*/ 0 60000 65536"/>
                <a:gd name="T19" fmla="*/ 0 60000 65536"/>
                <a:gd name="T20" fmla="*/ 0 60000 65536"/>
                <a:gd name="T21" fmla="*/ 0 60000 65536"/>
                <a:gd name="T22" fmla="*/ 0 60000 65536"/>
                <a:gd name="T23" fmla="*/ 0 60000 65536"/>
                <a:gd name="T24" fmla="*/ 3161 w 21600"/>
                <a:gd name="T25" fmla="*/ 3167 h 21600"/>
                <a:gd name="T26" fmla="*/ 18439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4676" y="10800"/>
                  </a:moveTo>
                  <a:cubicBezTo>
                    <a:pt x="4676" y="14182"/>
                    <a:pt x="7418" y="16924"/>
                    <a:pt x="10800" y="16924"/>
                  </a:cubicBezTo>
                  <a:cubicBezTo>
                    <a:pt x="14182" y="16924"/>
                    <a:pt x="16924" y="14182"/>
                    <a:pt x="16924" y="10800"/>
                  </a:cubicBezTo>
                  <a:cubicBezTo>
                    <a:pt x="16924" y="7418"/>
                    <a:pt x="14182" y="4676"/>
                    <a:pt x="10800" y="4676"/>
                  </a:cubicBezTo>
                  <a:cubicBezTo>
                    <a:pt x="7418" y="4676"/>
                    <a:pt x="4676" y="7418"/>
                    <a:pt x="4676" y="10800"/>
                  </a:cubicBezTo>
                  <a:close/>
                </a:path>
              </a:pathLst>
            </a:custGeom>
            <a:gradFill rotWithShape="1">
              <a:gsLst>
                <a:gs pos="0">
                  <a:schemeClr val="accent2"/>
                </a:gs>
                <a:gs pos="100000">
                  <a:srgbClr val="CCECFF"/>
                </a:gs>
              </a:gsLst>
              <a:path path="rect">
                <a:fillToRect l="50000" t="50000" r="50000" b="50000"/>
              </a:path>
            </a:gradFill>
            <a:ln w="9525">
              <a:noFill/>
              <a:round/>
              <a:headEnd/>
              <a:tailEnd/>
            </a:ln>
          </p:spPr>
          <p:txBody>
            <a:bodyPr wrap="none" anchor="ctr">
              <a:prstTxWarp prst="textNoShape">
                <a:avLst/>
              </a:prstTxWarp>
            </a:bodyPr>
            <a:lstStyle/>
            <a:p>
              <a:endParaRPr lang="en-US" dirty="0">
                <a:latin typeface="Calisto MT" pitchFamily="-108" charset="0"/>
              </a:endParaRPr>
            </a:p>
          </p:txBody>
        </p:sp>
        <p:sp>
          <p:nvSpPr>
            <p:cNvPr id="20489" name="_s1030"/>
            <p:cNvSpPr>
              <a:spLocks noChangeArrowheads="1" noTextEdit="1"/>
            </p:cNvSpPr>
            <p:nvPr/>
          </p:nvSpPr>
          <p:spPr bwMode="auto">
            <a:xfrm rot="-1437037">
              <a:off x="2474" y="1139"/>
              <a:ext cx="1345" cy="1243"/>
            </a:xfrm>
            <a:custGeom>
              <a:avLst/>
              <a:gdLst>
                <a:gd name="T0" fmla="*/ 31 w 21600"/>
                <a:gd name="T1" fmla="*/ 1 h 21600"/>
                <a:gd name="T2" fmla="*/ 19 w 21600"/>
                <a:gd name="T3" fmla="*/ 13 h 21600"/>
                <a:gd name="T4" fmla="*/ 35 w 21600"/>
                <a:gd name="T5" fmla="*/ 13 h 21600"/>
                <a:gd name="T6" fmla="*/ 51 w 21600"/>
                <a:gd name="T7" fmla="*/ -8 h 21600"/>
                <a:gd name="T8" fmla="*/ 65 w 21600"/>
                <a:gd name="T9" fmla="*/ 9 h 21600"/>
                <a:gd name="T10" fmla="*/ 45 w 21600"/>
                <a:gd name="T11" fmla="*/ 21 h 21600"/>
                <a:gd name="T12" fmla="*/ 0 60000 65536"/>
                <a:gd name="T13" fmla="*/ 0 60000 65536"/>
                <a:gd name="T14" fmla="*/ 0 60000 65536"/>
                <a:gd name="T15" fmla="*/ 0 60000 65536"/>
                <a:gd name="T16" fmla="*/ 0 60000 65536"/>
                <a:gd name="T17" fmla="*/ 0 60000 65536"/>
                <a:gd name="T18" fmla="*/ 3164 w 21600"/>
                <a:gd name="T19" fmla="*/ 3163 h 21600"/>
                <a:gd name="T20" fmla="*/ 18436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599"/>
                    <a:pt x="10800" y="3599"/>
                  </a:cubicBezTo>
                  <a:cubicBezTo>
                    <a:pt x="9107" y="3599"/>
                    <a:pt x="7468" y="4196"/>
                    <a:pt x="6171" y="5284"/>
                  </a:cubicBezTo>
                  <a:lnTo>
                    <a:pt x="3857" y="2526"/>
                  </a:lnTo>
                  <a:cubicBezTo>
                    <a:pt x="5802" y="894"/>
                    <a:pt x="8260" y="-1"/>
                    <a:pt x="10800" y="-1"/>
                  </a:cubicBezTo>
                  <a:cubicBezTo>
                    <a:pt x="11428" y="-1"/>
                    <a:pt x="12056" y="54"/>
                    <a:pt x="12675" y="164"/>
                  </a:cubicBezTo>
                  <a:lnTo>
                    <a:pt x="13144" y="-2495"/>
                  </a:lnTo>
                  <a:lnTo>
                    <a:pt x="16794" y="2717"/>
                  </a:lnTo>
                  <a:lnTo>
                    <a:pt x="11581" y="6368"/>
                  </a:lnTo>
                  <a:lnTo>
                    <a:pt x="12050" y="3709"/>
                  </a:lnTo>
                  <a:close/>
                </a:path>
              </a:pathLst>
            </a:custGeom>
            <a:solidFill>
              <a:srgbClr val="FF0000"/>
            </a:solidFill>
            <a:ln w="9525">
              <a:noFill/>
              <a:miter lim="800000"/>
              <a:headEnd/>
              <a:tailEnd/>
            </a:ln>
          </p:spPr>
          <p:txBody>
            <a:bodyPr lIns="0" tIns="0" rIns="0" bIns="0" anchor="ctr">
              <a:prstTxWarp prst="textNoShape">
                <a:avLst/>
              </a:prstTxWarp>
            </a:bodyPr>
            <a:lstStyle/>
            <a:p>
              <a:endParaRPr lang="en-US" dirty="0"/>
            </a:p>
          </p:txBody>
        </p:sp>
        <p:sp>
          <p:nvSpPr>
            <p:cNvPr id="20490" name="Text Box 14"/>
            <p:cNvSpPr txBox="1">
              <a:spLocks noChangeArrowheads="1"/>
            </p:cNvSpPr>
            <p:nvPr/>
          </p:nvSpPr>
          <p:spPr bwMode="auto">
            <a:xfrm>
              <a:off x="2111" y="1642"/>
              <a:ext cx="720" cy="274"/>
            </a:xfrm>
            <a:prstGeom prst="rect">
              <a:avLst/>
            </a:prstGeom>
            <a:noFill/>
            <a:ln w="9525">
              <a:noFill/>
              <a:miter lim="800000"/>
              <a:headEnd/>
              <a:tailEnd/>
            </a:ln>
          </p:spPr>
          <p:txBody>
            <a:bodyPr>
              <a:prstTxWarp prst="textNoShape">
                <a:avLst/>
              </a:prstTxWarp>
              <a:spAutoFit/>
            </a:bodyPr>
            <a:lstStyle/>
            <a:p>
              <a:r>
                <a:rPr lang="en-US" sz="1600" b="1" dirty="0">
                  <a:solidFill>
                    <a:srgbClr val="FF0000"/>
                  </a:solidFill>
                  <a:latin typeface="Calisto MT" pitchFamily="-108" charset="0"/>
                  <a:ea typeface="Arial" pitchFamily="-108" charset="0"/>
                  <a:cs typeface="Arial" pitchFamily="-108" charset="0"/>
                </a:rPr>
                <a:t>Society</a:t>
              </a:r>
            </a:p>
          </p:txBody>
        </p:sp>
        <p:sp>
          <p:nvSpPr>
            <p:cNvPr id="20491" name="_s1030"/>
            <p:cNvSpPr>
              <a:spLocks noChangeArrowheads="1" noTextEdit="1"/>
            </p:cNvSpPr>
            <p:nvPr/>
          </p:nvSpPr>
          <p:spPr bwMode="auto">
            <a:xfrm rot="4650703">
              <a:off x="3192" y="1180"/>
              <a:ext cx="1313" cy="1274"/>
            </a:xfrm>
            <a:custGeom>
              <a:avLst/>
              <a:gdLst>
                <a:gd name="T0" fmla="*/ 30 w 21600"/>
                <a:gd name="T1" fmla="*/ 1 h 21600"/>
                <a:gd name="T2" fmla="*/ 19 w 21600"/>
                <a:gd name="T3" fmla="*/ 14 h 21600"/>
                <a:gd name="T4" fmla="*/ 33 w 21600"/>
                <a:gd name="T5" fmla="*/ 13 h 21600"/>
                <a:gd name="T6" fmla="*/ 49 w 21600"/>
                <a:gd name="T7" fmla="*/ -9 h 21600"/>
                <a:gd name="T8" fmla="*/ 62 w 21600"/>
                <a:gd name="T9" fmla="*/ 9 h 21600"/>
                <a:gd name="T10" fmla="*/ 43 w 21600"/>
                <a:gd name="T11" fmla="*/ 22 h 21600"/>
                <a:gd name="T12" fmla="*/ 0 60000 65536"/>
                <a:gd name="T13" fmla="*/ 0 60000 65536"/>
                <a:gd name="T14" fmla="*/ 0 60000 65536"/>
                <a:gd name="T15" fmla="*/ 0 60000 65536"/>
                <a:gd name="T16" fmla="*/ 0 60000 65536"/>
                <a:gd name="T17" fmla="*/ 0 60000 65536"/>
                <a:gd name="T18" fmla="*/ 3159 w 21600"/>
                <a:gd name="T19" fmla="*/ 3170 h 21600"/>
                <a:gd name="T20" fmla="*/ 18441 w 21600"/>
                <a:gd name="T21" fmla="*/ 1843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599"/>
                    <a:pt x="10800" y="3599"/>
                  </a:cubicBezTo>
                  <a:cubicBezTo>
                    <a:pt x="9107" y="3599"/>
                    <a:pt x="7468" y="4196"/>
                    <a:pt x="6171" y="5284"/>
                  </a:cubicBezTo>
                  <a:lnTo>
                    <a:pt x="3857" y="2526"/>
                  </a:lnTo>
                  <a:cubicBezTo>
                    <a:pt x="5802" y="894"/>
                    <a:pt x="8260" y="-1"/>
                    <a:pt x="10800" y="-1"/>
                  </a:cubicBezTo>
                  <a:cubicBezTo>
                    <a:pt x="11428" y="-1"/>
                    <a:pt x="12056" y="54"/>
                    <a:pt x="12675" y="164"/>
                  </a:cubicBezTo>
                  <a:lnTo>
                    <a:pt x="13144" y="-2495"/>
                  </a:lnTo>
                  <a:lnTo>
                    <a:pt x="16794" y="2717"/>
                  </a:lnTo>
                  <a:lnTo>
                    <a:pt x="11581" y="6368"/>
                  </a:lnTo>
                  <a:lnTo>
                    <a:pt x="12050" y="3709"/>
                  </a:lnTo>
                  <a:close/>
                </a:path>
              </a:pathLst>
            </a:custGeom>
            <a:solidFill>
              <a:srgbClr val="006600"/>
            </a:solidFill>
            <a:ln w="9525">
              <a:noFill/>
              <a:miter lim="800000"/>
              <a:headEnd/>
              <a:tailEnd/>
            </a:ln>
          </p:spPr>
          <p:txBody>
            <a:bodyPr lIns="0" tIns="0" rIns="0" bIns="0" anchor="ctr">
              <a:prstTxWarp prst="textNoShape">
                <a:avLst/>
              </a:prstTxWarp>
            </a:bodyPr>
            <a:lstStyle/>
            <a:p>
              <a:endParaRPr lang="en-US" dirty="0"/>
            </a:p>
          </p:txBody>
        </p:sp>
        <p:sp>
          <p:nvSpPr>
            <p:cNvPr id="20492" name="Text Box 16"/>
            <p:cNvSpPr txBox="1">
              <a:spLocks noChangeArrowheads="1"/>
            </p:cNvSpPr>
            <p:nvPr/>
          </p:nvSpPr>
          <p:spPr bwMode="auto">
            <a:xfrm>
              <a:off x="3330" y="1105"/>
              <a:ext cx="942" cy="274"/>
            </a:xfrm>
            <a:prstGeom prst="rect">
              <a:avLst/>
            </a:prstGeom>
            <a:noFill/>
            <a:ln w="9525">
              <a:noFill/>
              <a:miter lim="800000"/>
              <a:headEnd/>
              <a:tailEnd/>
            </a:ln>
          </p:spPr>
          <p:txBody>
            <a:bodyPr>
              <a:prstTxWarp prst="textNoShape">
                <a:avLst/>
              </a:prstTxWarp>
              <a:spAutoFit/>
            </a:bodyPr>
            <a:lstStyle/>
            <a:p>
              <a:r>
                <a:rPr lang="en-US" sz="1600" b="1" dirty="0">
                  <a:solidFill>
                    <a:srgbClr val="006600"/>
                  </a:solidFill>
                  <a:latin typeface="Calisto MT" pitchFamily="-108" charset="0"/>
                  <a:ea typeface="Arial" pitchFamily="-108" charset="0"/>
                  <a:cs typeface="Arial" pitchFamily="-108" charset="0"/>
                </a:rPr>
                <a:t>Economy</a:t>
              </a:r>
            </a:p>
          </p:txBody>
        </p:sp>
        <p:sp>
          <p:nvSpPr>
            <p:cNvPr id="20493" name="_s1030"/>
            <p:cNvSpPr>
              <a:spLocks noChangeArrowheads="1" noTextEdit="1"/>
            </p:cNvSpPr>
            <p:nvPr/>
          </p:nvSpPr>
          <p:spPr bwMode="auto">
            <a:xfrm rot="-6408988">
              <a:off x="2282" y="1588"/>
              <a:ext cx="1313" cy="1273"/>
            </a:xfrm>
            <a:custGeom>
              <a:avLst/>
              <a:gdLst>
                <a:gd name="T0" fmla="*/ 30 w 21600"/>
                <a:gd name="T1" fmla="*/ 1 h 21600"/>
                <a:gd name="T2" fmla="*/ 19 w 21600"/>
                <a:gd name="T3" fmla="*/ 14 h 21600"/>
                <a:gd name="T4" fmla="*/ 33 w 21600"/>
                <a:gd name="T5" fmla="*/ 13 h 21600"/>
                <a:gd name="T6" fmla="*/ 49 w 21600"/>
                <a:gd name="T7" fmla="*/ -9 h 21600"/>
                <a:gd name="T8" fmla="*/ 62 w 21600"/>
                <a:gd name="T9" fmla="*/ 9 h 21600"/>
                <a:gd name="T10" fmla="*/ 43 w 21600"/>
                <a:gd name="T11" fmla="*/ 22 h 21600"/>
                <a:gd name="T12" fmla="*/ 0 60000 65536"/>
                <a:gd name="T13" fmla="*/ 0 60000 65536"/>
                <a:gd name="T14" fmla="*/ 0 60000 65536"/>
                <a:gd name="T15" fmla="*/ 0 60000 65536"/>
                <a:gd name="T16" fmla="*/ 0 60000 65536"/>
                <a:gd name="T17" fmla="*/ 0 60000 65536"/>
                <a:gd name="T18" fmla="*/ 3159 w 21600"/>
                <a:gd name="T19" fmla="*/ 3156 h 21600"/>
                <a:gd name="T20" fmla="*/ 18441 w 21600"/>
                <a:gd name="T21" fmla="*/ 18444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599"/>
                    <a:pt x="10800" y="3599"/>
                  </a:cubicBezTo>
                  <a:cubicBezTo>
                    <a:pt x="9107" y="3599"/>
                    <a:pt x="7468" y="4196"/>
                    <a:pt x="6171" y="5284"/>
                  </a:cubicBezTo>
                  <a:lnTo>
                    <a:pt x="3857" y="2526"/>
                  </a:lnTo>
                  <a:cubicBezTo>
                    <a:pt x="5802" y="894"/>
                    <a:pt x="8260" y="-1"/>
                    <a:pt x="10800" y="-1"/>
                  </a:cubicBezTo>
                  <a:cubicBezTo>
                    <a:pt x="11428" y="-1"/>
                    <a:pt x="12056" y="54"/>
                    <a:pt x="12675" y="164"/>
                  </a:cubicBezTo>
                  <a:lnTo>
                    <a:pt x="13144" y="-2495"/>
                  </a:lnTo>
                  <a:lnTo>
                    <a:pt x="16794" y="2717"/>
                  </a:lnTo>
                  <a:lnTo>
                    <a:pt x="11581" y="6368"/>
                  </a:lnTo>
                  <a:lnTo>
                    <a:pt x="12050" y="3709"/>
                  </a:lnTo>
                  <a:close/>
                </a:path>
              </a:pathLst>
            </a:custGeom>
            <a:solidFill>
              <a:srgbClr val="006699"/>
            </a:solidFill>
            <a:ln w="9525">
              <a:noFill/>
              <a:miter lim="800000"/>
              <a:headEnd/>
              <a:tailEnd/>
            </a:ln>
          </p:spPr>
          <p:txBody>
            <a:bodyPr lIns="0" tIns="0" rIns="0" bIns="0" anchor="ctr">
              <a:prstTxWarp prst="textNoShape">
                <a:avLst/>
              </a:prstTxWarp>
            </a:bodyPr>
            <a:lstStyle/>
            <a:p>
              <a:endParaRPr lang="en-US" dirty="0"/>
            </a:p>
          </p:txBody>
        </p:sp>
        <p:sp>
          <p:nvSpPr>
            <p:cNvPr id="20494" name="Text Box 18"/>
            <p:cNvSpPr txBox="1">
              <a:spLocks noChangeArrowheads="1"/>
            </p:cNvSpPr>
            <p:nvPr/>
          </p:nvSpPr>
          <p:spPr bwMode="auto">
            <a:xfrm>
              <a:off x="2373" y="2834"/>
              <a:ext cx="1223" cy="274"/>
            </a:xfrm>
            <a:prstGeom prst="rect">
              <a:avLst/>
            </a:prstGeom>
            <a:noFill/>
            <a:ln w="9525">
              <a:noFill/>
              <a:miter lim="800000"/>
              <a:headEnd/>
              <a:tailEnd/>
            </a:ln>
          </p:spPr>
          <p:txBody>
            <a:bodyPr>
              <a:prstTxWarp prst="textNoShape">
                <a:avLst/>
              </a:prstTxWarp>
              <a:spAutoFit/>
            </a:bodyPr>
            <a:lstStyle/>
            <a:p>
              <a:r>
                <a:rPr lang="en-US" sz="1600" b="1" dirty="0">
                  <a:solidFill>
                    <a:srgbClr val="006699"/>
                  </a:solidFill>
                  <a:latin typeface="Calisto MT" pitchFamily="-108" charset="0"/>
                  <a:ea typeface="Arial" pitchFamily="-108" charset="0"/>
                  <a:cs typeface="Arial" pitchFamily="-108" charset="0"/>
                </a:rPr>
                <a:t>Environment</a:t>
              </a:r>
            </a:p>
          </p:txBody>
        </p:sp>
        <p:sp>
          <p:nvSpPr>
            <p:cNvPr id="20495" name="Text Box 19"/>
            <p:cNvSpPr txBox="1">
              <a:spLocks noChangeArrowheads="1"/>
            </p:cNvSpPr>
            <p:nvPr/>
          </p:nvSpPr>
          <p:spPr bwMode="auto">
            <a:xfrm>
              <a:off x="4016" y="2394"/>
              <a:ext cx="918" cy="274"/>
            </a:xfrm>
            <a:prstGeom prst="rect">
              <a:avLst/>
            </a:prstGeom>
            <a:noFill/>
            <a:ln w="9525">
              <a:noFill/>
              <a:miter lim="800000"/>
              <a:headEnd/>
              <a:tailEnd/>
            </a:ln>
          </p:spPr>
          <p:txBody>
            <a:bodyPr>
              <a:prstTxWarp prst="textNoShape">
                <a:avLst/>
              </a:prstTxWarp>
              <a:spAutoFit/>
            </a:bodyPr>
            <a:lstStyle/>
            <a:p>
              <a:r>
                <a:rPr lang="en-US" sz="1600" b="1" dirty="0">
                  <a:solidFill>
                    <a:srgbClr val="993300"/>
                  </a:solidFill>
                  <a:latin typeface="Calisto MT" pitchFamily="-108" charset="0"/>
                  <a:ea typeface="Arial" pitchFamily="-108" charset="0"/>
                  <a:cs typeface="Arial" pitchFamily="-108" charset="0"/>
                </a:rPr>
                <a:t>Security</a:t>
              </a:r>
            </a:p>
          </p:txBody>
        </p:sp>
        <p:sp>
          <p:nvSpPr>
            <p:cNvPr id="20496" name="_s1030"/>
            <p:cNvSpPr>
              <a:spLocks noChangeArrowheads="1" noTextEdit="1"/>
            </p:cNvSpPr>
            <p:nvPr/>
          </p:nvSpPr>
          <p:spPr bwMode="auto">
            <a:xfrm rot="9903054">
              <a:off x="2871" y="2027"/>
              <a:ext cx="1344" cy="1244"/>
            </a:xfrm>
            <a:custGeom>
              <a:avLst/>
              <a:gdLst>
                <a:gd name="T0" fmla="*/ 31 w 21600"/>
                <a:gd name="T1" fmla="*/ 1 h 21600"/>
                <a:gd name="T2" fmla="*/ 19 w 21600"/>
                <a:gd name="T3" fmla="*/ 13 h 21600"/>
                <a:gd name="T4" fmla="*/ 35 w 21600"/>
                <a:gd name="T5" fmla="*/ 13 h 21600"/>
                <a:gd name="T6" fmla="*/ 51 w 21600"/>
                <a:gd name="T7" fmla="*/ -8 h 21600"/>
                <a:gd name="T8" fmla="*/ 65 w 21600"/>
                <a:gd name="T9" fmla="*/ 9 h 21600"/>
                <a:gd name="T10" fmla="*/ 45 w 21600"/>
                <a:gd name="T11" fmla="*/ 21 h 21600"/>
                <a:gd name="T12" fmla="*/ 0 60000 65536"/>
                <a:gd name="T13" fmla="*/ 0 60000 65536"/>
                <a:gd name="T14" fmla="*/ 0 60000 65536"/>
                <a:gd name="T15" fmla="*/ 0 60000 65536"/>
                <a:gd name="T16" fmla="*/ 0 60000 65536"/>
                <a:gd name="T17" fmla="*/ 0 60000 65536"/>
                <a:gd name="T18" fmla="*/ 3166 w 21600"/>
                <a:gd name="T19" fmla="*/ 3160 h 21600"/>
                <a:gd name="T20" fmla="*/ 18434 w 21600"/>
                <a:gd name="T21" fmla="*/ 1844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599"/>
                    <a:pt x="10800" y="3599"/>
                  </a:cubicBezTo>
                  <a:cubicBezTo>
                    <a:pt x="9107" y="3599"/>
                    <a:pt x="7468" y="4196"/>
                    <a:pt x="6171" y="5284"/>
                  </a:cubicBezTo>
                  <a:lnTo>
                    <a:pt x="3857" y="2526"/>
                  </a:lnTo>
                  <a:cubicBezTo>
                    <a:pt x="5802" y="894"/>
                    <a:pt x="8260" y="-1"/>
                    <a:pt x="10800" y="-1"/>
                  </a:cubicBezTo>
                  <a:cubicBezTo>
                    <a:pt x="11428" y="-1"/>
                    <a:pt x="12056" y="54"/>
                    <a:pt x="12675" y="164"/>
                  </a:cubicBezTo>
                  <a:lnTo>
                    <a:pt x="13144" y="-2495"/>
                  </a:lnTo>
                  <a:lnTo>
                    <a:pt x="16794" y="2717"/>
                  </a:lnTo>
                  <a:lnTo>
                    <a:pt x="11581" y="6368"/>
                  </a:lnTo>
                  <a:lnTo>
                    <a:pt x="12050" y="3709"/>
                  </a:lnTo>
                  <a:close/>
                </a:path>
              </a:pathLst>
            </a:custGeom>
            <a:solidFill>
              <a:srgbClr val="993300"/>
            </a:solidFill>
            <a:ln w="9525">
              <a:noFill/>
              <a:miter lim="800000"/>
              <a:headEnd/>
              <a:tailEnd/>
            </a:ln>
          </p:spPr>
          <p:txBody>
            <a:bodyPr lIns="0" tIns="0" rIns="0" bIns="0" anchor="ctr">
              <a:prstTxWarp prst="textNoShape">
                <a:avLst/>
              </a:prstTxWarp>
            </a:bodyPr>
            <a:lstStyle/>
            <a:p>
              <a:endParaRPr lang="en-US" dirty="0"/>
            </a:p>
          </p:txBody>
        </p:sp>
      </p:grpSp>
      <p:sp>
        <p:nvSpPr>
          <p:cNvPr id="20486" name="TextBox 23"/>
          <p:cNvSpPr txBox="1">
            <a:spLocks noChangeArrowheads="1"/>
          </p:cNvSpPr>
          <p:nvPr/>
        </p:nvSpPr>
        <p:spPr bwMode="auto">
          <a:xfrm>
            <a:off x="1303338" y="5094288"/>
            <a:ext cx="6456362" cy="1076325"/>
          </a:xfrm>
          <a:prstGeom prst="rect">
            <a:avLst/>
          </a:prstGeom>
          <a:noFill/>
          <a:ln w="9525">
            <a:noFill/>
            <a:miter lim="800000"/>
            <a:headEnd/>
            <a:tailEnd/>
          </a:ln>
        </p:spPr>
        <p:txBody>
          <a:bodyPr>
            <a:prstTxWarp prst="textNoShape">
              <a:avLst/>
            </a:prstTxWarp>
            <a:spAutoFit/>
          </a:bodyPr>
          <a:lstStyle/>
          <a:p>
            <a:pPr algn="ctr"/>
            <a:r>
              <a:rPr lang="en-US" sz="3200" i="1" dirty="0">
                <a:latin typeface="Calisto MT" pitchFamily="-108" charset="0"/>
                <a:ea typeface="Calisto MT" pitchFamily="-108" charset="0"/>
                <a:cs typeface="Calisto MT" pitchFamily="-108" charset="0"/>
              </a:rPr>
              <a:t>How do we meet the growing demand for energy while protecting the planet? </a:t>
            </a:r>
          </a:p>
        </p:txBody>
      </p:sp>
      <p:sp>
        <p:nvSpPr>
          <p:cNvPr id="20" name="TextBox 19"/>
          <p:cNvSpPr txBox="1"/>
          <p:nvPr/>
        </p:nvSpPr>
        <p:spPr>
          <a:xfrm>
            <a:off x="6249988" y="6324600"/>
            <a:ext cx="2671762" cy="276225"/>
          </a:xfrm>
          <a:prstGeom prst="rect">
            <a:avLst/>
          </a:prstGeom>
          <a:noFill/>
        </p:spPr>
        <p:txBody>
          <a:bodyPr>
            <a:spAutoFit/>
          </a:bodyPr>
          <a:lstStyle/>
          <a:p>
            <a:pPr>
              <a:defRPr/>
            </a:pPr>
            <a:r>
              <a:rPr lang="en-US" sz="1200" dirty="0">
                <a:solidFill>
                  <a:schemeClr val="tx1">
                    <a:lumMod val="50000"/>
                    <a:lumOff val="50000"/>
                  </a:schemeClr>
                </a:solidFill>
                <a:latin typeface="Arial" pitchFamily="-109" charset="0"/>
                <a:ea typeface="ＭＳ Ｐゴシック" pitchFamily="-109" charset="-128"/>
                <a:cs typeface="ＭＳ Ｐゴシック" pitchFamily="-109" charset="-128"/>
              </a:rPr>
              <a:t>Adapted from Sally Benson 2010</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bwMode="auto">
          <a:xfrm>
            <a:off x="4562929" y="23816"/>
            <a:ext cx="4581072" cy="584200"/>
          </a:xfrm>
          <a:noFill/>
          <a:ln>
            <a:miter lim="800000"/>
            <a:headEnd/>
            <a:tailEnd/>
          </a:ln>
        </p:spPr>
        <p:txBody>
          <a:bodyPr vert="horz" wrap="square" lIns="91440" tIns="45720" rIns="91440" bIns="45720" numCol="1" anchor="t" anchorCtr="0" compatLnSpc="1">
            <a:prstTxWarp prst="textNoShape">
              <a:avLst/>
            </a:prstTxWarp>
          </a:bodyPr>
          <a:lstStyle/>
          <a:p>
            <a:r>
              <a:rPr lang="en-US" sz="4000" dirty="0" smtClean="0">
                <a:solidFill>
                  <a:schemeClr val="accent1">
                    <a:lumMod val="50000"/>
                  </a:schemeClr>
                </a:solidFill>
                <a:latin typeface="Helvetica" pitchFamily="-108" charset="0"/>
                <a:ea typeface="ＭＳ Ｐゴシック" pitchFamily="-108" charset="-128"/>
              </a:rPr>
              <a:t>Born digital data</a:t>
            </a:r>
          </a:p>
        </p:txBody>
      </p:sp>
      <p:sp>
        <p:nvSpPr>
          <p:cNvPr id="32771" name="TextBox 9"/>
          <p:cNvSpPr txBox="1">
            <a:spLocks noChangeArrowheads="1"/>
          </p:cNvSpPr>
          <p:nvPr/>
        </p:nvSpPr>
        <p:spPr bwMode="auto">
          <a:xfrm>
            <a:off x="336550" y="5431566"/>
            <a:ext cx="8486775" cy="1077218"/>
          </a:xfrm>
          <a:prstGeom prst="rect">
            <a:avLst/>
          </a:prstGeom>
          <a:noFill/>
          <a:ln w="9525">
            <a:noFill/>
            <a:miter lim="800000"/>
            <a:headEnd/>
            <a:tailEnd/>
          </a:ln>
        </p:spPr>
        <p:txBody>
          <a:bodyPr>
            <a:prstTxWarp prst="textNoShape">
              <a:avLst/>
            </a:prstTxWarp>
            <a:spAutoFit/>
          </a:bodyPr>
          <a:lstStyle/>
          <a:p>
            <a:pPr algn="ctr"/>
            <a:r>
              <a:rPr lang="en-US" sz="3200" i="1" dirty="0" smtClean="0">
                <a:solidFill>
                  <a:srgbClr val="233426"/>
                </a:solidFill>
                <a:latin typeface="Calisto MT" pitchFamily="-108" charset="0"/>
                <a:ea typeface="Calisto MT" pitchFamily="-108" charset="0"/>
                <a:cs typeface="Calisto MT" pitchFamily="-108" charset="0"/>
              </a:rPr>
              <a:t>The tsunami of born digital energy fills gaps </a:t>
            </a:r>
          </a:p>
          <a:p>
            <a:pPr algn="ctr"/>
            <a:r>
              <a:rPr lang="en-US" sz="3200" i="1" dirty="0" smtClean="0">
                <a:solidFill>
                  <a:srgbClr val="233426"/>
                </a:solidFill>
                <a:latin typeface="Calisto MT" pitchFamily="-108" charset="0"/>
                <a:ea typeface="Calisto MT" pitchFamily="-108" charset="0"/>
                <a:cs typeface="Calisto MT" pitchFamily="-108" charset="0"/>
              </a:rPr>
              <a:t>and helps improve quality</a:t>
            </a:r>
            <a:endParaRPr lang="en-US" sz="3200" i="1" dirty="0">
              <a:solidFill>
                <a:srgbClr val="233426"/>
              </a:solidFill>
              <a:latin typeface="Calisto MT" pitchFamily="-108" charset="0"/>
              <a:ea typeface="Calisto MT" pitchFamily="-108" charset="0"/>
              <a:cs typeface="Calisto MT" pitchFamily="-108" charset="0"/>
            </a:endParaRPr>
          </a:p>
        </p:txBody>
      </p:sp>
      <p:sp>
        <p:nvSpPr>
          <p:cNvPr id="19" name="TextBox 30"/>
          <p:cNvSpPr txBox="1">
            <a:spLocks noChangeArrowheads="1"/>
          </p:cNvSpPr>
          <p:nvPr/>
        </p:nvSpPr>
        <p:spPr bwMode="auto">
          <a:xfrm>
            <a:off x="5580290" y="1769875"/>
            <a:ext cx="3016250" cy="3221395"/>
          </a:xfrm>
          <a:prstGeom prst="rect">
            <a:avLst/>
          </a:prstGeom>
          <a:noFill/>
          <a:ln w="9525">
            <a:noFill/>
            <a:miter lim="800000"/>
            <a:headEnd/>
            <a:tailEnd/>
          </a:ln>
        </p:spPr>
        <p:txBody>
          <a:bodyPr>
            <a:prstTxWarp prst="textNoShape">
              <a:avLst/>
            </a:prstTxWarp>
            <a:spAutoFit/>
          </a:bodyPr>
          <a:lstStyle/>
          <a:p>
            <a:pPr algn="ctr">
              <a:spcAft>
                <a:spcPts val="200"/>
              </a:spcAft>
            </a:pPr>
            <a:r>
              <a:rPr lang="en-US" sz="2400" i="1" dirty="0" smtClean="0">
                <a:solidFill>
                  <a:schemeClr val="tx2"/>
                </a:solidFill>
              </a:rPr>
              <a:t>Sensor &amp; Modeled Energy Data</a:t>
            </a:r>
          </a:p>
          <a:p>
            <a:pPr>
              <a:spcAft>
                <a:spcPts val="200"/>
              </a:spcAft>
            </a:pPr>
            <a:endParaRPr lang="en-US" sz="1200" i="1" dirty="0" smtClean="0">
              <a:solidFill>
                <a:schemeClr val="tx2"/>
              </a:solidFill>
            </a:endParaRPr>
          </a:p>
          <a:p>
            <a:pPr algn="ctr">
              <a:spcAft>
                <a:spcPts val="0"/>
              </a:spcAft>
            </a:pPr>
            <a:r>
              <a:rPr lang="en-US" sz="2000" i="1" dirty="0" smtClean="0">
                <a:solidFill>
                  <a:schemeClr val="tx2"/>
                </a:solidFill>
              </a:rPr>
              <a:t>resource</a:t>
            </a:r>
          </a:p>
          <a:p>
            <a:pPr algn="ctr">
              <a:spcAft>
                <a:spcPts val="0"/>
              </a:spcAft>
            </a:pPr>
            <a:r>
              <a:rPr lang="en-US" sz="2000" i="1" dirty="0" smtClean="0">
                <a:solidFill>
                  <a:schemeClr val="tx2"/>
                </a:solidFill>
              </a:rPr>
              <a:t>generation</a:t>
            </a:r>
          </a:p>
          <a:p>
            <a:pPr algn="ctr">
              <a:spcAft>
                <a:spcPts val="0"/>
              </a:spcAft>
            </a:pPr>
            <a:r>
              <a:rPr lang="en-US" sz="2000" i="1" dirty="0" smtClean="0">
                <a:solidFill>
                  <a:schemeClr val="tx2"/>
                </a:solidFill>
              </a:rPr>
              <a:t>usage</a:t>
            </a:r>
          </a:p>
          <a:p>
            <a:pPr algn="ctr">
              <a:spcAft>
                <a:spcPts val="0"/>
              </a:spcAft>
            </a:pPr>
            <a:r>
              <a:rPr lang="en-US" sz="2000" i="1" dirty="0">
                <a:solidFill>
                  <a:schemeClr val="tx2"/>
                </a:solidFill>
              </a:rPr>
              <a:t>p</a:t>
            </a:r>
            <a:r>
              <a:rPr lang="en-US" sz="2000" i="1" dirty="0" smtClean="0">
                <a:solidFill>
                  <a:schemeClr val="tx2"/>
                </a:solidFill>
              </a:rPr>
              <a:t>ricing </a:t>
            </a:r>
          </a:p>
          <a:p>
            <a:pPr algn="ctr">
              <a:spcAft>
                <a:spcPts val="0"/>
              </a:spcAft>
            </a:pPr>
            <a:r>
              <a:rPr lang="en-US" sz="2000" i="1" dirty="0" smtClean="0">
                <a:solidFill>
                  <a:schemeClr val="tx2"/>
                </a:solidFill>
              </a:rPr>
              <a:t>energy efficiency</a:t>
            </a:r>
          </a:p>
          <a:p>
            <a:pPr algn="ctr">
              <a:spcAft>
                <a:spcPts val="0"/>
              </a:spcAft>
            </a:pPr>
            <a:r>
              <a:rPr lang="en-US" sz="2000" i="1" dirty="0" smtClean="0">
                <a:solidFill>
                  <a:schemeClr val="tx2"/>
                </a:solidFill>
              </a:rPr>
              <a:t>performance </a:t>
            </a:r>
          </a:p>
          <a:p>
            <a:pPr algn="ctr">
              <a:spcAft>
                <a:spcPts val="0"/>
              </a:spcAft>
            </a:pPr>
            <a:r>
              <a:rPr lang="en-US" sz="2000" i="1" dirty="0" smtClean="0">
                <a:solidFill>
                  <a:schemeClr val="tx2"/>
                </a:solidFill>
              </a:rPr>
              <a:t> </a:t>
            </a:r>
          </a:p>
        </p:txBody>
      </p:sp>
      <p:pic>
        <p:nvPicPr>
          <p:cNvPr id="7" name="Picture 6"/>
          <p:cNvPicPr>
            <a:picLocks noChangeAspect="1"/>
          </p:cNvPicPr>
          <p:nvPr/>
        </p:nvPicPr>
        <p:blipFill>
          <a:blip r:embed="rId3"/>
          <a:stretch>
            <a:fillRect/>
          </a:stretch>
        </p:blipFill>
        <p:spPr>
          <a:xfrm>
            <a:off x="4195369" y="1535173"/>
            <a:ext cx="1347520" cy="877342"/>
          </a:xfrm>
          <a:prstGeom prst="rect">
            <a:avLst/>
          </a:prstGeom>
        </p:spPr>
      </p:pic>
      <p:pic>
        <p:nvPicPr>
          <p:cNvPr id="8" name="Picture 7"/>
          <p:cNvPicPr>
            <a:picLocks noChangeAspect="1"/>
          </p:cNvPicPr>
          <p:nvPr/>
        </p:nvPicPr>
        <p:blipFill>
          <a:blip r:embed="rId4"/>
          <a:stretch>
            <a:fillRect/>
          </a:stretch>
        </p:blipFill>
        <p:spPr>
          <a:xfrm>
            <a:off x="4316446" y="3646116"/>
            <a:ext cx="1153408" cy="689886"/>
          </a:xfrm>
          <a:prstGeom prst="rect">
            <a:avLst/>
          </a:prstGeom>
        </p:spPr>
      </p:pic>
      <p:pic>
        <p:nvPicPr>
          <p:cNvPr id="15" name="Picture 14"/>
          <p:cNvPicPr>
            <a:picLocks noChangeAspect="1"/>
          </p:cNvPicPr>
          <p:nvPr/>
        </p:nvPicPr>
        <p:blipFill>
          <a:blip r:embed="rId5"/>
          <a:stretch>
            <a:fillRect/>
          </a:stretch>
        </p:blipFill>
        <p:spPr>
          <a:xfrm>
            <a:off x="637360" y="3123575"/>
            <a:ext cx="3279843" cy="1833490"/>
          </a:xfrm>
          <a:prstGeom prst="rect">
            <a:avLst/>
          </a:prstGeom>
        </p:spPr>
      </p:pic>
      <p:pic>
        <p:nvPicPr>
          <p:cNvPr id="21" name="Picture 20"/>
          <p:cNvPicPr>
            <a:picLocks noChangeAspect="1"/>
          </p:cNvPicPr>
          <p:nvPr/>
        </p:nvPicPr>
        <p:blipFill>
          <a:blip r:embed="rId6"/>
          <a:stretch>
            <a:fillRect/>
          </a:stretch>
        </p:blipFill>
        <p:spPr>
          <a:xfrm>
            <a:off x="4507709" y="2564516"/>
            <a:ext cx="785848" cy="886458"/>
          </a:xfrm>
          <a:prstGeom prst="rect">
            <a:avLst/>
          </a:prstGeom>
        </p:spPr>
      </p:pic>
      <p:pic>
        <p:nvPicPr>
          <p:cNvPr id="17" name="Picture 16"/>
          <p:cNvPicPr>
            <a:picLocks noChangeAspect="1"/>
          </p:cNvPicPr>
          <p:nvPr/>
        </p:nvPicPr>
        <p:blipFill>
          <a:blip r:embed="rId7"/>
          <a:stretch>
            <a:fillRect/>
          </a:stretch>
        </p:blipFill>
        <p:spPr>
          <a:xfrm>
            <a:off x="637360" y="1185147"/>
            <a:ext cx="3279844" cy="1543732"/>
          </a:xfrm>
          <a:prstGeom prst="rect">
            <a:avLst/>
          </a:prstGeom>
        </p:spPr>
      </p:pic>
      <p:sp>
        <p:nvSpPr>
          <p:cNvPr id="18" name="TextBox 13"/>
          <p:cNvSpPr txBox="1">
            <a:spLocks noChangeArrowheads="1"/>
          </p:cNvSpPr>
          <p:nvPr/>
        </p:nvSpPr>
        <p:spPr bwMode="auto">
          <a:xfrm>
            <a:off x="637360" y="2730856"/>
            <a:ext cx="3279844" cy="261610"/>
          </a:xfrm>
          <a:prstGeom prst="rect">
            <a:avLst/>
          </a:prstGeom>
          <a:noFill/>
          <a:ln w="9525">
            <a:noFill/>
            <a:miter lim="800000"/>
            <a:headEnd/>
            <a:tailEnd/>
          </a:ln>
        </p:spPr>
        <p:txBody>
          <a:bodyPr wrap="square">
            <a:prstTxWarp prst="textNoShape">
              <a:avLst/>
            </a:prstTxWarp>
            <a:spAutoFit/>
          </a:bodyPr>
          <a:lstStyle/>
          <a:p>
            <a:r>
              <a:rPr lang="en-US" sz="1100" dirty="0" smtClean="0">
                <a:solidFill>
                  <a:schemeClr val="tx1">
                    <a:lumMod val="65000"/>
                    <a:lumOff val="35000"/>
                  </a:schemeClr>
                </a:solidFill>
                <a:ea typeface="Arial" pitchFamily="-108" charset="0"/>
                <a:cs typeface="Arial" pitchFamily="-108" charset="0"/>
              </a:rPr>
              <a:t>Design vs. Performance  </a:t>
            </a:r>
            <a:r>
              <a:rPr lang="en-US" sz="900" dirty="0" smtClean="0">
                <a:solidFill>
                  <a:schemeClr val="tx1">
                    <a:lumMod val="65000"/>
                    <a:lumOff val="35000"/>
                  </a:schemeClr>
                </a:solidFill>
                <a:ea typeface="Arial" pitchFamily="-108" charset="0"/>
                <a:cs typeface="Arial" pitchFamily="-108" charset="0"/>
              </a:rPr>
              <a:t>Stanford,  Y2E2 Building</a:t>
            </a:r>
            <a:endParaRPr lang="en-US" sz="900" dirty="0">
              <a:solidFill>
                <a:schemeClr val="tx1">
                  <a:lumMod val="65000"/>
                  <a:lumOff val="35000"/>
                </a:schemeClr>
              </a:solidFill>
              <a:ea typeface="Arial" pitchFamily="-108" charset="0"/>
              <a:cs typeface="Arial" pitchFamily="-108" charset="0"/>
            </a:endParaRPr>
          </a:p>
        </p:txBody>
      </p:sp>
      <p:sp>
        <p:nvSpPr>
          <p:cNvPr id="24" name="TextBox 13"/>
          <p:cNvSpPr txBox="1">
            <a:spLocks noChangeArrowheads="1"/>
          </p:cNvSpPr>
          <p:nvPr/>
        </p:nvSpPr>
        <p:spPr bwMode="auto">
          <a:xfrm>
            <a:off x="655765" y="4926973"/>
            <a:ext cx="3279843" cy="261609"/>
          </a:xfrm>
          <a:prstGeom prst="rect">
            <a:avLst/>
          </a:prstGeom>
          <a:noFill/>
          <a:ln w="9525">
            <a:noFill/>
            <a:miter lim="800000"/>
            <a:headEnd/>
            <a:tailEnd/>
          </a:ln>
        </p:spPr>
        <p:txBody>
          <a:bodyPr wrap="square">
            <a:prstTxWarp prst="textNoShape">
              <a:avLst/>
            </a:prstTxWarp>
            <a:spAutoFit/>
          </a:bodyPr>
          <a:lstStyle/>
          <a:p>
            <a:pPr algn="ctr"/>
            <a:r>
              <a:rPr lang="en-US" sz="1100" dirty="0" smtClean="0">
                <a:solidFill>
                  <a:schemeClr val="tx1">
                    <a:lumMod val="65000"/>
                    <a:lumOff val="35000"/>
                  </a:schemeClr>
                </a:solidFill>
                <a:ea typeface="Arial" pitchFamily="-108" charset="0"/>
                <a:cs typeface="Arial" pitchFamily="-108" charset="0"/>
              </a:rPr>
              <a:t>Remote Sensing of Energy Resources</a:t>
            </a:r>
            <a:endParaRPr lang="en-US" sz="1100" dirty="0">
              <a:solidFill>
                <a:schemeClr val="tx1">
                  <a:lumMod val="65000"/>
                  <a:lumOff val="35000"/>
                </a:schemeClr>
              </a:solidFill>
              <a:ea typeface="Arial" pitchFamily="-108" charset="0"/>
              <a:cs typeface="Arial" pitchFamily="-108" charset="0"/>
            </a:endParaRPr>
          </a:p>
        </p:txBody>
      </p:sp>
      <p:pic>
        <p:nvPicPr>
          <p:cNvPr id="12" name="Picture 14"/>
          <p:cNvPicPr>
            <a:picLocks noChangeAspect="1"/>
          </p:cNvPicPr>
          <p:nvPr/>
        </p:nvPicPr>
        <p:blipFill>
          <a:blip r:embed="rId8"/>
          <a:srcRect/>
          <a:stretch>
            <a:fillRect/>
          </a:stretch>
        </p:blipFill>
        <p:spPr bwMode="auto">
          <a:xfrm>
            <a:off x="4505729" y="4547441"/>
            <a:ext cx="843048" cy="5839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bwMode="auto">
          <a:xfrm>
            <a:off x="4085984" y="0"/>
            <a:ext cx="5058016" cy="671513"/>
          </a:xfrm>
          <a:noFill/>
          <a:ln>
            <a:miter lim="800000"/>
            <a:headEnd/>
            <a:tailEnd/>
          </a:ln>
        </p:spPr>
        <p:txBody>
          <a:bodyPr vert="horz" wrap="square" lIns="91440" tIns="45720" rIns="91440" bIns="45720" numCol="1" anchor="t" anchorCtr="0" compatLnSpc="1">
            <a:prstTxWarp prst="textNoShape">
              <a:avLst/>
            </a:prstTxWarp>
          </a:bodyPr>
          <a:lstStyle/>
          <a:p>
            <a:pPr algn="ctr"/>
            <a:r>
              <a:rPr lang="en-US" sz="4000" dirty="0" smtClean="0">
                <a:solidFill>
                  <a:schemeClr val="accent1">
                    <a:lumMod val="50000"/>
                  </a:schemeClr>
                </a:solidFill>
                <a:latin typeface="Helvetica" pitchFamily="-108" charset="0"/>
                <a:ea typeface="ＭＳ Ｐゴシック" pitchFamily="-108" charset="-128"/>
              </a:rPr>
              <a:t>Energy Decisions</a:t>
            </a:r>
          </a:p>
        </p:txBody>
      </p:sp>
      <p:sp>
        <p:nvSpPr>
          <p:cNvPr id="53251" name="TextBox 4"/>
          <p:cNvSpPr txBox="1">
            <a:spLocks noChangeArrowheads="1"/>
          </p:cNvSpPr>
          <p:nvPr/>
        </p:nvSpPr>
        <p:spPr bwMode="auto">
          <a:xfrm>
            <a:off x="287338" y="5014912"/>
            <a:ext cx="8526462" cy="1569660"/>
          </a:xfrm>
          <a:prstGeom prst="rect">
            <a:avLst/>
          </a:prstGeom>
          <a:noFill/>
          <a:ln w="9525">
            <a:noFill/>
            <a:miter lim="800000"/>
            <a:headEnd/>
            <a:tailEnd/>
          </a:ln>
        </p:spPr>
        <p:txBody>
          <a:bodyPr wrap="square">
            <a:prstTxWarp prst="textNoShape">
              <a:avLst/>
            </a:prstTxWarp>
            <a:spAutoFit/>
          </a:bodyPr>
          <a:lstStyle/>
          <a:p>
            <a:pPr algn="ctr"/>
            <a:r>
              <a:rPr lang="en-US" sz="3200" i="1" dirty="0" smtClean="0">
                <a:solidFill>
                  <a:srgbClr val="233426"/>
                </a:solidFill>
                <a:latin typeface="Calisto MT" pitchFamily="-108" charset="0"/>
                <a:ea typeface="Calisto MT" pitchFamily="-108" charset="0"/>
                <a:cs typeface="Calisto MT" pitchFamily="-108" charset="0"/>
              </a:rPr>
              <a:t>Foundational knowledge </a:t>
            </a:r>
          </a:p>
          <a:p>
            <a:pPr algn="ctr"/>
            <a:r>
              <a:rPr lang="en-US" sz="3200" i="1" dirty="0" smtClean="0">
                <a:solidFill>
                  <a:srgbClr val="233426"/>
                </a:solidFill>
                <a:latin typeface="Calisto MT" pitchFamily="-108" charset="0"/>
                <a:ea typeface="Calisto MT" pitchFamily="-108" charset="0"/>
                <a:cs typeface="Calisto MT" pitchFamily="-108" charset="0"/>
              </a:rPr>
              <a:t>Definitive </a:t>
            </a:r>
            <a:r>
              <a:rPr lang="en-US" sz="3200" i="1" dirty="0">
                <a:solidFill>
                  <a:srgbClr val="233426"/>
                </a:solidFill>
                <a:latin typeface="Calisto MT" pitchFamily="-108" charset="0"/>
                <a:ea typeface="Calisto MT" pitchFamily="-108" charset="0"/>
                <a:cs typeface="Calisto MT" pitchFamily="-108" charset="0"/>
              </a:rPr>
              <a:t>answers to factual </a:t>
            </a:r>
            <a:r>
              <a:rPr lang="en-US" sz="3200" i="1" dirty="0" smtClean="0">
                <a:solidFill>
                  <a:srgbClr val="233426"/>
                </a:solidFill>
                <a:latin typeface="Calisto MT" pitchFamily="-108" charset="0"/>
                <a:ea typeface="Calisto MT" pitchFamily="-108" charset="0"/>
                <a:cs typeface="Calisto MT" pitchFamily="-108" charset="0"/>
              </a:rPr>
              <a:t>questions</a:t>
            </a:r>
          </a:p>
          <a:p>
            <a:pPr algn="ctr"/>
            <a:r>
              <a:rPr lang="en-US" sz="3200" i="1" dirty="0" smtClean="0">
                <a:solidFill>
                  <a:srgbClr val="233426"/>
                </a:solidFill>
                <a:latin typeface="Calisto MT" pitchFamily="-108" charset="0"/>
                <a:ea typeface="Calisto MT" pitchFamily="-108" charset="0"/>
                <a:cs typeface="Calisto MT" pitchFamily="-108" charset="0"/>
              </a:rPr>
              <a:t>Transparent reasoning for complex judgments</a:t>
            </a:r>
            <a:endParaRPr lang="en-US" sz="3200" i="1" dirty="0">
              <a:solidFill>
                <a:srgbClr val="233426"/>
              </a:solidFill>
              <a:latin typeface="Calisto MT" pitchFamily="-108" charset="0"/>
              <a:ea typeface="Calisto MT" pitchFamily="-108" charset="0"/>
              <a:cs typeface="Calisto MT" pitchFamily="-108" charset="0"/>
            </a:endParaRPr>
          </a:p>
        </p:txBody>
      </p:sp>
      <p:graphicFrame>
        <p:nvGraphicFramePr>
          <p:cNvPr id="8" name="Diagram 7"/>
          <p:cNvGraphicFramePr/>
          <p:nvPr/>
        </p:nvGraphicFramePr>
        <p:xfrm>
          <a:off x="1217685" y="1173687"/>
          <a:ext cx="4731733" cy="36834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3253" name="TextBox 18"/>
          <p:cNvSpPr txBox="1">
            <a:spLocks noChangeArrowheads="1"/>
          </p:cNvSpPr>
          <p:nvPr/>
        </p:nvSpPr>
        <p:spPr bwMode="auto">
          <a:xfrm>
            <a:off x="6161088" y="4718575"/>
            <a:ext cx="2822575" cy="261937"/>
          </a:xfrm>
          <a:prstGeom prst="rect">
            <a:avLst/>
          </a:prstGeom>
          <a:noFill/>
          <a:ln w="9525">
            <a:noFill/>
            <a:miter lim="800000"/>
            <a:headEnd/>
            <a:tailEnd/>
          </a:ln>
        </p:spPr>
        <p:txBody>
          <a:bodyPr>
            <a:prstTxWarp prst="textNoShape">
              <a:avLst/>
            </a:prstTxWarp>
            <a:spAutoFit/>
          </a:bodyPr>
          <a:lstStyle/>
          <a:p>
            <a:r>
              <a:rPr lang="en-US" sz="1100" dirty="0">
                <a:ea typeface="Arial" pitchFamily="-108" charset="0"/>
                <a:cs typeface="Arial" pitchFamily="-108" charset="0"/>
              </a:rPr>
              <a:t> * Source:  Anderson &amp; Krathwohl, 2001</a:t>
            </a:r>
          </a:p>
        </p:txBody>
      </p:sp>
      <p:sp>
        <p:nvSpPr>
          <p:cNvPr id="53254" name="TextBox 19"/>
          <p:cNvSpPr txBox="1">
            <a:spLocks noChangeArrowheads="1"/>
          </p:cNvSpPr>
          <p:nvPr/>
        </p:nvSpPr>
        <p:spPr bwMode="auto">
          <a:xfrm>
            <a:off x="5394325" y="1152520"/>
            <a:ext cx="3557588" cy="3538538"/>
          </a:xfrm>
          <a:prstGeom prst="rect">
            <a:avLst/>
          </a:prstGeom>
          <a:noFill/>
          <a:ln w="9525">
            <a:noFill/>
            <a:miter lim="800000"/>
            <a:headEnd/>
            <a:tailEnd/>
          </a:ln>
        </p:spPr>
        <p:txBody>
          <a:bodyPr>
            <a:prstTxWarp prst="textNoShape">
              <a:avLst/>
            </a:prstTxWarp>
            <a:spAutoFit/>
          </a:bodyPr>
          <a:lstStyle/>
          <a:p>
            <a:r>
              <a:rPr lang="en-US" sz="1400" b="1" u="sng" dirty="0">
                <a:solidFill>
                  <a:schemeClr val="tx2"/>
                </a:solidFill>
                <a:ea typeface="Arial" pitchFamily="-108" charset="0"/>
                <a:cs typeface="Arial" pitchFamily="-108" charset="0"/>
              </a:rPr>
              <a:t>Analysis – Synthesis – Evaluation</a:t>
            </a:r>
            <a:endParaRPr lang="en-US" sz="1400" b="1" dirty="0">
              <a:solidFill>
                <a:schemeClr val="tx2"/>
              </a:solidFill>
              <a:ea typeface="Arial" pitchFamily="-108" charset="0"/>
              <a:cs typeface="Arial" pitchFamily="-108" charset="0"/>
            </a:endParaRPr>
          </a:p>
          <a:p>
            <a:r>
              <a:rPr lang="en-US" sz="1400" dirty="0">
                <a:solidFill>
                  <a:schemeClr val="tx2"/>
                </a:solidFill>
                <a:ea typeface="Arial" pitchFamily="-108" charset="0"/>
                <a:cs typeface="Arial" pitchFamily="-108" charset="0"/>
              </a:rPr>
              <a:t>Analyze elements, relationships, principles</a:t>
            </a:r>
          </a:p>
          <a:p>
            <a:r>
              <a:rPr lang="en-US" sz="1400" dirty="0">
                <a:solidFill>
                  <a:schemeClr val="tx2"/>
                </a:solidFill>
                <a:ea typeface="Arial" pitchFamily="-108" charset="0"/>
                <a:cs typeface="Arial" pitchFamily="-108" charset="0"/>
              </a:rPr>
              <a:t>Compile information in new ways</a:t>
            </a:r>
          </a:p>
          <a:p>
            <a:r>
              <a:rPr lang="en-US" sz="1400" dirty="0">
                <a:solidFill>
                  <a:schemeClr val="tx2"/>
                </a:solidFill>
                <a:ea typeface="Arial" pitchFamily="-108" charset="0"/>
                <a:cs typeface="Arial" pitchFamily="-108" charset="0"/>
              </a:rPr>
              <a:t>Judge information, ideas or work</a:t>
            </a:r>
          </a:p>
          <a:p>
            <a:endParaRPr lang="en-US" sz="1400" b="1" dirty="0">
              <a:solidFill>
                <a:schemeClr val="tx2"/>
              </a:solidFill>
              <a:ea typeface="Arial" pitchFamily="-108" charset="0"/>
              <a:cs typeface="Arial" pitchFamily="-108" charset="0"/>
            </a:endParaRPr>
          </a:p>
          <a:p>
            <a:r>
              <a:rPr lang="en-US" sz="1400" b="1" u="sng" dirty="0">
                <a:solidFill>
                  <a:schemeClr val="tx2"/>
                </a:solidFill>
                <a:ea typeface="Arial" pitchFamily="-108" charset="0"/>
                <a:cs typeface="Arial" pitchFamily="-108" charset="0"/>
              </a:rPr>
              <a:t>Application</a:t>
            </a:r>
            <a:r>
              <a:rPr lang="en-US" sz="1400" b="1" dirty="0">
                <a:solidFill>
                  <a:schemeClr val="tx2"/>
                </a:solidFill>
                <a:ea typeface="Arial" pitchFamily="-108" charset="0"/>
                <a:cs typeface="Arial" pitchFamily="-108" charset="0"/>
              </a:rPr>
              <a:t> </a:t>
            </a:r>
          </a:p>
          <a:p>
            <a:r>
              <a:rPr lang="en-US" sz="1400" dirty="0">
                <a:solidFill>
                  <a:schemeClr val="tx2"/>
                </a:solidFill>
                <a:ea typeface="Arial" pitchFamily="-108" charset="0"/>
                <a:cs typeface="Arial" pitchFamily="-108" charset="0"/>
              </a:rPr>
              <a:t>Solve problems in new situations by applying acquired knowledge, facts, techniques and rules </a:t>
            </a:r>
          </a:p>
          <a:p>
            <a:endParaRPr lang="en-US" sz="1400" dirty="0">
              <a:solidFill>
                <a:schemeClr val="tx2"/>
              </a:solidFill>
              <a:ea typeface="Arial" pitchFamily="-108" charset="0"/>
              <a:cs typeface="Arial" pitchFamily="-108" charset="0"/>
            </a:endParaRPr>
          </a:p>
          <a:p>
            <a:r>
              <a:rPr lang="en-US" sz="1400" b="1" u="sng" dirty="0">
                <a:solidFill>
                  <a:schemeClr val="tx2"/>
                </a:solidFill>
                <a:ea typeface="Arial" pitchFamily="-108" charset="0"/>
                <a:cs typeface="Arial" pitchFamily="-108" charset="0"/>
              </a:rPr>
              <a:t>Comprehension</a:t>
            </a:r>
            <a:r>
              <a:rPr lang="en-US" sz="1400" b="1" dirty="0">
                <a:solidFill>
                  <a:schemeClr val="tx2"/>
                </a:solidFill>
                <a:ea typeface="Arial" pitchFamily="-108" charset="0"/>
                <a:cs typeface="Arial" pitchFamily="-108" charset="0"/>
              </a:rPr>
              <a:t> </a:t>
            </a:r>
          </a:p>
          <a:p>
            <a:r>
              <a:rPr lang="en-US" sz="1400" dirty="0">
                <a:solidFill>
                  <a:schemeClr val="tx2"/>
                </a:solidFill>
                <a:ea typeface="Arial" pitchFamily="-108" charset="0"/>
                <a:cs typeface="Arial" pitchFamily="-108" charset="0"/>
              </a:rPr>
              <a:t>Organize, compare, translate, interpret, describe, summarize</a:t>
            </a:r>
          </a:p>
          <a:p>
            <a:endParaRPr lang="en-US" sz="1400" dirty="0">
              <a:solidFill>
                <a:schemeClr val="tx2"/>
              </a:solidFill>
              <a:ea typeface="Arial" pitchFamily="-108" charset="0"/>
              <a:cs typeface="Arial" pitchFamily="-108" charset="0"/>
            </a:endParaRPr>
          </a:p>
          <a:p>
            <a:r>
              <a:rPr lang="en-US" sz="1400" b="1" u="sng" dirty="0">
                <a:solidFill>
                  <a:schemeClr val="tx2"/>
                </a:solidFill>
                <a:ea typeface="Arial" pitchFamily="-108" charset="0"/>
                <a:cs typeface="Arial" pitchFamily="-108" charset="0"/>
              </a:rPr>
              <a:t>Knowledge </a:t>
            </a:r>
            <a:r>
              <a:rPr lang="en-US" sz="1400" b="1" dirty="0">
                <a:solidFill>
                  <a:schemeClr val="tx2"/>
                </a:solidFill>
                <a:ea typeface="Arial" pitchFamily="-108" charset="0"/>
                <a:cs typeface="Arial" pitchFamily="-108" charset="0"/>
              </a:rPr>
              <a:t> </a:t>
            </a:r>
          </a:p>
          <a:p>
            <a:r>
              <a:rPr lang="en-US" sz="1400" dirty="0">
                <a:solidFill>
                  <a:schemeClr val="tx2"/>
                </a:solidFill>
                <a:ea typeface="Arial" pitchFamily="-108" charset="0"/>
                <a:cs typeface="Arial" pitchFamily="-108" charset="0"/>
              </a:rPr>
              <a:t>Recall facts, terms, concepts and answers</a:t>
            </a:r>
          </a:p>
        </p:txBody>
      </p:sp>
      <p:sp>
        <p:nvSpPr>
          <p:cNvPr id="7" name="TextBox 6"/>
          <p:cNvSpPr txBox="1"/>
          <p:nvPr/>
        </p:nvSpPr>
        <p:spPr>
          <a:xfrm>
            <a:off x="773027" y="1861242"/>
            <a:ext cx="1297564" cy="338554"/>
          </a:xfrm>
          <a:prstGeom prst="rect">
            <a:avLst/>
          </a:prstGeom>
          <a:noFill/>
        </p:spPr>
        <p:txBody>
          <a:bodyPr wrap="square" rtlCol="0">
            <a:spAutoFit/>
          </a:bodyPr>
          <a:lstStyle/>
          <a:p>
            <a:r>
              <a:rPr lang="en-US" sz="1600" dirty="0" smtClean="0">
                <a:solidFill>
                  <a:schemeClr val="tx2">
                    <a:lumMod val="50000"/>
                  </a:schemeClr>
                </a:solidFill>
              </a:rPr>
              <a:t>Reason</a:t>
            </a:r>
          </a:p>
        </p:txBody>
      </p:sp>
      <p:sp>
        <p:nvSpPr>
          <p:cNvPr id="9" name="TextBox 8"/>
          <p:cNvSpPr txBox="1"/>
          <p:nvPr/>
        </p:nvSpPr>
        <p:spPr>
          <a:xfrm>
            <a:off x="1438557" y="3015404"/>
            <a:ext cx="1110581" cy="338554"/>
          </a:xfrm>
          <a:prstGeom prst="rect">
            <a:avLst/>
          </a:prstGeom>
          <a:noFill/>
        </p:spPr>
        <p:txBody>
          <a:bodyPr wrap="square" rtlCol="0">
            <a:spAutoFit/>
          </a:bodyPr>
          <a:lstStyle/>
          <a:p>
            <a:r>
              <a:rPr lang="en-US" sz="1600" dirty="0" smtClean="0">
                <a:solidFill>
                  <a:schemeClr val="tx2">
                    <a:lumMod val="50000"/>
                  </a:schemeClr>
                </a:solidFill>
              </a:rPr>
              <a:t>Compute</a:t>
            </a:r>
          </a:p>
        </p:txBody>
      </p:sp>
      <p:sp>
        <p:nvSpPr>
          <p:cNvPr id="10" name="TextBox 9"/>
          <p:cNvSpPr txBox="1"/>
          <p:nvPr/>
        </p:nvSpPr>
        <p:spPr>
          <a:xfrm>
            <a:off x="2179369" y="4004182"/>
            <a:ext cx="940336" cy="338554"/>
          </a:xfrm>
          <a:prstGeom prst="rect">
            <a:avLst/>
          </a:prstGeom>
          <a:noFill/>
        </p:spPr>
        <p:txBody>
          <a:bodyPr wrap="square" rtlCol="0">
            <a:spAutoFit/>
          </a:bodyPr>
          <a:lstStyle/>
          <a:p>
            <a:r>
              <a:rPr lang="en-US" sz="1600" dirty="0" smtClean="0">
                <a:solidFill>
                  <a:schemeClr val="tx2">
                    <a:lumMod val="50000"/>
                  </a:schemeClr>
                </a:solidFill>
              </a:rPr>
              <a:t>Lookup</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bwMode="auto">
          <a:xfrm>
            <a:off x="6023428" y="87313"/>
            <a:ext cx="3120572" cy="584200"/>
          </a:xfrm>
          <a:noFill/>
          <a:ln>
            <a:miter lim="800000"/>
            <a:headEnd/>
            <a:tailEnd/>
          </a:ln>
        </p:spPr>
        <p:txBody>
          <a:bodyPr vert="horz" wrap="square" lIns="91440" tIns="45720" rIns="91440" bIns="45720" numCol="1" anchor="t" anchorCtr="0" compatLnSpc="1">
            <a:prstTxWarp prst="textNoShape">
              <a:avLst/>
            </a:prstTxWarp>
          </a:bodyPr>
          <a:lstStyle/>
          <a:p>
            <a:r>
              <a:rPr lang="en-US" sz="4000" dirty="0" smtClean="0">
                <a:solidFill>
                  <a:schemeClr val="accent1">
                    <a:lumMod val="50000"/>
                  </a:schemeClr>
                </a:solidFill>
                <a:latin typeface="Helvetica" pitchFamily="-108" charset="0"/>
                <a:ea typeface="ＭＳ Ｐゴシック" pitchFamily="-108" charset="-128"/>
              </a:rPr>
              <a:t>Questions</a:t>
            </a:r>
          </a:p>
        </p:txBody>
      </p:sp>
      <p:sp>
        <p:nvSpPr>
          <p:cNvPr id="61444" name="TextBox 4"/>
          <p:cNvSpPr txBox="1">
            <a:spLocks noChangeArrowheads="1"/>
          </p:cNvSpPr>
          <p:nvPr/>
        </p:nvSpPr>
        <p:spPr bwMode="auto">
          <a:xfrm>
            <a:off x="5363175" y="2876111"/>
            <a:ext cx="2863849" cy="1938992"/>
          </a:xfrm>
          <a:prstGeom prst="rect">
            <a:avLst/>
          </a:prstGeom>
          <a:noFill/>
          <a:ln w="9525">
            <a:noFill/>
            <a:miter lim="800000"/>
            <a:headEnd/>
            <a:tailEnd/>
          </a:ln>
        </p:spPr>
        <p:txBody>
          <a:bodyPr>
            <a:prstTxWarp prst="textNoShape">
              <a:avLst/>
            </a:prstTxWarp>
            <a:spAutoFit/>
          </a:bodyPr>
          <a:lstStyle/>
          <a:p>
            <a:r>
              <a:rPr lang="en-US" sz="2400" dirty="0">
                <a:latin typeface="Calisto MT" pitchFamily="-108" charset="0"/>
              </a:rPr>
              <a:t>Stuart Macmillan</a:t>
            </a:r>
          </a:p>
          <a:p>
            <a:endParaRPr lang="en-US" sz="2400" dirty="0" smtClean="0">
              <a:latin typeface="Calisto MT" pitchFamily="-108" charset="0"/>
            </a:endParaRPr>
          </a:p>
          <a:p>
            <a:r>
              <a:rPr lang="en-US" dirty="0" smtClean="0">
                <a:latin typeface="Calisto MT" pitchFamily="-108" charset="0"/>
                <a:hlinkClick r:id="rId2"/>
              </a:rPr>
              <a:t>stuart.macmillan@nrel.gov</a:t>
            </a:r>
            <a:endParaRPr lang="en-US" dirty="0" smtClean="0">
              <a:latin typeface="Calisto MT" pitchFamily="-108" charset="0"/>
            </a:endParaRPr>
          </a:p>
          <a:p>
            <a:r>
              <a:rPr lang="en-US" dirty="0" smtClean="0">
                <a:latin typeface="Calisto MT" pitchFamily="-108" charset="0"/>
                <a:hlinkClick r:id="rId3"/>
              </a:rPr>
              <a:t>smacmillan</a:t>
            </a:r>
            <a:r>
              <a:rPr lang="en-US" dirty="0">
                <a:latin typeface="Calisto MT" pitchFamily="-108" charset="0"/>
                <a:hlinkClick r:id="rId3"/>
              </a:rPr>
              <a:t>@stanford.edu</a:t>
            </a:r>
            <a:endParaRPr lang="en-US" dirty="0" smtClean="0">
              <a:latin typeface="Calisto MT" pitchFamily="-108" charset="0"/>
            </a:endParaRPr>
          </a:p>
          <a:p>
            <a:endParaRPr lang="en-US" dirty="0" smtClean="0">
              <a:latin typeface="Calisto MT" pitchFamily="-108" charset="0"/>
            </a:endParaRPr>
          </a:p>
          <a:p>
            <a:endParaRPr lang="en-US" dirty="0">
              <a:latin typeface="Calisto MT" pitchFamily="-108" charset="0"/>
            </a:endParaRPr>
          </a:p>
        </p:txBody>
      </p:sp>
      <p:pic>
        <p:nvPicPr>
          <p:cNvPr id="99" name="Picture 12"/>
          <p:cNvPicPr>
            <a:picLocks noChangeAspect="1"/>
          </p:cNvPicPr>
          <p:nvPr/>
        </p:nvPicPr>
        <p:blipFill>
          <a:blip r:embed="rId4"/>
          <a:srcRect/>
          <a:stretch>
            <a:fillRect/>
          </a:stretch>
        </p:blipFill>
        <p:spPr bwMode="auto">
          <a:xfrm>
            <a:off x="886835" y="1770749"/>
            <a:ext cx="3535363" cy="601663"/>
          </a:xfrm>
          <a:prstGeom prst="rect">
            <a:avLst/>
          </a:prstGeom>
          <a:noFill/>
          <a:ln w="9525">
            <a:noFill/>
            <a:miter lim="800000"/>
            <a:headEnd/>
            <a:tailEnd/>
          </a:ln>
        </p:spPr>
      </p:pic>
      <p:pic>
        <p:nvPicPr>
          <p:cNvPr id="101" name="Picture 100"/>
          <p:cNvPicPr>
            <a:picLocks noChangeAspect="1"/>
          </p:cNvPicPr>
          <p:nvPr/>
        </p:nvPicPr>
        <p:blipFill>
          <a:blip r:embed="rId5"/>
          <a:stretch>
            <a:fillRect/>
          </a:stretch>
        </p:blipFill>
        <p:spPr>
          <a:xfrm>
            <a:off x="1000126" y="2473938"/>
            <a:ext cx="3223778" cy="2743444"/>
          </a:xfrm>
          <a:prstGeom prst="rect">
            <a:avLst/>
          </a:prstGeom>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613276" y="0"/>
            <a:ext cx="4521200" cy="712788"/>
          </a:xfrm>
          <a:prstGeom prst="rect">
            <a:avLst/>
          </a:prstGeom>
        </p:spPr>
        <p:txBody>
          <a:bodyPr anchor="ctr"/>
          <a:lstStyle/>
          <a:p>
            <a:pPr defTabSz="914400" fontAlgn="auto">
              <a:spcAft>
                <a:spcPts val="0"/>
              </a:spcAft>
              <a:defRPr/>
            </a:pPr>
            <a:r>
              <a:rPr lang="en-US" sz="4000" dirty="0">
                <a:solidFill>
                  <a:schemeClr val="accent1">
                    <a:lumMod val="50000"/>
                  </a:schemeClr>
                </a:solidFill>
                <a:latin typeface="Helvetica"/>
                <a:ea typeface="+mj-ea"/>
                <a:cs typeface="Helvetica"/>
              </a:rPr>
              <a:t>Why</a:t>
            </a:r>
            <a:r>
              <a:rPr lang="en-US" sz="4000" dirty="0" smtClean="0">
                <a:solidFill>
                  <a:schemeClr val="accent1">
                    <a:lumMod val="50000"/>
                  </a:schemeClr>
                </a:solidFill>
                <a:latin typeface="Helvetica"/>
                <a:ea typeface="+mj-ea"/>
                <a:cs typeface="Helvetica"/>
              </a:rPr>
              <a:t> so </a:t>
            </a:r>
            <a:r>
              <a:rPr lang="en-US" sz="4000" dirty="0">
                <a:solidFill>
                  <a:schemeClr val="accent1">
                    <a:lumMod val="50000"/>
                  </a:schemeClr>
                </a:solidFill>
                <a:latin typeface="Helvetica"/>
                <a:ea typeface="+mj-ea"/>
                <a:cs typeface="Helvetica"/>
              </a:rPr>
              <a:t>difficult?</a:t>
            </a:r>
          </a:p>
        </p:txBody>
      </p:sp>
      <p:pic>
        <p:nvPicPr>
          <p:cNvPr id="22531" name="Picture 4" descr="worldpop"/>
          <p:cNvPicPr>
            <a:picLocks noChangeAspect="1" noChangeArrowheads="1"/>
          </p:cNvPicPr>
          <p:nvPr/>
        </p:nvPicPr>
        <p:blipFill>
          <a:blip r:embed="rId3"/>
          <a:srcRect/>
          <a:stretch>
            <a:fillRect/>
          </a:stretch>
        </p:blipFill>
        <p:spPr bwMode="auto">
          <a:xfrm>
            <a:off x="1644650" y="1314450"/>
            <a:ext cx="2168525" cy="1670050"/>
          </a:xfrm>
          <a:prstGeom prst="rect">
            <a:avLst/>
          </a:prstGeom>
          <a:solidFill>
            <a:schemeClr val="bg2"/>
          </a:solidFill>
          <a:ln w="9525">
            <a:noFill/>
            <a:miter lim="800000"/>
            <a:headEnd/>
            <a:tailEnd/>
          </a:ln>
        </p:spPr>
      </p:pic>
      <p:grpSp>
        <p:nvGrpSpPr>
          <p:cNvPr id="22532" name="Group 10"/>
          <p:cNvGrpSpPr>
            <a:grpSpLocks/>
          </p:cNvGrpSpPr>
          <p:nvPr/>
        </p:nvGrpSpPr>
        <p:grpSpPr bwMode="auto">
          <a:xfrm>
            <a:off x="1608138" y="3119438"/>
            <a:ext cx="2419350" cy="1914525"/>
            <a:chOff x="710642" y="3355015"/>
            <a:chExt cx="1680243" cy="1298928"/>
          </a:xfrm>
        </p:grpSpPr>
        <p:pic>
          <p:nvPicPr>
            <p:cNvPr id="22537" name="Picture 13"/>
            <p:cNvPicPr>
              <a:picLocks noChangeAspect="1"/>
            </p:cNvPicPr>
            <p:nvPr/>
          </p:nvPicPr>
          <p:blipFill>
            <a:blip r:embed="rId4"/>
            <a:srcRect/>
            <a:stretch>
              <a:fillRect/>
            </a:stretch>
          </p:blipFill>
          <p:spPr bwMode="auto">
            <a:xfrm>
              <a:off x="1116752" y="3573278"/>
              <a:ext cx="802710" cy="814123"/>
            </a:xfrm>
            <a:prstGeom prst="rect">
              <a:avLst/>
            </a:prstGeom>
            <a:noFill/>
            <a:ln w="9525">
              <a:noFill/>
              <a:miter lim="800000"/>
              <a:headEnd/>
              <a:tailEnd/>
            </a:ln>
          </p:spPr>
        </p:pic>
        <p:grpSp>
          <p:nvGrpSpPr>
            <p:cNvPr id="22538" name="Group 14"/>
            <p:cNvGrpSpPr>
              <a:grpSpLocks/>
            </p:cNvGrpSpPr>
            <p:nvPr/>
          </p:nvGrpSpPr>
          <p:grpSpPr bwMode="auto">
            <a:xfrm>
              <a:off x="710642" y="3355015"/>
              <a:ext cx="1680243" cy="1298928"/>
              <a:chOff x="1883" y="864"/>
              <a:chExt cx="3298" cy="2592"/>
            </a:xfrm>
          </p:grpSpPr>
          <p:sp>
            <p:nvSpPr>
              <p:cNvPr id="22539" name="AutoShape 12"/>
              <p:cNvSpPr>
                <a:spLocks noChangeArrowheads="1"/>
              </p:cNvSpPr>
              <p:nvPr/>
            </p:nvSpPr>
            <p:spPr bwMode="auto">
              <a:xfrm>
                <a:off x="2112" y="864"/>
                <a:ext cx="2617" cy="2592"/>
              </a:xfrm>
              <a:custGeom>
                <a:avLst/>
                <a:gdLst>
                  <a:gd name="T0" fmla="*/ 159 w 21600"/>
                  <a:gd name="T1" fmla="*/ 0 h 21600"/>
                  <a:gd name="T2" fmla="*/ 46 w 21600"/>
                  <a:gd name="T3" fmla="*/ 46 h 21600"/>
                  <a:gd name="T4" fmla="*/ 0 w 21600"/>
                  <a:gd name="T5" fmla="*/ 156 h 21600"/>
                  <a:gd name="T6" fmla="*/ 46 w 21600"/>
                  <a:gd name="T7" fmla="*/ 265 h 21600"/>
                  <a:gd name="T8" fmla="*/ 159 w 21600"/>
                  <a:gd name="T9" fmla="*/ 311 h 21600"/>
                  <a:gd name="T10" fmla="*/ 271 w 21600"/>
                  <a:gd name="T11" fmla="*/ 265 h 21600"/>
                  <a:gd name="T12" fmla="*/ 317 w 21600"/>
                  <a:gd name="T13" fmla="*/ 156 h 21600"/>
                  <a:gd name="T14" fmla="*/ 271 w 21600"/>
                  <a:gd name="T15" fmla="*/ 46 h 21600"/>
                  <a:gd name="T16" fmla="*/ 0 60000 65536"/>
                  <a:gd name="T17" fmla="*/ 0 60000 65536"/>
                  <a:gd name="T18" fmla="*/ 0 60000 65536"/>
                  <a:gd name="T19" fmla="*/ 0 60000 65536"/>
                  <a:gd name="T20" fmla="*/ 0 60000 65536"/>
                  <a:gd name="T21" fmla="*/ 0 60000 65536"/>
                  <a:gd name="T22" fmla="*/ 0 60000 65536"/>
                  <a:gd name="T23" fmla="*/ 0 60000 65536"/>
                  <a:gd name="T24" fmla="*/ 3161 w 21600"/>
                  <a:gd name="T25" fmla="*/ 3167 h 21600"/>
                  <a:gd name="T26" fmla="*/ 18439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4676" y="10800"/>
                    </a:moveTo>
                    <a:cubicBezTo>
                      <a:pt x="4676" y="14182"/>
                      <a:pt x="7418" y="16924"/>
                      <a:pt x="10800" y="16924"/>
                    </a:cubicBezTo>
                    <a:cubicBezTo>
                      <a:pt x="14182" y="16924"/>
                      <a:pt x="16924" y="14182"/>
                      <a:pt x="16924" y="10800"/>
                    </a:cubicBezTo>
                    <a:cubicBezTo>
                      <a:pt x="16924" y="7418"/>
                      <a:pt x="14182" y="4676"/>
                      <a:pt x="10800" y="4676"/>
                    </a:cubicBezTo>
                    <a:cubicBezTo>
                      <a:pt x="7418" y="4676"/>
                      <a:pt x="4676" y="7418"/>
                      <a:pt x="4676" y="10800"/>
                    </a:cubicBezTo>
                    <a:close/>
                  </a:path>
                </a:pathLst>
              </a:custGeom>
              <a:gradFill rotWithShape="1">
                <a:gsLst>
                  <a:gs pos="0">
                    <a:schemeClr val="accent2"/>
                  </a:gs>
                  <a:gs pos="100000">
                    <a:srgbClr val="CCECFF"/>
                  </a:gs>
                </a:gsLst>
                <a:path path="rect">
                  <a:fillToRect l="50000" t="50000" r="50000" b="50000"/>
                </a:path>
              </a:gradFill>
              <a:ln w="9525">
                <a:noFill/>
                <a:round/>
                <a:headEnd/>
                <a:tailEnd/>
              </a:ln>
            </p:spPr>
            <p:txBody>
              <a:bodyPr wrap="none" anchor="ctr">
                <a:prstTxWarp prst="textNoShape">
                  <a:avLst/>
                </a:prstTxWarp>
              </a:bodyPr>
              <a:lstStyle/>
              <a:p>
                <a:endParaRPr lang="en-US" dirty="0"/>
              </a:p>
            </p:txBody>
          </p:sp>
          <p:sp>
            <p:nvSpPr>
              <p:cNvPr id="22540" name="_s1030"/>
              <p:cNvSpPr>
                <a:spLocks noChangeArrowheads="1" noTextEdit="1"/>
              </p:cNvSpPr>
              <p:nvPr/>
            </p:nvSpPr>
            <p:spPr bwMode="auto">
              <a:xfrm rot="-1437037">
                <a:off x="2474" y="1139"/>
                <a:ext cx="1345" cy="1243"/>
              </a:xfrm>
              <a:custGeom>
                <a:avLst/>
                <a:gdLst>
                  <a:gd name="T0" fmla="*/ 31 w 21600"/>
                  <a:gd name="T1" fmla="*/ 1 h 21600"/>
                  <a:gd name="T2" fmla="*/ 19 w 21600"/>
                  <a:gd name="T3" fmla="*/ 13 h 21600"/>
                  <a:gd name="T4" fmla="*/ 35 w 21600"/>
                  <a:gd name="T5" fmla="*/ 13 h 21600"/>
                  <a:gd name="T6" fmla="*/ 51 w 21600"/>
                  <a:gd name="T7" fmla="*/ -8 h 21600"/>
                  <a:gd name="T8" fmla="*/ 65 w 21600"/>
                  <a:gd name="T9" fmla="*/ 9 h 21600"/>
                  <a:gd name="T10" fmla="*/ 45 w 21600"/>
                  <a:gd name="T11" fmla="*/ 21 h 21600"/>
                  <a:gd name="T12" fmla="*/ 0 60000 65536"/>
                  <a:gd name="T13" fmla="*/ 0 60000 65536"/>
                  <a:gd name="T14" fmla="*/ 0 60000 65536"/>
                  <a:gd name="T15" fmla="*/ 0 60000 65536"/>
                  <a:gd name="T16" fmla="*/ 0 60000 65536"/>
                  <a:gd name="T17" fmla="*/ 0 60000 65536"/>
                  <a:gd name="T18" fmla="*/ 3164 w 21600"/>
                  <a:gd name="T19" fmla="*/ 3163 h 21600"/>
                  <a:gd name="T20" fmla="*/ 18436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599"/>
                      <a:pt x="10800" y="3599"/>
                    </a:cubicBezTo>
                    <a:cubicBezTo>
                      <a:pt x="9107" y="3599"/>
                      <a:pt x="7468" y="4196"/>
                      <a:pt x="6171" y="5284"/>
                    </a:cubicBezTo>
                    <a:lnTo>
                      <a:pt x="3857" y="2526"/>
                    </a:lnTo>
                    <a:cubicBezTo>
                      <a:pt x="5802" y="894"/>
                      <a:pt x="8260" y="-1"/>
                      <a:pt x="10800" y="-1"/>
                    </a:cubicBezTo>
                    <a:cubicBezTo>
                      <a:pt x="11428" y="-1"/>
                      <a:pt x="12056" y="54"/>
                      <a:pt x="12675" y="164"/>
                    </a:cubicBezTo>
                    <a:lnTo>
                      <a:pt x="13144" y="-2495"/>
                    </a:lnTo>
                    <a:lnTo>
                      <a:pt x="16794" y="2717"/>
                    </a:lnTo>
                    <a:lnTo>
                      <a:pt x="11581" y="6368"/>
                    </a:lnTo>
                    <a:lnTo>
                      <a:pt x="12050" y="3709"/>
                    </a:lnTo>
                    <a:close/>
                  </a:path>
                </a:pathLst>
              </a:custGeom>
              <a:solidFill>
                <a:srgbClr val="FF0000"/>
              </a:solidFill>
              <a:ln w="9525">
                <a:noFill/>
                <a:miter lim="800000"/>
                <a:headEnd/>
                <a:tailEnd/>
              </a:ln>
            </p:spPr>
            <p:txBody>
              <a:bodyPr lIns="0" tIns="0" rIns="0" bIns="0" anchor="ctr">
                <a:prstTxWarp prst="textNoShape">
                  <a:avLst/>
                </a:prstTxWarp>
              </a:bodyPr>
              <a:lstStyle/>
              <a:p>
                <a:endParaRPr lang="en-US" dirty="0"/>
              </a:p>
            </p:txBody>
          </p:sp>
          <p:sp>
            <p:nvSpPr>
              <p:cNvPr id="22541" name="Text Box 14"/>
              <p:cNvSpPr txBox="1">
                <a:spLocks noChangeArrowheads="1"/>
              </p:cNvSpPr>
              <p:nvPr/>
            </p:nvSpPr>
            <p:spPr bwMode="auto">
              <a:xfrm>
                <a:off x="1883" y="1584"/>
                <a:ext cx="1219" cy="292"/>
              </a:xfrm>
              <a:prstGeom prst="rect">
                <a:avLst/>
              </a:prstGeom>
              <a:noFill/>
              <a:ln w="9525">
                <a:noFill/>
                <a:miter lim="800000"/>
                <a:headEnd/>
                <a:tailEnd/>
              </a:ln>
            </p:spPr>
            <p:txBody>
              <a:bodyPr>
                <a:prstTxWarp prst="textNoShape">
                  <a:avLst/>
                </a:prstTxWarp>
                <a:spAutoFit/>
              </a:bodyPr>
              <a:lstStyle/>
              <a:p>
                <a:r>
                  <a:rPr lang="en-US" sz="800" b="1" dirty="0">
                    <a:solidFill>
                      <a:srgbClr val="FF0000"/>
                    </a:solidFill>
                    <a:ea typeface="Arial" pitchFamily="-108" charset="0"/>
                    <a:cs typeface="Arial" pitchFamily="-108" charset="0"/>
                  </a:rPr>
                  <a:t>Society</a:t>
                </a:r>
              </a:p>
            </p:txBody>
          </p:sp>
          <p:sp>
            <p:nvSpPr>
              <p:cNvPr id="22542" name="_s1030"/>
              <p:cNvSpPr>
                <a:spLocks noChangeArrowheads="1" noTextEdit="1"/>
              </p:cNvSpPr>
              <p:nvPr/>
            </p:nvSpPr>
            <p:spPr bwMode="auto">
              <a:xfrm rot="4650703">
                <a:off x="3192" y="1180"/>
                <a:ext cx="1313" cy="1274"/>
              </a:xfrm>
              <a:custGeom>
                <a:avLst/>
                <a:gdLst>
                  <a:gd name="T0" fmla="*/ 30 w 21600"/>
                  <a:gd name="T1" fmla="*/ 1 h 21600"/>
                  <a:gd name="T2" fmla="*/ 19 w 21600"/>
                  <a:gd name="T3" fmla="*/ 14 h 21600"/>
                  <a:gd name="T4" fmla="*/ 33 w 21600"/>
                  <a:gd name="T5" fmla="*/ 13 h 21600"/>
                  <a:gd name="T6" fmla="*/ 49 w 21600"/>
                  <a:gd name="T7" fmla="*/ -9 h 21600"/>
                  <a:gd name="T8" fmla="*/ 62 w 21600"/>
                  <a:gd name="T9" fmla="*/ 9 h 21600"/>
                  <a:gd name="T10" fmla="*/ 43 w 21600"/>
                  <a:gd name="T11" fmla="*/ 22 h 21600"/>
                  <a:gd name="T12" fmla="*/ 0 60000 65536"/>
                  <a:gd name="T13" fmla="*/ 0 60000 65536"/>
                  <a:gd name="T14" fmla="*/ 0 60000 65536"/>
                  <a:gd name="T15" fmla="*/ 0 60000 65536"/>
                  <a:gd name="T16" fmla="*/ 0 60000 65536"/>
                  <a:gd name="T17" fmla="*/ 0 60000 65536"/>
                  <a:gd name="T18" fmla="*/ 3159 w 21600"/>
                  <a:gd name="T19" fmla="*/ 3170 h 21600"/>
                  <a:gd name="T20" fmla="*/ 18441 w 21600"/>
                  <a:gd name="T21" fmla="*/ 1843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599"/>
                      <a:pt x="10800" y="3599"/>
                    </a:cubicBezTo>
                    <a:cubicBezTo>
                      <a:pt x="9107" y="3599"/>
                      <a:pt x="7468" y="4196"/>
                      <a:pt x="6171" y="5284"/>
                    </a:cubicBezTo>
                    <a:lnTo>
                      <a:pt x="3857" y="2526"/>
                    </a:lnTo>
                    <a:cubicBezTo>
                      <a:pt x="5802" y="894"/>
                      <a:pt x="8260" y="-1"/>
                      <a:pt x="10800" y="-1"/>
                    </a:cubicBezTo>
                    <a:cubicBezTo>
                      <a:pt x="11428" y="-1"/>
                      <a:pt x="12056" y="54"/>
                      <a:pt x="12675" y="164"/>
                    </a:cubicBezTo>
                    <a:lnTo>
                      <a:pt x="13144" y="-2495"/>
                    </a:lnTo>
                    <a:lnTo>
                      <a:pt x="16794" y="2717"/>
                    </a:lnTo>
                    <a:lnTo>
                      <a:pt x="11581" y="6368"/>
                    </a:lnTo>
                    <a:lnTo>
                      <a:pt x="12050" y="3709"/>
                    </a:lnTo>
                    <a:close/>
                  </a:path>
                </a:pathLst>
              </a:custGeom>
              <a:solidFill>
                <a:srgbClr val="006600"/>
              </a:solidFill>
              <a:ln w="9525">
                <a:noFill/>
                <a:miter lim="800000"/>
                <a:headEnd/>
                <a:tailEnd/>
              </a:ln>
            </p:spPr>
            <p:txBody>
              <a:bodyPr lIns="0" tIns="0" rIns="0" bIns="0" anchor="ctr">
                <a:prstTxWarp prst="textNoShape">
                  <a:avLst/>
                </a:prstTxWarp>
              </a:bodyPr>
              <a:lstStyle/>
              <a:p>
                <a:endParaRPr lang="en-US" dirty="0"/>
              </a:p>
            </p:txBody>
          </p:sp>
          <p:sp>
            <p:nvSpPr>
              <p:cNvPr id="22543" name="Text Box 16"/>
              <p:cNvSpPr txBox="1">
                <a:spLocks noChangeArrowheads="1"/>
              </p:cNvSpPr>
              <p:nvPr/>
            </p:nvSpPr>
            <p:spPr bwMode="auto">
              <a:xfrm>
                <a:off x="3178" y="978"/>
                <a:ext cx="1280" cy="292"/>
              </a:xfrm>
              <a:prstGeom prst="rect">
                <a:avLst/>
              </a:prstGeom>
              <a:noFill/>
              <a:ln w="9525">
                <a:noFill/>
                <a:miter lim="800000"/>
                <a:headEnd/>
                <a:tailEnd/>
              </a:ln>
            </p:spPr>
            <p:txBody>
              <a:bodyPr>
                <a:prstTxWarp prst="textNoShape">
                  <a:avLst/>
                </a:prstTxWarp>
                <a:spAutoFit/>
              </a:bodyPr>
              <a:lstStyle/>
              <a:p>
                <a:r>
                  <a:rPr lang="en-US" sz="800" b="1" dirty="0">
                    <a:solidFill>
                      <a:srgbClr val="006600"/>
                    </a:solidFill>
                    <a:ea typeface="Arial" pitchFamily="-108" charset="0"/>
                    <a:cs typeface="Arial" pitchFamily="-108" charset="0"/>
                  </a:rPr>
                  <a:t>Economy</a:t>
                </a:r>
              </a:p>
            </p:txBody>
          </p:sp>
          <p:sp>
            <p:nvSpPr>
              <p:cNvPr id="22544" name="_s1030"/>
              <p:cNvSpPr>
                <a:spLocks noChangeArrowheads="1" noTextEdit="1"/>
              </p:cNvSpPr>
              <p:nvPr/>
            </p:nvSpPr>
            <p:spPr bwMode="auto">
              <a:xfrm rot="-6408988">
                <a:off x="2282" y="1588"/>
                <a:ext cx="1313" cy="1273"/>
              </a:xfrm>
              <a:custGeom>
                <a:avLst/>
                <a:gdLst>
                  <a:gd name="T0" fmla="*/ 30 w 21600"/>
                  <a:gd name="T1" fmla="*/ 1 h 21600"/>
                  <a:gd name="T2" fmla="*/ 19 w 21600"/>
                  <a:gd name="T3" fmla="*/ 14 h 21600"/>
                  <a:gd name="T4" fmla="*/ 33 w 21600"/>
                  <a:gd name="T5" fmla="*/ 13 h 21600"/>
                  <a:gd name="T6" fmla="*/ 49 w 21600"/>
                  <a:gd name="T7" fmla="*/ -9 h 21600"/>
                  <a:gd name="T8" fmla="*/ 62 w 21600"/>
                  <a:gd name="T9" fmla="*/ 9 h 21600"/>
                  <a:gd name="T10" fmla="*/ 43 w 21600"/>
                  <a:gd name="T11" fmla="*/ 22 h 21600"/>
                  <a:gd name="T12" fmla="*/ 0 60000 65536"/>
                  <a:gd name="T13" fmla="*/ 0 60000 65536"/>
                  <a:gd name="T14" fmla="*/ 0 60000 65536"/>
                  <a:gd name="T15" fmla="*/ 0 60000 65536"/>
                  <a:gd name="T16" fmla="*/ 0 60000 65536"/>
                  <a:gd name="T17" fmla="*/ 0 60000 65536"/>
                  <a:gd name="T18" fmla="*/ 3159 w 21600"/>
                  <a:gd name="T19" fmla="*/ 3156 h 21600"/>
                  <a:gd name="T20" fmla="*/ 18441 w 21600"/>
                  <a:gd name="T21" fmla="*/ 18444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599"/>
                      <a:pt x="10800" y="3599"/>
                    </a:cubicBezTo>
                    <a:cubicBezTo>
                      <a:pt x="9107" y="3599"/>
                      <a:pt x="7468" y="4196"/>
                      <a:pt x="6171" y="5284"/>
                    </a:cubicBezTo>
                    <a:lnTo>
                      <a:pt x="3857" y="2526"/>
                    </a:lnTo>
                    <a:cubicBezTo>
                      <a:pt x="5802" y="894"/>
                      <a:pt x="8260" y="-1"/>
                      <a:pt x="10800" y="-1"/>
                    </a:cubicBezTo>
                    <a:cubicBezTo>
                      <a:pt x="11428" y="-1"/>
                      <a:pt x="12056" y="54"/>
                      <a:pt x="12675" y="164"/>
                    </a:cubicBezTo>
                    <a:lnTo>
                      <a:pt x="13144" y="-2495"/>
                    </a:lnTo>
                    <a:lnTo>
                      <a:pt x="16794" y="2717"/>
                    </a:lnTo>
                    <a:lnTo>
                      <a:pt x="11581" y="6368"/>
                    </a:lnTo>
                    <a:lnTo>
                      <a:pt x="12050" y="3709"/>
                    </a:lnTo>
                    <a:close/>
                  </a:path>
                </a:pathLst>
              </a:custGeom>
              <a:solidFill>
                <a:srgbClr val="006699"/>
              </a:solidFill>
              <a:ln w="9525">
                <a:noFill/>
                <a:miter lim="800000"/>
                <a:headEnd/>
                <a:tailEnd/>
              </a:ln>
            </p:spPr>
            <p:txBody>
              <a:bodyPr lIns="0" tIns="0" rIns="0" bIns="0" anchor="ctr">
                <a:prstTxWarp prst="textNoShape">
                  <a:avLst/>
                </a:prstTxWarp>
              </a:bodyPr>
              <a:lstStyle/>
              <a:p>
                <a:endParaRPr lang="en-US" dirty="0"/>
              </a:p>
            </p:txBody>
          </p:sp>
          <p:sp>
            <p:nvSpPr>
              <p:cNvPr id="22545" name="Text Box 18"/>
              <p:cNvSpPr txBox="1">
                <a:spLocks noChangeArrowheads="1"/>
              </p:cNvSpPr>
              <p:nvPr/>
            </p:nvSpPr>
            <p:spPr bwMode="auto">
              <a:xfrm>
                <a:off x="1992" y="2757"/>
                <a:ext cx="1636" cy="292"/>
              </a:xfrm>
              <a:prstGeom prst="rect">
                <a:avLst/>
              </a:prstGeom>
              <a:noFill/>
              <a:ln w="9525">
                <a:noFill/>
                <a:miter lim="800000"/>
                <a:headEnd/>
                <a:tailEnd/>
              </a:ln>
            </p:spPr>
            <p:txBody>
              <a:bodyPr>
                <a:prstTxWarp prst="textNoShape">
                  <a:avLst/>
                </a:prstTxWarp>
                <a:spAutoFit/>
              </a:bodyPr>
              <a:lstStyle/>
              <a:p>
                <a:r>
                  <a:rPr lang="en-US" sz="800" b="1" dirty="0">
                    <a:solidFill>
                      <a:srgbClr val="006699"/>
                    </a:solidFill>
                    <a:ea typeface="Arial" pitchFamily="-108" charset="0"/>
                    <a:cs typeface="Arial" pitchFamily="-108" charset="0"/>
                  </a:rPr>
                  <a:t>Environment</a:t>
                </a:r>
              </a:p>
            </p:txBody>
          </p:sp>
          <p:sp>
            <p:nvSpPr>
              <p:cNvPr id="22546" name="Text Box 19"/>
              <p:cNvSpPr txBox="1">
                <a:spLocks noChangeArrowheads="1"/>
              </p:cNvSpPr>
              <p:nvPr/>
            </p:nvSpPr>
            <p:spPr bwMode="auto">
              <a:xfrm>
                <a:off x="3978" y="2297"/>
                <a:ext cx="1203" cy="292"/>
              </a:xfrm>
              <a:prstGeom prst="rect">
                <a:avLst/>
              </a:prstGeom>
              <a:noFill/>
              <a:ln w="9525">
                <a:noFill/>
                <a:miter lim="800000"/>
                <a:headEnd/>
                <a:tailEnd/>
              </a:ln>
            </p:spPr>
            <p:txBody>
              <a:bodyPr>
                <a:prstTxWarp prst="textNoShape">
                  <a:avLst/>
                </a:prstTxWarp>
                <a:spAutoFit/>
              </a:bodyPr>
              <a:lstStyle/>
              <a:p>
                <a:r>
                  <a:rPr lang="en-US" sz="800" b="1" dirty="0">
                    <a:solidFill>
                      <a:srgbClr val="993300"/>
                    </a:solidFill>
                    <a:ea typeface="Arial" pitchFamily="-108" charset="0"/>
                    <a:cs typeface="Arial" pitchFamily="-108" charset="0"/>
                  </a:rPr>
                  <a:t>Security</a:t>
                </a:r>
              </a:p>
            </p:txBody>
          </p:sp>
          <p:sp>
            <p:nvSpPr>
              <p:cNvPr id="22547" name="_s1030"/>
              <p:cNvSpPr>
                <a:spLocks noChangeArrowheads="1" noTextEdit="1"/>
              </p:cNvSpPr>
              <p:nvPr/>
            </p:nvSpPr>
            <p:spPr bwMode="auto">
              <a:xfrm rot="9903054">
                <a:off x="2871" y="2027"/>
                <a:ext cx="1344" cy="1244"/>
              </a:xfrm>
              <a:custGeom>
                <a:avLst/>
                <a:gdLst>
                  <a:gd name="T0" fmla="*/ 31 w 21600"/>
                  <a:gd name="T1" fmla="*/ 1 h 21600"/>
                  <a:gd name="T2" fmla="*/ 19 w 21600"/>
                  <a:gd name="T3" fmla="*/ 13 h 21600"/>
                  <a:gd name="T4" fmla="*/ 35 w 21600"/>
                  <a:gd name="T5" fmla="*/ 13 h 21600"/>
                  <a:gd name="T6" fmla="*/ 51 w 21600"/>
                  <a:gd name="T7" fmla="*/ -8 h 21600"/>
                  <a:gd name="T8" fmla="*/ 65 w 21600"/>
                  <a:gd name="T9" fmla="*/ 9 h 21600"/>
                  <a:gd name="T10" fmla="*/ 45 w 21600"/>
                  <a:gd name="T11" fmla="*/ 21 h 21600"/>
                  <a:gd name="T12" fmla="*/ 0 60000 65536"/>
                  <a:gd name="T13" fmla="*/ 0 60000 65536"/>
                  <a:gd name="T14" fmla="*/ 0 60000 65536"/>
                  <a:gd name="T15" fmla="*/ 0 60000 65536"/>
                  <a:gd name="T16" fmla="*/ 0 60000 65536"/>
                  <a:gd name="T17" fmla="*/ 0 60000 65536"/>
                  <a:gd name="T18" fmla="*/ 3166 w 21600"/>
                  <a:gd name="T19" fmla="*/ 3160 h 21600"/>
                  <a:gd name="T20" fmla="*/ 18434 w 21600"/>
                  <a:gd name="T21" fmla="*/ 1844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599"/>
                      <a:pt x="10800" y="3599"/>
                    </a:cubicBezTo>
                    <a:cubicBezTo>
                      <a:pt x="9107" y="3599"/>
                      <a:pt x="7468" y="4196"/>
                      <a:pt x="6171" y="5284"/>
                    </a:cubicBezTo>
                    <a:lnTo>
                      <a:pt x="3857" y="2526"/>
                    </a:lnTo>
                    <a:cubicBezTo>
                      <a:pt x="5802" y="894"/>
                      <a:pt x="8260" y="-1"/>
                      <a:pt x="10800" y="-1"/>
                    </a:cubicBezTo>
                    <a:cubicBezTo>
                      <a:pt x="11428" y="-1"/>
                      <a:pt x="12056" y="54"/>
                      <a:pt x="12675" y="164"/>
                    </a:cubicBezTo>
                    <a:lnTo>
                      <a:pt x="13144" y="-2495"/>
                    </a:lnTo>
                    <a:lnTo>
                      <a:pt x="16794" y="2717"/>
                    </a:lnTo>
                    <a:lnTo>
                      <a:pt x="11581" y="6368"/>
                    </a:lnTo>
                    <a:lnTo>
                      <a:pt x="12050" y="3709"/>
                    </a:lnTo>
                    <a:close/>
                  </a:path>
                </a:pathLst>
              </a:custGeom>
              <a:solidFill>
                <a:srgbClr val="993300"/>
              </a:solidFill>
              <a:ln w="9525">
                <a:noFill/>
                <a:miter lim="800000"/>
                <a:headEnd/>
                <a:tailEnd/>
              </a:ln>
            </p:spPr>
            <p:txBody>
              <a:bodyPr lIns="0" tIns="0" rIns="0" bIns="0" anchor="ctr">
                <a:prstTxWarp prst="textNoShape">
                  <a:avLst/>
                </a:prstTxWarp>
              </a:bodyPr>
              <a:lstStyle/>
              <a:p>
                <a:endParaRPr lang="en-US" dirty="0"/>
              </a:p>
            </p:txBody>
          </p:sp>
        </p:grpSp>
      </p:grpSp>
      <p:sp>
        <p:nvSpPr>
          <p:cNvPr id="22533" name="TextBox 27"/>
          <p:cNvSpPr txBox="1">
            <a:spLocks noChangeArrowheads="1"/>
          </p:cNvSpPr>
          <p:nvPr/>
        </p:nvSpPr>
        <p:spPr bwMode="auto">
          <a:xfrm>
            <a:off x="711200" y="5300610"/>
            <a:ext cx="8110538" cy="1077913"/>
          </a:xfrm>
          <a:prstGeom prst="rect">
            <a:avLst/>
          </a:prstGeom>
          <a:noFill/>
          <a:ln w="9525">
            <a:noFill/>
            <a:miter lim="800000"/>
            <a:headEnd/>
            <a:tailEnd/>
          </a:ln>
        </p:spPr>
        <p:txBody>
          <a:bodyPr>
            <a:prstTxWarp prst="textNoShape">
              <a:avLst/>
            </a:prstTxWarp>
            <a:spAutoFit/>
          </a:bodyPr>
          <a:lstStyle/>
          <a:p>
            <a:pPr algn="ctr"/>
            <a:r>
              <a:rPr lang="en-US" sz="3200" i="1" dirty="0">
                <a:latin typeface="Calisto MT" pitchFamily="-108" charset="0"/>
                <a:ea typeface="Calisto MT" pitchFamily="-108" charset="0"/>
                <a:cs typeface="Calisto MT" pitchFamily="-108" charset="0"/>
              </a:rPr>
              <a:t>Requiring innovation and collaboration</a:t>
            </a:r>
          </a:p>
          <a:p>
            <a:pPr algn="ctr"/>
            <a:r>
              <a:rPr lang="en-US" sz="3200" i="1" dirty="0">
                <a:latin typeface="Calisto MT" pitchFamily="-108" charset="0"/>
                <a:ea typeface="Calisto MT" pitchFamily="-108" charset="0"/>
                <a:cs typeface="Calisto MT" pitchFamily="-108" charset="0"/>
              </a:rPr>
              <a:t> at an unprecedented scale</a:t>
            </a:r>
          </a:p>
        </p:txBody>
      </p:sp>
      <p:sp>
        <p:nvSpPr>
          <p:cNvPr id="29" name="TextBox 28"/>
          <p:cNvSpPr txBox="1"/>
          <p:nvPr/>
        </p:nvSpPr>
        <p:spPr>
          <a:xfrm>
            <a:off x="4935538" y="6324600"/>
            <a:ext cx="4027487" cy="276225"/>
          </a:xfrm>
          <a:prstGeom prst="rect">
            <a:avLst/>
          </a:prstGeom>
          <a:noFill/>
        </p:spPr>
        <p:txBody>
          <a:bodyPr>
            <a:spAutoFit/>
          </a:bodyPr>
          <a:lstStyle/>
          <a:p>
            <a:pPr>
              <a:defRPr/>
            </a:pPr>
            <a:r>
              <a:rPr lang="en-US" sz="1200" dirty="0">
                <a:solidFill>
                  <a:schemeClr val="tx1">
                    <a:lumMod val="50000"/>
                    <a:lumOff val="50000"/>
                  </a:schemeClr>
                </a:solidFill>
                <a:latin typeface="Arial" pitchFamily="-109" charset="0"/>
                <a:ea typeface="ＭＳ Ｐゴシック" pitchFamily="-109" charset="-128"/>
                <a:cs typeface="ＭＳ Ｐゴシック" pitchFamily="-109" charset="-128"/>
              </a:rPr>
              <a:t>Adapted from the 2010 Arrow Lecture by Jeffry Sachs</a:t>
            </a:r>
          </a:p>
        </p:txBody>
      </p:sp>
      <p:sp>
        <p:nvSpPr>
          <p:cNvPr id="22535" name="TextBox 30"/>
          <p:cNvSpPr txBox="1">
            <a:spLocks noChangeArrowheads="1"/>
          </p:cNvSpPr>
          <p:nvPr/>
        </p:nvSpPr>
        <p:spPr bwMode="auto">
          <a:xfrm>
            <a:off x="4613275" y="1463675"/>
            <a:ext cx="3016250" cy="3338513"/>
          </a:xfrm>
          <a:prstGeom prst="rect">
            <a:avLst/>
          </a:prstGeom>
          <a:noFill/>
          <a:ln w="9525">
            <a:noFill/>
            <a:miter lim="800000"/>
            <a:headEnd/>
            <a:tailEnd/>
          </a:ln>
        </p:spPr>
        <p:txBody>
          <a:bodyPr>
            <a:prstTxWarp prst="textNoShape">
              <a:avLst/>
            </a:prstTxWarp>
            <a:spAutoFit/>
          </a:bodyPr>
          <a:lstStyle/>
          <a:p>
            <a:pPr algn="ctr">
              <a:spcAft>
                <a:spcPts val="200"/>
              </a:spcAft>
            </a:pPr>
            <a:r>
              <a:rPr lang="en-US" sz="2800" i="1" dirty="0">
                <a:solidFill>
                  <a:schemeClr val="tx2"/>
                </a:solidFill>
              </a:rPr>
              <a:t>global</a:t>
            </a:r>
          </a:p>
          <a:p>
            <a:pPr algn="ctr">
              <a:spcAft>
                <a:spcPts val="200"/>
              </a:spcAft>
            </a:pPr>
            <a:r>
              <a:rPr lang="en-US" sz="2800" i="1" dirty="0">
                <a:solidFill>
                  <a:schemeClr val="tx2"/>
                </a:solidFill>
              </a:rPr>
              <a:t>temporal</a:t>
            </a:r>
          </a:p>
          <a:p>
            <a:pPr algn="ctr">
              <a:spcAft>
                <a:spcPts val="200"/>
              </a:spcAft>
            </a:pPr>
            <a:r>
              <a:rPr lang="en-US" sz="2800" i="1" dirty="0">
                <a:solidFill>
                  <a:schemeClr val="tx2"/>
                </a:solidFill>
              </a:rPr>
              <a:t>disruptive</a:t>
            </a:r>
          </a:p>
          <a:p>
            <a:pPr algn="ctr">
              <a:spcAft>
                <a:spcPts val="200"/>
              </a:spcAft>
            </a:pPr>
            <a:r>
              <a:rPr lang="en-US" sz="2800" i="1" dirty="0">
                <a:solidFill>
                  <a:schemeClr val="tx2"/>
                </a:solidFill>
              </a:rPr>
              <a:t>high uncertainty</a:t>
            </a:r>
          </a:p>
          <a:p>
            <a:pPr algn="ctr">
              <a:spcAft>
                <a:spcPts val="200"/>
              </a:spcAft>
            </a:pPr>
            <a:r>
              <a:rPr lang="en-US" sz="2800" i="1" dirty="0">
                <a:solidFill>
                  <a:schemeClr val="tx2"/>
                </a:solidFill>
              </a:rPr>
              <a:t>interconnected</a:t>
            </a:r>
          </a:p>
          <a:p>
            <a:pPr algn="ctr">
              <a:spcAft>
                <a:spcPts val="200"/>
              </a:spcAft>
            </a:pPr>
            <a:r>
              <a:rPr lang="en-US" sz="2800" i="1" dirty="0">
                <a:solidFill>
                  <a:schemeClr val="tx2"/>
                </a:solidFill>
              </a:rPr>
              <a:t>impact</a:t>
            </a:r>
          </a:p>
          <a:p>
            <a:pPr algn="ctr">
              <a:spcAft>
                <a:spcPts val="200"/>
              </a:spcAft>
            </a:pPr>
            <a:r>
              <a:rPr lang="en-US" sz="2800" i="1" dirty="0">
                <a:solidFill>
                  <a:schemeClr val="tx2"/>
                </a:solidFill>
              </a:rPr>
              <a:t>urgent</a:t>
            </a:r>
          </a:p>
        </p:txBody>
      </p:sp>
      <p:sp>
        <p:nvSpPr>
          <p:cNvPr id="32" name="TextBox 31"/>
          <p:cNvSpPr txBox="1"/>
          <p:nvPr/>
        </p:nvSpPr>
        <p:spPr>
          <a:xfrm>
            <a:off x="8583613" y="973138"/>
            <a:ext cx="550862" cy="261937"/>
          </a:xfrm>
          <a:prstGeom prst="rect">
            <a:avLst/>
          </a:prstGeom>
          <a:noFill/>
        </p:spPr>
        <p:txBody>
          <a:bodyPr wrap="none">
            <a:spAutoFit/>
          </a:bodyPr>
          <a:lstStyle/>
          <a:p>
            <a:pPr>
              <a:defRPr/>
            </a:pPr>
            <a:r>
              <a:rPr lang="en-US" sz="1100" dirty="0">
                <a:solidFill>
                  <a:schemeClr val="bg1">
                    <a:lumMod val="95000"/>
                  </a:schemeClr>
                </a:solidFill>
                <a:latin typeface="Arial" pitchFamily="-109" charset="0"/>
                <a:ea typeface="ＭＳ Ｐゴシック" pitchFamily="-109" charset="-128"/>
                <a:cs typeface="ＭＳ Ｐゴシック" pitchFamily="-109" charset="-128"/>
              </a:rPr>
              <a:t>WHY</a:t>
            </a: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8583613" y="973138"/>
            <a:ext cx="550862" cy="261937"/>
          </a:xfrm>
          <a:prstGeom prst="rect">
            <a:avLst/>
          </a:prstGeom>
          <a:noFill/>
        </p:spPr>
        <p:txBody>
          <a:bodyPr wrap="none">
            <a:spAutoFit/>
          </a:bodyPr>
          <a:lstStyle/>
          <a:p>
            <a:pPr>
              <a:defRPr/>
            </a:pPr>
            <a:r>
              <a:rPr lang="en-US" sz="1100" dirty="0">
                <a:solidFill>
                  <a:schemeClr val="bg1">
                    <a:lumMod val="95000"/>
                  </a:schemeClr>
                </a:solidFill>
                <a:latin typeface="Arial" pitchFamily="-109" charset="0"/>
                <a:ea typeface="ＭＳ Ｐゴシック" pitchFamily="-109" charset="-128"/>
                <a:cs typeface="ＭＳ Ｐゴシック" pitchFamily="-109" charset="-128"/>
              </a:rPr>
              <a:t>WHY</a:t>
            </a:r>
          </a:p>
        </p:txBody>
      </p:sp>
      <p:sp>
        <p:nvSpPr>
          <p:cNvPr id="4" name="Title 1"/>
          <p:cNvSpPr>
            <a:spLocks noGrp="1"/>
          </p:cNvSpPr>
          <p:nvPr>
            <p:ph type="title"/>
          </p:nvPr>
        </p:nvSpPr>
        <p:spPr>
          <a:xfrm>
            <a:off x="4571999" y="17463"/>
            <a:ext cx="4391025" cy="882650"/>
          </a:xfrm>
        </p:spPr>
        <p:txBody>
          <a:bodyPr>
            <a:noAutofit/>
          </a:bodyPr>
          <a:lstStyle/>
          <a:p>
            <a:pPr>
              <a:defRPr/>
            </a:pPr>
            <a:r>
              <a:rPr lang="en-US" sz="4000" dirty="0" smtClean="0">
                <a:solidFill>
                  <a:schemeClr val="accent1">
                    <a:lumMod val="50000"/>
                  </a:schemeClr>
                </a:solidFill>
              </a:rPr>
              <a:t>Energy decisions </a:t>
            </a:r>
            <a:r>
              <a:rPr lang="en-US" sz="4000" dirty="0" smtClean="0">
                <a:solidFill>
                  <a:schemeClr val="bg1"/>
                </a:solidFill>
              </a:rPr>
              <a:t>questions</a:t>
            </a:r>
            <a:endParaRPr lang="en-US" sz="4000" dirty="0">
              <a:solidFill>
                <a:schemeClr val="bg1"/>
              </a:solidFill>
            </a:endParaRPr>
          </a:p>
        </p:txBody>
      </p:sp>
      <p:sp>
        <p:nvSpPr>
          <p:cNvPr id="7" name="TextBox 6"/>
          <p:cNvSpPr txBox="1"/>
          <p:nvPr/>
        </p:nvSpPr>
        <p:spPr>
          <a:xfrm>
            <a:off x="8507413" y="982663"/>
            <a:ext cx="636587" cy="261937"/>
          </a:xfrm>
          <a:prstGeom prst="rect">
            <a:avLst/>
          </a:prstGeom>
          <a:noFill/>
        </p:spPr>
        <p:txBody>
          <a:bodyPr wrap="none">
            <a:spAutoFit/>
          </a:bodyPr>
          <a:lstStyle/>
          <a:p>
            <a:pPr>
              <a:defRPr/>
            </a:pPr>
            <a:r>
              <a:rPr lang="en-US" sz="1100" dirty="0">
                <a:solidFill>
                  <a:schemeClr val="bg1">
                    <a:lumMod val="95000"/>
                  </a:schemeClr>
                </a:solidFill>
                <a:latin typeface="Arial" pitchFamily="-109" charset="0"/>
                <a:ea typeface="ＭＳ Ｐゴシック" pitchFamily="-109" charset="-128"/>
                <a:cs typeface="ＭＳ Ｐゴシック" pitchFamily="-109" charset="-128"/>
              </a:rPr>
              <a:t>WHAT</a:t>
            </a:r>
          </a:p>
        </p:txBody>
      </p:sp>
      <p:sp>
        <p:nvSpPr>
          <p:cNvPr id="24582" name="TextBox 7"/>
          <p:cNvSpPr txBox="1">
            <a:spLocks noChangeArrowheads="1"/>
          </p:cNvSpPr>
          <p:nvPr/>
        </p:nvSpPr>
        <p:spPr bwMode="auto">
          <a:xfrm>
            <a:off x="5697273" y="1819862"/>
            <a:ext cx="3121025" cy="3108544"/>
          </a:xfrm>
          <a:prstGeom prst="rect">
            <a:avLst/>
          </a:prstGeom>
          <a:noFill/>
          <a:ln w="9525">
            <a:noFill/>
            <a:miter lim="800000"/>
            <a:headEnd/>
            <a:tailEnd/>
          </a:ln>
        </p:spPr>
        <p:txBody>
          <a:bodyPr>
            <a:prstTxWarp prst="textNoShape">
              <a:avLst/>
            </a:prstTxWarp>
            <a:spAutoFit/>
          </a:bodyPr>
          <a:lstStyle/>
          <a:p>
            <a:pPr algn="ctr">
              <a:spcAft>
                <a:spcPts val="200"/>
              </a:spcAft>
            </a:pPr>
            <a:r>
              <a:rPr lang="en-US" sz="2800" i="1" dirty="0">
                <a:solidFill>
                  <a:schemeClr val="tx2"/>
                </a:solidFill>
              </a:rPr>
              <a:t>technology</a:t>
            </a:r>
          </a:p>
          <a:p>
            <a:pPr algn="ctr">
              <a:spcAft>
                <a:spcPts val="200"/>
              </a:spcAft>
            </a:pPr>
            <a:r>
              <a:rPr lang="en-US" sz="2800" i="1" dirty="0">
                <a:solidFill>
                  <a:schemeClr val="tx2"/>
                </a:solidFill>
              </a:rPr>
              <a:t>policies</a:t>
            </a:r>
          </a:p>
          <a:p>
            <a:pPr algn="ctr">
              <a:spcAft>
                <a:spcPts val="200"/>
              </a:spcAft>
            </a:pPr>
            <a:r>
              <a:rPr lang="en-US" sz="2800" i="1" dirty="0">
                <a:solidFill>
                  <a:schemeClr val="tx2"/>
                </a:solidFill>
              </a:rPr>
              <a:t>investments</a:t>
            </a:r>
          </a:p>
          <a:p>
            <a:pPr algn="ctr">
              <a:spcAft>
                <a:spcPts val="200"/>
              </a:spcAft>
            </a:pPr>
            <a:r>
              <a:rPr lang="en-US" sz="2800" i="1" dirty="0">
                <a:solidFill>
                  <a:schemeClr val="tx2"/>
                </a:solidFill>
              </a:rPr>
              <a:t>business models</a:t>
            </a:r>
            <a:endParaRPr lang="en-US" sz="2800" i="1" dirty="0" smtClean="0">
              <a:solidFill>
                <a:schemeClr val="tx2"/>
              </a:solidFill>
            </a:endParaRPr>
          </a:p>
          <a:p>
            <a:pPr algn="ctr">
              <a:spcAft>
                <a:spcPts val="200"/>
              </a:spcAft>
            </a:pPr>
            <a:r>
              <a:rPr lang="en-US" sz="2800" i="1" dirty="0" smtClean="0">
                <a:solidFill>
                  <a:schemeClr val="tx2"/>
                </a:solidFill>
              </a:rPr>
              <a:t>research</a:t>
            </a:r>
          </a:p>
          <a:p>
            <a:pPr algn="ctr">
              <a:spcAft>
                <a:spcPts val="200"/>
              </a:spcAft>
            </a:pPr>
            <a:r>
              <a:rPr lang="en-US" sz="2800" i="1" dirty="0" smtClean="0">
                <a:solidFill>
                  <a:schemeClr val="tx2"/>
                </a:solidFill>
              </a:rPr>
              <a:t>education </a:t>
            </a:r>
            <a:endParaRPr lang="en-US" sz="2800" i="1" dirty="0">
              <a:solidFill>
                <a:schemeClr val="tx2"/>
              </a:solidFill>
            </a:endParaRPr>
          </a:p>
          <a:p>
            <a:endParaRPr lang="en-US" dirty="0"/>
          </a:p>
        </p:txBody>
      </p:sp>
      <p:sp>
        <p:nvSpPr>
          <p:cNvPr id="24585" name="TextBox 10"/>
          <p:cNvSpPr txBox="1">
            <a:spLocks noChangeArrowheads="1"/>
          </p:cNvSpPr>
          <p:nvPr/>
        </p:nvSpPr>
        <p:spPr bwMode="auto">
          <a:xfrm>
            <a:off x="711200" y="5400675"/>
            <a:ext cx="8110538" cy="1016000"/>
          </a:xfrm>
          <a:prstGeom prst="rect">
            <a:avLst/>
          </a:prstGeom>
          <a:noFill/>
          <a:ln w="9525">
            <a:noFill/>
            <a:miter lim="800000"/>
            <a:headEnd/>
            <a:tailEnd/>
          </a:ln>
        </p:spPr>
        <p:txBody>
          <a:bodyPr>
            <a:prstTxWarp prst="textNoShape">
              <a:avLst/>
            </a:prstTxWarp>
            <a:spAutoFit/>
          </a:bodyPr>
          <a:lstStyle/>
          <a:p>
            <a:pPr algn="ctr"/>
            <a:r>
              <a:rPr lang="en-US" sz="3200" i="1" dirty="0">
                <a:latin typeface="Calisto MT" pitchFamily="-108" charset="0"/>
                <a:ea typeface="Calisto MT" pitchFamily="-108" charset="0"/>
                <a:cs typeface="Calisto MT" pitchFamily="-108" charset="0"/>
              </a:rPr>
              <a:t>We need trusted foundational knowledge</a:t>
            </a:r>
          </a:p>
          <a:p>
            <a:pPr algn="ctr"/>
            <a:r>
              <a:rPr lang="en-US" sz="2800" i="1" dirty="0">
                <a:latin typeface="Calisto MT" pitchFamily="-108" charset="0"/>
                <a:ea typeface="Calisto MT" pitchFamily="-108" charset="0"/>
                <a:cs typeface="Calisto MT" pitchFamily="-108" charset="0"/>
              </a:rPr>
              <a:t>that informs our energy decisions</a:t>
            </a:r>
          </a:p>
        </p:txBody>
      </p:sp>
      <p:grpSp>
        <p:nvGrpSpPr>
          <p:cNvPr id="24586" name="Group 14"/>
          <p:cNvGrpSpPr>
            <a:grpSpLocks/>
          </p:cNvGrpSpPr>
          <p:nvPr/>
        </p:nvGrpSpPr>
        <p:grpSpPr bwMode="auto">
          <a:xfrm>
            <a:off x="721473" y="1693088"/>
            <a:ext cx="4897108" cy="3442753"/>
            <a:chOff x="1684682" y="942690"/>
            <a:chExt cx="5943600" cy="4647019"/>
          </a:xfrm>
        </p:grpSpPr>
        <p:pic>
          <p:nvPicPr>
            <p:cNvPr id="24587" name="Picture 11"/>
            <p:cNvPicPr>
              <a:picLocks noChangeAspect="1"/>
            </p:cNvPicPr>
            <p:nvPr/>
          </p:nvPicPr>
          <p:blipFill>
            <a:blip r:embed="rId3"/>
            <a:srcRect/>
            <a:stretch>
              <a:fillRect/>
            </a:stretch>
          </p:blipFill>
          <p:spPr bwMode="auto">
            <a:xfrm>
              <a:off x="1684682" y="1399890"/>
              <a:ext cx="4394200" cy="4189819"/>
            </a:xfrm>
            <a:prstGeom prst="rect">
              <a:avLst/>
            </a:prstGeom>
            <a:noFill/>
            <a:ln w="9525">
              <a:noFill/>
              <a:miter lim="800000"/>
              <a:headEnd/>
              <a:tailEnd/>
            </a:ln>
          </p:spPr>
        </p:pic>
        <p:sp>
          <p:nvSpPr>
            <p:cNvPr id="13" name="Freeform 12"/>
            <p:cNvSpPr/>
            <p:nvPr/>
          </p:nvSpPr>
          <p:spPr>
            <a:xfrm>
              <a:off x="5605688" y="942690"/>
              <a:ext cx="2022594" cy="3410185"/>
            </a:xfrm>
            <a:custGeom>
              <a:avLst/>
              <a:gdLst>
                <a:gd name="connsiteX0" fmla="*/ 0 w 1909704"/>
                <a:gd name="connsiteY0" fmla="*/ 3349037 h 3377259"/>
                <a:gd name="connsiteX1" fmla="*/ 0 w 1909704"/>
                <a:gd name="connsiteY1" fmla="*/ 884296 h 3377259"/>
                <a:gd name="connsiteX2" fmla="*/ 1909704 w 1909704"/>
                <a:gd name="connsiteY2" fmla="*/ 0 h 3377259"/>
                <a:gd name="connsiteX3" fmla="*/ 1862667 w 1909704"/>
                <a:gd name="connsiteY3" fmla="*/ 3377259 h 3377259"/>
                <a:gd name="connsiteX4" fmla="*/ 0 w 1909704"/>
                <a:gd name="connsiteY4" fmla="*/ 3349037 h 337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704" h="3377259">
                  <a:moveTo>
                    <a:pt x="0" y="3349037"/>
                  </a:moveTo>
                  <a:lnTo>
                    <a:pt x="0" y="884296"/>
                  </a:lnTo>
                  <a:lnTo>
                    <a:pt x="1909704" y="0"/>
                  </a:lnTo>
                  <a:lnTo>
                    <a:pt x="1862667" y="3377259"/>
                  </a:lnTo>
                  <a:lnTo>
                    <a:pt x="0" y="3349037"/>
                  </a:lnTo>
                  <a:close/>
                </a:path>
              </a:pathLst>
            </a:custGeom>
            <a:solidFill>
              <a:srgbClr val="5E7181"/>
            </a:solidFill>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p>
          </p:txBody>
        </p:sp>
        <p:sp>
          <p:nvSpPr>
            <p:cNvPr id="24591" name="TextBox 13"/>
            <p:cNvSpPr txBox="1">
              <a:spLocks noChangeArrowheads="1"/>
            </p:cNvSpPr>
            <p:nvPr/>
          </p:nvSpPr>
          <p:spPr bwMode="auto">
            <a:xfrm>
              <a:off x="5799483" y="2119400"/>
              <a:ext cx="1616195" cy="789329"/>
            </a:xfrm>
            <a:prstGeom prst="rect">
              <a:avLst/>
            </a:prstGeom>
            <a:noFill/>
            <a:ln w="9525">
              <a:noFill/>
              <a:miter lim="800000"/>
              <a:headEnd/>
              <a:tailEnd/>
            </a:ln>
          </p:spPr>
          <p:txBody>
            <a:bodyPr wrap="square">
              <a:prstTxWarp prst="textNoShape">
                <a:avLst/>
              </a:prstTxWarp>
              <a:spAutoFit/>
            </a:bodyPr>
            <a:lstStyle/>
            <a:p>
              <a:pPr algn="ctr"/>
              <a:r>
                <a:rPr lang="en-US" sz="1600" dirty="0">
                  <a:solidFill>
                    <a:schemeClr val="bg1"/>
                  </a:solidFill>
                </a:rPr>
                <a:t>Energy Choices</a:t>
              </a:r>
            </a:p>
          </p:txBody>
        </p:sp>
      </p:gr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2270" y="9074"/>
            <a:ext cx="5541729" cy="757238"/>
          </a:xfrm>
        </p:spPr>
        <p:txBody>
          <a:bodyPr>
            <a:noAutofit/>
          </a:bodyPr>
          <a:lstStyle/>
          <a:p>
            <a:pPr>
              <a:defRPr/>
            </a:pPr>
            <a:r>
              <a:rPr lang="en-US" sz="4000" dirty="0" smtClean="0">
                <a:solidFill>
                  <a:schemeClr val="accent1">
                    <a:lumMod val="50000"/>
                  </a:schemeClr>
                </a:solidFill>
              </a:rPr>
              <a:t>Virtuous energy cycle</a:t>
            </a:r>
            <a:endParaRPr lang="en-US" sz="4000" dirty="0">
              <a:solidFill>
                <a:schemeClr val="accent1">
                  <a:lumMod val="50000"/>
                </a:schemeClr>
              </a:solidFill>
            </a:endParaRPr>
          </a:p>
        </p:txBody>
      </p:sp>
      <p:sp>
        <p:nvSpPr>
          <p:cNvPr id="26627" name="TextBox 9"/>
          <p:cNvSpPr txBox="1">
            <a:spLocks noChangeArrowheads="1"/>
          </p:cNvSpPr>
          <p:nvPr/>
        </p:nvSpPr>
        <p:spPr bwMode="auto">
          <a:xfrm>
            <a:off x="412750" y="5337175"/>
            <a:ext cx="8258175" cy="1016000"/>
          </a:xfrm>
          <a:prstGeom prst="rect">
            <a:avLst/>
          </a:prstGeom>
          <a:noFill/>
          <a:ln w="9525">
            <a:noFill/>
            <a:miter lim="800000"/>
            <a:headEnd/>
            <a:tailEnd/>
          </a:ln>
        </p:spPr>
        <p:txBody>
          <a:bodyPr>
            <a:prstTxWarp prst="textNoShape">
              <a:avLst/>
            </a:prstTxWarp>
            <a:spAutoFit/>
          </a:bodyPr>
          <a:lstStyle/>
          <a:p>
            <a:pPr algn="ctr"/>
            <a:r>
              <a:rPr lang="en-US" sz="3200" i="1" dirty="0">
                <a:latin typeface="Calisto MT" pitchFamily="-108" charset="0"/>
                <a:ea typeface="Calisto MT" pitchFamily="-108" charset="0"/>
                <a:cs typeface="Calisto MT" pitchFamily="-108" charset="0"/>
              </a:rPr>
              <a:t>Informed decisions build confidence and momentum </a:t>
            </a:r>
          </a:p>
          <a:p>
            <a:pPr algn="ctr"/>
            <a:r>
              <a:rPr lang="en-US" sz="2800" i="1" dirty="0">
                <a:latin typeface="Calisto MT" pitchFamily="-108" charset="0"/>
                <a:ea typeface="Calisto MT" pitchFamily="-108" charset="0"/>
                <a:cs typeface="Calisto MT" pitchFamily="-108" charset="0"/>
              </a:rPr>
              <a:t>Poor decisions undermine trust and action </a:t>
            </a:r>
          </a:p>
        </p:txBody>
      </p:sp>
      <p:grpSp>
        <p:nvGrpSpPr>
          <p:cNvPr id="26628" name="Group 49"/>
          <p:cNvGrpSpPr>
            <a:grpSpLocks/>
          </p:cNvGrpSpPr>
          <p:nvPr/>
        </p:nvGrpSpPr>
        <p:grpSpPr bwMode="auto">
          <a:xfrm>
            <a:off x="925513" y="1649413"/>
            <a:ext cx="3368675" cy="3365500"/>
            <a:chOff x="2286519" y="1345675"/>
            <a:chExt cx="4347007" cy="4194265"/>
          </a:xfrm>
        </p:grpSpPr>
        <p:sp>
          <p:nvSpPr>
            <p:cNvPr id="9" name="Curved Right Arrow 8"/>
            <p:cNvSpPr/>
            <p:nvPr/>
          </p:nvSpPr>
          <p:spPr>
            <a:xfrm>
              <a:off x="2286519" y="2467862"/>
              <a:ext cx="531971" cy="2072177"/>
            </a:xfrm>
            <a:prstGeom prst="curvedRightArrow">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schemeClr val="tx1"/>
                </a:solidFill>
              </a:endParaRPr>
            </a:p>
          </p:txBody>
        </p:sp>
        <p:sp>
          <p:nvSpPr>
            <p:cNvPr id="11" name="Curved Right Arrow 10"/>
            <p:cNvSpPr/>
            <p:nvPr/>
          </p:nvSpPr>
          <p:spPr>
            <a:xfrm rot="16200000">
              <a:off x="4229810" y="4225310"/>
              <a:ext cx="523483" cy="2105778"/>
            </a:xfrm>
            <a:prstGeom prst="curvedRightArrow">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schemeClr val="tx1"/>
                </a:solidFill>
              </a:endParaRPr>
            </a:p>
          </p:txBody>
        </p:sp>
        <p:sp>
          <p:nvSpPr>
            <p:cNvPr id="12" name="Curved Right Arrow 11"/>
            <p:cNvSpPr/>
            <p:nvPr/>
          </p:nvSpPr>
          <p:spPr>
            <a:xfrm rot="5400000">
              <a:off x="4175751" y="554528"/>
              <a:ext cx="523483" cy="2105778"/>
            </a:xfrm>
            <a:prstGeom prst="curvedRightArrow">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schemeClr val="tx1"/>
                </a:solidFill>
              </a:endParaRPr>
            </a:p>
          </p:txBody>
        </p:sp>
        <p:sp>
          <p:nvSpPr>
            <p:cNvPr id="13" name="Curved Right Arrow 12"/>
            <p:cNvSpPr/>
            <p:nvPr/>
          </p:nvSpPr>
          <p:spPr>
            <a:xfrm rot="10800000">
              <a:off x="6101555" y="2442339"/>
              <a:ext cx="531971" cy="2072177"/>
            </a:xfrm>
            <a:prstGeom prst="curvedRightArrow">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schemeClr val="tx1"/>
                </a:solidFill>
              </a:endParaRPr>
            </a:p>
          </p:txBody>
        </p:sp>
        <p:grpSp>
          <p:nvGrpSpPr>
            <p:cNvPr id="4" name="Group 39"/>
            <p:cNvGrpSpPr/>
            <p:nvPr/>
          </p:nvGrpSpPr>
          <p:grpSpPr>
            <a:xfrm>
              <a:off x="3199029" y="2231467"/>
              <a:ext cx="2541632" cy="2481670"/>
              <a:chOff x="3001104" y="2050193"/>
              <a:chExt cx="3291214" cy="3291214"/>
            </a:xfrm>
            <a:solidFill>
              <a:srgbClr val="F4C252"/>
            </a:solidFill>
          </p:grpSpPr>
          <p:sp>
            <p:nvSpPr>
              <p:cNvPr id="46" name="Pie 27"/>
              <p:cNvSpPr/>
              <p:nvPr/>
            </p:nvSpPr>
            <p:spPr>
              <a:xfrm>
                <a:off x="3001104" y="2050193"/>
                <a:ext cx="1608460" cy="1608461"/>
              </a:xfrm>
              <a:prstGeom prst="pieWedge">
                <a:avLst/>
              </a:prstGeom>
              <a:grpFill/>
            </p:spPr>
            <p:style>
              <a:lnRef idx="0">
                <a:schemeClr val="lt1">
                  <a:hueOff val="0"/>
                  <a:satOff val="0"/>
                  <a:lumOff val="0"/>
                  <a:alphaOff val="0"/>
                </a:schemeClr>
              </a:lnRef>
              <a:fillRef idx="3">
                <a:scrgbClr r="0" g="0" b="0"/>
              </a:fillRef>
              <a:effectRef idx="3">
                <a:schemeClr val="accent4">
                  <a:hueOff val="0"/>
                  <a:satOff val="0"/>
                  <a:lumOff val="0"/>
                  <a:alphaOff val="0"/>
                </a:schemeClr>
              </a:effectRef>
              <a:fontRef idx="minor">
                <a:schemeClr val="lt1"/>
              </a:fontRef>
            </p:style>
          </p:sp>
          <p:grpSp>
            <p:nvGrpSpPr>
              <p:cNvPr id="5" name="Group 5"/>
              <p:cNvGrpSpPr/>
              <p:nvPr/>
            </p:nvGrpSpPr>
            <p:grpSpPr>
              <a:xfrm>
                <a:off x="4683858" y="2050193"/>
                <a:ext cx="1608460" cy="1608460"/>
                <a:chOff x="2795902" y="211737"/>
                <a:chExt cx="1608460" cy="1608460"/>
              </a:xfrm>
              <a:grpFill/>
            </p:grpSpPr>
            <p:sp>
              <p:nvSpPr>
                <p:cNvPr id="44" name="Pie 43"/>
                <p:cNvSpPr/>
                <p:nvPr/>
              </p:nvSpPr>
              <p:spPr>
                <a:xfrm rot="5400000">
                  <a:off x="2795902" y="211737"/>
                  <a:ext cx="1608460" cy="1608460"/>
                </a:xfrm>
                <a:prstGeom prst="pieWedge">
                  <a:avLst/>
                </a:prstGeom>
                <a:grpFill/>
              </p:spPr>
              <p:style>
                <a:lnRef idx="0">
                  <a:schemeClr val="lt1">
                    <a:hueOff val="0"/>
                    <a:satOff val="0"/>
                    <a:lumOff val="0"/>
                    <a:alphaOff val="0"/>
                  </a:schemeClr>
                </a:lnRef>
                <a:fillRef idx="3">
                  <a:scrgbClr r="0" g="0" b="0"/>
                </a:fillRef>
                <a:effectRef idx="3">
                  <a:schemeClr val="accent4">
                    <a:hueOff val="0"/>
                    <a:satOff val="0"/>
                    <a:lumOff val="0"/>
                    <a:alphaOff val="0"/>
                  </a:schemeClr>
                </a:effectRef>
                <a:fontRef idx="minor">
                  <a:schemeClr val="lt1"/>
                </a:fontRef>
              </p:style>
            </p:sp>
            <p:sp>
              <p:nvSpPr>
                <p:cNvPr id="45" name="Pie 6"/>
                <p:cNvSpPr/>
                <p:nvPr/>
              </p:nvSpPr>
              <p:spPr>
                <a:xfrm>
                  <a:off x="2912661" y="960927"/>
                  <a:ext cx="1237609" cy="703291"/>
                </a:xfrm>
                <a:prstGeom prst="rect">
                  <a:avLst/>
                </a:prstGeom>
                <a:solidFill>
                  <a:schemeClr val="bg1">
                    <a:alpha val="0"/>
                  </a:schemeClr>
                </a:solidFill>
              </p:spPr>
              <p:style>
                <a:lnRef idx="0">
                  <a:scrgbClr r="0" g="0" b="0"/>
                </a:lnRef>
                <a:fillRef idx="0">
                  <a:scrgbClr r="0" g="0" b="0"/>
                </a:fillRef>
                <a:effectRef idx="0">
                  <a:scrgbClr r="0" g="0" b="0"/>
                </a:effectRef>
                <a:fontRef idx="minor">
                  <a:schemeClr val="lt1"/>
                </a:fontRef>
              </p:style>
              <p:txBody>
                <a:bodyPr lIns="128016" tIns="128016" rIns="128016" bIns="128016" spcCol="1270" anchor="ctr"/>
                <a:lstStyle/>
                <a:p>
                  <a:pPr algn="ctr" defTabSz="800100">
                    <a:lnSpc>
                      <a:spcPct val="90000"/>
                    </a:lnSpc>
                    <a:spcAft>
                      <a:spcPct val="35000"/>
                    </a:spcAft>
                    <a:defRPr/>
                  </a:pPr>
                  <a:r>
                    <a:rPr lang="en-US" sz="1000" b="1" dirty="0">
                      <a:solidFill>
                        <a:srgbClr val="2E3C2D"/>
                      </a:solidFill>
                    </a:rPr>
                    <a:t>Industry </a:t>
                  </a:r>
                </a:p>
              </p:txBody>
            </p:sp>
          </p:grpSp>
          <p:grpSp>
            <p:nvGrpSpPr>
              <p:cNvPr id="6" name="Group 6"/>
              <p:cNvGrpSpPr/>
              <p:nvPr/>
            </p:nvGrpSpPr>
            <p:grpSpPr>
              <a:xfrm>
                <a:off x="4683858" y="3732947"/>
                <a:ext cx="1608460" cy="1608460"/>
                <a:chOff x="2795902" y="1894491"/>
                <a:chExt cx="1608460" cy="1608460"/>
              </a:xfrm>
              <a:grpFill/>
            </p:grpSpPr>
            <p:sp>
              <p:nvSpPr>
                <p:cNvPr id="42" name="Pie 41"/>
                <p:cNvSpPr/>
                <p:nvPr/>
              </p:nvSpPr>
              <p:spPr>
                <a:xfrm rot="10800000">
                  <a:off x="2795902" y="1894491"/>
                  <a:ext cx="1608460" cy="1608460"/>
                </a:xfrm>
                <a:prstGeom prst="pieWedge">
                  <a:avLst/>
                </a:prstGeom>
                <a:grpFill/>
              </p:spPr>
              <p:style>
                <a:lnRef idx="0">
                  <a:schemeClr val="lt1">
                    <a:hueOff val="0"/>
                    <a:satOff val="0"/>
                    <a:lumOff val="0"/>
                    <a:alphaOff val="0"/>
                  </a:schemeClr>
                </a:lnRef>
                <a:fillRef idx="3">
                  <a:scrgbClr r="0" g="0" b="0"/>
                </a:fillRef>
                <a:effectRef idx="3">
                  <a:schemeClr val="accent4">
                    <a:hueOff val="0"/>
                    <a:satOff val="0"/>
                    <a:lumOff val="0"/>
                    <a:alphaOff val="0"/>
                  </a:schemeClr>
                </a:effectRef>
                <a:fontRef idx="minor">
                  <a:schemeClr val="lt1"/>
                </a:fontRef>
              </p:style>
            </p:sp>
            <p:sp>
              <p:nvSpPr>
                <p:cNvPr id="43" name="Pie 8"/>
                <p:cNvSpPr/>
                <p:nvPr/>
              </p:nvSpPr>
              <p:spPr>
                <a:xfrm>
                  <a:off x="2844096" y="2099885"/>
                  <a:ext cx="1491701" cy="509469"/>
                </a:xfrm>
                <a:prstGeom prst="rect">
                  <a:avLst/>
                </a:prstGeom>
                <a:solidFill>
                  <a:schemeClr val="bg1">
                    <a:alpha val="0"/>
                  </a:schemeClr>
                </a:solidFill>
              </p:spPr>
              <p:style>
                <a:lnRef idx="0">
                  <a:scrgbClr r="0" g="0" b="0"/>
                </a:lnRef>
                <a:fillRef idx="0">
                  <a:scrgbClr r="0" g="0" b="0"/>
                </a:fillRef>
                <a:effectRef idx="0">
                  <a:scrgbClr r="0" g="0" b="0"/>
                </a:effectRef>
                <a:fontRef idx="minor">
                  <a:schemeClr val="lt1"/>
                </a:fontRef>
              </p:style>
              <p:txBody>
                <a:bodyPr lIns="128016" tIns="128016" rIns="128016" bIns="128016" spcCol="1270" anchor="ctr"/>
                <a:lstStyle/>
                <a:p>
                  <a:pPr defTabSz="800100">
                    <a:lnSpc>
                      <a:spcPct val="90000"/>
                    </a:lnSpc>
                    <a:spcAft>
                      <a:spcPct val="35000"/>
                    </a:spcAft>
                    <a:defRPr/>
                  </a:pPr>
                  <a:r>
                    <a:rPr lang="en-US" sz="1000" b="1" dirty="0">
                      <a:solidFill>
                        <a:srgbClr val="2E3C2D"/>
                      </a:solidFill>
                    </a:rPr>
                    <a:t>Consumers</a:t>
                  </a:r>
                </a:p>
              </p:txBody>
            </p:sp>
          </p:grpSp>
          <p:grpSp>
            <p:nvGrpSpPr>
              <p:cNvPr id="7" name="Group 7"/>
              <p:cNvGrpSpPr/>
              <p:nvPr/>
            </p:nvGrpSpPr>
            <p:grpSpPr>
              <a:xfrm>
                <a:off x="3001104" y="3732947"/>
                <a:ext cx="1608460" cy="1608460"/>
                <a:chOff x="1113148" y="1894491"/>
                <a:chExt cx="1608460" cy="1608460"/>
              </a:xfrm>
              <a:grpFill/>
            </p:grpSpPr>
            <p:sp>
              <p:nvSpPr>
                <p:cNvPr id="40" name="Pie 39"/>
                <p:cNvSpPr/>
                <p:nvPr/>
              </p:nvSpPr>
              <p:spPr>
                <a:xfrm rot="16200000">
                  <a:off x="1113148" y="1894491"/>
                  <a:ext cx="1608460" cy="1608460"/>
                </a:xfrm>
                <a:prstGeom prst="pieWedge">
                  <a:avLst/>
                </a:prstGeom>
                <a:grpFill/>
              </p:spPr>
              <p:style>
                <a:lnRef idx="0">
                  <a:schemeClr val="lt1">
                    <a:hueOff val="0"/>
                    <a:satOff val="0"/>
                    <a:lumOff val="0"/>
                    <a:alphaOff val="0"/>
                  </a:schemeClr>
                </a:lnRef>
                <a:fillRef idx="3">
                  <a:scrgbClr r="0" g="0" b="0"/>
                </a:fillRef>
                <a:effectRef idx="3">
                  <a:schemeClr val="accent4">
                    <a:hueOff val="0"/>
                    <a:satOff val="0"/>
                    <a:lumOff val="0"/>
                    <a:alphaOff val="0"/>
                  </a:schemeClr>
                </a:effectRef>
                <a:fontRef idx="minor">
                  <a:schemeClr val="lt1"/>
                </a:fontRef>
              </p:style>
            </p:sp>
            <p:sp>
              <p:nvSpPr>
                <p:cNvPr id="41" name="Pie 10"/>
                <p:cNvSpPr/>
                <p:nvPr/>
              </p:nvSpPr>
              <p:spPr>
                <a:xfrm>
                  <a:off x="1399158" y="2041165"/>
                  <a:ext cx="1298103" cy="568190"/>
                </a:xfrm>
                <a:prstGeom prst="rect">
                  <a:avLst/>
                </a:prstGeom>
                <a:solidFill>
                  <a:schemeClr val="bg1">
                    <a:alpha val="0"/>
                  </a:schemeClr>
                </a:solidFill>
              </p:spPr>
              <p:style>
                <a:lnRef idx="0">
                  <a:scrgbClr r="0" g="0" b="0"/>
                </a:lnRef>
                <a:fillRef idx="0">
                  <a:scrgbClr r="0" g="0" b="0"/>
                </a:fillRef>
                <a:effectRef idx="0">
                  <a:scrgbClr r="0" g="0" b="0"/>
                </a:effectRef>
                <a:fontRef idx="minor">
                  <a:schemeClr val="lt1"/>
                </a:fontRef>
              </p:style>
              <p:txBody>
                <a:bodyPr lIns="0" tIns="128016" rIns="128016" bIns="128016" spcCol="1270" anchor="ctr"/>
                <a:lstStyle/>
                <a:p>
                  <a:pPr algn="ctr" defTabSz="800100">
                    <a:lnSpc>
                      <a:spcPct val="90000"/>
                    </a:lnSpc>
                    <a:spcAft>
                      <a:spcPct val="35000"/>
                    </a:spcAft>
                    <a:defRPr/>
                  </a:pPr>
                  <a:r>
                    <a:rPr lang="en-US" sz="1000" b="1" dirty="0">
                      <a:solidFill>
                        <a:srgbClr val="2E3C2D"/>
                      </a:solidFill>
                    </a:rPr>
                    <a:t>Investors</a:t>
                  </a:r>
                  <a:r>
                    <a:rPr lang="en-US" sz="1300" b="1" dirty="0">
                      <a:solidFill>
                        <a:srgbClr val="2E3C2D"/>
                      </a:solidFill>
                    </a:rPr>
                    <a:t> </a:t>
                  </a:r>
                </a:p>
              </p:txBody>
            </p:sp>
          </p:grpSp>
          <p:sp>
            <p:nvSpPr>
              <p:cNvPr id="38" name="Circular Arrow 37"/>
              <p:cNvSpPr/>
              <p:nvPr/>
            </p:nvSpPr>
            <p:spPr>
              <a:xfrm>
                <a:off x="4369038" y="3361478"/>
                <a:ext cx="555346" cy="482909"/>
              </a:xfrm>
              <a:prstGeom prst="circularArrow">
                <a:avLst/>
              </a:prstGeom>
              <a:grpFill/>
            </p:spPr>
            <p:style>
              <a:lnRef idx="0">
                <a:schemeClr val="lt1">
                  <a:hueOff val="0"/>
                  <a:satOff val="0"/>
                  <a:lumOff val="0"/>
                  <a:alphaOff val="0"/>
                </a:schemeClr>
              </a:lnRef>
              <a:fillRef idx="3">
                <a:schemeClr val="accent4">
                  <a:tint val="60000"/>
                  <a:hueOff val="0"/>
                  <a:satOff val="0"/>
                  <a:lumOff val="0"/>
                  <a:alphaOff val="0"/>
                </a:schemeClr>
              </a:fillRef>
              <a:effectRef idx="3">
                <a:schemeClr val="accent4">
                  <a:tint val="60000"/>
                  <a:hueOff val="0"/>
                  <a:satOff val="0"/>
                  <a:lumOff val="0"/>
                  <a:alphaOff val="0"/>
                </a:schemeClr>
              </a:effectRef>
              <a:fontRef idx="minor">
                <a:schemeClr val="dk1">
                  <a:hueOff val="0"/>
                  <a:satOff val="0"/>
                  <a:lumOff val="0"/>
                  <a:alphaOff val="0"/>
                </a:schemeClr>
              </a:fontRef>
            </p:style>
          </p:sp>
          <p:sp>
            <p:nvSpPr>
              <p:cNvPr id="39" name="Circular Arrow 38"/>
              <p:cNvSpPr/>
              <p:nvPr/>
            </p:nvSpPr>
            <p:spPr>
              <a:xfrm rot="10800000">
                <a:off x="4369038" y="3547212"/>
                <a:ext cx="555346" cy="482909"/>
              </a:xfrm>
              <a:prstGeom prst="circularArrow">
                <a:avLst/>
              </a:prstGeom>
              <a:grpFill/>
            </p:spPr>
            <p:style>
              <a:lnRef idx="0">
                <a:schemeClr val="lt1">
                  <a:hueOff val="0"/>
                  <a:satOff val="0"/>
                  <a:lumOff val="0"/>
                  <a:alphaOff val="0"/>
                </a:schemeClr>
              </a:lnRef>
              <a:fillRef idx="3">
                <a:schemeClr val="accent4">
                  <a:tint val="60000"/>
                  <a:hueOff val="0"/>
                  <a:satOff val="0"/>
                  <a:lumOff val="0"/>
                  <a:alphaOff val="0"/>
                </a:schemeClr>
              </a:fillRef>
              <a:effectRef idx="3">
                <a:schemeClr val="accent4">
                  <a:tint val="60000"/>
                  <a:hueOff val="0"/>
                  <a:satOff val="0"/>
                  <a:lumOff val="0"/>
                  <a:alphaOff val="0"/>
                </a:schemeClr>
              </a:effectRef>
              <a:fontRef idx="minor">
                <a:schemeClr val="dk1">
                  <a:hueOff val="0"/>
                  <a:satOff val="0"/>
                  <a:lumOff val="0"/>
                  <a:alphaOff val="0"/>
                </a:schemeClr>
              </a:fontRef>
            </p:style>
          </p:sp>
        </p:grpSp>
        <p:sp>
          <p:nvSpPr>
            <p:cNvPr id="15" name="Donut 14"/>
            <p:cNvSpPr/>
            <p:nvPr/>
          </p:nvSpPr>
          <p:spPr>
            <a:xfrm>
              <a:off x="2613162" y="1680104"/>
              <a:ext cx="3710098" cy="3511803"/>
            </a:xfrm>
            <a:prstGeom prst="donut">
              <a:avLst>
                <a:gd name="adj" fmla="val 15434"/>
              </a:avLst>
            </a:prstGeom>
            <a:solidFill>
              <a:srgbClr val="5E7181"/>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US" dirty="0">
                <a:solidFill>
                  <a:schemeClr val="tx1"/>
                </a:solidFill>
              </a:endParaRPr>
            </a:p>
          </p:txBody>
        </p:sp>
      </p:grpSp>
      <p:sp>
        <p:nvSpPr>
          <p:cNvPr id="16" name="TextBox 15"/>
          <p:cNvSpPr txBox="1"/>
          <p:nvPr/>
        </p:nvSpPr>
        <p:spPr>
          <a:xfrm>
            <a:off x="2014538" y="4291013"/>
            <a:ext cx="1249362" cy="369887"/>
          </a:xfrm>
          <a:prstGeom prst="rect">
            <a:avLst/>
          </a:prstGeom>
          <a:noFill/>
        </p:spPr>
        <p:txBody>
          <a:bodyPr>
            <a:spAutoFit/>
          </a:bodyPr>
          <a:lstStyle/>
          <a:p>
            <a:pPr algn="ctr">
              <a:defRPr/>
            </a:pPr>
            <a:r>
              <a:rPr lang="en-US" sz="1200" b="1" dirty="0">
                <a:solidFill>
                  <a:schemeClr val="bg1">
                    <a:lumMod val="85000"/>
                  </a:schemeClr>
                </a:solidFill>
                <a:latin typeface="Arial" pitchFamily="-109" charset="0"/>
                <a:ea typeface="ＭＳ Ｐゴシック" pitchFamily="-109" charset="-128"/>
                <a:cs typeface="ＭＳ Ｐゴシック" pitchFamily="-109" charset="-128"/>
              </a:rPr>
              <a:t>Researchers</a:t>
            </a:r>
            <a:r>
              <a:rPr lang="en-US" dirty="0">
                <a:solidFill>
                  <a:schemeClr val="bg1"/>
                </a:solidFill>
                <a:latin typeface="Arial" pitchFamily="-109" charset="0"/>
                <a:ea typeface="ＭＳ Ｐゴシック" pitchFamily="-109" charset="-128"/>
                <a:cs typeface="ＭＳ Ｐゴシック" pitchFamily="-109" charset="-128"/>
              </a:rPr>
              <a:t> </a:t>
            </a:r>
          </a:p>
        </p:txBody>
      </p:sp>
      <p:sp>
        <p:nvSpPr>
          <p:cNvPr id="25" name="TextBox 24"/>
          <p:cNvSpPr txBox="1"/>
          <p:nvPr/>
        </p:nvSpPr>
        <p:spPr>
          <a:xfrm>
            <a:off x="2035175" y="1990725"/>
            <a:ext cx="1089025" cy="368300"/>
          </a:xfrm>
          <a:prstGeom prst="rect">
            <a:avLst/>
          </a:prstGeom>
          <a:noFill/>
        </p:spPr>
        <p:txBody>
          <a:bodyPr>
            <a:spAutoFit/>
          </a:bodyPr>
          <a:lstStyle/>
          <a:p>
            <a:pPr algn="ctr">
              <a:defRPr/>
            </a:pPr>
            <a:r>
              <a:rPr lang="en-US" sz="1200" b="1" dirty="0">
                <a:solidFill>
                  <a:schemeClr val="bg1">
                    <a:lumMod val="85000"/>
                  </a:schemeClr>
                </a:solidFill>
                <a:latin typeface="Arial" pitchFamily="-109" charset="0"/>
                <a:ea typeface="ＭＳ Ｐゴシック" pitchFamily="-109" charset="-128"/>
                <a:cs typeface="ＭＳ Ｐゴシック" pitchFamily="-109" charset="-128"/>
              </a:rPr>
              <a:t>Educators</a:t>
            </a:r>
            <a:r>
              <a:rPr lang="en-US" dirty="0">
                <a:solidFill>
                  <a:schemeClr val="bg1"/>
                </a:solidFill>
                <a:latin typeface="Arial" pitchFamily="-109" charset="0"/>
                <a:ea typeface="ＭＳ Ｐゴシック" pitchFamily="-109" charset="-128"/>
                <a:cs typeface="ＭＳ Ｐゴシック" pitchFamily="-109" charset="-128"/>
              </a:rPr>
              <a:t> </a:t>
            </a:r>
          </a:p>
        </p:txBody>
      </p:sp>
      <p:sp>
        <p:nvSpPr>
          <p:cNvPr id="73" name="Pie 4"/>
          <p:cNvSpPr/>
          <p:nvPr/>
        </p:nvSpPr>
        <p:spPr>
          <a:xfrm>
            <a:off x="1761183" y="2926071"/>
            <a:ext cx="786538" cy="251326"/>
          </a:xfrm>
          <a:prstGeom prst="rect">
            <a:avLst/>
          </a:prstGeom>
          <a:solidFill>
            <a:srgbClr val="F4C252">
              <a:alpha val="0"/>
            </a:srgbClr>
          </a:solidFill>
          <a:effectLst>
            <a:softEdge rad="63500"/>
          </a:effectLst>
        </p:spPr>
        <p:style>
          <a:lnRef idx="0">
            <a:scrgbClr r="0" g="0" b="0"/>
          </a:lnRef>
          <a:fillRef idx="0">
            <a:scrgbClr r="0" g="0" b="0"/>
          </a:fillRef>
          <a:effectRef idx="0">
            <a:scrgbClr r="0" g="0" b="0"/>
          </a:effectRef>
          <a:fontRef idx="minor">
            <a:schemeClr val="lt1"/>
          </a:fontRef>
        </p:style>
        <p:txBody>
          <a:bodyPr lIns="0" tIns="36576" rIns="0" bIns="82296" spcCol="1270" anchor="b"/>
          <a:lstStyle/>
          <a:p>
            <a:pPr algn="ctr" defTabSz="800100">
              <a:defRPr/>
            </a:pPr>
            <a:endParaRPr lang="en-US" sz="1200" b="1" dirty="0">
              <a:solidFill>
                <a:srgbClr val="2E3C2D"/>
              </a:solidFill>
            </a:endParaRPr>
          </a:p>
          <a:p>
            <a:pPr algn="ctr" defTabSz="800100">
              <a:defRPr/>
            </a:pPr>
            <a:endParaRPr lang="en-US" sz="1200" b="1" dirty="0">
              <a:solidFill>
                <a:srgbClr val="2E3C2D"/>
              </a:solidFill>
            </a:endParaRPr>
          </a:p>
          <a:p>
            <a:pPr algn="ctr" defTabSz="800100">
              <a:defRPr/>
            </a:pPr>
            <a:endParaRPr lang="en-US" sz="1200" b="1" dirty="0">
              <a:solidFill>
                <a:srgbClr val="2E3C2D"/>
              </a:solidFill>
            </a:endParaRPr>
          </a:p>
          <a:p>
            <a:pPr algn="ctr" defTabSz="800100">
              <a:defRPr/>
            </a:pPr>
            <a:endParaRPr lang="en-US" sz="1200" b="1" dirty="0">
              <a:solidFill>
                <a:srgbClr val="2E3C2D"/>
              </a:solidFill>
            </a:endParaRPr>
          </a:p>
          <a:p>
            <a:pPr algn="ctr" defTabSz="800100">
              <a:defRPr/>
            </a:pPr>
            <a:r>
              <a:rPr lang="en-US" sz="1000" b="1" dirty="0">
                <a:solidFill>
                  <a:srgbClr val="2E3C2D"/>
                </a:solidFill>
              </a:rPr>
              <a:t>Government</a:t>
            </a:r>
          </a:p>
        </p:txBody>
      </p:sp>
      <p:sp>
        <p:nvSpPr>
          <p:cNvPr id="26634" name="TextBox 54"/>
          <p:cNvSpPr txBox="1">
            <a:spLocks noChangeArrowheads="1"/>
          </p:cNvSpPr>
          <p:nvPr/>
        </p:nvSpPr>
        <p:spPr bwMode="auto">
          <a:xfrm>
            <a:off x="4467225" y="1773238"/>
            <a:ext cx="4203700" cy="3062287"/>
          </a:xfrm>
          <a:prstGeom prst="rect">
            <a:avLst/>
          </a:prstGeom>
          <a:noFill/>
          <a:ln w="9525">
            <a:noFill/>
            <a:miter lim="800000"/>
            <a:headEnd/>
            <a:tailEnd/>
          </a:ln>
        </p:spPr>
        <p:txBody>
          <a:bodyPr>
            <a:prstTxWarp prst="textNoShape">
              <a:avLst/>
            </a:prstTxWarp>
            <a:spAutoFit/>
          </a:bodyPr>
          <a:lstStyle/>
          <a:p>
            <a:pPr algn="ctr">
              <a:spcAft>
                <a:spcPts val="600"/>
              </a:spcAft>
            </a:pPr>
            <a:r>
              <a:rPr lang="en-US" sz="2000" i="1" dirty="0">
                <a:solidFill>
                  <a:schemeClr val="tx2"/>
                </a:solidFill>
              </a:rPr>
              <a:t>informed</a:t>
            </a:r>
            <a:r>
              <a:rPr lang="en-US" sz="2800" i="1" dirty="0">
                <a:solidFill>
                  <a:schemeClr val="tx2"/>
                </a:solidFill>
              </a:rPr>
              <a:t> </a:t>
            </a:r>
            <a:r>
              <a:rPr lang="en-US" sz="2800" i="1" dirty="0" smtClean="0">
                <a:solidFill>
                  <a:schemeClr val="tx2"/>
                </a:solidFill>
              </a:rPr>
              <a:t>researchers</a:t>
            </a:r>
          </a:p>
          <a:p>
            <a:pPr algn="ctr">
              <a:spcAft>
                <a:spcPts val="600"/>
              </a:spcAft>
            </a:pPr>
            <a:r>
              <a:rPr lang="en-US" sz="2000" i="1" dirty="0">
                <a:solidFill>
                  <a:schemeClr val="tx2"/>
                </a:solidFill>
              </a:rPr>
              <a:t>informed</a:t>
            </a:r>
            <a:r>
              <a:rPr lang="en-US" sz="2800" i="1" dirty="0">
                <a:solidFill>
                  <a:schemeClr val="tx2"/>
                </a:solidFill>
              </a:rPr>
              <a:t> investors</a:t>
            </a:r>
          </a:p>
          <a:p>
            <a:pPr algn="ctr">
              <a:spcAft>
                <a:spcPts val="600"/>
              </a:spcAft>
            </a:pPr>
            <a:r>
              <a:rPr lang="en-US" sz="2000" i="1" dirty="0">
                <a:solidFill>
                  <a:schemeClr val="tx2"/>
                </a:solidFill>
              </a:rPr>
              <a:t>informed</a:t>
            </a:r>
            <a:r>
              <a:rPr lang="en-US" sz="2800" i="1" dirty="0">
                <a:solidFill>
                  <a:schemeClr val="tx2"/>
                </a:solidFill>
              </a:rPr>
              <a:t> </a:t>
            </a:r>
            <a:r>
              <a:rPr lang="en-US" sz="2800" i="1" dirty="0" smtClean="0">
                <a:solidFill>
                  <a:schemeClr val="tx2"/>
                </a:solidFill>
              </a:rPr>
              <a:t>policy-makers </a:t>
            </a:r>
          </a:p>
          <a:p>
            <a:pPr algn="ctr">
              <a:spcAft>
                <a:spcPts val="600"/>
              </a:spcAft>
            </a:pPr>
            <a:r>
              <a:rPr lang="en-US" sz="2000" i="1" dirty="0" smtClean="0">
                <a:solidFill>
                  <a:schemeClr val="tx2"/>
                </a:solidFill>
              </a:rPr>
              <a:t>Informed</a:t>
            </a:r>
            <a:r>
              <a:rPr lang="en-US" sz="2800" i="1" dirty="0" smtClean="0">
                <a:solidFill>
                  <a:schemeClr val="tx2"/>
                </a:solidFill>
              </a:rPr>
              <a:t> companies</a:t>
            </a:r>
          </a:p>
          <a:p>
            <a:pPr algn="ctr">
              <a:spcAft>
                <a:spcPts val="600"/>
              </a:spcAft>
            </a:pPr>
            <a:r>
              <a:rPr lang="en-US" sz="2000" i="1" dirty="0">
                <a:solidFill>
                  <a:schemeClr val="tx2"/>
                </a:solidFill>
              </a:rPr>
              <a:t>informed</a:t>
            </a:r>
            <a:r>
              <a:rPr lang="en-US" sz="2800" i="1" dirty="0">
                <a:solidFill>
                  <a:schemeClr val="tx2"/>
                </a:solidFill>
              </a:rPr>
              <a:t> workforce</a:t>
            </a:r>
          </a:p>
          <a:p>
            <a:pPr algn="ctr">
              <a:spcAft>
                <a:spcPts val="600"/>
              </a:spcAft>
            </a:pPr>
            <a:r>
              <a:rPr lang="en-US" sz="2000" i="1" dirty="0">
                <a:solidFill>
                  <a:schemeClr val="tx2"/>
                </a:solidFill>
              </a:rPr>
              <a:t>informed</a:t>
            </a:r>
            <a:r>
              <a:rPr lang="en-US" sz="2800" i="1" dirty="0">
                <a:solidFill>
                  <a:schemeClr val="tx2"/>
                </a:solidFill>
              </a:rPr>
              <a:t> consumers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bwMode="auto">
          <a:xfrm>
            <a:off x="3302000" y="0"/>
            <a:ext cx="5841999" cy="746125"/>
          </a:xfrm>
          <a:noFill/>
          <a:ln>
            <a:miter lim="800000"/>
            <a:headEnd/>
            <a:tailEnd/>
          </a:ln>
        </p:spPr>
        <p:txBody>
          <a:bodyPr vert="horz" wrap="square" lIns="91440" tIns="45720" rIns="91440" bIns="45720" numCol="1" anchor="t" anchorCtr="0" compatLnSpc="1">
            <a:prstTxWarp prst="textNoShape">
              <a:avLst/>
            </a:prstTxWarp>
          </a:bodyPr>
          <a:lstStyle/>
          <a:p>
            <a:pPr algn="ctr"/>
            <a:r>
              <a:rPr lang="en-US" sz="4000" dirty="0" smtClean="0">
                <a:solidFill>
                  <a:schemeClr val="accent1">
                    <a:lumMod val="50000"/>
                  </a:schemeClr>
                </a:solidFill>
                <a:latin typeface="Helvetica" pitchFamily="-108" charset="0"/>
                <a:ea typeface="ＭＳ Ｐゴシック" pitchFamily="-108" charset="-128"/>
              </a:rPr>
              <a:t>Clean Energy Commons    </a:t>
            </a:r>
          </a:p>
        </p:txBody>
      </p:sp>
      <p:sp>
        <p:nvSpPr>
          <p:cNvPr id="89091" name="TextBox 9"/>
          <p:cNvSpPr txBox="1">
            <a:spLocks noChangeArrowheads="1"/>
          </p:cNvSpPr>
          <p:nvPr/>
        </p:nvSpPr>
        <p:spPr bwMode="auto">
          <a:xfrm>
            <a:off x="707992" y="5486548"/>
            <a:ext cx="7772400" cy="1077218"/>
          </a:xfrm>
          <a:prstGeom prst="rect">
            <a:avLst/>
          </a:prstGeom>
          <a:noFill/>
          <a:ln w="9525">
            <a:noFill/>
            <a:miter lim="800000"/>
            <a:headEnd/>
            <a:tailEnd/>
          </a:ln>
        </p:spPr>
        <p:txBody>
          <a:bodyPr>
            <a:prstTxWarp prst="textNoShape">
              <a:avLst/>
            </a:prstTxWarp>
            <a:spAutoFit/>
          </a:bodyPr>
          <a:lstStyle/>
          <a:p>
            <a:pPr algn="ctr"/>
            <a:r>
              <a:rPr lang="en-US" sz="3200" i="1" dirty="0" smtClean="0">
                <a:latin typeface="Calisto MT" pitchFamily="-108" charset="0"/>
              </a:rPr>
              <a:t>Accessible and trusted information that </a:t>
            </a:r>
          </a:p>
          <a:p>
            <a:pPr algn="ctr"/>
            <a:r>
              <a:rPr lang="en-US" sz="3200" i="1" dirty="0" smtClean="0">
                <a:latin typeface="Calisto MT" pitchFamily="-108" charset="0"/>
              </a:rPr>
              <a:t>informs our energy decisions </a:t>
            </a:r>
          </a:p>
        </p:txBody>
      </p:sp>
      <p:sp>
        <p:nvSpPr>
          <p:cNvPr id="89092" name="TextBox 10"/>
          <p:cNvSpPr txBox="1">
            <a:spLocks noChangeArrowheads="1"/>
          </p:cNvSpPr>
          <p:nvPr/>
        </p:nvSpPr>
        <p:spPr bwMode="auto">
          <a:xfrm>
            <a:off x="1602946" y="1961651"/>
            <a:ext cx="7045150" cy="3308598"/>
          </a:xfrm>
          <a:prstGeom prst="rect">
            <a:avLst/>
          </a:prstGeom>
          <a:noFill/>
          <a:ln w="9525">
            <a:noFill/>
            <a:miter lim="800000"/>
            <a:headEnd/>
            <a:tailEnd/>
          </a:ln>
        </p:spPr>
        <p:txBody>
          <a:bodyPr wrap="square">
            <a:prstTxWarp prst="textNoShape">
              <a:avLst/>
            </a:prstTxWarp>
            <a:spAutoFit/>
          </a:bodyPr>
          <a:lstStyle/>
          <a:p>
            <a:endParaRPr lang="en-US" sz="800" dirty="0" smtClean="0">
              <a:latin typeface="Calisto MT" pitchFamily="-108" charset="0"/>
            </a:endParaRPr>
          </a:p>
          <a:p>
            <a:pPr marL="914400" lvl="1" indent="-457200">
              <a:spcAft>
                <a:spcPts val="4200"/>
              </a:spcAft>
              <a:buFont typeface="+mj-lt"/>
              <a:buAutoNum type="arabicPeriod"/>
            </a:pPr>
            <a:r>
              <a:rPr lang="en-US" sz="2400" dirty="0" smtClean="0">
                <a:solidFill>
                  <a:schemeClr val="tx2"/>
                </a:solidFill>
                <a:latin typeface="Calisto MT" pitchFamily="-108" charset="0"/>
              </a:rPr>
              <a:t>Improved </a:t>
            </a:r>
            <a:r>
              <a:rPr lang="en-US" sz="2400" dirty="0">
                <a:solidFill>
                  <a:schemeClr val="tx2"/>
                </a:solidFill>
                <a:latin typeface="Calisto MT" pitchFamily="-108" charset="0"/>
              </a:rPr>
              <a:t>access to energy </a:t>
            </a:r>
            <a:r>
              <a:rPr lang="en-US" sz="2400" dirty="0" smtClean="0">
                <a:solidFill>
                  <a:schemeClr val="tx2"/>
                </a:solidFill>
                <a:latin typeface="Calisto MT" pitchFamily="-108" charset="0"/>
              </a:rPr>
              <a:t>information</a:t>
            </a:r>
          </a:p>
          <a:p>
            <a:pPr marL="914400" lvl="1" indent="-457200">
              <a:spcAft>
                <a:spcPts val="4200"/>
              </a:spcAft>
              <a:buFont typeface="+mj-lt"/>
              <a:buAutoNum type="arabicPeriod"/>
            </a:pPr>
            <a:r>
              <a:rPr lang="en-US" sz="2400" dirty="0" smtClean="0">
                <a:solidFill>
                  <a:schemeClr val="tx2"/>
                </a:solidFill>
                <a:latin typeface="Calisto MT" pitchFamily="-108" charset="0"/>
              </a:rPr>
              <a:t>Community supported contributions</a:t>
            </a:r>
          </a:p>
          <a:p>
            <a:pPr marL="914400" lvl="1" indent="-457200">
              <a:spcAft>
                <a:spcPts val="4200"/>
              </a:spcAft>
              <a:buFont typeface="+mj-lt"/>
              <a:buAutoNum type="arabicPeriod"/>
            </a:pPr>
            <a:r>
              <a:rPr lang="en-US" sz="2400" dirty="0" smtClean="0">
                <a:solidFill>
                  <a:schemeClr val="tx2"/>
                </a:solidFill>
                <a:latin typeface="Calisto MT" pitchFamily="-108" charset="0"/>
              </a:rPr>
              <a:t>Easy</a:t>
            </a:r>
            <a:r>
              <a:rPr lang="en-US" sz="2400" dirty="0">
                <a:solidFill>
                  <a:schemeClr val="tx2"/>
                </a:solidFill>
                <a:latin typeface="Calisto MT" pitchFamily="-108" charset="0"/>
              </a:rPr>
              <a:t>, legal and scalable sharing</a:t>
            </a:r>
            <a:endParaRPr lang="en-US" sz="2400" dirty="0" smtClean="0">
              <a:solidFill>
                <a:schemeClr val="tx2"/>
              </a:solidFill>
              <a:latin typeface="Calisto MT" pitchFamily="-108" charset="0"/>
            </a:endParaRPr>
          </a:p>
          <a:p>
            <a:pPr marL="914400" lvl="1" indent="-457200">
              <a:spcAft>
                <a:spcPts val="4200"/>
              </a:spcAft>
              <a:buFont typeface="+mj-lt"/>
              <a:buAutoNum type="arabicPeriod"/>
            </a:pPr>
            <a:r>
              <a:rPr lang="en-US" sz="2400" dirty="0" smtClean="0">
                <a:solidFill>
                  <a:schemeClr val="tx2"/>
                </a:solidFill>
                <a:latin typeface="Calisto MT" pitchFamily="-108" charset="0"/>
              </a:rPr>
              <a:t>Actionable </a:t>
            </a:r>
            <a:r>
              <a:rPr lang="en-US" sz="2400" dirty="0">
                <a:solidFill>
                  <a:schemeClr val="tx2"/>
                </a:solidFill>
                <a:latin typeface="Calisto MT" pitchFamily="-108" charset="0"/>
              </a:rPr>
              <a:t>quality assessments </a:t>
            </a:r>
          </a:p>
        </p:txBody>
      </p:sp>
      <p:pic>
        <p:nvPicPr>
          <p:cNvPr id="89093" name="Picture 5"/>
          <p:cNvPicPr>
            <a:picLocks noChangeAspect="1"/>
          </p:cNvPicPr>
          <p:nvPr/>
        </p:nvPicPr>
        <p:blipFill>
          <a:blip r:embed="rId3"/>
          <a:srcRect/>
          <a:stretch>
            <a:fillRect/>
          </a:stretch>
        </p:blipFill>
        <p:spPr bwMode="auto">
          <a:xfrm>
            <a:off x="842963" y="2891926"/>
            <a:ext cx="776287" cy="776287"/>
          </a:xfrm>
          <a:prstGeom prst="rect">
            <a:avLst/>
          </a:prstGeom>
          <a:noFill/>
          <a:ln w="9525">
            <a:noFill/>
            <a:miter lim="800000"/>
            <a:headEnd/>
            <a:tailEnd/>
          </a:ln>
        </p:spPr>
      </p:pic>
      <p:pic>
        <p:nvPicPr>
          <p:cNvPr id="89094" name="Picture 6"/>
          <p:cNvPicPr>
            <a:picLocks noChangeAspect="1"/>
          </p:cNvPicPr>
          <p:nvPr/>
        </p:nvPicPr>
        <p:blipFill>
          <a:blip r:embed="rId4"/>
          <a:srcRect/>
          <a:stretch>
            <a:fillRect/>
          </a:stretch>
        </p:blipFill>
        <p:spPr bwMode="auto">
          <a:xfrm>
            <a:off x="750888" y="2018727"/>
            <a:ext cx="960437" cy="717550"/>
          </a:xfrm>
          <a:prstGeom prst="rect">
            <a:avLst/>
          </a:prstGeom>
          <a:noFill/>
          <a:ln w="9525">
            <a:noFill/>
            <a:miter lim="800000"/>
            <a:headEnd/>
            <a:tailEnd/>
          </a:ln>
        </p:spPr>
      </p:pic>
      <p:pic>
        <p:nvPicPr>
          <p:cNvPr id="89095" name="Picture 7"/>
          <p:cNvPicPr>
            <a:picLocks noChangeAspect="1"/>
          </p:cNvPicPr>
          <p:nvPr/>
        </p:nvPicPr>
        <p:blipFill>
          <a:blip r:embed="rId5"/>
          <a:srcRect/>
          <a:stretch>
            <a:fillRect/>
          </a:stretch>
        </p:blipFill>
        <p:spPr bwMode="auto">
          <a:xfrm>
            <a:off x="912813" y="3834919"/>
            <a:ext cx="636587" cy="635000"/>
          </a:xfrm>
          <a:prstGeom prst="rect">
            <a:avLst/>
          </a:prstGeom>
          <a:noFill/>
          <a:ln w="9525">
            <a:noFill/>
            <a:miter lim="800000"/>
            <a:headEnd/>
            <a:tailEnd/>
          </a:ln>
        </p:spPr>
      </p:pic>
      <p:pic>
        <p:nvPicPr>
          <p:cNvPr id="89096" name="Picture 12"/>
          <p:cNvPicPr>
            <a:picLocks noChangeAspect="1"/>
          </p:cNvPicPr>
          <p:nvPr/>
        </p:nvPicPr>
        <p:blipFill>
          <a:blip r:embed="rId6"/>
          <a:srcRect/>
          <a:stretch>
            <a:fillRect/>
          </a:stretch>
        </p:blipFill>
        <p:spPr bwMode="auto">
          <a:xfrm>
            <a:off x="387350" y="1196402"/>
            <a:ext cx="3535363" cy="601663"/>
          </a:xfrm>
          <a:prstGeom prst="rect">
            <a:avLst/>
          </a:prstGeom>
          <a:noFill/>
          <a:ln w="9525">
            <a:noFill/>
            <a:miter lim="800000"/>
            <a:headEnd/>
            <a:tailEnd/>
          </a:ln>
        </p:spPr>
      </p:pic>
      <p:pic>
        <p:nvPicPr>
          <p:cNvPr id="89097" name="Picture 14"/>
          <p:cNvPicPr>
            <a:picLocks noChangeAspect="1"/>
          </p:cNvPicPr>
          <p:nvPr/>
        </p:nvPicPr>
        <p:blipFill>
          <a:blip r:embed="rId7"/>
          <a:srcRect/>
          <a:stretch>
            <a:fillRect/>
          </a:stretch>
        </p:blipFill>
        <p:spPr bwMode="auto">
          <a:xfrm>
            <a:off x="912813" y="4681075"/>
            <a:ext cx="636587" cy="715963"/>
          </a:xfrm>
          <a:prstGeom prst="rect">
            <a:avLst/>
          </a:prstGeom>
          <a:noFill/>
          <a:ln w="9525">
            <a:noFill/>
            <a:miter lim="800000"/>
            <a:headEnd/>
            <a:tailEnd/>
          </a:ln>
        </p:spPr>
      </p:pic>
      <p:sp>
        <p:nvSpPr>
          <p:cNvPr id="10" name="TextBox 9"/>
          <p:cNvSpPr txBox="1"/>
          <p:nvPr/>
        </p:nvSpPr>
        <p:spPr>
          <a:xfrm>
            <a:off x="6923126" y="1428733"/>
            <a:ext cx="1528724" cy="369332"/>
          </a:xfrm>
          <a:prstGeom prst="rect">
            <a:avLst/>
          </a:prstGeom>
          <a:noFill/>
        </p:spPr>
        <p:txBody>
          <a:bodyPr wrap="square" rtlCol="0">
            <a:spAutoFit/>
          </a:bodyPr>
          <a:lstStyle/>
          <a:p>
            <a:pPr algn="ctr"/>
            <a:r>
              <a:rPr lang="en-US" dirty="0" smtClean="0">
                <a:solidFill>
                  <a:schemeClr val="tx1">
                    <a:lumMod val="65000"/>
                    <a:lumOff val="35000"/>
                  </a:schemeClr>
                </a:solidFill>
              </a:rPr>
              <a:t>openei.org</a:t>
            </a:r>
            <a:endParaRPr lang="en-US" dirty="0">
              <a:solidFill>
                <a:schemeClr val="tx1">
                  <a:lumMod val="65000"/>
                  <a:lumOff val="35000"/>
                </a:schemeClr>
              </a:solidFill>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8025" y="60325"/>
            <a:ext cx="4625975" cy="584200"/>
          </a:xfrm>
        </p:spPr>
        <p:txBody>
          <a:bodyPr>
            <a:noAutofit/>
          </a:bodyPr>
          <a:lstStyle/>
          <a:p>
            <a:pPr>
              <a:defRPr/>
            </a:pPr>
            <a:r>
              <a:rPr lang="en-US" sz="4000" dirty="0" smtClean="0">
                <a:solidFill>
                  <a:schemeClr val="accent1">
                    <a:lumMod val="50000"/>
                  </a:schemeClr>
                </a:solidFill>
              </a:rPr>
              <a:t>Virtual Aggregation </a:t>
            </a:r>
            <a:endParaRPr lang="en-US" sz="4000" dirty="0">
              <a:solidFill>
                <a:schemeClr val="accent1">
                  <a:lumMod val="50000"/>
                </a:schemeClr>
              </a:solidFill>
            </a:endParaRPr>
          </a:p>
        </p:txBody>
      </p:sp>
      <p:sp>
        <p:nvSpPr>
          <p:cNvPr id="45059" name="TextBox 9"/>
          <p:cNvSpPr txBox="1">
            <a:spLocks noChangeArrowheads="1"/>
          </p:cNvSpPr>
          <p:nvPr/>
        </p:nvSpPr>
        <p:spPr bwMode="auto">
          <a:xfrm>
            <a:off x="506413" y="5521325"/>
            <a:ext cx="8131175" cy="584200"/>
          </a:xfrm>
          <a:prstGeom prst="rect">
            <a:avLst/>
          </a:prstGeom>
          <a:noFill/>
          <a:ln w="9525">
            <a:noFill/>
            <a:miter lim="800000"/>
            <a:headEnd/>
            <a:tailEnd/>
          </a:ln>
        </p:spPr>
        <p:txBody>
          <a:bodyPr>
            <a:prstTxWarp prst="textNoShape">
              <a:avLst/>
            </a:prstTxWarp>
            <a:spAutoFit/>
          </a:bodyPr>
          <a:lstStyle/>
          <a:p>
            <a:pPr algn="ctr"/>
            <a:r>
              <a:rPr lang="en-US" sz="3200" i="1" dirty="0">
                <a:solidFill>
                  <a:srgbClr val="233426"/>
                </a:solidFill>
                <a:latin typeface="Calisto MT" pitchFamily="-108" charset="0"/>
              </a:rPr>
              <a:t>Improved access to energy information</a:t>
            </a:r>
          </a:p>
        </p:txBody>
      </p:sp>
      <p:sp>
        <p:nvSpPr>
          <p:cNvPr id="45060" name="TextBox 10"/>
          <p:cNvSpPr txBox="1">
            <a:spLocks noChangeArrowheads="1"/>
          </p:cNvSpPr>
          <p:nvPr/>
        </p:nvSpPr>
        <p:spPr bwMode="auto">
          <a:xfrm>
            <a:off x="5238750" y="2012950"/>
            <a:ext cx="3905250" cy="3139321"/>
          </a:xfrm>
          <a:prstGeom prst="rect">
            <a:avLst/>
          </a:prstGeom>
          <a:noFill/>
          <a:ln w="9525">
            <a:noFill/>
            <a:miter lim="800000"/>
            <a:headEnd/>
            <a:tailEnd/>
          </a:ln>
        </p:spPr>
        <p:txBody>
          <a:bodyPr wrap="square">
            <a:prstTxWarp prst="textNoShape">
              <a:avLst/>
            </a:prstTxWarp>
            <a:spAutoFit/>
          </a:bodyPr>
          <a:lstStyle/>
          <a:p>
            <a:pPr>
              <a:spcAft>
                <a:spcPts val="1200"/>
              </a:spcAft>
              <a:buFont typeface="Arial" pitchFamily="-108" charset="0"/>
              <a:buChar char="•"/>
            </a:pPr>
            <a:r>
              <a:rPr lang="en-US" sz="2000" dirty="0">
                <a:solidFill>
                  <a:schemeClr val="tx2"/>
                </a:solidFill>
                <a:latin typeface="Calisto MT" pitchFamily="-108" charset="0"/>
              </a:rPr>
              <a:t> Focus on the meta-data</a:t>
            </a:r>
          </a:p>
          <a:p>
            <a:pPr>
              <a:spcAft>
                <a:spcPts val="1200"/>
              </a:spcAft>
              <a:buFont typeface="Arial" pitchFamily="-108" charset="0"/>
              <a:buChar char="•"/>
            </a:pPr>
            <a:r>
              <a:rPr lang="en-US" sz="2000" dirty="0">
                <a:solidFill>
                  <a:schemeClr val="tx2"/>
                </a:solidFill>
                <a:latin typeface="Calisto MT" pitchFamily="-108" charset="0"/>
              </a:rPr>
              <a:t> Link to established data-sets</a:t>
            </a:r>
          </a:p>
          <a:p>
            <a:pPr>
              <a:spcAft>
                <a:spcPts val="1200"/>
              </a:spcAft>
              <a:buFont typeface="Arial" pitchFamily="-108" charset="0"/>
              <a:buChar char="•"/>
            </a:pPr>
            <a:r>
              <a:rPr lang="en-US" sz="2000" dirty="0">
                <a:solidFill>
                  <a:schemeClr val="tx2"/>
                </a:solidFill>
                <a:latin typeface="Calisto MT" pitchFamily="-108" charset="0"/>
              </a:rPr>
              <a:t> Link to real-time data feeds</a:t>
            </a:r>
          </a:p>
          <a:p>
            <a:pPr>
              <a:spcAft>
                <a:spcPts val="1200"/>
              </a:spcAft>
              <a:buFont typeface="Arial" pitchFamily="-108" charset="0"/>
              <a:buChar char="•"/>
            </a:pPr>
            <a:r>
              <a:rPr lang="en-US" sz="2000" dirty="0">
                <a:solidFill>
                  <a:schemeClr val="tx2"/>
                </a:solidFill>
                <a:latin typeface="Calisto MT" pitchFamily="-108" charset="0"/>
              </a:rPr>
              <a:t> Enable community aggregation</a:t>
            </a:r>
          </a:p>
          <a:p>
            <a:pPr>
              <a:spcAft>
                <a:spcPts val="1200"/>
              </a:spcAft>
              <a:buFont typeface="Arial" pitchFamily="-108" charset="0"/>
              <a:buChar char="•"/>
            </a:pPr>
            <a:r>
              <a:rPr lang="en-US" sz="2000" dirty="0">
                <a:solidFill>
                  <a:schemeClr val="tx2"/>
                </a:solidFill>
                <a:latin typeface="Calisto MT" pitchFamily="-108" charset="0"/>
              </a:rPr>
              <a:t> Link to modeled data services</a:t>
            </a:r>
          </a:p>
          <a:p>
            <a:pPr>
              <a:spcAft>
                <a:spcPts val="1200"/>
              </a:spcAft>
              <a:buFont typeface="Arial" pitchFamily="-108" charset="0"/>
              <a:buChar char="•"/>
            </a:pPr>
            <a:r>
              <a:rPr lang="en-US" sz="2000" dirty="0">
                <a:solidFill>
                  <a:schemeClr val="tx2"/>
                </a:solidFill>
                <a:latin typeface="Calisto MT" pitchFamily="-108" charset="0"/>
              </a:rPr>
              <a:t> Archive historical data</a:t>
            </a:r>
          </a:p>
          <a:p>
            <a:pPr>
              <a:spcAft>
                <a:spcPts val="1200"/>
              </a:spcAft>
              <a:buFont typeface="Arial" pitchFamily="-108" charset="0"/>
              <a:buChar char="•"/>
            </a:pPr>
            <a:endParaRPr lang="en-US" dirty="0">
              <a:solidFill>
                <a:schemeClr val="tx2"/>
              </a:solidFill>
              <a:latin typeface="Calisto MT" pitchFamily="-108" charset="0"/>
            </a:endParaRPr>
          </a:p>
        </p:txBody>
      </p:sp>
      <p:grpSp>
        <p:nvGrpSpPr>
          <p:cNvPr id="45061" name="Group 107"/>
          <p:cNvGrpSpPr>
            <a:grpSpLocks/>
          </p:cNvGrpSpPr>
          <p:nvPr/>
        </p:nvGrpSpPr>
        <p:grpSpPr bwMode="auto">
          <a:xfrm>
            <a:off x="419557" y="1616075"/>
            <a:ext cx="4754563" cy="3589338"/>
            <a:chOff x="676273" y="911225"/>
            <a:chExt cx="7264402" cy="5046663"/>
          </a:xfrm>
        </p:grpSpPr>
        <p:sp>
          <p:nvSpPr>
            <p:cNvPr id="109" name="Oval 108"/>
            <p:cNvSpPr>
              <a:spLocks noChangeArrowheads="1"/>
            </p:cNvSpPr>
            <p:nvPr/>
          </p:nvSpPr>
          <p:spPr bwMode="auto">
            <a:xfrm>
              <a:off x="7196043" y="958099"/>
              <a:ext cx="732504" cy="741040"/>
            </a:xfrm>
            <a:prstGeom prst="ellipse">
              <a:avLst/>
            </a:prstGeom>
            <a:solidFill>
              <a:schemeClr val="bg1"/>
            </a:solidFill>
            <a:ln w="9525">
              <a:solidFill>
                <a:schemeClr val="accent1"/>
              </a:solidFill>
              <a:round/>
              <a:headEnd/>
              <a:tailEnd/>
            </a:ln>
            <a:effectLst>
              <a:outerShdw dist="23000" dir="5400000" rotWithShape="0">
                <a:srgbClr val="808080">
                  <a:alpha val="34999"/>
                </a:srgbClr>
              </a:outerShdw>
            </a:effectLst>
          </p:spPr>
          <p:txBody>
            <a:bodyPr lIns="0" tIns="0" rIns="0" bIns="0" anchor="ctr"/>
            <a:lstStyle/>
            <a:p>
              <a:pPr algn="ctr">
                <a:defRPr/>
              </a:pPr>
              <a:r>
                <a:rPr lang="en-US" sz="900" dirty="0">
                  <a:solidFill>
                    <a:schemeClr val="tx2"/>
                  </a:solidFill>
                  <a:latin typeface="Calisto MT"/>
                  <a:ea typeface="ＭＳ Ｐゴシック" pitchFamily="-107" charset="-128"/>
                  <a:cs typeface="Arial" charset="0"/>
                </a:rPr>
                <a:t>AFDC</a:t>
              </a:r>
            </a:p>
          </p:txBody>
        </p:sp>
        <p:grpSp>
          <p:nvGrpSpPr>
            <p:cNvPr id="45063" name="Group 113"/>
            <p:cNvGrpSpPr>
              <a:grpSpLocks/>
            </p:cNvGrpSpPr>
            <p:nvPr/>
          </p:nvGrpSpPr>
          <p:grpSpPr bwMode="auto">
            <a:xfrm>
              <a:off x="1570038" y="935038"/>
              <a:ext cx="4492625" cy="5022850"/>
              <a:chOff x="1274763" y="1379538"/>
              <a:chExt cx="4492625" cy="5022850"/>
            </a:xfrm>
          </p:grpSpPr>
          <p:sp>
            <p:nvSpPr>
              <p:cNvPr id="184" name="Oval 183"/>
              <p:cNvSpPr>
                <a:spLocks noChangeArrowheads="1"/>
              </p:cNvSpPr>
              <p:nvPr/>
            </p:nvSpPr>
            <p:spPr bwMode="auto">
              <a:xfrm>
                <a:off x="2627020" y="5531889"/>
                <a:ext cx="870759" cy="870499"/>
              </a:xfrm>
              <a:prstGeom prst="ellipse">
                <a:avLst/>
              </a:prstGeom>
              <a:solidFill>
                <a:schemeClr val="bg1"/>
              </a:solidFill>
              <a:ln w="9525">
                <a:solidFill>
                  <a:schemeClr val="accent1"/>
                </a:solidFill>
                <a:round/>
                <a:headEnd/>
                <a:tailEnd/>
              </a:ln>
              <a:effectLst>
                <a:outerShdw dist="23000" dir="5400000" rotWithShape="0">
                  <a:srgbClr val="808080">
                    <a:alpha val="34999"/>
                  </a:srgbClr>
                </a:outerShdw>
              </a:effectLst>
            </p:spPr>
            <p:txBody>
              <a:bodyPr lIns="0" tIns="0" rIns="0" bIns="0" anchor="ctr"/>
              <a:lstStyle/>
              <a:p>
                <a:pPr algn="ctr">
                  <a:defRPr/>
                </a:pPr>
                <a:r>
                  <a:rPr lang="en-US" sz="1200" dirty="0">
                    <a:solidFill>
                      <a:schemeClr val="tx2"/>
                    </a:solidFill>
                    <a:latin typeface="Calisto MT"/>
                    <a:ea typeface="ＭＳ Ｐゴシック" pitchFamily="-107" charset="-128"/>
                    <a:cs typeface="Arial" charset="0"/>
                  </a:rPr>
                  <a:t>W3C</a:t>
                </a:r>
              </a:p>
              <a:p>
                <a:pPr algn="ctr">
                  <a:defRPr/>
                </a:pPr>
                <a:r>
                  <a:rPr lang="en-US" sz="1200" dirty="0">
                    <a:solidFill>
                      <a:schemeClr val="tx2"/>
                    </a:solidFill>
                    <a:latin typeface="Calisto MT"/>
                    <a:ea typeface="ＭＳ Ｐゴシック" pitchFamily="-107" charset="-128"/>
                    <a:cs typeface="Arial" charset="0"/>
                  </a:rPr>
                  <a:t>WordNet</a:t>
                </a:r>
              </a:p>
            </p:txBody>
          </p:sp>
          <p:sp>
            <p:nvSpPr>
              <p:cNvPr id="185" name="Oval 184"/>
              <p:cNvSpPr>
                <a:spLocks noChangeArrowheads="1"/>
              </p:cNvSpPr>
              <p:nvPr/>
            </p:nvSpPr>
            <p:spPr bwMode="auto">
              <a:xfrm>
                <a:off x="1540391" y="1380278"/>
                <a:ext cx="635484" cy="613813"/>
              </a:xfrm>
              <a:prstGeom prst="ellipse">
                <a:avLst/>
              </a:prstGeom>
              <a:solidFill>
                <a:schemeClr val="bg1"/>
              </a:solidFill>
              <a:ln w="9525">
                <a:solidFill>
                  <a:schemeClr val="accent1"/>
                </a:solidFill>
                <a:round/>
                <a:headEnd/>
                <a:tailEnd/>
              </a:ln>
              <a:effectLst>
                <a:outerShdw dist="23000" dir="5400000" rotWithShape="0">
                  <a:srgbClr val="808080">
                    <a:alpha val="34999"/>
                  </a:srgbClr>
                </a:outerShdw>
              </a:effectLst>
            </p:spPr>
            <p:txBody>
              <a:bodyPr lIns="0" tIns="0" rIns="0" bIns="0" anchor="ctr">
                <a:prstTxWarp prst="textNoShape">
                  <a:avLst/>
                </a:prstTxWarp>
              </a:bodyPr>
              <a:lstStyle/>
              <a:p>
                <a:pPr algn="ctr"/>
                <a:r>
                  <a:rPr lang="en-US" sz="800" dirty="0">
                    <a:solidFill>
                      <a:schemeClr val="tx2"/>
                    </a:solidFill>
                    <a:latin typeface="Calisto MT" pitchFamily="-108" charset="0"/>
                    <a:ea typeface="Arial" pitchFamily="-108" charset="0"/>
                    <a:cs typeface="Arial" pitchFamily="-108" charset="0"/>
                  </a:rPr>
                  <a:t> BBC </a:t>
                </a:r>
                <a:r>
                  <a:rPr lang="en-US" sz="600" dirty="0">
                    <a:solidFill>
                      <a:schemeClr val="tx2"/>
                    </a:solidFill>
                    <a:latin typeface="Calisto MT" pitchFamily="-108" charset="0"/>
                    <a:ea typeface="Arial" pitchFamily="-108" charset="0"/>
                    <a:cs typeface="Arial" pitchFamily="-108" charset="0"/>
                  </a:rPr>
                  <a:t>Later + TOTP</a:t>
                </a:r>
              </a:p>
            </p:txBody>
          </p:sp>
          <p:sp>
            <p:nvSpPr>
              <p:cNvPr id="186" name="Oval 185"/>
              <p:cNvSpPr>
                <a:spLocks noChangeArrowheads="1"/>
              </p:cNvSpPr>
              <p:nvPr/>
            </p:nvSpPr>
            <p:spPr bwMode="auto">
              <a:xfrm>
                <a:off x="1273585" y="2163726"/>
                <a:ext cx="899865" cy="868268"/>
              </a:xfrm>
              <a:prstGeom prst="ellipse">
                <a:avLst/>
              </a:prstGeom>
              <a:solidFill>
                <a:schemeClr val="bg1"/>
              </a:solidFill>
              <a:ln w="9525">
                <a:solidFill>
                  <a:schemeClr val="accent1"/>
                </a:solidFill>
                <a:round/>
                <a:headEnd/>
                <a:tailEnd/>
              </a:ln>
              <a:effectLst>
                <a:outerShdw dist="23000" dir="5400000" rotWithShape="0">
                  <a:srgbClr val="808080">
                    <a:alpha val="34999"/>
                  </a:srgbClr>
                </a:outerShdw>
              </a:effectLst>
            </p:spPr>
            <p:txBody>
              <a:bodyPr lIns="0" tIns="0" rIns="0" bIns="0" anchor="ctr"/>
              <a:lstStyle/>
              <a:p>
                <a:pPr algn="ctr">
                  <a:defRPr/>
                </a:pPr>
                <a:r>
                  <a:rPr lang="en-US" sz="1100" dirty="0">
                    <a:solidFill>
                      <a:schemeClr val="tx2"/>
                    </a:solidFill>
                    <a:latin typeface="Calisto MT"/>
                    <a:ea typeface="ＭＳ Ｐゴシック" pitchFamily="-107" charset="-128"/>
                    <a:cs typeface="Arial" charset="0"/>
                  </a:rPr>
                  <a:t>Music-brainz</a:t>
                </a:r>
              </a:p>
            </p:txBody>
          </p:sp>
          <p:sp>
            <p:nvSpPr>
              <p:cNvPr id="187" name="Oval 186"/>
              <p:cNvSpPr>
                <a:spLocks noChangeArrowheads="1"/>
              </p:cNvSpPr>
              <p:nvPr/>
            </p:nvSpPr>
            <p:spPr bwMode="auto">
              <a:xfrm>
                <a:off x="3665138" y="3960526"/>
                <a:ext cx="831951" cy="801305"/>
              </a:xfrm>
              <a:prstGeom prst="ellipse">
                <a:avLst/>
              </a:prstGeom>
              <a:solidFill>
                <a:schemeClr val="bg1"/>
              </a:solidFill>
              <a:ln w="9525">
                <a:solidFill>
                  <a:schemeClr val="accent1"/>
                </a:solidFill>
                <a:round/>
                <a:headEnd/>
                <a:tailEnd/>
              </a:ln>
              <a:effectLst>
                <a:outerShdw dist="23000" dir="5400000" rotWithShape="0">
                  <a:srgbClr val="808080">
                    <a:alpha val="34999"/>
                  </a:srgbClr>
                </a:outerShdw>
              </a:effectLst>
            </p:spPr>
            <p:txBody>
              <a:bodyPr lIns="0" tIns="0" rIns="0" bIns="0" anchor="ctr"/>
              <a:lstStyle/>
              <a:p>
                <a:pPr algn="ctr">
                  <a:defRPr/>
                </a:pPr>
                <a:r>
                  <a:rPr lang="en-US" sz="1100" dirty="0">
                    <a:solidFill>
                      <a:schemeClr val="tx2"/>
                    </a:solidFill>
                    <a:latin typeface="Calisto MT"/>
                    <a:ea typeface="ＭＳ Ｐゴシック" pitchFamily="-107" charset="-128"/>
                    <a:cs typeface="Arial" charset="0"/>
                  </a:rPr>
                  <a:t>DBLP Berlin</a:t>
                </a:r>
              </a:p>
            </p:txBody>
          </p:sp>
          <p:sp>
            <p:nvSpPr>
              <p:cNvPr id="188" name="Oval 187"/>
              <p:cNvSpPr>
                <a:spLocks noChangeArrowheads="1"/>
              </p:cNvSpPr>
              <p:nvPr/>
            </p:nvSpPr>
            <p:spPr bwMode="auto">
              <a:xfrm>
                <a:off x="4082326" y="2826645"/>
                <a:ext cx="642761" cy="622741"/>
              </a:xfrm>
              <a:prstGeom prst="ellipse">
                <a:avLst/>
              </a:prstGeom>
              <a:solidFill>
                <a:schemeClr val="bg1"/>
              </a:solidFill>
              <a:ln w="9525">
                <a:solidFill>
                  <a:schemeClr val="accent1"/>
                </a:solidFill>
                <a:round/>
                <a:headEnd/>
                <a:tailEnd/>
              </a:ln>
              <a:effectLst>
                <a:outerShdw dist="23000" dir="5400000" rotWithShape="0">
                  <a:srgbClr val="808080">
                    <a:alpha val="34999"/>
                  </a:srgbClr>
                </a:outerShdw>
              </a:effectLst>
            </p:spPr>
            <p:txBody>
              <a:bodyPr lIns="0" tIns="0" rIns="0" bIns="0" anchor="ctr"/>
              <a:lstStyle/>
              <a:p>
                <a:pPr algn="ctr">
                  <a:defRPr/>
                </a:pPr>
                <a:r>
                  <a:rPr lang="en-US" sz="1100" dirty="0">
                    <a:solidFill>
                      <a:schemeClr val="tx2"/>
                    </a:solidFill>
                    <a:latin typeface="Calisto MT"/>
                    <a:ea typeface="ＭＳ Ｐゴシック" pitchFamily="-107" charset="-128"/>
                    <a:cs typeface="Arial" charset="0"/>
                  </a:rPr>
                  <a:t>Revyu</a:t>
                </a:r>
              </a:p>
            </p:txBody>
          </p:sp>
          <p:sp>
            <p:nvSpPr>
              <p:cNvPr id="189" name="Oval 188"/>
              <p:cNvSpPr>
                <a:spLocks noChangeArrowheads="1"/>
              </p:cNvSpPr>
              <p:nvPr/>
            </p:nvSpPr>
            <p:spPr bwMode="auto">
              <a:xfrm>
                <a:off x="3313440" y="4788616"/>
                <a:ext cx="727653" cy="703096"/>
              </a:xfrm>
              <a:prstGeom prst="ellipse">
                <a:avLst/>
              </a:prstGeom>
              <a:solidFill>
                <a:schemeClr val="bg1"/>
              </a:solidFill>
              <a:ln w="9525">
                <a:solidFill>
                  <a:schemeClr val="accent1"/>
                </a:solidFill>
                <a:round/>
                <a:headEnd/>
                <a:tailEnd/>
              </a:ln>
              <a:effectLst>
                <a:outerShdw dist="23000" dir="5400000" rotWithShape="0">
                  <a:srgbClr val="808080">
                    <a:alpha val="34999"/>
                  </a:srgbClr>
                </a:outerShdw>
              </a:effectLst>
            </p:spPr>
            <p:txBody>
              <a:bodyPr lIns="0" tIns="0" rIns="0" bIns="0" anchor="ctr"/>
              <a:lstStyle/>
              <a:p>
                <a:pPr algn="ctr">
                  <a:defRPr/>
                </a:pPr>
                <a:endParaRPr lang="en-US" sz="1100" dirty="0">
                  <a:solidFill>
                    <a:schemeClr val="tx2"/>
                  </a:solidFill>
                  <a:latin typeface="Calisto MT"/>
                  <a:ea typeface="ＭＳ Ｐゴシック" pitchFamily="-107" charset="-128"/>
                  <a:cs typeface="Arial" charset="0"/>
                </a:endParaRPr>
              </a:p>
            </p:txBody>
          </p:sp>
          <p:sp>
            <p:nvSpPr>
              <p:cNvPr id="190" name="Oval 189"/>
              <p:cNvSpPr>
                <a:spLocks noChangeArrowheads="1"/>
              </p:cNvSpPr>
              <p:nvPr/>
            </p:nvSpPr>
            <p:spPr bwMode="auto">
              <a:xfrm>
                <a:off x="2505744" y="4857810"/>
                <a:ext cx="533612" cy="515603"/>
              </a:xfrm>
              <a:prstGeom prst="ellipse">
                <a:avLst/>
              </a:prstGeom>
              <a:solidFill>
                <a:schemeClr val="bg1"/>
              </a:solidFill>
              <a:ln w="9525">
                <a:solidFill>
                  <a:schemeClr val="accent1"/>
                </a:solidFill>
                <a:round/>
                <a:headEnd/>
                <a:tailEnd/>
              </a:ln>
              <a:effectLst>
                <a:outerShdw dist="23000" dir="5400000" rotWithShape="0">
                  <a:srgbClr val="808080">
                    <a:alpha val="34999"/>
                  </a:srgbClr>
                </a:outerShdw>
              </a:effectLst>
            </p:spPr>
            <p:txBody>
              <a:bodyPr lIns="0" tIns="0" rIns="0" bIns="0" anchor="ctr"/>
              <a:lstStyle/>
              <a:p>
                <a:pPr algn="ctr">
                  <a:defRPr/>
                </a:pPr>
                <a:endParaRPr lang="en-US" sz="1100" dirty="0">
                  <a:solidFill>
                    <a:schemeClr val="tx2"/>
                  </a:solidFill>
                  <a:latin typeface="Calisto MT"/>
                  <a:ea typeface="ＭＳ Ｐゴシック" pitchFamily="-107" charset="-128"/>
                  <a:cs typeface="Arial" charset="0"/>
                </a:endParaRPr>
              </a:p>
            </p:txBody>
          </p:sp>
          <p:sp>
            <p:nvSpPr>
              <p:cNvPr id="191" name="Oval 190"/>
              <p:cNvSpPr>
                <a:spLocks noChangeArrowheads="1"/>
              </p:cNvSpPr>
              <p:nvPr/>
            </p:nvSpPr>
            <p:spPr bwMode="auto">
              <a:xfrm>
                <a:off x="2437830" y="4248460"/>
                <a:ext cx="533612" cy="515604"/>
              </a:xfrm>
              <a:prstGeom prst="ellipse">
                <a:avLst/>
              </a:prstGeom>
              <a:solidFill>
                <a:schemeClr val="bg1"/>
              </a:solidFill>
              <a:ln w="9525">
                <a:solidFill>
                  <a:schemeClr val="accent1"/>
                </a:solidFill>
                <a:round/>
                <a:headEnd/>
                <a:tailEnd/>
              </a:ln>
              <a:effectLst>
                <a:outerShdw dist="23000" dir="5400000" rotWithShape="0">
                  <a:srgbClr val="808080">
                    <a:alpha val="34999"/>
                  </a:srgbClr>
                </a:outerShdw>
              </a:effectLst>
            </p:spPr>
            <p:txBody>
              <a:bodyPr lIns="0" tIns="0" rIns="0" bIns="0" anchor="ctr"/>
              <a:lstStyle/>
              <a:p>
                <a:pPr algn="ctr">
                  <a:defRPr/>
                </a:pPr>
                <a:endParaRPr lang="en-US" sz="900" dirty="0">
                  <a:solidFill>
                    <a:schemeClr val="tx2"/>
                  </a:solidFill>
                  <a:latin typeface="Calisto MT"/>
                  <a:ea typeface="ＭＳ Ｐゴシック" pitchFamily="-107" charset="-128"/>
                  <a:cs typeface="Arial" charset="0"/>
                </a:endParaRPr>
              </a:p>
            </p:txBody>
          </p:sp>
          <p:cxnSp>
            <p:nvCxnSpPr>
              <p:cNvPr id="192" name="Straight Arrow Connector 191"/>
              <p:cNvCxnSpPr>
                <a:stCxn id="186" idx="5"/>
              </p:cNvCxnSpPr>
              <p:nvPr/>
            </p:nvCxnSpPr>
            <p:spPr>
              <a:xfrm rot="16200000" flipH="1">
                <a:off x="2286699" y="2660540"/>
                <a:ext cx="542389" cy="1030841"/>
              </a:xfrm>
              <a:prstGeom prst="straightConnector1">
                <a:avLst/>
              </a:prstGeom>
              <a:ln>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93" name="Straight Arrow Connector 192"/>
              <p:cNvCxnSpPr>
                <a:stCxn id="184" idx="0"/>
              </p:cNvCxnSpPr>
              <p:nvPr/>
            </p:nvCxnSpPr>
            <p:spPr>
              <a:xfrm rot="5400000" flipH="1" flipV="1">
                <a:off x="2419177" y="4477541"/>
                <a:ext cx="1696357" cy="412337"/>
              </a:xfrm>
              <a:prstGeom prst="straightConnector1">
                <a:avLst/>
              </a:prstGeom>
              <a:ln>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94" name="Straight Arrow Connector 193"/>
              <p:cNvCxnSpPr/>
              <p:nvPr/>
            </p:nvCxnSpPr>
            <p:spPr>
              <a:xfrm rot="10800000">
                <a:off x="3742754" y="3759642"/>
                <a:ext cx="1261265" cy="439713"/>
              </a:xfrm>
              <a:prstGeom prst="straightConnector1">
                <a:avLst/>
              </a:prstGeom>
              <a:ln w="12700" cmpd="sng">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95" name="Straight Arrow Connector 194"/>
              <p:cNvCxnSpPr>
                <a:endCxn id="185" idx="5"/>
              </p:cNvCxnSpPr>
              <p:nvPr/>
            </p:nvCxnSpPr>
            <p:spPr>
              <a:xfrm rot="16200000" flipV="1">
                <a:off x="1900696" y="2085393"/>
                <a:ext cx="1345926" cy="984757"/>
              </a:xfrm>
              <a:prstGeom prst="straightConnector1">
                <a:avLst/>
              </a:prstGeom>
              <a:ln w="12700" cmpd="sng">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96" name="Straight Arrow Connector 195"/>
              <p:cNvCxnSpPr/>
              <p:nvPr/>
            </p:nvCxnSpPr>
            <p:spPr>
              <a:xfrm rot="5400000" flipH="1" flipV="1">
                <a:off x="2810043" y="3919998"/>
                <a:ext cx="417394" cy="288636"/>
              </a:xfrm>
              <a:prstGeom prst="straightConnector1">
                <a:avLst/>
              </a:prstGeom>
              <a:ln w="12700" cmpd="sng">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97" name="Straight Arrow Connector 196"/>
              <p:cNvCxnSpPr>
                <a:stCxn id="190" idx="7"/>
              </p:cNvCxnSpPr>
              <p:nvPr/>
            </p:nvCxnSpPr>
            <p:spPr>
              <a:xfrm rot="5400000" flipH="1" flipV="1">
                <a:off x="2597396" y="4300125"/>
                <a:ext cx="995494" cy="271657"/>
              </a:xfrm>
              <a:prstGeom prst="straightConnector1">
                <a:avLst/>
              </a:prstGeom>
              <a:ln w="12700" cmpd="sng">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98" name="Straight Arrow Connector 197"/>
              <p:cNvCxnSpPr>
                <a:stCxn id="189" idx="0"/>
              </p:cNvCxnSpPr>
              <p:nvPr/>
            </p:nvCxnSpPr>
            <p:spPr>
              <a:xfrm rot="16200000" flipV="1">
                <a:off x="3080222" y="4191572"/>
                <a:ext cx="970941" cy="223147"/>
              </a:xfrm>
              <a:prstGeom prst="straightConnector1">
                <a:avLst/>
              </a:prstGeom>
              <a:ln w="12700" cmpd="sng">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99" name="Straight Arrow Connector 198"/>
              <p:cNvCxnSpPr>
                <a:endCxn id="201" idx="4"/>
              </p:cNvCxnSpPr>
              <p:nvPr/>
            </p:nvCxnSpPr>
            <p:spPr>
              <a:xfrm rot="16200000" flipV="1">
                <a:off x="3229150" y="3102206"/>
                <a:ext cx="209813" cy="2425"/>
              </a:xfrm>
              <a:prstGeom prst="straightConnector1">
                <a:avLst/>
              </a:prstGeom>
              <a:ln w="12700" cmpd="sng">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200" name="Straight Arrow Connector 199"/>
              <p:cNvCxnSpPr/>
              <p:nvPr/>
            </p:nvCxnSpPr>
            <p:spPr>
              <a:xfrm flipV="1">
                <a:off x="3728201" y="3257430"/>
                <a:ext cx="368678" cy="171868"/>
              </a:xfrm>
              <a:prstGeom prst="straightConnector1">
                <a:avLst/>
              </a:prstGeom>
              <a:ln w="12700" cmpd="sng">
                <a:solidFill>
                  <a:schemeClr val="tx2"/>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01" name="Oval 200"/>
              <p:cNvSpPr>
                <a:spLocks noChangeArrowheads="1"/>
              </p:cNvSpPr>
              <p:nvPr/>
            </p:nvSpPr>
            <p:spPr bwMode="auto">
              <a:xfrm>
                <a:off x="2801656" y="1942754"/>
                <a:ext cx="1059949" cy="1055759"/>
              </a:xfrm>
              <a:prstGeom prst="ellipse">
                <a:avLst/>
              </a:prstGeom>
              <a:solidFill>
                <a:schemeClr val="bg1"/>
              </a:solidFill>
              <a:ln w="9525">
                <a:solidFill>
                  <a:schemeClr val="accent1"/>
                </a:solidFill>
                <a:round/>
                <a:headEnd/>
                <a:tailEnd/>
              </a:ln>
              <a:effectLst>
                <a:outerShdw dist="23000" dir="5400000" rotWithShape="0">
                  <a:srgbClr val="808080">
                    <a:alpha val="34999"/>
                  </a:srgbClr>
                </a:outerShdw>
              </a:effectLst>
            </p:spPr>
            <p:txBody>
              <a:bodyPr anchor="ctr"/>
              <a:lstStyle/>
              <a:p>
                <a:pPr algn="ctr">
                  <a:defRPr/>
                </a:pPr>
                <a:r>
                  <a:rPr lang="en-US" sz="1400" dirty="0">
                    <a:solidFill>
                      <a:schemeClr val="tx2"/>
                    </a:solidFill>
                    <a:latin typeface="Calisto MT"/>
                    <a:ea typeface="ＭＳ Ｐゴシック" pitchFamily="-107" charset="-128"/>
                    <a:cs typeface="Arial" charset="0"/>
                  </a:rPr>
                  <a:t>FOAF</a:t>
                </a:r>
              </a:p>
            </p:txBody>
          </p:sp>
          <p:sp>
            <p:nvSpPr>
              <p:cNvPr id="202" name="Oval 201"/>
              <p:cNvSpPr>
                <a:spLocks noChangeArrowheads="1"/>
              </p:cNvSpPr>
              <p:nvPr/>
            </p:nvSpPr>
            <p:spPr bwMode="auto">
              <a:xfrm>
                <a:off x="4710533" y="4136857"/>
                <a:ext cx="1057522" cy="1057991"/>
              </a:xfrm>
              <a:prstGeom prst="ellipse">
                <a:avLst/>
              </a:prstGeom>
              <a:solidFill>
                <a:schemeClr val="bg1"/>
              </a:solidFill>
              <a:ln w="9525">
                <a:solidFill>
                  <a:schemeClr val="accent1"/>
                </a:solidFill>
                <a:round/>
                <a:headEnd/>
                <a:tailEnd/>
              </a:ln>
              <a:effectLst>
                <a:outerShdw dist="23000" dir="5400000" rotWithShape="0">
                  <a:srgbClr val="808080">
                    <a:alpha val="34999"/>
                  </a:srgbClr>
                </a:outerShdw>
              </a:effectLst>
            </p:spPr>
            <p:txBody>
              <a:bodyPr lIns="0" tIns="0" rIns="0" bIns="0" anchor="ctr"/>
              <a:lstStyle/>
              <a:p>
                <a:pPr algn="ctr">
                  <a:defRPr/>
                </a:pPr>
                <a:endParaRPr lang="en-US" sz="1400" dirty="0">
                  <a:solidFill>
                    <a:schemeClr val="tx2"/>
                  </a:solidFill>
                  <a:latin typeface="Calisto MT"/>
                  <a:ea typeface="ＭＳ Ｐゴシック" pitchFamily="-107" charset="-128"/>
                  <a:cs typeface="Arial" charset="0"/>
                </a:endParaRPr>
              </a:p>
            </p:txBody>
          </p:sp>
          <p:cxnSp>
            <p:nvCxnSpPr>
              <p:cNvPr id="203" name="Straight Arrow Connector 202"/>
              <p:cNvCxnSpPr/>
              <p:nvPr/>
            </p:nvCxnSpPr>
            <p:spPr>
              <a:xfrm rot="16200000" flipV="1">
                <a:off x="3614031" y="3926725"/>
                <a:ext cx="191956" cy="147957"/>
              </a:xfrm>
              <a:prstGeom prst="straightConnector1">
                <a:avLst/>
              </a:prstGeom>
              <a:ln w="12700" cmpd="sng">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grpSp>
        <p:grpSp>
          <p:nvGrpSpPr>
            <p:cNvPr id="45064" name="Group 128"/>
            <p:cNvGrpSpPr>
              <a:grpSpLocks/>
            </p:cNvGrpSpPr>
            <p:nvPr/>
          </p:nvGrpSpPr>
          <p:grpSpPr bwMode="auto">
            <a:xfrm>
              <a:off x="676273" y="911225"/>
              <a:ext cx="5138730" cy="4556126"/>
              <a:chOff x="1244600" y="1355833"/>
              <a:chExt cx="5139267" cy="4556387"/>
            </a:xfrm>
          </p:grpSpPr>
          <p:cxnSp>
            <p:nvCxnSpPr>
              <p:cNvPr id="157" name="Straight Arrow Connector 156"/>
              <p:cNvCxnSpPr/>
              <p:nvPr/>
            </p:nvCxnSpPr>
            <p:spPr>
              <a:xfrm rot="5400000" flipH="1" flipV="1">
                <a:off x="2575301" y="1997590"/>
                <a:ext cx="227682" cy="55793"/>
              </a:xfrm>
              <a:prstGeom prst="straightConnector1">
                <a:avLst/>
              </a:prstGeom>
              <a:ln w="12700" cmpd="sng">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58" name="Straight Arrow Connector 157"/>
              <p:cNvCxnSpPr/>
              <p:nvPr/>
            </p:nvCxnSpPr>
            <p:spPr>
              <a:xfrm rot="5400000">
                <a:off x="1677032" y="3131680"/>
                <a:ext cx="770100" cy="499707"/>
              </a:xfrm>
              <a:prstGeom prst="straightConnector1">
                <a:avLst/>
              </a:prstGeom>
              <a:ln w="12700" cmpd="sng">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59" name="Oval 158"/>
              <p:cNvSpPr>
                <a:spLocks noChangeArrowheads="1"/>
              </p:cNvSpPr>
              <p:nvPr/>
            </p:nvSpPr>
            <p:spPr bwMode="auto">
              <a:xfrm>
                <a:off x="3107586" y="1532176"/>
                <a:ext cx="635550" cy="611616"/>
              </a:xfrm>
              <a:prstGeom prst="ellipse">
                <a:avLst/>
              </a:prstGeom>
              <a:solidFill>
                <a:schemeClr val="bg1"/>
              </a:solidFill>
              <a:ln w="9525">
                <a:solidFill>
                  <a:schemeClr val="tx2"/>
                </a:solidFill>
                <a:round/>
                <a:headEnd/>
                <a:tailEnd/>
              </a:ln>
              <a:effectLst>
                <a:outerShdw dist="23000" dir="5400000" rotWithShape="0">
                  <a:srgbClr val="808080">
                    <a:alpha val="34999"/>
                  </a:srgbClr>
                </a:outerShdw>
              </a:effectLst>
            </p:spPr>
            <p:txBody>
              <a:bodyPr lIns="0" tIns="0" rIns="0" bIns="0" anchor="ctr"/>
              <a:lstStyle/>
              <a:p>
                <a:pPr algn="ctr">
                  <a:defRPr/>
                </a:pPr>
                <a:r>
                  <a:rPr lang="en-US" sz="600" dirty="0">
                    <a:solidFill>
                      <a:schemeClr val="tx2"/>
                    </a:solidFill>
                    <a:latin typeface="Calisto MT"/>
                    <a:ea typeface="ＭＳ Ｐゴシック" pitchFamily="-107" charset="-128"/>
                    <a:cs typeface="Arial" charset="0"/>
                  </a:rPr>
                  <a:t>Semi Web Central</a:t>
                </a:r>
              </a:p>
            </p:txBody>
          </p:sp>
          <p:sp>
            <p:nvSpPr>
              <p:cNvPr id="160" name="Oval 159"/>
              <p:cNvSpPr>
                <a:spLocks noChangeArrowheads="1"/>
              </p:cNvSpPr>
              <p:nvPr/>
            </p:nvSpPr>
            <p:spPr bwMode="auto">
              <a:xfrm>
                <a:off x="2365303" y="5302322"/>
                <a:ext cx="630698" cy="609385"/>
              </a:xfrm>
              <a:prstGeom prst="ellipse">
                <a:avLst/>
              </a:prstGeom>
              <a:solidFill>
                <a:schemeClr val="bg1"/>
              </a:solidFill>
              <a:ln w="9525">
                <a:solidFill>
                  <a:schemeClr val="tx2"/>
                </a:solidFill>
                <a:round/>
                <a:headEnd/>
                <a:tailEnd/>
              </a:ln>
              <a:effectLst>
                <a:outerShdw dist="23000" dir="5400000" rotWithShape="0">
                  <a:srgbClr val="808080">
                    <a:alpha val="34999"/>
                  </a:srgbClr>
                </a:outerShdw>
              </a:effectLst>
            </p:spPr>
            <p:txBody>
              <a:bodyPr lIns="0" tIns="0" rIns="0" bIns="0" anchor="ctr"/>
              <a:lstStyle/>
              <a:p>
                <a:pPr algn="ctr">
                  <a:defRPr/>
                </a:pPr>
                <a:r>
                  <a:rPr lang="en-US" sz="800" dirty="0">
                    <a:solidFill>
                      <a:schemeClr val="tx2"/>
                    </a:solidFill>
                    <a:latin typeface="Calisto MT"/>
                    <a:ea typeface="ＭＳ Ｐゴシック" pitchFamily="-107" charset="-128"/>
                    <a:cs typeface="Arial" charset="0"/>
                  </a:rPr>
                  <a:t>Gov-track</a:t>
                </a:r>
              </a:p>
            </p:txBody>
          </p:sp>
          <p:sp>
            <p:nvSpPr>
              <p:cNvPr id="161" name="Oval 160"/>
              <p:cNvSpPr>
                <a:spLocks noChangeArrowheads="1"/>
              </p:cNvSpPr>
              <p:nvPr/>
            </p:nvSpPr>
            <p:spPr bwMode="auto">
              <a:xfrm>
                <a:off x="1251878" y="3619260"/>
                <a:ext cx="819908" cy="790191"/>
              </a:xfrm>
              <a:prstGeom prst="ellipse">
                <a:avLst/>
              </a:prstGeom>
              <a:solidFill>
                <a:schemeClr val="bg1"/>
              </a:solidFill>
              <a:ln w="9525">
                <a:solidFill>
                  <a:schemeClr val="tx2"/>
                </a:solidFill>
                <a:round/>
                <a:headEnd/>
                <a:tailEnd/>
              </a:ln>
              <a:effectLst>
                <a:outerShdw dist="23000" dir="5400000" rotWithShape="0">
                  <a:srgbClr val="808080">
                    <a:alpha val="34999"/>
                  </a:srgbClr>
                </a:outerShdw>
              </a:effectLst>
            </p:spPr>
            <p:txBody>
              <a:bodyPr lIns="0" tIns="0" rIns="0" bIns="0" anchor="ctr"/>
              <a:lstStyle/>
              <a:p>
                <a:pPr algn="ctr">
                  <a:defRPr/>
                </a:pPr>
                <a:r>
                  <a:rPr lang="en-US" sz="900" dirty="0">
                    <a:solidFill>
                      <a:schemeClr val="tx2"/>
                    </a:solidFill>
                    <a:latin typeface="Calisto MT"/>
                    <a:ea typeface="ＭＳ Ｐゴシック" pitchFamily="-107" charset="-128"/>
                    <a:cs typeface="Arial" charset="0"/>
                  </a:rPr>
                  <a:t>World</a:t>
                </a:r>
              </a:p>
              <a:p>
                <a:pPr algn="ctr">
                  <a:defRPr/>
                </a:pPr>
                <a:r>
                  <a:rPr lang="en-US" sz="900" dirty="0">
                    <a:solidFill>
                      <a:schemeClr val="tx2"/>
                    </a:solidFill>
                    <a:latin typeface="Calisto MT"/>
                    <a:ea typeface="ＭＳ Ｐゴシック" pitchFamily="-107" charset="-128"/>
                    <a:cs typeface="Arial" charset="0"/>
                  </a:rPr>
                  <a:t>bank </a:t>
                </a:r>
              </a:p>
            </p:txBody>
          </p:sp>
          <p:sp>
            <p:nvSpPr>
              <p:cNvPr id="162" name="Oval 161"/>
              <p:cNvSpPr>
                <a:spLocks noChangeArrowheads="1"/>
              </p:cNvSpPr>
              <p:nvPr/>
            </p:nvSpPr>
            <p:spPr bwMode="auto">
              <a:xfrm>
                <a:off x="4613986" y="1355833"/>
                <a:ext cx="701045" cy="676350"/>
              </a:xfrm>
              <a:prstGeom prst="ellipse">
                <a:avLst/>
              </a:prstGeom>
              <a:solidFill>
                <a:schemeClr val="bg1"/>
              </a:solidFill>
              <a:ln w="9525">
                <a:solidFill>
                  <a:schemeClr val="tx2"/>
                </a:solidFill>
                <a:round/>
                <a:headEnd/>
                <a:tailEnd/>
              </a:ln>
              <a:effectLst>
                <a:outerShdw dist="23000" dir="5400000" rotWithShape="0">
                  <a:srgbClr val="808080">
                    <a:alpha val="34999"/>
                  </a:srgbClr>
                </a:outerShdw>
              </a:effectLst>
            </p:spPr>
            <p:txBody>
              <a:bodyPr lIns="0" tIns="0" rIns="0" bIns="0" anchor="ctr"/>
              <a:lstStyle/>
              <a:p>
                <a:pPr algn="ctr">
                  <a:defRPr/>
                </a:pPr>
                <a:r>
                  <a:rPr lang="en-US" sz="800" dirty="0">
                    <a:solidFill>
                      <a:schemeClr val="tx2"/>
                    </a:solidFill>
                    <a:latin typeface="Calisto MT"/>
                    <a:ea typeface="ＭＳ Ｐゴシック" pitchFamily="-107" charset="-128"/>
                    <a:cs typeface="Arial" charset="0"/>
                  </a:rPr>
                  <a:t>Fresh- meat</a:t>
                </a:r>
              </a:p>
            </p:txBody>
          </p:sp>
          <p:sp>
            <p:nvSpPr>
              <p:cNvPr id="163" name="Oval 162"/>
              <p:cNvSpPr>
                <a:spLocks noChangeArrowheads="1"/>
              </p:cNvSpPr>
              <p:nvPr/>
            </p:nvSpPr>
            <p:spPr bwMode="auto">
              <a:xfrm>
                <a:off x="5851125" y="1864769"/>
                <a:ext cx="533668" cy="513401"/>
              </a:xfrm>
              <a:prstGeom prst="ellipse">
                <a:avLst/>
              </a:prstGeom>
              <a:solidFill>
                <a:schemeClr val="bg1"/>
              </a:solidFill>
              <a:ln w="9525">
                <a:solidFill>
                  <a:schemeClr val="tx2"/>
                </a:solidFill>
                <a:round/>
                <a:headEnd/>
                <a:tailEnd/>
              </a:ln>
              <a:effectLst>
                <a:outerShdw dist="23000" dir="5400000" rotWithShape="0">
                  <a:srgbClr val="808080">
                    <a:alpha val="34999"/>
                  </a:srgbClr>
                </a:outerShdw>
              </a:effectLst>
            </p:spPr>
            <p:txBody>
              <a:bodyPr lIns="0" tIns="0" rIns="0" bIns="0" anchor="ctr"/>
              <a:lstStyle/>
              <a:p>
                <a:pPr algn="ctr">
                  <a:defRPr/>
                </a:pPr>
                <a:r>
                  <a:rPr lang="en-US" sz="600" dirty="0">
                    <a:solidFill>
                      <a:schemeClr val="tx2"/>
                    </a:solidFill>
                    <a:latin typeface="Calisto MT"/>
                    <a:ea typeface="ＭＳ Ｐゴシック" pitchFamily="-107" charset="-128"/>
                    <a:cs typeface="Arial" charset="0"/>
                  </a:rPr>
                  <a:t>Open- Guides</a:t>
                </a:r>
              </a:p>
            </p:txBody>
          </p:sp>
          <p:sp>
            <p:nvSpPr>
              <p:cNvPr id="164" name="Oval 163"/>
              <p:cNvSpPr>
                <a:spLocks noChangeArrowheads="1"/>
              </p:cNvSpPr>
              <p:nvPr/>
            </p:nvSpPr>
            <p:spPr bwMode="auto">
              <a:xfrm>
                <a:off x="5724985" y="2592459"/>
                <a:ext cx="611292" cy="591528"/>
              </a:xfrm>
              <a:prstGeom prst="ellipse">
                <a:avLst/>
              </a:prstGeom>
              <a:solidFill>
                <a:schemeClr val="bg1"/>
              </a:solidFill>
              <a:ln w="9525">
                <a:solidFill>
                  <a:schemeClr val="tx2"/>
                </a:solidFill>
                <a:round/>
                <a:headEnd/>
                <a:tailEnd/>
              </a:ln>
              <a:effectLst>
                <a:outerShdw dist="23000" dir="5400000" rotWithShape="0">
                  <a:srgbClr val="808080">
                    <a:alpha val="34999"/>
                  </a:srgbClr>
                </a:outerShdw>
              </a:effectLst>
            </p:spPr>
            <p:txBody>
              <a:bodyPr lIns="0" tIns="0" rIns="0" bIns="0" anchor="ctr"/>
              <a:lstStyle/>
              <a:p>
                <a:pPr algn="ctr">
                  <a:defRPr/>
                </a:pPr>
                <a:r>
                  <a:rPr lang="en-US" sz="900" dirty="0">
                    <a:solidFill>
                      <a:schemeClr val="tx2"/>
                    </a:solidFill>
                    <a:latin typeface="Calisto MT"/>
                    <a:ea typeface="ＭＳ Ｐゴシック" pitchFamily="-107" charset="-128"/>
                    <a:cs typeface="Arial" charset="0"/>
                  </a:rPr>
                  <a:t>SIOC</a:t>
                </a:r>
              </a:p>
            </p:txBody>
          </p:sp>
          <p:sp>
            <p:nvSpPr>
              <p:cNvPr id="165" name="Oval 164"/>
              <p:cNvSpPr>
                <a:spLocks noChangeArrowheads="1"/>
              </p:cNvSpPr>
              <p:nvPr/>
            </p:nvSpPr>
            <p:spPr bwMode="auto">
              <a:xfrm>
                <a:off x="5106415" y="2041112"/>
                <a:ext cx="613719" cy="580366"/>
              </a:xfrm>
              <a:prstGeom prst="ellipse">
                <a:avLst/>
              </a:prstGeom>
              <a:solidFill>
                <a:schemeClr val="bg1"/>
              </a:solidFill>
              <a:ln w="9525">
                <a:solidFill>
                  <a:schemeClr val="tx2"/>
                </a:solidFill>
                <a:round/>
                <a:headEnd/>
                <a:tailEnd/>
              </a:ln>
              <a:effectLst>
                <a:outerShdw dist="23000" dir="5400000" rotWithShape="0">
                  <a:srgbClr val="808080">
                    <a:alpha val="34999"/>
                  </a:srgbClr>
                </a:outerShdw>
              </a:effectLst>
            </p:spPr>
            <p:txBody>
              <a:bodyPr lIns="0" tIns="0" rIns="0" bIns="0" anchor="ctr">
                <a:prstTxWarp prst="textNoShape">
                  <a:avLst/>
                </a:prstTxWarp>
              </a:bodyPr>
              <a:lstStyle/>
              <a:p>
                <a:pPr algn="ctr"/>
                <a:r>
                  <a:rPr lang="en-US" sz="600" dirty="0">
                    <a:solidFill>
                      <a:schemeClr val="tx2"/>
                    </a:solidFill>
                    <a:latin typeface="Calisto MT" pitchFamily="-108" charset="0"/>
                    <a:ea typeface="Arial" pitchFamily="-108" charset="0"/>
                    <a:cs typeface="Arial" pitchFamily="-108" charset="0"/>
                  </a:rPr>
                  <a:t>ECS Southampton</a:t>
                </a:r>
              </a:p>
            </p:txBody>
          </p:sp>
          <p:sp>
            <p:nvSpPr>
              <p:cNvPr id="166" name="Oval 165"/>
              <p:cNvSpPr>
                <a:spLocks noChangeArrowheads="1"/>
              </p:cNvSpPr>
              <p:nvPr/>
            </p:nvSpPr>
            <p:spPr bwMode="auto">
              <a:xfrm>
                <a:off x="4985127" y="5076873"/>
                <a:ext cx="812631" cy="783493"/>
              </a:xfrm>
              <a:prstGeom prst="ellipse">
                <a:avLst/>
              </a:prstGeom>
              <a:solidFill>
                <a:schemeClr val="bg1"/>
              </a:solidFill>
              <a:ln w="9525">
                <a:solidFill>
                  <a:schemeClr val="tx2"/>
                </a:solidFill>
                <a:round/>
                <a:headEnd/>
                <a:tailEnd/>
              </a:ln>
              <a:effectLst>
                <a:outerShdw dist="23000" dir="5400000" rotWithShape="0">
                  <a:srgbClr val="808080">
                    <a:alpha val="34999"/>
                  </a:srgbClr>
                </a:outerShdw>
              </a:effectLst>
            </p:spPr>
            <p:txBody>
              <a:bodyPr lIns="0" tIns="0" rIns="0" bIns="0" anchor="ctr"/>
              <a:lstStyle/>
              <a:p>
                <a:pPr algn="ctr">
                  <a:defRPr/>
                </a:pPr>
                <a:r>
                  <a:rPr lang="en-US" sz="1000" dirty="0">
                    <a:solidFill>
                      <a:schemeClr val="tx2"/>
                    </a:solidFill>
                    <a:latin typeface="Calisto MT"/>
                    <a:ea typeface="ＭＳ Ｐゴシック" pitchFamily="-107" charset="-128"/>
                    <a:cs typeface="Arial" charset="0"/>
                  </a:rPr>
                  <a:t>DBLP </a:t>
                </a:r>
                <a:r>
                  <a:rPr lang="en-US" sz="800" dirty="0">
                    <a:solidFill>
                      <a:schemeClr val="tx2"/>
                    </a:solidFill>
                    <a:latin typeface="Calisto MT"/>
                    <a:ea typeface="ＭＳ Ｐゴシック" pitchFamily="-107" charset="-128"/>
                    <a:cs typeface="Arial" charset="0"/>
                  </a:rPr>
                  <a:t>Hannover</a:t>
                </a:r>
              </a:p>
            </p:txBody>
          </p:sp>
          <p:cxnSp>
            <p:nvCxnSpPr>
              <p:cNvPr id="167" name="Straight Arrow Connector 166"/>
              <p:cNvCxnSpPr>
                <a:stCxn id="113" idx="7"/>
                <a:endCxn id="138" idx="3"/>
              </p:cNvCxnSpPr>
              <p:nvPr/>
            </p:nvCxnSpPr>
            <p:spPr>
              <a:xfrm rot="5400000" flipH="1" flipV="1">
                <a:off x="3328922" y="2727861"/>
                <a:ext cx="377239" cy="606441"/>
              </a:xfrm>
              <a:prstGeom prst="straightConnector1">
                <a:avLst/>
              </a:prstGeom>
              <a:ln w="12700" cmpd="sng">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68" name="Straight Arrow Connector 167"/>
              <p:cNvCxnSpPr/>
              <p:nvPr/>
            </p:nvCxnSpPr>
            <p:spPr>
              <a:xfrm rot="10800000" flipV="1">
                <a:off x="2049953" y="3657208"/>
                <a:ext cx="465747" cy="212056"/>
              </a:xfrm>
              <a:prstGeom prst="straightConnector1">
                <a:avLst/>
              </a:prstGeom>
              <a:ln w="12700" cmpd="sng">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69" name="Straight Arrow Connector 168"/>
              <p:cNvCxnSpPr/>
              <p:nvPr/>
            </p:nvCxnSpPr>
            <p:spPr>
              <a:xfrm rot="10800000">
                <a:off x="2013568" y="3183987"/>
                <a:ext cx="519113" cy="176341"/>
              </a:xfrm>
              <a:prstGeom prst="straightConnector1">
                <a:avLst/>
              </a:prstGeom>
              <a:ln w="12700" cmpd="sng">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70" name="Straight Arrow Connector 169"/>
              <p:cNvCxnSpPr/>
              <p:nvPr/>
            </p:nvCxnSpPr>
            <p:spPr>
              <a:xfrm rot="10800000" flipV="1">
                <a:off x="1974755" y="2786659"/>
                <a:ext cx="215892" cy="116073"/>
              </a:xfrm>
              <a:prstGeom prst="straightConnector1">
                <a:avLst/>
              </a:prstGeom>
              <a:ln w="12700" cmpd="sng">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71" name="Straight Arrow Connector 170"/>
              <p:cNvCxnSpPr>
                <a:stCxn id="159" idx="5"/>
              </p:cNvCxnSpPr>
              <p:nvPr/>
            </p:nvCxnSpPr>
            <p:spPr>
              <a:xfrm rot="16200000" flipH="1">
                <a:off x="3647786" y="2059908"/>
                <a:ext cx="178574" cy="172230"/>
              </a:xfrm>
              <a:prstGeom prst="straightConnector1">
                <a:avLst/>
              </a:prstGeom>
              <a:ln w="12700" cmpd="sng">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72" name="Straight Arrow Connector 171"/>
              <p:cNvCxnSpPr>
                <a:stCxn id="162" idx="3"/>
                <a:endCxn id="138" idx="7"/>
              </p:cNvCxnSpPr>
              <p:nvPr/>
            </p:nvCxnSpPr>
            <p:spPr>
              <a:xfrm rot="5400000">
                <a:off x="4562833" y="1941456"/>
                <a:ext cx="162948" cy="147971"/>
              </a:xfrm>
              <a:prstGeom prst="straightConnector1">
                <a:avLst/>
              </a:prstGeom>
              <a:ln w="12700" cmpd="sng">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73" name="Straight Arrow Connector 172"/>
              <p:cNvCxnSpPr>
                <a:stCxn id="165" idx="2"/>
              </p:cNvCxnSpPr>
              <p:nvPr/>
            </p:nvCxnSpPr>
            <p:spPr>
              <a:xfrm rot="10800000" flipV="1">
                <a:off x="4735274" y="2331295"/>
                <a:ext cx="371141" cy="100447"/>
              </a:xfrm>
              <a:prstGeom prst="straightConnector1">
                <a:avLst/>
              </a:prstGeom>
              <a:ln w="12700" cmpd="sng">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74" name="Straight Arrow Connector 173"/>
              <p:cNvCxnSpPr/>
              <p:nvPr/>
            </p:nvCxnSpPr>
            <p:spPr>
              <a:xfrm>
                <a:off x="4635817" y="2744247"/>
                <a:ext cx="346885" cy="234379"/>
              </a:xfrm>
              <a:prstGeom prst="straightConnector1">
                <a:avLst/>
              </a:prstGeom>
              <a:ln w="12700" cmpd="sng">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75" name="Straight Arrow Connector 174"/>
              <p:cNvCxnSpPr>
                <a:stCxn id="163" idx="3"/>
              </p:cNvCxnSpPr>
              <p:nvPr/>
            </p:nvCxnSpPr>
            <p:spPr>
              <a:xfrm rot="5400000">
                <a:off x="5397687" y="2364973"/>
                <a:ext cx="591526" cy="470598"/>
              </a:xfrm>
              <a:prstGeom prst="straightConnector1">
                <a:avLst/>
              </a:prstGeom>
              <a:ln w="12700" cmpd="sng">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76" name="Straight Arrow Connector 175"/>
              <p:cNvCxnSpPr/>
              <p:nvPr/>
            </p:nvCxnSpPr>
            <p:spPr>
              <a:xfrm>
                <a:off x="4708590" y="2610316"/>
                <a:ext cx="1016396" cy="276790"/>
              </a:xfrm>
              <a:prstGeom prst="straightConnector1">
                <a:avLst/>
              </a:prstGeom>
              <a:ln w="12700" cmpd="sng">
                <a:solidFill>
                  <a:schemeClr val="tx2"/>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77" name="Straight Arrow Connector 176"/>
              <p:cNvCxnSpPr>
                <a:stCxn id="139" idx="0"/>
                <a:endCxn id="125" idx="5"/>
              </p:cNvCxnSpPr>
              <p:nvPr/>
            </p:nvCxnSpPr>
            <p:spPr>
              <a:xfrm rot="16200000" flipV="1">
                <a:off x="5410573" y="3442061"/>
                <a:ext cx="776798" cy="608867"/>
              </a:xfrm>
              <a:prstGeom prst="straightConnector1">
                <a:avLst/>
              </a:prstGeom>
              <a:ln w="12700" cmpd="sng">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78" name="Straight Arrow Connector 177"/>
              <p:cNvCxnSpPr>
                <a:stCxn id="124" idx="5"/>
                <a:endCxn id="139" idx="2"/>
              </p:cNvCxnSpPr>
              <p:nvPr/>
            </p:nvCxnSpPr>
            <p:spPr>
              <a:xfrm rot="16200000" flipH="1">
                <a:off x="5395953" y="4485284"/>
                <a:ext cx="20089" cy="337182"/>
              </a:xfrm>
              <a:prstGeom prst="straightConnector1">
                <a:avLst/>
              </a:prstGeom>
              <a:ln w="12700" cmpd="sng">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79" name="Straight Arrow Connector 178"/>
              <p:cNvCxnSpPr>
                <a:stCxn id="124" idx="4"/>
                <a:endCxn id="166" idx="1"/>
              </p:cNvCxnSpPr>
              <p:nvPr/>
            </p:nvCxnSpPr>
            <p:spPr>
              <a:xfrm rot="16200000" flipH="1">
                <a:off x="4809747" y="4896471"/>
                <a:ext cx="430809" cy="157675"/>
              </a:xfrm>
              <a:prstGeom prst="straightConnector1">
                <a:avLst/>
              </a:prstGeom>
              <a:ln w="12700" cmpd="sng">
                <a:solidFill>
                  <a:schemeClr val="tx2"/>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80" name="Straight Arrow Connector 179"/>
              <p:cNvCxnSpPr/>
              <p:nvPr/>
            </p:nvCxnSpPr>
            <p:spPr>
              <a:xfrm rot="5400000">
                <a:off x="2691014" y="3952540"/>
                <a:ext cx="183039" cy="38812"/>
              </a:xfrm>
              <a:prstGeom prst="straightConnector1">
                <a:avLst/>
              </a:prstGeom>
              <a:ln w="12700" cmpd="sng">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81" name="Straight Arrow Connector 180"/>
              <p:cNvCxnSpPr>
                <a:stCxn id="112" idx="4"/>
                <a:endCxn id="160" idx="0"/>
              </p:cNvCxnSpPr>
              <p:nvPr/>
            </p:nvCxnSpPr>
            <p:spPr>
              <a:xfrm rot="16200000" flipH="1">
                <a:off x="2557354" y="5179022"/>
                <a:ext cx="205360" cy="41237"/>
              </a:xfrm>
              <a:prstGeom prst="straightConnector1">
                <a:avLst/>
              </a:prstGeom>
              <a:ln w="12700" cmpd="sng">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82" name="Straight Arrow Connector 181"/>
              <p:cNvCxnSpPr>
                <a:stCxn id="123" idx="6"/>
                <a:endCxn id="138" idx="2"/>
              </p:cNvCxnSpPr>
              <p:nvPr/>
            </p:nvCxnSpPr>
            <p:spPr>
              <a:xfrm flipV="1">
                <a:off x="3039665" y="2469690"/>
                <a:ext cx="625847" cy="127233"/>
              </a:xfrm>
              <a:prstGeom prst="straightConnector1">
                <a:avLst/>
              </a:prstGeom>
              <a:ln w="12700" cmpd="sng">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83" name="Oval 182"/>
              <p:cNvSpPr>
                <a:spLocks noChangeArrowheads="1"/>
              </p:cNvSpPr>
              <p:nvPr/>
            </p:nvSpPr>
            <p:spPr bwMode="auto">
              <a:xfrm>
                <a:off x="1244600" y="2621478"/>
                <a:ext cx="819908" cy="790191"/>
              </a:xfrm>
              <a:prstGeom prst="ellipse">
                <a:avLst/>
              </a:prstGeom>
              <a:solidFill>
                <a:schemeClr val="bg1"/>
              </a:solidFill>
              <a:ln w="9525">
                <a:solidFill>
                  <a:schemeClr val="tx2"/>
                </a:solidFill>
                <a:round/>
                <a:headEnd/>
                <a:tailEnd/>
              </a:ln>
              <a:effectLst>
                <a:outerShdw dist="23000" dir="5400000" rotWithShape="0">
                  <a:srgbClr val="808080">
                    <a:alpha val="34999"/>
                  </a:srgbClr>
                </a:outerShdw>
              </a:effectLst>
            </p:spPr>
            <p:txBody>
              <a:bodyPr lIns="0" tIns="0" rIns="0" bIns="0" anchor="ctr"/>
              <a:lstStyle/>
              <a:p>
                <a:pPr algn="ctr">
                  <a:defRPr/>
                </a:pPr>
                <a:r>
                  <a:rPr lang="en-US" sz="800" dirty="0">
                    <a:solidFill>
                      <a:schemeClr val="tx2"/>
                    </a:solidFill>
                    <a:latin typeface="Calisto MT"/>
                    <a:ea typeface="ＭＳ Ｐゴシック" pitchFamily="-107" charset="-128"/>
                    <a:cs typeface="Arial" charset="0"/>
                  </a:rPr>
                  <a:t>DBTune</a:t>
                </a:r>
              </a:p>
            </p:txBody>
          </p:sp>
        </p:grpSp>
        <p:sp>
          <p:nvSpPr>
            <p:cNvPr id="112" name="Oval 111"/>
            <p:cNvSpPr>
              <a:spLocks noChangeArrowheads="1"/>
            </p:cNvSpPr>
            <p:nvPr/>
          </p:nvSpPr>
          <p:spPr bwMode="auto">
            <a:xfrm>
              <a:off x="1539754" y="3594148"/>
              <a:ext cx="1059948" cy="1057991"/>
            </a:xfrm>
            <a:prstGeom prst="ellipse">
              <a:avLst/>
            </a:prstGeom>
            <a:solidFill>
              <a:schemeClr val="bg1"/>
            </a:solidFill>
            <a:ln w="9525">
              <a:solidFill>
                <a:schemeClr val="accent1"/>
              </a:solidFill>
              <a:round/>
              <a:headEnd/>
              <a:tailEnd/>
            </a:ln>
            <a:effectLst>
              <a:outerShdw dist="23000" dir="5400000" rotWithShape="0">
                <a:srgbClr val="808080">
                  <a:alpha val="34999"/>
                </a:srgbClr>
              </a:outerShdw>
            </a:effectLst>
          </p:spPr>
          <p:txBody>
            <a:bodyPr anchor="ctr">
              <a:prstTxWarp prst="textNoShape">
                <a:avLst/>
              </a:prstTxWarp>
            </a:bodyPr>
            <a:lstStyle/>
            <a:p>
              <a:pPr algn="ctr"/>
              <a:r>
                <a:rPr lang="en-US" sz="800" dirty="0">
                  <a:solidFill>
                    <a:schemeClr val="tx2"/>
                  </a:solidFill>
                  <a:latin typeface="Calisto MT" pitchFamily="-108" charset="0"/>
                  <a:ea typeface="Arial" pitchFamily="-108" charset="0"/>
                  <a:cs typeface="Arial" pitchFamily="-108" charset="0"/>
                </a:rPr>
                <a:t>US</a:t>
              </a:r>
              <a:br>
                <a:rPr lang="en-US" sz="800" dirty="0">
                  <a:solidFill>
                    <a:schemeClr val="tx2"/>
                  </a:solidFill>
                  <a:latin typeface="Calisto MT" pitchFamily="-108" charset="0"/>
                  <a:ea typeface="Arial" pitchFamily="-108" charset="0"/>
                  <a:cs typeface="Arial" pitchFamily="-108" charset="0"/>
                </a:rPr>
              </a:br>
              <a:r>
                <a:rPr lang="en-US" sz="800" dirty="0">
                  <a:solidFill>
                    <a:schemeClr val="tx2"/>
                  </a:solidFill>
                  <a:latin typeface="Calisto MT" pitchFamily="-108" charset="0"/>
                  <a:ea typeface="Arial" pitchFamily="-108" charset="0"/>
                  <a:cs typeface="Arial" pitchFamily="-108" charset="0"/>
                </a:rPr>
                <a:t>Census</a:t>
              </a:r>
            </a:p>
          </p:txBody>
        </p:sp>
        <p:sp>
          <p:nvSpPr>
            <p:cNvPr id="113" name="Oval 112"/>
            <p:cNvSpPr>
              <a:spLocks noChangeArrowheads="1"/>
            </p:cNvSpPr>
            <p:nvPr/>
          </p:nvSpPr>
          <p:spPr bwMode="auto">
            <a:xfrm>
              <a:off x="1937538" y="2656687"/>
              <a:ext cx="829524" cy="803538"/>
            </a:xfrm>
            <a:prstGeom prst="ellipse">
              <a:avLst/>
            </a:prstGeom>
            <a:solidFill>
              <a:schemeClr val="bg1"/>
            </a:solidFill>
            <a:ln w="9525">
              <a:solidFill>
                <a:schemeClr val="accent1"/>
              </a:solidFill>
              <a:round/>
              <a:headEnd/>
              <a:tailEnd/>
            </a:ln>
            <a:effectLst>
              <a:outerShdw dist="23000" dir="5400000" rotWithShape="0">
                <a:srgbClr val="808080">
                  <a:alpha val="34999"/>
                </a:srgbClr>
              </a:outerShdw>
            </a:effectLst>
          </p:spPr>
          <p:txBody>
            <a:bodyPr lIns="0" tIns="0" rIns="0" bIns="0" anchor="ctr"/>
            <a:lstStyle/>
            <a:p>
              <a:pPr algn="ctr">
                <a:defRPr/>
              </a:pPr>
              <a:r>
                <a:rPr lang="en-US" sz="900" dirty="0">
                  <a:solidFill>
                    <a:schemeClr val="tx2"/>
                  </a:solidFill>
                  <a:latin typeface="Calisto MT"/>
                  <a:ea typeface="ＭＳ Ｐゴシック" pitchFamily="-107" charset="-128"/>
                  <a:cs typeface="Arial" charset="0"/>
                </a:rPr>
                <a:t>Geo-names</a:t>
              </a:r>
            </a:p>
          </p:txBody>
        </p:sp>
        <p:cxnSp>
          <p:nvCxnSpPr>
            <p:cNvPr id="114" name="Straight Arrow Connector 113"/>
            <p:cNvCxnSpPr>
              <a:endCxn id="119" idx="2"/>
            </p:cNvCxnSpPr>
            <p:nvPr/>
          </p:nvCxnSpPr>
          <p:spPr>
            <a:xfrm>
              <a:off x="2776764" y="3085241"/>
              <a:ext cx="431741" cy="87051"/>
            </a:xfrm>
            <a:prstGeom prst="straightConnector1">
              <a:avLst/>
            </a:prstGeom>
            <a:ln>
              <a:solidFill>
                <a:schemeClr val="tx2"/>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flipV="1">
              <a:off x="2522087" y="3272733"/>
              <a:ext cx="931396" cy="575869"/>
            </a:xfrm>
            <a:prstGeom prst="straightConnector1">
              <a:avLst/>
            </a:prstGeom>
            <a:ln w="12700" cmpd="sng">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grpSp>
          <p:nvGrpSpPr>
            <p:cNvPr id="45069" name="Group 98"/>
            <p:cNvGrpSpPr>
              <a:grpSpLocks/>
            </p:cNvGrpSpPr>
            <p:nvPr/>
          </p:nvGrpSpPr>
          <p:grpSpPr bwMode="auto">
            <a:xfrm>
              <a:off x="5792788" y="1168391"/>
              <a:ext cx="2147887" cy="3897767"/>
              <a:chOff x="5497513" y="1613011"/>
              <a:chExt cx="2147887" cy="3897673"/>
            </a:xfrm>
          </p:grpSpPr>
          <p:cxnSp>
            <p:nvCxnSpPr>
              <p:cNvPr id="143" name="Straight Arrow Connector 142"/>
              <p:cNvCxnSpPr>
                <a:stCxn id="149" idx="1"/>
              </p:cNvCxnSpPr>
              <p:nvPr/>
            </p:nvCxnSpPr>
            <p:spPr>
              <a:xfrm rot="16200000" flipV="1">
                <a:off x="6072399" y="3829025"/>
                <a:ext cx="82583" cy="220722"/>
              </a:xfrm>
              <a:prstGeom prst="straightConnector1">
                <a:avLst/>
              </a:prstGeom>
              <a:ln w="12700" cmpd="sng">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44" name="Oval 143"/>
              <p:cNvSpPr>
                <a:spLocks noChangeArrowheads="1"/>
              </p:cNvSpPr>
              <p:nvPr/>
            </p:nvSpPr>
            <p:spPr bwMode="auto">
              <a:xfrm>
                <a:off x="5496399" y="2311145"/>
                <a:ext cx="642759" cy="622727"/>
              </a:xfrm>
              <a:prstGeom prst="ellipse">
                <a:avLst/>
              </a:prstGeom>
              <a:solidFill>
                <a:schemeClr val="bg1"/>
              </a:solidFill>
              <a:ln w="9525">
                <a:solidFill>
                  <a:schemeClr val="accent1"/>
                </a:solidFill>
                <a:round/>
                <a:headEnd/>
                <a:tailEnd/>
              </a:ln>
              <a:effectLst>
                <a:outerShdw dist="23000" dir="5400000" rotWithShape="0">
                  <a:srgbClr val="808080">
                    <a:alpha val="34999"/>
                  </a:srgbClr>
                </a:outerShdw>
              </a:effectLst>
            </p:spPr>
            <p:txBody>
              <a:bodyPr lIns="0" tIns="0" rIns="0" bIns="0" anchor="ctr">
                <a:prstTxWarp prst="textNoShape">
                  <a:avLst/>
                </a:prstTxWarp>
              </a:bodyPr>
              <a:lstStyle/>
              <a:p>
                <a:pPr algn="ctr"/>
                <a:r>
                  <a:rPr lang="en-US" sz="800" dirty="0">
                    <a:solidFill>
                      <a:schemeClr val="tx2"/>
                    </a:solidFill>
                    <a:latin typeface="Calisto MT" pitchFamily="-108" charset="0"/>
                    <a:ea typeface="Arial" pitchFamily="-108" charset="0"/>
                    <a:cs typeface="Arial" pitchFamily="-108" charset="0"/>
                  </a:rPr>
                  <a:t>Data.</a:t>
                </a:r>
              </a:p>
              <a:p>
                <a:pPr algn="ctr"/>
                <a:r>
                  <a:rPr lang="en-US" sz="800" dirty="0">
                    <a:solidFill>
                      <a:schemeClr val="tx2"/>
                    </a:solidFill>
                    <a:latin typeface="Calisto MT" pitchFamily="-108" charset="0"/>
                    <a:ea typeface="Arial" pitchFamily="-108" charset="0"/>
                    <a:cs typeface="Arial" pitchFamily="-108" charset="0"/>
                  </a:rPr>
                  <a:t>gov</a:t>
                </a:r>
              </a:p>
            </p:txBody>
          </p:sp>
          <p:sp>
            <p:nvSpPr>
              <p:cNvPr id="145" name="Oval 144"/>
              <p:cNvSpPr>
                <a:spLocks noChangeArrowheads="1"/>
              </p:cNvSpPr>
              <p:nvPr/>
            </p:nvSpPr>
            <p:spPr bwMode="auto">
              <a:xfrm>
                <a:off x="6925023" y="3643647"/>
                <a:ext cx="720377" cy="696382"/>
              </a:xfrm>
              <a:prstGeom prst="ellipse">
                <a:avLst/>
              </a:prstGeom>
              <a:solidFill>
                <a:schemeClr val="bg1"/>
              </a:solidFill>
              <a:ln w="9525">
                <a:solidFill>
                  <a:schemeClr val="accent1"/>
                </a:solidFill>
                <a:round/>
                <a:headEnd/>
                <a:tailEnd/>
              </a:ln>
              <a:effectLst>
                <a:outerShdw dist="23000" dir="5400000" rotWithShape="0">
                  <a:srgbClr val="808080">
                    <a:alpha val="34999"/>
                  </a:srgbClr>
                </a:outerShdw>
              </a:effectLst>
            </p:spPr>
            <p:txBody>
              <a:bodyPr lIns="0" tIns="0" rIns="0" bIns="0" anchor="ctr"/>
              <a:lstStyle/>
              <a:p>
                <a:pPr algn="ctr">
                  <a:defRPr/>
                </a:pPr>
                <a:r>
                  <a:rPr lang="en-US" sz="1000" dirty="0">
                    <a:solidFill>
                      <a:schemeClr val="tx2"/>
                    </a:solidFill>
                    <a:latin typeface="Calisto MT"/>
                    <a:ea typeface="ＭＳ Ｐゴシック" pitchFamily="-107" charset="-128"/>
                    <a:cs typeface="Arial" charset="0"/>
                  </a:rPr>
                  <a:t>IEA</a:t>
                </a:r>
              </a:p>
            </p:txBody>
          </p:sp>
          <p:sp>
            <p:nvSpPr>
              <p:cNvPr id="146" name="Oval 145"/>
              <p:cNvSpPr>
                <a:spLocks noChangeArrowheads="1"/>
              </p:cNvSpPr>
              <p:nvPr/>
            </p:nvSpPr>
            <p:spPr bwMode="auto">
              <a:xfrm>
                <a:off x="6017883" y="1612532"/>
                <a:ext cx="948375" cy="946366"/>
              </a:xfrm>
              <a:prstGeom prst="ellipse">
                <a:avLst/>
              </a:prstGeom>
              <a:solidFill>
                <a:schemeClr val="bg1"/>
              </a:solidFill>
              <a:ln w="12700">
                <a:solidFill>
                  <a:schemeClr val="accent1"/>
                </a:solidFill>
                <a:round/>
                <a:headEnd/>
                <a:tailEnd/>
              </a:ln>
              <a:effectLst>
                <a:outerShdw dist="23000" dir="5400000" rotWithShape="0">
                  <a:srgbClr val="808080">
                    <a:alpha val="34999"/>
                  </a:srgbClr>
                </a:outerShdw>
              </a:effectLst>
            </p:spPr>
            <p:txBody>
              <a:bodyPr lIns="0" tIns="0" rIns="0" bIns="0" anchor="ctr"/>
              <a:lstStyle/>
              <a:p>
                <a:pPr algn="ctr">
                  <a:defRPr/>
                </a:pPr>
                <a:r>
                  <a:rPr lang="en-US" sz="900" dirty="0">
                    <a:solidFill>
                      <a:schemeClr val="tx2"/>
                    </a:solidFill>
                    <a:latin typeface="Calisto MT"/>
                    <a:ea typeface="ＭＳ Ｐゴシック" pitchFamily="-107" charset="-128"/>
                    <a:cs typeface="Arial" charset="0"/>
                  </a:rPr>
                  <a:t>Smart</a:t>
                </a:r>
              </a:p>
              <a:p>
                <a:pPr algn="ctr">
                  <a:defRPr/>
                </a:pPr>
                <a:r>
                  <a:rPr lang="en-US" sz="900" dirty="0">
                    <a:solidFill>
                      <a:schemeClr val="tx2"/>
                    </a:solidFill>
                    <a:latin typeface="Calisto MT"/>
                    <a:ea typeface="ＭＳ Ｐゴシック" pitchFamily="-107" charset="-128"/>
                    <a:cs typeface="Arial" charset="0"/>
                  </a:rPr>
                  <a:t>Grid.gov</a:t>
                </a:r>
              </a:p>
            </p:txBody>
          </p:sp>
          <p:sp>
            <p:nvSpPr>
              <p:cNvPr id="147" name="Oval 146"/>
              <p:cNvSpPr>
                <a:spLocks noChangeArrowheads="1"/>
              </p:cNvSpPr>
              <p:nvPr/>
            </p:nvSpPr>
            <p:spPr bwMode="auto">
              <a:xfrm>
                <a:off x="6900768" y="2183922"/>
                <a:ext cx="737355" cy="767806"/>
              </a:xfrm>
              <a:prstGeom prst="ellipse">
                <a:avLst/>
              </a:prstGeom>
              <a:solidFill>
                <a:schemeClr val="bg1"/>
              </a:solidFill>
              <a:ln w="9525">
                <a:solidFill>
                  <a:schemeClr val="accent1"/>
                </a:solidFill>
                <a:round/>
                <a:headEnd/>
                <a:tailEnd/>
              </a:ln>
              <a:effectLst>
                <a:outerShdw dist="23000" dir="5400000" rotWithShape="0">
                  <a:srgbClr val="808080">
                    <a:alpha val="34999"/>
                  </a:srgbClr>
                </a:outerShdw>
              </a:effectLst>
            </p:spPr>
            <p:txBody>
              <a:bodyPr lIns="0" tIns="0" rIns="0" bIns="0" anchor="ctr"/>
              <a:lstStyle/>
              <a:p>
                <a:pPr algn="ctr">
                  <a:defRPr/>
                </a:pPr>
                <a:r>
                  <a:rPr lang="en-US" sz="600" dirty="0">
                    <a:solidFill>
                      <a:schemeClr val="tx2"/>
                    </a:solidFill>
                    <a:latin typeface="Calisto MT"/>
                    <a:ea typeface="ＭＳ Ｐゴシック" pitchFamily="-107" charset="-128"/>
                    <a:cs typeface="Arial" charset="0"/>
                  </a:rPr>
                  <a:t>Recovery.</a:t>
                </a:r>
              </a:p>
              <a:p>
                <a:pPr algn="ctr">
                  <a:defRPr/>
                </a:pPr>
                <a:r>
                  <a:rPr lang="en-US" sz="600" dirty="0">
                    <a:solidFill>
                      <a:schemeClr val="tx2"/>
                    </a:solidFill>
                    <a:latin typeface="Calisto MT"/>
                    <a:ea typeface="ＭＳ Ｐゴシック" pitchFamily="-107" charset="-128"/>
                    <a:cs typeface="Arial" charset="0"/>
                  </a:rPr>
                  <a:t>gov</a:t>
                </a:r>
              </a:p>
            </p:txBody>
          </p:sp>
          <p:sp>
            <p:nvSpPr>
              <p:cNvPr id="148" name="Oval 147"/>
              <p:cNvSpPr>
                <a:spLocks noChangeArrowheads="1"/>
              </p:cNvSpPr>
              <p:nvPr/>
            </p:nvSpPr>
            <p:spPr bwMode="auto">
              <a:xfrm>
                <a:off x="6386560" y="3034312"/>
                <a:ext cx="642761" cy="622727"/>
              </a:xfrm>
              <a:prstGeom prst="ellipse">
                <a:avLst/>
              </a:prstGeom>
              <a:solidFill>
                <a:schemeClr val="bg1"/>
              </a:solidFill>
              <a:ln w="9525">
                <a:solidFill>
                  <a:schemeClr val="accent1"/>
                </a:solidFill>
                <a:round/>
                <a:headEnd/>
                <a:tailEnd/>
              </a:ln>
              <a:effectLst>
                <a:outerShdw dist="23000" dir="5400000" rotWithShape="0">
                  <a:srgbClr val="808080">
                    <a:alpha val="34999"/>
                  </a:srgbClr>
                </a:outerShdw>
              </a:effectLst>
            </p:spPr>
            <p:txBody>
              <a:bodyPr lIns="0" tIns="0" rIns="0" bIns="0" anchor="ctr">
                <a:prstTxWarp prst="textNoShape">
                  <a:avLst/>
                </a:prstTxWarp>
              </a:bodyPr>
              <a:lstStyle/>
              <a:p>
                <a:pPr algn="ctr"/>
                <a:r>
                  <a:rPr lang="en-US" sz="800" dirty="0">
                    <a:solidFill>
                      <a:schemeClr val="tx2"/>
                    </a:solidFill>
                    <a:latin typeface="Calisto MT" pitchFamily="-108" charset="0"/>
                    <a:ea typeface="Arial" pitchFamily="-108" charset="0"/>
                    <a:cs typeface="Arial" pitchFamily="-108" charset="0"/>
                  </a:rPr>
                  <a:t>ORNL</a:t>
                </a:r>
              </a:p>
              <a:p>
                <a:pPr algn="ctr"/>
                <a:r>
                  <a:rPr lang="en-US" sz="800" dirty="0">
                    <a:solidFill>
                      <a:schemeClr val="tx2"/>
                    </a:solidFill>
                    <a:latin typeface="Calisto MT" pitchFamily="-108" charset="0"/>
                    <a:ea typeface="Arial" pitchFamily="-108" charset="0"/>
                    <a:cs typeface="Arial" pitchFamily="-108" charset="0"/>
                  </a:rPr>
                  <a:t>Data</a:t>
                </a:r>
              </a:p>
            </p:txBody>
          </p:sp>
          <p:sp>
            <p:nvSpPr>
              <p:cNvPr id="149" name="Oval 148"/>
              <p:cNvSpPr>
                <a:spLocks noChangeArrowheads="1"/>
              </p:cNvSpPr>
              <p:nvPr/>
            </p:nvSpPr>
            <p:spPr bwMode="auto">
              <a:xfrm>
                <a:off x="6119754" y="3891397"/>
                <a:ext cx="717951" cy="609335"/>
              </a:xfrm>
              <a:prstGeom prst="ellipse">
                <a:avLst/>
              </a:prstGeom>
              <a:solidFill>
                <a:schemeClr val="bg1"/>
              </a:solidFill>
              <a:ln w="9525">
                <a:solidFill>
                  <a:schemeClr val="accent1"/>
                </a:solidFill>
                <a:round/>
                <a:headEnd/>
                <a:tailEnd/>
              </a:ln>
              <a:effectLst>
                <a:outerShdw dist="23000" dir="5400000" rotWithShape="0">
                  <a:srgbClr val="808080">
                    <a:alpha val="34999"/>
                  </a:srgbClr>
                </a:outerShdw>
              </a:effectLst>
            </p:spPr>
            <p:txBody>
              <a:bodyPr lIns="0" tIns="0" rIns="0" bIns="0" anchor="ctr"/>
              <a:lstStyle/>
              <a:p>
                <a:pPr algn="ctr">
                  <a:defRPr/>
                </a:pPr>
                <a:r>
                  <a:rPr lang="en-US" sz="1100" dirty="0">
                    <a:solidFill>
                      <a:schemeClr val="tx2"/>
                    </a:solidFill>
                    <a:latin typeface="Calisto MT"/>
                    <a:ea typeface="ＭＳ Ｐゴシック" pitchFamily="-107" charset="-128"/>
                    <a:cs typeface="Arial" charset="0"/>
                  </a:rPr>
                  <a:t>EIA</a:t>
                </a:r>
              </a:p>
            </p:txBody>
          </p:sp>
          <p:sp>
            <p:nvSpPr>
              <p:cNvPr id="150" name="Oval 149"/>
              <p:cNvSpPr>
                <a:spLocks noChangeArrowheads="1"/>
              </p:cNvSpPr>
              <p:nvPr/>
            </p:nvSpPr>
            <p:spPr bwMode="auto">
              <a:xfrm>
                <a:off x="5821417" y="4545373"/>
                <a:ext cx="1006585" cy="964222"/>
              </a:xfrm>
              <a:prstGeom prst="ellipse">
                <a:avLst/>
              </a:prstGeom>
              <a:solidFill>
                <a:schemeClr val="bg1"/>
              </a:solidFill>
              <a:ln w="9525">
                <a:solidFill>
                  <a:schemeClr val="accent1"/>
                </a:solidFill>
                <a:round/>
                <a:headEnd/>
                <a:tailEnd/>
              </a:ln>
              <a:effectLst>
                <a:outerShdw dist="23000" dir="5400000" rotWithShape="0">
                  <a:srgbClr val="808080">
                    <a:alpha val="34999"/>
                  </a:srgbClr>
                </a:outerShdw>
              </a:effectLst>
            </p:spPr>
            <p:txBody>
              <a:bodyPr lIns="0" tIns="0" rIns="0" bIns="0" anchor="ctr"/>
              <a:lstStyle/>
              <a:p>
                <a:pPr algn="ctr">
                  <a:defRPr/>
                </a:pPr>
                <a:r>
                  <a:rPr lang="en-US" sz="1000" dirty="0">
                    <a:solidFill>
                      <a:schemeClr val="tx2"/>
                    </a:solidFill>
                    <a:latin typeface="Calisto MT"/>
                    <a:ea typeface="ＭＳ Ｐゴシック" pitchFamily="-107" charset="-128"/>
                    <a:cs typeface="Arial" charset="0"/>
                  </a:rPr>
                  <a:t>Stanford</a:t>
                </a:r>
              </a:p>
            </p:txBody>
          </p:sp>
          <p:cxnSp>
            <p:nvCxnSpPr>
              <p:cNvPr id="151" name="Straight Arrow Connector 150"/>
              <p:cNvCxnSpPr/>
              <p:nvPr/>
            </p:nvCxnSpPr>
            <p:spPr>
              <a:xfrm rot="16200000" flipV="1">
                <a:off x="5636968" y="4084414"/>
                <a:ext cx="528983" cy="392932"/>
              </a:xfrm>
              <a:prstGeom prst="straightConnector1">
                <a:avLst/>
              </a:prstGeom>
              <a:ln w="12700" cmpd="sng">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52" name="Straight Arrow Connector 151"/>
              <p:cNvCxnSpPr>
                <a:stCxn id="144" idx="4"/>
              </p:cNvCxnSpPr>
              <p:nvPr/>
            </p:nvCxnSpPr>
            <p:spPr>
              <a:xfrm rot="5400000">
                <a:off x="5629189" y="3009677"/>
                <a:ext cx="265607" cy="113998"/>
              </a:xfrm>
              <a:prstGeom prst="straightConnector1">
                <a:avLst/>
              </a:prstGeom>
              <a:ln w="12700" cmpd="sng">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p:nvPr/>
            </p:nvCxnSpPr>
            <p:spPr>
              <a:xfrm rot="5400000">
                <a:off x="5871158" y="2583379"/>
                <a:ext cx="671831" cy="645185"/>
              </a:xfrm>
              <a:prstGeom prst="straightConnector1">
                <a:avLst/>
              </a:prstGeom>
              <a:ln w="12700" cmpd="sng">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p:nvPr/>
            </p:nvCxnSpPr>
            <p:spPr>
              <a:xfrm rot="10800000" flipV="1">
                <a:off x="6000905" y="2692817"/>
                <a:ext cx="933820" cy="624959"/>
              </a:xfrm>
              <a:prstGeom prst="straightConnector1">
                <a:avLst/>
              </a:prstGeom>
              <a:ln w="12700" cmpd="sng">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55" name="Straight Arrow Connector 154"/>
              <p:cNvCxnSpPr/>
              <p:nvPr/>
            </p:nvCxnSpPr>
            <p:spPr>
              <a:xfrm rot="10800000" flipV="1">
                <a:off x="6122180" y="3460623"/>
                <a:ext cx="295912" cy="64727"/>
              </a:xfrm>
              <a:prstGeom prst="straightConnector1">
                <a:avLst/>
              </a:prstGeom>
              <a:ln w="12700" cmpd="sng">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p:nvPr/>
            </p:nvCxnSpPr>
            <p:spPr>
              <a:xfrm rot="10800000">
                <a:off x="6097925" y="3710607"/>
                <a:ext cx="853779" cy="167399"/>
              </a:xfrm>
              <a:prstGeom prst="straightConnector1">
                <a:avLst/>
              </a:prstGeom>
              <a:ln w="12700" cmpd="sng">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grpSp>
        <p:cxnSp>
          <p:nvCxnSpPr>
            <p:cNvPr id="141" name="Straight Arrow Connector 140"/>
            <p:cNvCxnSpPr>
              <a:stCxn id="119" idx="6"/>
            </p:cNvCxnSpPr>
            <p:nvPr/>
          </p:nvCxnSpPr>
          <p:spPr bwMode="auto">
            <a:xfrm flipV="1">
              <a:off x="4055009" y="3165594"/>
              <a:ext cx="1520794" cy="4464"/>
            </a:xfrm>
            <a:prstGeom prst="straightConnector1">
              <a:avLst/>
            </a:prstGeom>
            <a:ln w="28575" cmpd="sng">
              <a:solidFill>
                <a:schemeClr val="tx2"/>
              </a:solidFill>
              <a:headEnd type="triangle"/>
              <a:tailEnd type="triangle"/>
            </a:ln>
            <a:effectLst/>
          </p:spPr>
          <p:style>
            <a:lnRef idx="2">
              <a:schemeClr val="accent1"/>
            </a:lnRef>
            <a:fillRef idx="0">
              <a:schemeClr val="accent1"/>
            </a:fillRef>
            <a:effectRef idx="1">
              <a:schemeClr val="accent1"/>
            </a:effectRef>
            <a:fontRef idx="minor">
              <a:schemeClr val="tx1"/>
            </a:fontRef>
          </p:style>
        </p:cxnSp>
        <p:grpSp>
          <p:nvGrpSpPr>
            <p:cNvPr id="45071" name="Group 105"/>
            <p:cNvGrpSpPr>
              <a:grpSpLocks/>
            </p:cNvGrpSpPr>
            <p:nvPr/>
          </p:nvGrpSpPr>
          <p:grpSpPr bwMode="auto">
            <a:xfrm>
              <a:off x="1312858" y="1330638"/>
              <a:ext cx="4749805" cy="4627250"/>
              <a:chOff x="1017583" y="1775138"/>
              <a:chExt cx="4749805" cy="4627250"/>
            </a:xfrm>
          </p:grpSpPr>
          <p:sp>
            <p:nvSpPr>
              <p:cNvPr id="121" name="Oval 120"/>
              <p:cNvSpPr>
                <a:spLocks noChangeArrowheads="1"/>
              </p:cNvSpPr>
              <p:nvPr/>
            </p:nvSpPr>
            <p:spPr bwMode="auto">
              <a:xfrm>
                <a:off x="2627020" y="5531889"/>
                <a:ext cx="870759" cy="870499"/>
              </a:xfrm>
              <a:prstGeom prst="ellipse">
                <a:avLst/>
              </a:prstGeom>
              <a:solidFill>
                <a:schemeClr val="bg1"/>
              </a:solidFill>
              <a:ln w="9525">
                <a:solidFill>
                  <a:schemeClr val="bg1">
                    <a:lumMod val="85000"/>
                    <a:alpha val="0"/>
                  </a:schemeClr>
                </a:solidFill>
                <a:round/>
                <a:headEnd/>
                <a:tailEnd/>
              </a:ln>
              <a:effectLst>
                <a:outerShdw dist="23000" dir="5400000" rotWithShape="0">
                  <a:srgbClr val="808080">
                    <a:alpha val="34999"/>
                  </a:srgbClr>
                </a:outerShdw>
              </a:effectLst>
            </p:spPr>
            <p:txBody>
              <a:bodyPr lIns="0" tIns="0" rIns="0" bIns="0" anchor="ctr"/>
              <a:lstStyle/>
              <a:p>
                <a:pPr algn="ctr">
                  <a:defRPr/>
                </a:pPr>
                <a:r>
                  <a:rPr lang="en-US" sz="800" dirty="0">
                    <a:solidFill>
                      <a:schemeClr val="tx2"/>
                    </a:solidFill>
                    <a:latin typeface="Calisto MT"/>
                    <a:ea typeface="ＭＳ Ｐゴシック" pitchFamily="-107" charset="-128"/>
                    <a:cs typeface="Arial" charset="0"/>
                  </a:rPr>
                  <a:t>W3C</a:t>
                </a:r>
              </a:p>
              <a:p>
                <a:pPr algn="ctr">
                  <a:defRPr/>
                </a:pPr>
                <a:r>
                  <a:rPr lang="en-US" sz="800" dirty="0">
                    <a:solidFill>
                      <a:schemeClr val="tx2"/>
                    </a:solidFill>
                    <a:latin typeface="Calisto MT"/>
                    <a:ea typeface="ＭＳ Ｐゴシック" pitchFamily="-107" charset="-128"/>
                    <a:cs typeface="Arial" charset="0"/>
                  </a:rPr>
                  <a:t>WordNet</a:t>
                </a:r>
              </a:p>
            </p:txBody>
          </p:sp>
          <p:sp>
            <p:nvSpPr>
              <p:cNvPr id="123" name="Oval 122"/>
              <p:cNvSpPr>
                <a:spLocks noChangeArrowheads="1"/>
              </p:cNvSpPr>
              <p:nvPr/>
            </p:nvSpPr>
            <p:spPr bwMode="auto">
              <a:xfrm>
                <a:off x="1273585" y="2161495"/>
                <a:ext cx="899865" cy="868266"/>
              </a:xfrm>
              <a:prstGeom prst="ellipse">
                <a:avLst/>
              </a:prstGeom>
              <a:solidFill>
                <a:schemeClr val="bg1"/>
              </a:solidFill>
              <a:ln w="9525">
                <a:solidFill>
                  <a:schemeClr val="bg1">
                    <a:lumMod val="85000"/>
                    <a:alpha val="0"/>
                  </a:schemeClr>
                </a:solidFill>
                <a:round/>
                <a:headEnd/>
                <a:tailEnd/>
              </a:ln>
              <a:effectLst>
                <a:outerShdw dist="23000" dir="5400000" rotWithShape="0">
                  <a:srgbClr val="808080">
                    <a:alpha val="34999"/>
                  </a:srgbClr>
                </a:outerShdw>
              </a:effectLst>
            </p:spPr>
            <p:txBody>
              <a:bodyPr lIns="0" tIns="0" rIns="0" bIns="0" anchor="ctr"/>
              <a:lstStyle/>
              <a:p>
                <a:pPr algn="ctr">
                  <a:defRPr/>
                </a:pPr>
                <a:r>
                  <a:rPr lang="en-US" sz="800" dirty="0">
                    <a:solidFill>
                      <a:schemeClr val="tx2"/>
                    </a:solidFill>
                    <a:latin typeface="Calisto MT"/>
                    <a:ea typeface="ＭＳ Ｐゴシック" pitchFamily="-107" charset="-128"/>
                    <a:cs typeface="Arial" charset="0"/>
                  </a:rPr>
                  <a:t>Music-brainz</a:t>
                </a:r>
              </a:p>
            </p:txBody>
          </p:sp>
          <p:sp>
            <p:nvSpPr>
              <p:cNvPr id="124" name="Oval 123"/>
              <p:cNvSpPr>
                <a:spLocks noChangeArrowheads="1"/>
              </p:cNvSpPr>
              <p:nvPr/>
            </p:nvSpPr>
            <p:spPr bwMode="auto">
              <a:xfrm>
                <a:off x="3665138" y="3958294"/>
                <a:ext cx="831951" cy="803538"/>
              </a:xfrm>
              <a:prstGeom prst="ellipse">
                <a:avLst/>
              </a:prstGeom>
              <a:solidFill>
                <a:schemeClr val="bg1"/>
              </a:solidFill>
              <a:ln w="9525">
                <a:solidFill>
                  <a:schemeClr val="bg1">
                    <a:lumMod val="85000"/>
                    <a:alpha val="0"/>
                  </a:schemeClr>
                </a:solidFill>
                <a:round/>
                <a:headEnd/>
                <a:tailEnd/>
              </a:ln>
              <a:effectLst>
                <a:outerShdw dist="23000" dir="5400000" rotWithShape="0">
                  <a:srgbClr val="808080">
                    <a:alpha val="34999"/>
                  </a:srgbClr>
                </a:outerShdw>
              </a:effectLst>
            </p:spPr>
            <p:txBody>
              <a:bodyPr lIns="0" tIns="0" rIns="0" bIns="0" anchor="ctr"/>
              <a:lstStyle/>
              <a:p>
                <a:pPr algn="ctr">
                  <a:defRPr/>
                </a:pPr>
                <a:r>
                  <a:rPr lang="en-US" sz="900" dirty="0">
                    <a:solidFill>
                      <a:schemeClr val="tx2"/>
                    </a:solidFill>
                    <a:latin typeface="Calisto MT"/>
                    <a:ea typeface="ＭＳ Ｐゴシック" pitchFamily="-107" charset="-128"/>
                    <a:cs typeface="Arial" charset="0"/>
                  </a:rPr>
                  <a:t>DBLP Berlin</a:t>
                </a:r>
              </a:p>
            </p:txBody>
          </p:sp>
          <p:sp>
            <p:nvSpPr>
              <p:cNvPr id="125" name="Oval 124"/>
              <p:cNvSpPr>
                <a:spLocks noChangeArrowheads="1"/>
              </p:cNvSpPr>
              <p:nvPr/>
            </p:nvSpPr>
            <p:spPr bwMode="auto">
              <a:xfrm>
                <a:off x="4082326" y="2826646"/>
                <a:ext cx="642761" cy="620510"/>
              </a:xfrm>
              <a:prstGeom prst="ellipse">
                <a:avLst/>
              </a:prstGeom>
              <a:solidFill>
                <a:schemeClr val="bg1"/>
              </a:solidFill>
              <a:ln w="9525">
                <a:solidFill>
                  <a:schemeClr val="bg1">
                    <a:lumMod val="85000"/>
                    <a:alpha val="0"/>
                  </a:schemeClr>
                </a:solidFill>
                <a:round/>
                <a:headEnd/>
                <a:tailEnd/>
              </a:ln>
              <a:effectLst>
                <a:outerShdw dist="23000" dir="5400000" rotWithShape="0">
                  <a:srgbClr val="808080">
                    <a:alpha val="34999"/>
                  </a:srgbClr>
                </a:outerShdw>
              </a:effectLst>
            </p:spPr>
            <p:txBody>
              <a:bodyPr lIns="0" tIns="0" rIns="0" bIns="0" anchor="ctr"/>
              <a:lstStyle/>
              <a:p>
                <a:pPr algn="ctr">
                  <a:defRPr/>
                </a:pPr>
                <a:r>
                  <a:rPr lang="en-US" sz="800" dirty="0">
                    <a:solidFill>
                      <a:schemeClr val="tx2"/>
                    </a:solidFill>
                    <a:latin typeface="Calisto MT"/>
                    <a:ea typeface="ＭＳ Ｐゴシック" pitchFamily="-107" charset="-128"/>
                    <a:cs typeface="Arial" charset="0"/>
                  </a:rPr>
                  <a:t>Revyu</a:t>
                </a:r>
              </a:p>
            </p:txBody>
          </p:sp>
          <p:sp>
            <p:nvSpPr>
              <p:cNvPr id="126" name="Oval 125"/>
              <p:cNvSpPr>
                <a:spLocks noChangeArrowheads="1"/>
              </p:cNvSpPr>
              <p:nvPr/>
            </p:nvSpPr>
            <p:spPr bwMode="auto">
              <a:xfrm>
                <a:off x="3313440" y="4788616"/>
                <a:ext cx="727653" cy="703096"/>
              </a:xfrm>
              <a:prstGeom prst="ellipse">
                <a:avLst/>
              </a:prstGeom>
              <a:solidFill>
                <a:schemeClr val="bg1"/>
              </a:solidFill>
              <a:ln w="9525">
                <a:solidFill>
                  <a:schemeClr val="bg1">
                    <a:lumMod val="85000"/>
                    <a:alpha val="0"/>
                  </a:schemeClr>
                </a:solidFill>
                <a:round/>
                <a:headEnd/>
                <a:tailEnd/>
              </a:ln>
              <a:effectLst>
                <a:outerShdw dist="23000" dir="5400000" rotWithShape="0">
                  <a:srgbClr val="808080">
                    <a:alpha val="34999"/>
                  </a:srgbClr>
                </a:outerShdw>
              </a:effectLst>
            </p:spPr>
            <p:txBody>
              <a:bodyPr lIns="0" tIns="0" rIns="0" bIns="0" anchor="ctr"/>
              <a:lstStyle/>
              <a:p>
                <a:pPr algn="ctr">
                  <a:defRPr/>
                </a:pPr>
                <a:r>
                  <a:rPr lang="en-US" sz="800" dirty="0">
                    <a:solidFill>
                      <a:schemeClr val="tx2"/>
                    </a:solidFill>
                    <a:latin typeface="Calisto MT"/>
                    <a:ea typeface="ＭＳ Ｐゴシック" pitchFamily="-107" charset="-128"/>
                    <a:cs typeface="Arial" charset="0"/>
                  </a:rPr>
                  <a:t>Project Gueten-berg</a:t>
                </a:r>
              </a:p>
            </p:txBody>
          </p:sp>
          <p:sp>
            <p:nvSpPr>
              <p:cNvPr id="127" name="Oval 126"/>
              <p:cNvSpPr>
                <a:spLocks noChangeArrowheads="1"/>
              </p:cNvSpPr>
              <p:nvPr/>
            </p:nvSpPr>
            <p:spPr bwMode="auto">
              <a:xfrm>
                <a:off x="2505744" y="4857810"/>
                <a:ext cx="533612" cy="515603"/>
              </a:xfrm>
              <a:prstGeom prst="ellipse">
                <a:avLst/>
              </a:prstGeom>
              <a:solidFill>
                <a:schemeClr val="bg1"/>
              </a:solidFill>
              <a:ln w="9525">
                <a:solidFill>
                  <a:schemeClr val="bg1">
                    <a:lumMod val="85000"/>
                    <a:alpha val="0"/>
                  </a:schemeClr>
                </a:solidFill>
                <a:round/>
                <a:headEnd/>
                <a:tailEnd/>
              </a:ln>
              <a:effectLst>
                <a:outerShdw dist="23000" dir="5400000" rotWithShape="0">
                  <a:srgbClr val="808080">
                    <a:alpha val="34999"/>
                  </a:srgbClr>
                </a:outerShdw>
              </a:effectLst>
            </p:spPr>
            <p:txBody>
              <a:bodyPr lIns="0" tIns="0" rIns="0" bIns="0" anchor="ctr"/>
              <a:lstStyle/>
              <a:p>
                <a:pPr algn="ctr">
                  <a:defRPr/>
                </a:pPr>
                <a:r>
                  <a:rPr lang="en-US" sz="800" dirty="0">
                    <a:solidFill>
                      <a:schemeClr val="tx2"/>
                    </a:solidFill>
                    <a:latin typeface="Calisto MT"/>
                    <a:ea typeface="ＭＳ Ｐゴシック" pitchFamily="-107" charset="-128"/>
                    <a:cs typeface="Arial" charset="0"/>
                  </a:rPr>
                  <a:t>Euro-stat</a:t>
                </a:r>
              </a:p>
            </p:txBody>
          </p:sp>
          <p:sp>
            <p:nvSpPr>
              <p:cNvPr id="128" name="Oval 127"/>
              <p:cNvSpPr>
                <a:spLocks noChangeArrowheads="1"/>
              </p:cNvSpPr>
              <p:nvPr/>
            </p:nvSpPr>
            <p:spPr bwMode="auto">
              <a:xfrm>
                <a:off x="2437830" y="4248460"/>
                <a:ext cx="533612" cy="515604"/>
              </a:xfrm>
              <a:prstGeom prst="ellipse">
                <a:avLst/>
              </a:prstGeom>
              <a:solidFill>
                <a:schemeClr val="bg1"/>
              </a:solidFill>
              <a:ln w="9525">
                <a:solidFill>
                  <a:schemeClr val="bg1">
                    <a:lumMod val="85000"/>
                    <a:alpha val="0"/>
                  </a:schemeClr>
                </a:solidFill>
                <a:round/>
                <a:headEnd/>
                <a:tailEnd/>
              </a:ln>
              <a:effectLst>
                <a:outerShdw dist="23000" dir="5400000" rotWithShape="0">
                  <a:srgbClr val="808080">
                    <a:alpha val="34999"/>
                  </a:srgbClr>
                </a:outerShdw>
              </a:effectLst>
            </p:spPr>
            <p:txBody>
              <a:bodyPr lIns="0" tIns="0" rIns="0" bIns="0" anchor="ctr"/>
              <a:lstStyle/>
              <a:p>
                <a:pPr algn="ctr">
                  <a:defRPr/>
                </a:pPr>
                <a:r>
                  <a:rPr lang="en-US" sz="600" dirty="0">
                    <a:solidFill>
                      <a:schemeClr val="tx2"/>
                    </a:solidFill>
                    <a:latin typeface="Calisto MT"/>
                    <a:ea typeface="ＭＳ Ｐゴシック" pitchFamily="-107" charset="-128"/>
                    <a:cs typeface="Arial" charset="0"/>
                  </a:rPr>
                  <a:t>World Fact Book</a:t>
                </a:r>
              </a:p>
            </p:txBody>
          </p:sp>
          <p:cxnSp>
            <p:nvCxnSpPr>
              <p:cNvPr id="129" name="Straight Arrow Connector 128"/>
              <p:cNvCxnSpPr>
                <a:stCxn id="123" idx="5"/>
              </p:cNvCxnSpPr>
              <p:nvPr/>
            </p:nvCxnSpPr>
            <p:spPr>
              <a:xfrm rot="16200000" flipH="1">
                <a:off x="2286699" y="2660541"/>
                <a:ext cx="542389" cy="1030841"/>
              </a:xfrm>
              <a:prstGeom prst="straightConnector1">
                <a:avLst/>
              </a:prstGeom>
              <a:ln>
                <a:solidFill>
                  <a:schemeClr val="bg1">
                    <a:lumMod val="85000"/>
                    <a:alpha val="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a:stCxn id="121" idx="0"/>
              </p:cNvCxnSpPr>
              <p:nvPr/>
            </p:nvCxnSpPr>
            <p:spPr>
              <a:xfrm rot="5400000" flipH="1" flipV="1">
                <a:off x="2419177" y="4477541"/>
                <a:ext cx="1696357" cy="412337"/>
              </a:xfrm>
              <a:prstGeom prst="straightConnector1">
                <a:avLst/>
              </a:prstGeom>
              <a:ln>
                <a:solidFill>
                  <a:schemeClr val="bg1">
                    <a:lumMod val="85000"/>
                    <a:alpha val="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rot="10800000">
                <a:off x="3742754" y="3759642"/>
                <a:ext cx="1261265" cy="439713"/>
              </a:xfrm>
              <a:prstGeom prst="straightConnector1">
                <a:avLst/>
              </a:prstGeom>
              <a:ln w="12700" cmpd="sng">
                <a:solidFill>
                  <a:schemeClr val="bg1">
                    <a:lumMod val="85000"/>
                    <a:alpha val="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rot="16200000" flipV="1">
                <a:off x="833569" y="1958263"/>
                <a:ext cx="1348157" cy="982332"/>
              </a:xfrm>
              <a:prstGeom prst="straightConnector1">
                <a:avLst/>
              </a:prstGeom>
              <a:ln w="12700" cmpd="sng">
                <a:solidFill>
                  <a:schemeClr val="bg1">
                    <a:lumMod val="85000"/>
                    <a:alpha val="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p:nvPr/>
            </p:nvCxnSpPr>
            <p:spPr>
              <a:xfrm rot="5400000" flipH="1" flipV="1">
                <a:off x="2810043" y="3919998"/>
                <a:ext cx="417394" cy="288636"/>
              </a:xfrm>
              <a:prstGeom prst="straightConnector1">
                <a:avLst/>
              </a:prstGeom>
              <a:ln w="12700" cmpd="sng">
                <a:solidFill>
                  <a:schemeClr val="bg1">
                    <a:lumMod val="85000"/>
                    <a:alpha val="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a:stCxn id="127" idx="7"/>
              </p:cNvCxnSpPr>
              <p:nvPr/>
            </p:nvCxnSpPr>
            <p:spPr>
              <a:xfrm rot="5400000" flipH="1" flipV="1">
                <a:off x="2597396" y="4300125"/>
                <a:ext cx="995494" cy="271657"/>
              </a:xfrm>
              <a:prstGeom prst="straightConnector1">
                <a:avLst/>
              </a:prstGeom>
              <a:ln w="12700" cmpd="sng">
                <a:solidFill>
                  <a:schemeClr val="bg1">
                    <a:lumMod val="85000"/>
                    <a:alpha val="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a:stCxn id="126" idx="0"/>
              </p:cNvCxnSpPr>
              <p:nvPr/>
            </p:nvCxnSpPr>
            <p:spPr>
              <a:xfrm rot="16200000" flipV="1">
                <a:off x="3079106" y="4190456"/>
                <a:ext cx="973173" cy="223147"/>
              </a:xfrm>
              <a:prstGeom prst="straightConnector1">
                <a:avLst/>
              </a:prstGeom>
              <a:ln w="12700" cmpd="sng">
                <a:solidFill>
                  <a:schemeClr val="bg1">
                    <a:lumMod val="85000"/>
                    <a:alpha val="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36" name="Straight Arrow Connector 135"/>
              <p:cNvCxnSpPr>
                <a:stCxn id="119" idx="0"/>
                <a:endCxn id="138" idx="4"/>
              </p:cNvCxnSpPr>
              <p:nvPr/>
            </p:nvCxnSpPr>
            <p:spPr>
              <a:xfrm rot="16200000" flipV="1">
                <a:off x="3230266" y="3098664"/>
                <a:ext cx="207581" cy="7277"/>
              </a:xfrm>
              <a:prstGeom prst="straightConnector1">
                <a:avLst/>
              </a:prstGeom>
              <a:ln w="12700" cmpd="sng">
                <a:solidFill>
                  <a:schemeClr val="bg1">
                    <a:lumMod val="85000"/>
                    <a:alpha val="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37" name="Straight Arrow Connector 136"/>
              <p:cNvCxnSpPr/>
              <p:nvPr/>
            </p:nvCxnSpPr>
            <p:spPr>
              <a:xfrm flipV="1">
                <a:off x="3728201" y="3257431"/>
                <a:ext cx="368677" cy="171868"/>
              </a:xfrm>
              <a:prstGeom prst="straightConnector1">
                <a:avLst/>
              </a:prstGeom>
              <a:ln w="12700" cmpd="sng">
                <a:solidFill>
                  <a:schemeClr val="bg1">
                    <a:lumMod val="85000"/>
                    <a:alpha val="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38" name="Oval 137"/>
              <p:cNvSpPr>
                <a:spLocks noChangeArrowheads="1"/>
              </p:cNvSpPr>
              <p:nvPr/>
            </p:nvSpPr>
            <p:spPr bwMode="auto">
              <a:xfrm>
                <a:off x="2801657" y="1942755"/>
                <a:ext cx="1059949" cy="1055758"/>
              </a:xfrm>
              <a:prstGeom prst="ellipse">
                <a:avLst/>
              </a:prstGeom>
              <a:solidFill>
                <a:schemeClr val="bg1"/>
              </a:solidFill>
              <a:ln w="9525">
                <a:solidFill>
                  <a:schemeClr val="bg1">
                    <a:lumMod val="85000"/>
                    <a:alpha val="0"/>
                  </a:schemeClr>
                </a:solidFill>
                <a:round/>
                <a:headEnd/>
                <a:tailEnd/>
              </a:ln>
              <a:effectLst>
                <a:outerShdw dist="23000" dir="5400000" rotWithShape="0">
                  <a:srgbClr val="808080">
                    <a:alpha val="34999"/>
                  </a:srgbClr>
                </a:outerShdw>
              </a:effectLst>
            </p:spPr>
            <p:txBody>
              <a:bodyPr anchor="ctr"/>
              <a:lstStyle/>
              <a:p>
                <a:pPr algn="ctr">
                  <a:defRPr/>
                </a:pPr>
                <a:r>
                  <a:rPr lang="en-US" sz="800" dirty="0">
                    <a:solidFill>
                      <a:schemeClr val="tx2"/>
                    </a:solidFill>
                    <a:latin typeface="Calisto MT"/>
                    <a:ea typeface="ＭＳ Ｐゴシック" pitchFamily="-107" charset="-128"/>
                    <a:cs typeface="Arial" charset="0"/>
                  </a:rPr>
                  <a:t>FOAF</a:t>
                </a:r>
              </a:p>
            </p:txBody>
          </p:sp>
          <p:sp>
            <p:nvSpPr>
              <p:cNvPr id="139" name="Oval 138"/>
              <p:cNvSpPr>
                <a:spLocks noChangeArrowheads="1"/>
              </p:cNvSpPr>
              <p:nvPr/>
            </p:nvSpPr>
            <p:spPr bwMode="auto">
              <a:xfrm>
                <a:off x="4710533" y="4134627"/>
                <a:ext cx="1057522" cy="1060222"/>
              </a:xfrm>
              <a:prstGeom prst="ellipse">
                <a:avLst/>
              </a:prstGeom>
              <a:solidFill>
                <a:schemeClr val="bg1"/>
              </a:solidFill>
              <a:ln w="9525">
                <a:solidFill>
                  <a:schemeClr val="bg1">
                    <a:lumMod val="85000"/>
                    <a:alpha val="0"/>
                  </a:schemeClr>
                </a:solidFill>
                <a:round/>
                <a:headEnd/>
                <a:tailEnd/>
              </a:ln>
              <a:effectLst>
                <a:outerShdw dist="23000" dir="5400000" rotWithShape="0">
                  <a:srgbClr val="808080">
                    <a:alpha val="34999"/>
                  </a:srgbClr>
                </a:outerShdw>
              </a:effectLst>
            </p:spPr>
            <p:txBody>
              <a:bodyPr lIns="0" tIns="0" rIns="0" bIns="0" anchor="ctr"/>
              <a:lstStyle/>
              <a:p>
                <a:pPr algn="ctr">
                  <a:defRPr/>
                </a:pPr>
                <a:r>
                  <a:rPr lang="en-US" sz="900" dirty="0">
                    <a:solidFill>
                      <a:schemeClr val="tx2"/>
                    </a:solidFill>
                    <a:latin typeface="Calisto MT"/>
                    <a:ea typeface="ＭＳ Ｐゴシック" pitchFamily="-107" charset="-128"/>
                    <a:cs typeface="Arial" charset="0"/>
                  </a:rPr>
                  <a:t>RDF Book</a:t>
                </a:r>
                <a:br>
                  <a:rPr lang="en-US" sz="900" dirty="0">
                    <a:solidFill>
                      <a:schemeClr val="tx2"/>
                    </a:solidFill>
                    <a:latin typeface="Calisto MT"/>
                    <a:ea typeface="ＭＳ Ｐゴシック" pitchFamily="-107" charset="-128"/>
                    <a:cs typeface="Arial" charset="0"/>
                  </a:rPr>
                </a:br>
                <a:r>
                  <a:rPr lang="en-US" sz="900" dirty="0">
                    <a:solidFill>
                      <a:schemeClr val="tx2"/>
                    </a:solidFill>
                    <a:latin typeface="Calisto MT"/>
                    <a:ea typeface="ＭＳ Ｐゴシック" pitchFamily="-107" charset="-128"/>
                    <a:cs typeface="Arial" charset="0"/>
                  </a:rPr>
                  <a:t>Mashup</a:t>
                </a:r>
              </a:p>
            </p:txBody>
          </p:sp>
          <p:cxnSp>
            <p:nvCxnSpPr>
              <p:cNvPr id="140" name="Straight Arrow Connector 139"/>
              <p:cNvCxnSpPr>
                <a:endCxn id="119" idx="5"/>
              </p:cNvCxnSpPr>
              <p:nvPr/>
            </p:nvCxnSpPr>
            <p:spPr>
              <a:xfrm rot="16200000" flipV="1">
                <a:off x="3909848" y="3480219"/>
                <a:ext cx="189723" cy="150382"/>
              </a:xfrm>
              <a:prstGeom prst="straightConnector1">
                <a:avLst/>
              </a:prstGeom>
              <a:ln w="12700" cmpd="sng">
                <a:solidFill>
                  <a:schemeClr val="bg1">
                    <a:lumMod val="85000"/>
                    <a:alpha val="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grpSp>
        <p:sp>
          <p:nvSpPr>
            <p:cNvPr id="119" name="Oval 118"/>
            <p:cNvSpPr>
              <a:spLocks noChangeArrowheads="1"/>
            </p:cNvSpPr>
            <p:nvPr/>
          </p:nvSpPr>
          <p:spPr bwMode="auto">
            <a:xfrm>
              <a:off x="3208505" y="2761594"/>
              <a:ext cx="846504" cy="819161"/>
            </a:xfrm>
            <a:prstGeom prst="ellipse">
              <a:avLst/>
            </a:prstGeom>
            <a:solidFill>
              <a:schemeClr val="bg1"/>
            </a:solidFill>
            <a:ln w="9525">
              <a:solidFill>
                <a:schemeClr val="accent1"/>
              </a:solidFill>
              <a:round/>
              <a:headEnd/>
              <a:tailEnd/>
            </a:ln>
            <a:effectLst>
              <a:outerShdw dist="23000" dir="5400000" rotWithShape="0">
                <a:srgbClr val="808080">
                  <a:alpha val="34999"/>
                </a:srgbClr>
              </a:outerShdw>
            </a:effectLst>
          </p:spPr>
          <p:txBody>
            <a:bodyPr lIns="0" tIns="0" rIns="0" bIns="0" anchor="ctr"/>
            <a:lstStyle/>
            <a:p>
              <a:pPr algn="ctr">
                <a:defRPr/>
              </a:pPr>
              <a:r>
                <a:rPr lang="en-US" sz="800" b="1" dirty="0">
                  <a:solidFill>
                    <a:schemeClr val="tx2"/>
                  </a:solidFill>
                  <a:latin typeface="Calisto MT"/>
                  <a:ea typeface="ＭＳ Ｐゴシック" pitchFamily="-107" charset="-128"/>
                  <a:cs typeface="Arial" charset="0"/>
                </a:rPr>
                <a:t>DBpedia</a:t>
              </a:r>
            </a:p>
          </p:txBody>
        </p:sp>
        <p:sp>
          <p:nvSpPr>
            <p:cNvPr id="120" name="Oval 119"/>
            <p:cNvSpPr>
              <a:spLocks noChangeArrowheads="1"/>
            </p:cNvSpPr>
            <p:nvPr/>
          </p:nvSpPr>
          <p:spPr bwMode="auto">
            <a:xfrm>
              <a:off x="5415719" y="2679008"/>
              <a:ext cx="1074502" cy="1033439"/>
            </a:xfrm>
            <a:prstGeom prst="ellipse">
              <a:avLst/>
            </a:prstGeom>
            <a:solidFill>
              <a:srgbClr val="CE9400"/>
            </a:solidFill>
            <a:ln w="38100">
              <a:solidFill>
                <a:schemeClr val="accent1"/>
              </a:solidFill>
              <a:round/>
              <a:headEnd/>
              <a:tailEnd/>
            </a:ln>
            <a:effectLst>
              <a:outerShdw dist="23000" dir="5400000" rotWithShape="0">
                <a:srgbClr val="808080">
                  <a:alpha val="34999"/>
                </a:srgbClr>
              </a:outerShdw>
            </a:effectLst>
          </p:spPr>
          <p:txBody>
            <a:bodyPr lIns="0" tIns="0" rIns="0" bIns="0" anchor="ctr"/>
            <a:lstStyle/>
            <a:p>
              <a:pPr algn="ctr">
                <a:defRPr/>
              </a:pPr>
              <a:r>
                <a:rPr lang="en-US" sz="800" b="1" dirty="0">
                  <a:solidFill>
                    <a:schemeClr val="tx2"/>
                  </a:solidFill>
                  <a:latin typeface="Calisto MT"/>
                  <a:ea typeface="ＭＳ Ｐゴシック" pitchFamily="-107" charset="-128"/>
                  <a:cs typeface="Arial" charset="0"/>
                </a:rPr>
                <a:t>Clean Energy Commons</a:t>
              </a:r>
            </a:p>
          </p:txBody>
        </p:sp>
      </p:gr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8388" y="87313"/>
            <a:ext cx="4262437" cy="584200"/>
          </a:xfrm>
        </p:spPr>
        <p:txBody>
          <a:bodyPr>
            <a:noAutofit/>
          </a:bodyPr>
          <a:lstStyle/>
          <a:p>
            <a:pPr>
              <a:defRPr/>
            </a:pPr>
            <a:r>
              <a:rPr lang="en-US" sz="4000" dirty="0" smtClean="0">
                <a:solidFill>
                  <a:schemeClr val="accent1">
                    <a:lumMod val="50000"/>
                  </a:schemeClr>
                </a:solidFill>
              </a:rPr>
              <a:t>Distributed Work</a:t>
            </a:r>
            <a:endParaRPr lang="en-US" sz="4000" dirty="0">
              <a:solidFill>
                <a:schemeClr val="accent1">
                  <a:lumMod val="50000"/>
                </a:schemeClr>
              </a:solidFill>
            </a:endParaRPr>
          </a:p>
        </p:txBody>
      </p:sp>
      <p:sp>
        <p:nvSpPr>
          <p:cNvPr id="47107" name="TextBox 6"/>
          <p:cNvSpPr txBox="1">
            <a:spLocks noChangeArrowheads="1"/>
          </p:cNvSpPr>
          <p:nvPr/>
        </p:nvSpPr>
        <p:spPr bwMode="auto">
          <a:xfrm>
            <a:off x="347663" y="5521325"/>
            <a:ext cx="8448675" cy="584200"/>
          </a:xfrm>
          <a:prstGeom prst="rect">
            <a:avLst/>
          </a:prstGeom>
          <a:noFill/>
          <a:ln w="9525">
            <a:noFill/>
            <a:miter lim="800000"/>
            <a:headEnd/>
            <a:tailEnd/>
          </a:ln>
        </p:spPr>
        <p:txBody>
          <a:bodyPr>
            <a:prstTxWarp prst="textNoShape">
              <a:avLst/>
            </a:prstTxWarp>
            <a:spAutoFit/>
          </a:bodyPr>
          <a:lstStyle/>
          <a:p>
            <a:pPr algn="ctr"/>
            <a:r>
              <a:rPr lang="en-US" sz="3200" i="1" dirty="0">
                <a:solidFill>
                  <a:srgbClr val="2E3C2D"/>
                </a:solidFill>
                <a:latin typeface="Calisto MT" pitchFamily="-108" charset="0"/>
              </a:rPr>
              <a:t>Community support for contributions &amp; collaboration</a:t>
            </a:r>
          </a:p>
        </p:txBody>
      </p:sp>
      <p:pic>
        <p:nvPicPr>
          <p:cNvPr id="47108" name="Picture 9"/>
          <p:cNvPicPr>
            <a:picLocks noChangeAspect="1"/>
          </p:cNvPicPr>
          <p:nvPr/>
        </p:nvPicPr>
        <p:blipFill>
          <a:blip r:embed="rId3"/>
          <a:srcRect/>
          <a:stretch>
            <a:fillRect/>
          </a:stretch>
        </p:blipFill>
        <p:spPr bwMode="auto">
          <a:xfrm>
            <a:off x="1076606" y="2004939"/>
            <a:ext cx="2647950" cy="2598737"/>
          </a:xfrm>
          <a:prstGeom prst="rect">
            <a:avLst/>
          </a:prstGeom>
          <a:noFill/>
          <a:ln w="9525">
            <a:noFill/>
            <a:miter lim="800000"/>
            <a:headEnd/>
            <a:tailEnd/>
          </a:ln>
        </p:spPr>
      </p:pic>
      <p:sp>
        <p:nvSpPr>
          <p:cNvPr id="47109" name="TextBox 12"/>
          <p:cNvSpPr txBox="1">
            <a:spLocks noChangeArrowheads="1"/>
          </p:cNvSpPr>
          <p:nvPr/>
        </p:nvSpPr>
        <p:spPr bwMode="auto">
          <a:xfrm>
            <a:off x="3967163" y="2068286"/>
            <a:ext cx="4968194" cy="2554545"/>
          </a:xfrm>
          <a:prstGeom prst="rect">
            <a:avLst/>
          </a:prstGeom>
          <a:noFill/>
          <a:ln w="9525">
            <a:noFill/>
            <a:miter lim="800000"/>
            <a:headEnd/>
            <a:tailEnd/>
          </a:ln>
        </p:spPr>
        <p:txBody>
          <a:bodyPr wrap="square">
            <a:prstTxWarp prst="textNoShape">
              <a:avLst/>
            </a:prstTxWarp>
            <a:spAutoFit/>
          </a:bodyPr>
          <a:lstStyle/>
          <a:p>
            <a:pPr>
              <a:spcAft>
                <a:spcPts val="1200"/>
              </a:spcAft>
              <a:buFont typeface="Arial" pitchFamily="-108" charset="0"/>
              <a:buChar char="•"/>
            </a:pPr>
            <a:r>
              <a:rPr lang="en-US" sz="2100" dirty="0" smtClean="0">
                <a:solidFill>
                  <a:schemeClr val="tx2"/>
                </a:solidFill>
                <a:latin typeface="Calisto MT" pitchFamily="-108" charset="0"/>
              </a:rPr>
              <a:t> </a:t>
            </a:r>
            <a:r>
              <a:rPr lang="en-US" sz="2400" dirty="0" smtClean="0">
                <a:solidFill>
                  <a:schemeClr val="tx2"/>
                </a:solidFill>
                <a:latin typeface="Calisto MT" pitchFamily="-108" charset="0"/>
              </a:rPr>
              <a:t> Distribute </a:t>
            </a:r>
            <a:r>
              <a:rPr lang="en-US" sz="2400" dirty="0">
                <a:solidFill>
                  <a:schemeClr val="tx2"/>
                </a:solidFill>
                <a:latin typeface="Calisto MT" pitchFamily="-108" charset="0"/>
              </a:rPr>
              <a:t>work to the most able</a:t>
            </a:r>
          </a:p>
          <a:p>
            <a:pPr>
              <a:spcAft>
                <a:spcPts val="1200"/>
              </a:spcAft>
              <a:buFont typeface="Arial" pitchFamily="-108" charset="0"/>
              <a:buChar char="•"/>
            </a:pPr>
            <a:r>
              <a:rPr lang="en-US" sz="2400" dirty="0" smtClean="0">
                <a:solidFill>
                  <a:schemeClr val="tx2"/>
                </a:solidFill>
                <a:latin typeface="Calisto MT" pitchFamily="-108" charset="0"/>
              </a:rPr>
              <a:t>  Shared </a:t>
            </a:r>
            <a:r>
              <a:rPr lang="en-US" sz="2400" dirty="0">
                <a:solidFill>
                  <a:schemeClr val="tx2"/>
                </a:solidFill>
                <a:latin typeface="Calisto MT" pitchFamily="-108" charset="0"/>
              </a:rPr>
              <a:t>standards for integration</a:t>
            </a:r>
          </a:p>
          <a:p>
            <a:pPr>
              <a:spcAft>
                <a:spcPts val="1200"/>
              </a:spcAft>
              <a:buFont typeface="Arial" pitchFamily="-108" charset="0"/>
              <a:buChar char="•"/>
            </a:pPr>
            <a:r>
              <a:rPr lang="en-US" sz="2400" dirty="0" smtClean="0">
                <a:solidFill>
                  <a:schemeClr val="tx2"/>
                </a:solidFill>
                <a:latin typeface="Calisto MT" pitchFamily="-108" charset="0"/>
              </a:rPr>
              <a:t>  Open </a:t>
            </a:r>
            <a:r>
              <a:rPr lang="en-US" sz="2400" dirty="0">
                <a:solidFill>
                  <a:schemeClr val="tx2"/>
                </a:solidFill>
                <a:latin typeface="Calisto MT" pitchFamily="-108" charset="0"/>
              </a:rPr>
              <a:t>the system for value add </a:t>
            </a:r>
          </a:p>
          <a:p>
            <a:pPr>
              <a:spcAft>
                <a:spcPts val="1200"/>
              </a:spcAft>
              <a:buFont typeface="Arial" pitchFamily="-108" charset="0"/>
              <a:buChar char="•"/>
            </a:pPr>
            <a:r>
              <a:rPr lang="en-US" sz="2400" dirty="0">
                <a:solidFill>
                  <a:schemeClr val="tx2"/>
                </a:solidFill>
                <a:latin typeface="Calisto MT" pitchFamily="-108" charset="0"/>
              </a:rPr>
              <a:t>  Higher value through higher use</a:t>
            </a:r>
          </a:p>
          <a:p>
            <a:pPr>
              <a:spcAft>
                <a:spcPts val="1200"/>
              </a:spcAft>
              <a:buFont typeface="Arial" pitchFamily="-108" charset="0"/>
              <a:buChar char="•"/>
            </a:pPr>
            <a:r>
              <a:rPr lang="en-US" sz="2400" dirty="0">
                <a:solidFill>
                  <a:schemeClr val="tx2"/>
                </a:solidFill>
                <a:latin typeface="Calisto MT" pitchFamily="-108" charset="0"/>
              </a:rPr>
              <a:t>  Higher quality through many eyes</a:t>
            </a: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9463" y="87313"/>
            <a:ext cx="4554537" cy="584200"/>
          </a:xfrm>
        </p:spPr>
        <p:txBody>
          <a:bodyPr>
            <a:noAutofit/>
          </a:bodyPr>
          <a:lstStyle/>
          <a:p>
            <a:pPr>
              <a:defRPr/>
            </a:pPr>
            <a:r>
              <a:rPr lang="en-US" sz="4000" dirty="0" smtClean="0">
                <a:solidFill>
                  <a:schemeClr val="accent1">
                    <a:lumMod val="50000"/>
                  </a:schemeClr>
                </a:solidFill>
              </a:rPr>
              <a:t>Publish Content</a:t>
            </a:r>
            <a:endParaRPr lang="en-US" sz="4000" dirty="0">
              <a:solidFill>
                <a:schemeClr val="accent1">
                  <a:lumMod val="50000"/>
                </a:schemeClr>
              </a:solidFill>
            </a:endParaRPr>
          </a:p>
        </p:txBody>
      </p:sp>
      <p:sp>
        <p:nvSpPr>
          <p:cNvPr id="49155" name="TextBox 3"/>
          <p:cNvSpPr txBox="1">
            <a:spLocks noChangeArrowheads="1"/>
          </p:cNvSpPr>
          <p:nvPr/>
        </p:nvSpPr>
        <p:spPr bwMode="auto">
          <a:xfrm>
            <a:off x="604838" y="5713413"/>
            <a:ext cx="7934325" cy="584200"/>
          </a:xfrm>
          <a:prstGeom prst="rect">
            <a:avLst/>
          </a:prstGeom>
          <a:noFill/>
          <a:ln w="9525">
            <a:noFill/>
            <a:miter lim="800000"/>
            <a:headEnd/>
            <a:tailEnd/>
          </a:ln>
        </p:spPr>
        <p:txBody>
          <a:bodyPr>
            <a:prstTxWarp prst="textNoShape">
              <a:avLst/>
            </a:prstTxWarp>
            <a:spAutoFit/>
          </a:bodyPr>
          <a:lstStyle/>
          <a:p>
            <a:pPr algn="ctr"/>
            <a:r>
              <a:rPr lang="en-US" sz="3200" i="1" dirty="0">
                <a:solidFill>
                  <a:srgbClr val="2E3C2D"/>
                </a:solidFill>
                <a:latin typeface="Calisto MT" pitchFamily="-108" charset="0"/>
              </a:rPr>
              <a:t> </a:t>
            </a:r>
            <a:r>
              <a:rPr lang="en-US" sz="3200" i="1" dirty="0">
                <a:solidFill>
                  <a:srgbClr val="233426"/>
                </a:solidFill>
                <a:latin typeface="Calisto MT" pitchFamily="-108" charset="0"/>
              </a:rPr>
              <a:t>Easy, legal and scalable sharing  </a:t>
            </a:r>
          </a:p>
        </p:txBody>
      </p:sp>
      <p:sp>
        <p:nvSpPr>
          <p:cNvPr id="49156" name="TextBox 4"/>
          <p:cNvSpPr txBox="1">
            <a:spLocks noChangeArrowheads="1"/>
          </p:cNvSpPr>
          <p:nvPr/>
        </p:nvSpPr>
        <p:spPr bwMode="auto">
          <a:xfrm>
            <a:off x="7361238" y="6370638"/>
            <a:ext cx="1782762" cy="277812"/>
          </a:xfrm>
          <a:prstGeom prst="rect">
            <a:avLst/>
          </a:prstGeom>
          <a:noFill/>
          <a:ln w="9525">
            <a:noFill/>
            <a:miter lim="800000"/>
            <a:headEnd/>
            <a:tailEnd/>
          </a:ln>
        </p:spPr>
        <p:txBody>
          <a:bodyPr>
            <a:prstTxWarp prst="textNoShape">
              <a:avLst/>
            </a:prstTxWarp>
            <a:spAutoFit/>
          </a:bodyPr>
          <a:lstStyle/>
          <a:p>
            <a:r>
              <a:rPr lang="en-US" sz="1200" dirty="0">
                <a:latin typeface="Calisto MT" pitchFamily="-108" charset="0"/>
              </a:rPr>
              <a:t>Source:  Wilbanks  2010 </a:t>
            </a:r>
          </a:p>
        </p:txBody>
      </p:sp>
      <p:grpSp>
        <p:nvGrpSpPr>
          <p:cNvPr id="49157" name="Group 17"/>
          <p:cNvGrpSpPr>
            <a:grpSpLocks/>
          </p:cNvGrpSpPr>
          <p:nvPr/>
        </p:nvGrpSpPr>
        <p:grpSpPr bwMode="auto">
          <a:xfrm>
            <a:off x="652463" y="1368425"/>
            <a:ext cx="7886700" cy="3908425"/>
            <a:chOff x="848351" y="1743631"/>
            <a:chExt cx="7885959" cy="3908763"/>
          </a:xfrm>
        </p:grpSpPr>
        <p:sp>
          <p:nvSpPr>
            <p:cNvPr id="49158" name="TextBox 2"/>
            <p:cNvSpPr txBox="1">
              <a:spLocks noChangeArrowheads="1"/>
            </p:cNvSpPr>
            <p:nvPr/>
          </p:nvSpPr>
          <p:spPr bwMode="auto">
            <a:xfrm>
              <a:off x="848351" y="1743631"/>
              <a:ext cx="7618210" cy="3908763"/>
            </a:xfrm>
            <a:prstGeom prst="rect">
              <a:avLst/>
            </a:prstGeom>
            <a:noFill/>
            <a:ln w="9525">
              <a:noFill/>
              <a:miter lim="800000"/>
              <a:headEnd/>
              <a:tailEnd/>
            </a:ln>
          </p:spPr>
          <p:txBody>
            <a:bodyPr>
              <a:prstTxWarp prst="textNoShape">
                <a:avLst/>
              </a:prstTxWarp>
              <a:spAutoFit/>
            </a:bodyPr>
            <a:lstStyle/>
            <a:p>
              <a:r>
                <a:rPr lang="en-US" sz="2000" dirty="0">
                  <a:solidFill>
                    <a:schemeClr val="tx2"/>
                  </a:solidFill>
                  <a:latin typeface="Calisto MT" pitchFamily="-108" charset="0"/>
                </a:rPr>
                <a:t>PUBLISH ENERGY DATA  </a:t>
              </a:r>
            </a:p>
            <a:p>
              <a:endParaRPr lang="en-US" sz="800" dirty="0">
                <a:solidFill>
                  <a:schemeClr val="tx2"/>
                </a:solidFill>
                <a:latin typeface="Calisto MT" pitchFamily="-108" charset="0"/>
              </a:endParaRPr>
            </a:p>
            <a:p>
              <a:pPr>
                <a:buFont typeface="Arial" pitchFamily="-108" charset="0"/>
                <a:buChar char="•"/>
              </a:pPr>
              <a:r>
                <a:rPr lang="en-US" dirty="0">
                  <a:solidFill>
                    <a:schemeClr val="tx2"/>
                  </a:solidFill>
                  <a:latin typeface="Calisto MT" pitchFamily="-108" charset="0"/>
                </a:rPr>
                <a:t> </a:t>
              </a:r>
              <a:r>
                <a:rPr lang="en-US" sz="1600" dirty="0">
                  <a:solidFill>
                    <a:schemeClr val="tx2"/>
                  </a:solidFill>
                  <a:latin typeface="Calisto MT" pitchFamily="-108" charset="0"/>
                </a:rPr>
                <a:t>Reconstruction of the public domain</a:t>
              </a:r>
              <a:endParaRPr lang="en-US" sz="1200" dirty="0">
                <a:solidFill>
                  <a:schemeClr val="tx2"/>
                </a:solidFill>
                <a:latin typeface="Calisto MT" pitchFamily="-108" charset="0"/>
              </a:endParaRPr>
            </a:p>
            <a:p>
              <a:pPr>
                <a:buFont typeface="Arial" pitchFamily="-108" charset="0"/>
                <a:buChar char="•"/>
              </a:pPr>
              <a:r>
                <a:rPr lang="en-US" sz="1600" dirty="0">
                  <a:solidFill>
                    <a:schemeClr val="tx2"/>
                  </a:solidFill>
                  <a:latin typeface="Calisto MT" pitchFamily="-108" charset="0"/>
                </a:rPr>
                <a:t> Fallback to CC BY 3.0 </a:t>
              </a:r>
              <a:endParaRPr lang="en-US" sz="1200" dirty="0">
                <a:solidFill>
                  <a:schemeClr val="tx2"/>
                </a:solidFill>
                <a:latin typeface="Calisto MT" pitchFamily="-108" charset="0"/>
              </a:endParaRPr>
            </a:p>
            <a:p>
              <a:pPr>
                <a:buFont typeface="Arial" pitchFamily="-108" charset="0"/>
                <a:buChar char="•"/>
              </a:pPr>
              <a:r>
                <a:rPr lang="en-US" sz="1600" dirty="0">
                  <a:solidFill>
                    <a:schemeClr val="tx2"/>
                  </a:solidFill>
                  <a:latin typeface="Calisto MT" pitchFamily="-108" charset="0"/>
                </a:rPr>
                <a:t> Leverage embargo periods</a:t>
              </a:r>
            </a:p>
            <a:p>
              <a:endParaRPr lang="en-US" sz="2400" dirty="0">
                <a:solidFill>
                  <a:schemeClr val="tx2"/>
                </a:solidFill>
                <a:latin typeface="Calisto MT" pitchFamily="-108" charset="0"/>
              </a:endParaRPr>
            </a:p>
            <a:p>
              <a:r>
                <a:rPr lang="en-US" sz="2000" dirty="0">
                  <a:solidFill>
                    <a:schemeClr val="tx2"/>
                  </a:solidFill>
                  <a:latin typeface="Calisto MT" pitchFamily="-108" charset="0"/>
                </a:rPr>
                <a:t>PUBLISH ENERGY TOOLS  &amp; MODELS</a:t>
              </a:r>
            </a:p>
            <a:p>
              <a:endParaRPr lang="en-US" sz="800" dirty="0">
                <a:solidFill>
                  <a:schemeClr val="tx2"/>
                </a:solidFill>
                <a:latin typeface="Calisto MT" pitchFamily="-108" charset="0"/>
              </a:endParaRPr>
            </a:p>
            <a:p>
              <a:pPr>
                <a:buFont typeface="Arial" pitchFamily="-108" charset="0"/>
                <a:buChar char="•"/>
              </a:pPr>
              <a:r>
                <a:rPr lang="en-US" dirty="0">
                  <a:solidFill>
                    <a:schemeClr val="tx2"/>
                  </a:solidFill>
                  <a:latin typeface="Calisto MT" pitchFamily="-108" charset="0"/>
                </a:rPr>
                <a:t> </a:t>
              </a:r>
              <a:r>
                <a:rPr lang="en-US" sz="1600" dirty="0">
                  <a:solidFill>
                    <a:schemeClr val="tx2"/>
                  </a:solidFill>
                  <a:latin typeface="Calisto MT" pitchFamily="-108" charset="0"/>
                </a:rPr>
                <a:t>Choose a specific OSI approved license</a:t>
              </a:r>
            </a:p>
            <a:p>
              <a:pPr>
                <a:buFont typeface="Arial" pitchFamily="-108" charset="0"/>
                <a:buChar char="•"/>
              </a:pPr>
              <a:r>
                <a:rPr lang="en-US" sz="1600" dirty="0">
                  <a:solidFill>
                    <a:schemeClr val="tx2"/>
                  </a:solidFill>
                  <a:latin typeface="Calisto MT" pitchFamily="-108" charset="0"/>
                </a:rPr>
                <a:t> Mandating BSD – most consumable by business, most interoperable</a:t>
              </a:r>
            </a:p>
            <a:p>
              <a:endParaRPr lang="en-US" sz="2400" dirty="0">
                <a:solidFill>
                  <a:schemeClr val="tx2"/>
                </a:solidFill>
                <a:latin typeface="Calisto MT" pitchFamily="-108" charset="0"/>
              </a:endParaRPr>
            </a:p>
            <a:p>
              <a:r>
                <a:rPr lang="en-US" sz="2000" dirty="0">
                  <a:solidFill>
                    <a:schemeClr val="tx2"/>
                  </a:solidFill>
                  <a:latin typeface="Calisto MT" pitchFamily="-108" charset="0"/>
                </a:rPr>
                <a:t>PUBLISH ENERGY KNOWLEDGE </a:t>
              </a:r>
            </a:p>
            <a:p>
              <a:endParaRPr lang="en-US" sz="800" dirty="0">
                <a:solidFill>
                  <a:schemeClr val="tx2"/>
                </a:solidFill>
                <a:latin typeface="Calisto MT" pitchFamily="-108" charset="0"/>
              </a:endParaRPr>
            </a:p>
            <a:p>
              <a:pPr>
                <a:buFont typeface="Arial" pitchFamily="-108" charset="0"/>
                <a:buChar char="•"/>
              </a:pPr>
              <a:r>
                <a:rPr lang="en-US" dirty="0">
                  <a:solidFill>
                    <a:schemeClr val="tx2"/>
                  </a:solidFill>
                  <a:latin typeface="Calisto MT" pitchFamily="-108" charset="0"/>
                </a:rPr>
                <a:t> </a:t>
              </a:r>
              <a:r>
                <a:rPr lang="en-US" sz="1600" dirty="0">
                  <a:solidFill>
                    <a:schemeClr val="tx2"/>
                  </a:solidFill>
                  <a:latin typeface="Calisto MT" pitchFamily="-108" charset="0"/>
                </a:rPr>
                <a:t>CC BY or BY-SA 3.0 easiest to use</a:t>
              </a:r>
            </a:p>
            <a:p>
              <a:pPr>
                <a:buFont typeface="Arial" pitchFamily="-108" charset="0"/>
                <a:buChar char="•"/>
              </a:pPr>
              <a:r>
                <a:rPr lang="en-US" sz="1600" dirty="0">
                  <a:solidFill>
                    <a:schemeClr val="tx2"/>
                  </a:solidFill>
                  <a:latin typeface="Calisto MT" pitchFamily="-108" charset="0"/>
                </a:rPr>
                <a:t> Think carefully before adding non commercial clause</a:t>
              </a:r>
              <a:endParaRPr lang="en-US" sz="400" dirty="0">
                <a:solidFill>
                  <a:schemeClr val="tx2"/>
                </a:solidFill>
                <a:latin typeface="Calisto MT" pitchFamily="-108" charset="0"/>
              </a:endParaRPr>
            </a:p>
          </p:txBody>
        </p:sp>
        <p:grpSp>
          <p:nvGrpSpPr>
            <p:cNvPr id="49159" name="Group 16"/>
            <p:cNvGrpSpPr>
              <a:grpSpLocks/>
            </p:cNvGrpSpPr>
            <p:nvPr/>
          </p:nvGrpSpPr>
          <p:grpSpPr bwMode="auto">
            <a:xfrm>
              <a:off x="6481478" y="4662818"/>
              <a:ext cx="2252832" cy="393700"/>
              <a:chOff x="6481478" y="4662818"/>
              <a:chExt cx="2252832" cy="393700"/>
            </a:xfrm>
          </p:grpSpPr>
          <p:pic>
            <p:nvPicPr>
              <p:cNvPr id="49167" name="Picture 19"/>
              <p:cNvPicPr>
                <a:picLocks noChangeAspect="1"/>
              </p:cNvPicPr>
              <p:nvPr/>
            </p:nvPicPr>
            <p:blipFill>
              <a:blip r:embed="rId3"/>
              <a:srcRect/>
              <a:stretch>
                <a:fillRect/>
              </a:stretch>
            </p:blipFill>
            <p:spPr bwMode="auto">
              <a:xfrm>
                <a:off x="7616710" y="4662818"/>
                <a:ext cx="1117600" cy="393700"/>
              </a:xfrm>
              <a:prstGeom prst="rect">
                <a:avLst/>
              </a:prstGeom>
              <a:noFill/>
              <a:ln w="9525">
                <a:noFill/>
                <a:miter lim="800000"/>
                <a:headEnd/>
                <a:tailEnd/>
              </a:ln>
            </p:spPr>
          </p:pic>
          <p:pic>
            <p:nvPicPr>
              <p:cNvPr id="49168" name="Picture 20"/>
              <p:cNvPicPr>
                <a:picLocks noChangeAspect="1"/>
              </p:cNvPicPr>
              <p:nvPr/>
            </p:nvPicPr>
            <p:blipFill>
              <a:blip r:embed="rId4"/>
              <a:srcRect/>
              <a:stretch>
                <a:fillRect/>
              </a:stretch>
            </p:blipFill>
            <p:spPr bwMode="auto">
              <a:xfrm>
                <a:off x="6481478" y="4662818"/>
                <a:ext cx="1117600" cy="393700"/>
              </a:xfrm>
              <a:prstGeom prst="rect">
                <a:avLst/>
              </a:prstGeom>
              <a:noFill/>
              <a:ln w="9525">
                <a:noFill/>
                <a:miter lim="800000"/>
                <a:headEnd/>
                <a:tailEnd/>
              </a:ln>
            </p:spPr>
          </p:pic>
        </p:grpSp>
        <p:pic>
          <p:nvPicPr>
            <p:cNvPr id="49160" name="Picture 12"/>
            <p:cNvPicPr>
              <a:picLocks noChangeAspect="1"/>
            </p:cNvPicPr>
            <p:nvPr/>
          </p:nvPicPr>
          <p:blipFill>
            <a:blip r:embed="rId5"/>
            <a:srcRect/>
            <a:stretch>
              <a:fillRect/>
            </a:stretch>
          </p:blipFill>
          <p:spPr bwMode="auto">
            <a:xfrm>
              <a:off x="7413260" y="1951972"/>
              <a:ext cx="389269" cy="389269"/>
            </a:xfrm>
            <a:prstGeom prst="rect">
              <a:avLst/>
            </a:prstGeom>
            <a:noFill/>
            <a:ln w="9525">
              <a:noFill/>
              <a:miter lim="800000"/>
              <a:headEnd/>
              <a:tailEnd/>
            </a:ln>
          </p:spPr>
        </p:pic>
        <p:grpSp>
          <p:nvGrpSpPr>
            <p:cNvPr id="49161" name="Group 15"/>
            <p:cNvGrpSpPr>
              <a:grpSpLocks/>
            </p:cNvGrpSpPr>
            <p:nvPr/>
          </p:nvGrpSpPr>
          <p:grpSpPr bwMode="auto">
            <a:xfrm>
              <a:off x="6797349" y="3236938"/>
              <a:ext cx="1621090" cy="529880"/>
              <a:chOff x="6792577" y="3236938"/>
              <a:chExt cx="1621090" cy="529880"/>
            </a:xfrm>
          </p:grpSpPr>
          <p:grpSp>
            <p:nvGrpSpPr>
              <p:cNvPr id="49162" name="Group 13"/>
              <p:cNvGrpSpPr>
                <a:grpSpLocks/>
              </p:cNvGrpSpPr>
              <p:nvPr/>
            </p:nvGrpSpPr>
            <p:grpSpPr bwMode="auto">
              <a:xfrm>
                <a:off x="7209809" y="3236938"/>
                <a:ext cx="1203858" cy="365458"/>
                <a:chOff x="4135271" y="2944153"/>
                <a:chExt cx="1203858" cy="365458"/>
              </a:xfrm>
            </p:grpSpPr>
            <p:pic>
              <p:nvPicPr>
                <p:cNvPr id="49164" name="Picture 9"/>
                <p:cNvPicPr>
                  <a:picLocks noChangeAspect="1"/>
                </p:cNvPicPr>
                <p:nvPr/>
              </p:nvPicPr>
              <p:blipFill>
                <a:blip r:embed="rId6"/>
                <a:srcRect/>
                <a:stretch>
                  <a:fillRect/>
                </a:stretch>
              </p:blipFill>
              <p:spPr bwMode="auto">
                <a:xfrm>
                  <a:off x="4135271" y="2944154"/>
                  <a:ext cx="365457" cy="365457"/>
                </a:xfrm>
                <a:prstGeom prst="rect">
                  <a:avLst/>
                </a:prstGeom>
                <a:noFill/>
                <a:ln w="9525">
                  <a:noFill/>
                  <a:miter lim="800000"/>
                  <a:headEnd/>
                  <a:tailEnd/>
                </a:ln>
              </p:spPr>
            </p:pic>
            <p:pic>
              <p:nvPicPr>
                <p:cNvPr id="49165" name="Picture 10"/>
                <p:cNvPicPr>
                  <a:picLocks noChangeAspect="1"/>
                </p:cNvPicPr>
                <p:nvPr/>
              </p:nvPicPr>
              <p:blipFill>
                <a:blip r:embed="rId7"/>
                <a:srcRect/>
                <a:stretch>
                  <a:fillRect/>
                </a:stretch>
              </p:blipFill>
              <p:spPr bwMode="auto">
                <a:xfrm>
                  <a:off x="4572000" y="2944153"/>
                  <a:ext cx="365457" cy="365457"/>
                </a:xfrm>
                <a:prstGeom prst="rect">
                  <a:avLst/>
                </a:prstGeom>
                <a:noFill/>
                <a:ln w="9525">
                  <a:noFill/>
                  <a:miter lim="800000"/>
                  <a:headEnd/>
                  <a:tailEnd/>
                </a:ln>
              </p:spPr>
            </p:pic>
            <p:pic>
              <p:nvPicPr>
                <p:cNvPr id="49166" name="Picture 11"/>
                <p:cNvPicPr>
                  <a:picLocks noChangeAspect="1"/>
                </p:cNvPicPr>
                <p:nvPr/>
              </p:nvPicPr>
              <p:blipFill>
                <a:blip r:embed="rId8"/>
                <a:srcRect/>
                <a:stretch>
                  <a:fillRect/>
                </a:stretch>
              </p:blipFill>
              <p:spPr bwMode="auto">
                <a:xfrm>
                  <a:off x="4973673" y="2944155"/>
                  <a:ext cx="365456" cy="365456"/>
                </a:xfrm>
                <a:prstGeom prst="rect">
                  <a:avLst/>
                </a:prstGeom>
                <a:noFill/>
                <a:ln w="9525">
                  <a:noFill/>
                  <a:miter lim="800000"/>
                  <a:headEnd/>
                  <a:tailEnd/>
                </a:ln>
              </p:spPr>
            </p:pic>
          </p:grpSp>
          <p:pic>
            <p:nvPicPr>
              <p:cNvPr id="49163" name="Picture 14"/>
              <p:cNvPicPr>
                <a:picLocks noChangeAspect="1"/>
              </p:cNvPicPr>
              <p:nvPr/>
            </p:nvPicPr>
            <p:blipFill>
              <a:blip r:embed="rId9"/>
              <a:srcRect/>
              <a:stretch>
                <a:fillRect/>
              </a:stretch>
            </p:blipFill>
            <p:spPr bwMode="auto">
              <a:xfrm>
                <a:off x="6792577" y="3254394"/>
                <a:ext cx="374032" cy="512424"/>
              </a:xfrm>
              <a:prstGeom prst="rect">
                <a:avLst/>
              </a:prstGeom>
              <a:noFill/>
              <a:ln w="9525">
                <a:noFill/>
                <a:miter lim="800000"/>
                <a:headEnd/>
                <a:tailEnd/>
              </a:ln>
            </p:spPr>
          </p:pic>
        </p:grpSp>
      </p:gr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2878</TotalTime>
  <Words>1258</Words>
  <Application>Microsoft Office PowerPoint</Application>
  <PresentationFormat>On-screen Show (4:3)</PresentationFormat>
  <Paragraphs>396</Paragraphs>
  <Slides>22</Slides>
  <Notes>20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Clean Energy Commons</vt:lpstr>
      <vt:lpstr>The Energy Challenge</vt:lpstr>
      <vt:lpstr>Slide 3</vt:lpstr>
      <vt:lpstr>Energy decisions questions</vt:lpstr>
      <vt:lpstr>Virtuous energy cycle</vt:lpstr>
      <vt:lpstr>Clean Energy Commons    </vt:lpstr>
      <vt:lpstr>Virtual Aggregation </vt:lpstr>
      <vt:lpstr>Distributed Work</vt:lpstr>
      <vt:lpstr>Publish Content</vt:lpstr>
      <vt:lpstr>Quality Assessment</vt:lpstr>
      <vt:lpstr>What’s In The Commons? </vt:lpstr>
      <vt:lpstr>Information Sources</vt:lpstr>
      <vt:lpstr> Content contributors</vt:lpstr>
      <vt:lpstr>Content users </vt:lpstr>
      <vt:lpstr>Slide 15</vt:lpstr>
      <vt:lpstr>U.S. View</vt:lpstr>
      <vt:lpstr>Slide 17</vt:lpstr>
      <vt:lpstr>Renewable Deployments</vt:lpstr>
      <vt:lpstr>Slide 19</vt:lpstr>
      <vt:lpstr>Born digital data</vt:lpstr>
      <vt:lpstr>Energy Decisions</vt:lpstr>
      <vt:lpstr>Questions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Ann Grafelman</dc:creator>
  <cp:lastModifiedBy>Data Summit</cp:lastModifiedBy>
  <cp:revision>172</cp:revision>
  <dcterms:created xsi:type="dcterms:W3CDTF">2010-09-10T13:05:57Z</dcterms:created>
  <dcterms:modified xsi:type="dcterms:W3CDTF">2010-09-10T13:30:16Z</dcterms:modified>
</cp:coreProperties>
</file>