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4" r:id="rId2"/>
  </p:sldMasterIdLst>
  <p:notesMasterIdLst>
    <p:notesMasterId r:id="rId17"/>
  </p:notesMasterIdLst>
  <p:handoutMasterIdLst>
    <p:handoutMasterId r:id="rId18"/>
  </p:handoutMasterIdLst>
  <p:sldIdLst>
    <p:sldId id="256" r:id="rId3"/>
    <p:sldId id="328" r:id="rId4"/>
    <p:sldId id="323" r:id="rId5"/>
    <p:sldId id="336" r:id="rId6"/>
    <p:sldId id="332" r:id="rId7"/>
    <p:sldId id="335" r:id="rId8"/>
    <p:sldId id="330" r:id="rId9"/>
    <p:sldId id="337" r:id="rId10"/>
    <p:sldId id="340" r:id="rId11"/>
    <p:sldId id="333" r:id="rId12"/>
    <p:sldId id="329" r:id="rId13"/>
    <p:sldId id="334" r:id="rId14"/>
    <p:sldId id="320" r:id="rId15"/>
    <p:sldId id="326" r:id="rId16"/>
  </p:sldIdLst>
  <p:sldSz cx="9144000" cy="6858000" type="screen4x3"/>
  <p:notesSz cx="92964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FFFF"/>
    <a:srgbClr val="66CCFF"/>
    <a:srgbClr val="F8F8F8"/>
    <a:srgbClr val="CCECFF"/>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57049" autoAdjust="0"/>
  </p:normalViewPr>
  <p:slideViewPr>
    <p:cSldViewPr>
      <p:cViewPr varScale="1">
        <p:scale>
          <a:sx n="63" d="100"/>
          <a:sy n="63" d="100"/>
        </p:scale>
        <p:origin x="-24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918" y="-90"/>
      </p:cViewPr>
      <p:guideLst>
        <p:guide orient="horz" pos="2160"/>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4029075" cy="342900"/>
          </a:xfrm>
          <a:prstGeom prst="rect">
            <a:avLst/>
          </a:prstGeom>
          <a:noFill/>
          <a:ln w="9525">
            <a:noFill/>
            <a:miter lim="800000"/>
            <a:headEnd/>
            <a:tailEnd/>
          </a:ln>
        </p:spPr>
        <p:txBody>
          <a:bodyPr vert="horz" wrap="square" lIns="90527" tIns="45264" rIns="90527" bIns="45264" numCol="1" anchor="t" anchorCtr="0" compatLnSpc="1">
            <a:prstTxWarp prst="textNoShape">
              <a:avLst/>
            </a:prstTxWarp>
          </a:bodyPr>
          <a:lstStyle>
            <a:lvl1pPr defTabSz="903288">
              <a:defRPr sz="1200"/>
            </a:lvl1pPr>
          </a:lstStyle>
          <a:p>
            <a:endParaRPr lang="en-GB"/>
          </a:p>
        </p:txBody>
      </p:sp>
      <p:sp>
        <p:nvSpPr>
          <p:cNvPr id="260099"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p:spPr>
        <p:txBody>
          <a:bodyPr vert="horz" wrap="square" lIns="90527" tIns="45264" rIns="90527" bIns="45264" numCol="1" anchor="t" anchorCtr="0" compatLnSpc="1">
            <a:prstTxWarp prst="textNoShape">
              <a:avLst/>
            </a:prstTxWarp>
          </a:bodyPr>
          <a:lstStyle>
            <a:lvl1pPr algn="r" defTabSz="903288">
              <a:defRPr sz="1200"/>
            </a:lvl1pPr>
          </a:lstStyle>
          <a:p>
            <a:endParaRPr lang="en-GB"/>
          </a:p>
        </p:txBody>
      </p:sp>
      <p:sp>
        <p:nvSpPr>
          <p:cNvPr id="260100"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p:spPr>
        <p:txBody>
          <a:bodyPr vert="horz" wrap="square" lIns="90527" tIns="45264" rIns="90527" bIns="45264" numCol="1" anchor="b" anchorCtr="0" compatLnSpc="1">
            <a:prstTxWarp prst="textNoShape">
              <a:avLst/>
            </a:prstTxWarp>
          </a:bodyPr>
          <a:lstStyle>
            <a:lvl1pPr defTabSz="903288">
              <a:defRPr sz="1200"/>
            </a:lvl1pPr>
          </a:lstStyle>
          <a:p>
            <a:endParaRPr lang="en-GB"/>
          </a:p>
        </p:txBody>
      </p:sp>
      <p:sp>
        <p:nvSpPr>
          <p:cNvPr id="260101"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p:spPr>
        <p:txBody>
          <a:bodyPr vert="horz" wrap="square" lIns="90527" tIns="45264" rIns="90527" bIns="45264" numCol="1" anchor="b" anchorCtr="0" compatLnSpc="1">
            <a:prstTxWarp prst="textNoShape">
              <a:avLst/>
            </a:prstTxWarp>
          </a:bodyPr>
          <a:lstStyle>
            <a:lvl1pPr algn="r" defTabSz="903288">
              <a:defRPr sz="1200"/>
            </a:lvl1pPr>
          </a:lstStyle>
          <a:p>
            <a:fld id="{D53787E4-49DF-4DFD-8AD4-553FD4D7EFE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bwMode="auto">
          <a:xfrm>
            <a:off x="0" y="0"/>
            <a:ext cx="4029075" cy="342900"/>
          </a:xfrm>
          <a:prstGeom prst="rect">
            <a:avLst/>
          </a:prstGeom>
          <a:noFill/>
          <a:ln w="9525">
            <a:noFill/>
            <a:miter lim="800000"/>
            <a:headEnd/>
            <a:tailEnd/>
          </a:ln>
        </p:spPr>
        <p:txBody>
          <a:bodyPr vert="horz" wrap="square" lIns="89489" tIns="44746" rIns="89489" bIns="44746" numCol="1" anchor="t" anchorCtr="0" compatLnSpc="1">
            <a:prstTxWarp prst="textNoShape">
              <a:avLst/>
            </a:prstTxWarp>
          </a:bodyPr>
          <a:lstStyle>
            <a:lvl1pPr>
              <a:defRPr sz="1200"/>
            </a:lvl1pPr>
          </a:lstStyle>
          <a:p>
            <a:endParaRPr lang="en-GB"/>
          </a:p>
        </p:txBody>
      </p:sp>
      <p:sp>
        <p:nvSpPr>
          <p:cNvPr id="294915" name="Rectangle 3"/>
          <p:cNvSpPr>
            <a:spLocks noGrp="1" noChangeArrowheads="1"/>
          </p:cNvSpPr>
          <p:nvPr>
            <p:ph type="dt" idx="1"/>
          </p:nvPr>
        </p:nvSpPr>
        <p:spPr bwMode="auto">
          <a:xfrm>
            <a:off x="5265738" y="0"/>
            <a:ext cx="4029075" cy="342900"/>
          </a:xfrm>
          <a:prstGeom prst="rect">
            <a:avLst/>
          </a:prstGeom>
          <a:noFill/>
          <a:ln w="9525">
            <a:noFill/>
            <a:miter lim="800000"/>
            <a:headEnd/>
            <a:tailEnd/>
          </a:ln>
        </p:spPr>
        <p:txBody>
          <a:bodyPr vert="horz" wrap="square" lIns="89489" tIns="44746" rIns="89489" bIns="44746" numCol="1" anchor="t" anchorCtr="0" compatLnSpc="1">
            <a:prstTxWarp prst="textNoShape">
              <a:avLst/>
            </a:prstTxWarp>
          </a:bodyPr>
          <a:lstStyle>
            <a:lvl1pPr algn="r">
              <a:defRPr sz="1200"/>
            </a:lvl1pPr>
          </a:lstStyle>
          <a:p>
            <a:endParaRPr lang="en-GB"/>
          </a:p>
        </p:txBody>
      </p:sp>
      <p:sp>
        <p:nvSpPr>
          <p:cNvPr id="26628"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p:spPr>
      </p:sp>
      <p:sp>
        <p:nvSpPr>
          <p:cNvPr id="294917" name="Rectangle 5"/>
          <p:cNvSpPr>
            <a:spLocks noGrp="1" noChangeArrowheads="1"/>
          </p:cNvSpPr>
          <p:nvPr>
            <p:ph type="body" sz="quarter" idx="3"/>
          </p:nvPr>
        </p:nvSpPr>
        <p:spPr bwMode="auto">
          <a:xfrm>
            <a:off x="928688" y="3257550"/>
            <a:ext cx="7439025" cy="3086100"/>
          </a:xfrm>
          <a:prstGeom prst="rect">
            <a:avLst/>
          </a:prstGeom>
          <a:noFill/>
          <a:ln w="9525">
            <a:noFill/>
            <a:miter lim="800000"/>
            <a:headEnd/>
            <a:tailEnd/>
          </a:ln>
        </p:spPr>
        <p:txBody>
          <a:bodyPr vert="horz" wrap="square" lIns="89489" tIns="44746" rIns="89489" bIns="447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4918"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p:spPr>
        <p:txBody>
          <a:bodyPr vert="horz" wrap="square" lIns="89489" tIns="44746" rIns="89489" bIns="44746" numCol="1" anchor="b" anchorCtr="0" compatLnSpc="1">
            <a:prstTxWarp prst="textNoShape">
              <a:avLst/>
            </a:prstTxWarp>
          </a:bodyPr>
          <a:lstStyle>
            <a:lvl1pPr>
              <a:defRPr sz="1200"/>
            </a:lvl1pPr>
          </a:lstStyle>
          <a:p>
            <a:endParaRPr lang="en-GB"/>
          </a:p>
        </p:txBody>
      </p:sp>
      <p:sp>
        <p:nvSpPr>
          <p:cNvPr id="294919"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p:spPr>
        <p:txBody>
          <a:bodyPr vert="horz" wrap="square" lIns="89489" tIns="44746" rIns="89489" bIns="44746" numCol="1" anchor="b" anchorCtr="0" compatLnSpc="1">
            <a:prstTxWarp prst="textNoShape">
              <a:avLst/>
            </a:prstTxWarp>
          </a:bodyPr>
          <a:lstStyle>
            <a:lvl1pPr algn="r">
              <a:defRPr sz="1200"/>
            </a:lvl1pPr>
          </a:lstStyle>
          <a:p>
            <a:fld id="{D91D0A66-9B08-4455-B11D-7CD4F0EC3AA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ata-archive.ac.uk/"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ccsr.ac.uk/" TargetMode="External"/><Relationship Id="rId5" Type="http://schemas.openxmlformats.org/officeDocument/2006/relationships/hyperlink" Target="http://www.mimas.ac.uk/" TargetMode="External"/><Relationship Id="rId4" Type="http://schemas.openxmlformats.org/officeDocument/2006/relationships/hyperlink" Target="http://www.iser.essex.ac.uk/"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unstats.un.org/unsd/comtrade/help/sdmx/comtradeKFS1.xml" TargetMode="External"/><Relationship Id="rId3" Type="http://schemas.openxmlformats.org/officeDocument/2006/relationships/hyperlink" Target="http://unstats.un.org/unsd/comtrade/help/sdmx/comtradeKFH2.xml" TargetMode="External"/><Relationship Id="rId7" Type="http://schemas.openxmlformats.org/officeDocument/2006/relationships/hyperlink" Target="http://unstats.un.org/unsd/comtrade/help/sdmx/comtradeKFS2.x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unstats.un.org/unsd/comtrade/help/sdmx/comtradeKFS3.xml" TargetMode="External"/><Relationship Id="rId5" Type="http://schemas.openxmlformats.org/officeDocument/2006/relationships/hyperlink" Target="http://unstats.un.org/unsd/comtrade/help/sdmx/comtradeKFH0.xml" TargetMode="External"/><Relationship Id="rId4" Type="http://schemas.openxmlformats.org/officeDocument/2006/relationships/hyperlink" Target="http://unstats.un.org/unsd/comtrade/help/sdmx/comtradeKFH1.x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mx.org/wp-content/uploads/2009/02/un-statistical-commission-handou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unstats.un.org/unsd/default.htm" TargetMode="External"/><Relationship Id="rId3" Type="http://schemas.openxmlformats.org/officeDocument/2006/relationships/hyperlink" Target="http://www.bis.org/" TargetMode="External"/><Relationship Id="rId7" Type="http://schemas.openxmlformats.org/officeDocument/2006/relationships/hyperlink" Target="http://www.oecd.org/hom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imf.org/external/index.htm" TargetMode="External"/><Relationship Id="rId5" Type="http://schemas.openxmlformats.org/officeDocument/2006/relationships/hyperlink" Target="http://epp.eurostat.ec.europa.eu/portal/page/portal/eurostat/home" TargetMode="External"/><Relationship Id="rId4" Type="http://schemas.openxmlformats.org/officeDocument/2006/relationships/hyperlink" Target="http://www.ecb.int/home/html/index.en.html" TargetMode="External"/><Relationship Id="rId9" Type="http://schemas.openxmlformats.org/officeDocument/2006/relationships/hyperlink" Target="http://www.worldbank.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i="0" dirty="0" smtClean="0"/>
              <a:t>The International Monetary Fund (IMF) works to foster global monetary cooperation, secure financial stability, facilitate international trade, promote high employment and sustainable economic growth, and reduce poverty around the world. Created in 1945, the IMF is governed by and accountable to the 187 governments of the countries that make up our near-global membership.</a:t>
            </a:r>
          </a:p>
          <a:p>
            <a:endParaRPr lang="en-US" i="0" dirty="0" smtClean="0"/>
          </a:p>
          <a:p>
            <a:r>
              <a:rPr lang="en-US" i="0" dirty="0" smtClean="0"/>
              <a:t>I</a:t>
            </a:r>
            <a:r>
              <a:rPr lang="en-US" i="0" baseline="0" dirty="0" smtClean="0"/>
              <a:t> work in the Statistics Department of the IMF, managing a division that collects econ &amp; fin statistics from all of our members for dissemination  via print, electronic media and the web; we also support the economic data warehouse at the Fund. But today I am speaking on behalf of the SDMX community, which is a consortium of 7 int’l organizations that are working on developing and promulgating technical standards and content guidelines for stats data. </a:t>
            </a:r>
            <a:endParaRPr lang="en-US" i="0" dirty="0"/>
          </a:p>
        </p:txBody>
      </p:sp>
      <p:sp>
        <p:nvSpPr>
          <p:cNvPr id="4" name="Slide Number Placeholder 3"/>
          <p:cNvSpPr>
            <a:spLocks noGrp="1"/>
          </p:cNvSpPr>
          <p:nvPr>
            <p:ph type="sldNum" sz="quarter" idx="5"/>
          </p:nvPr>
        </p:nvSpPr>
        <p:spPr/>
        <p:txBody>
          <a:bodyPr/>
          <a:lstStyle/>
          <a:p>
            <a:fld id="{8E8DA816-5CD6-41D4-AEE9-A1EFA12C871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E3073A48-2745-49B0-A9C0-1D1F060708CF}" type="datetime1">
              <a:rPr lang="de-DE"/>
              <a:pPr/>
              <a:t>10.09.2010</a:t>
            </a:fld>
            <a:endParaRPr lang="de-DE"/>
          </a:p>
        </p:txBody>
      </p:sp>
      <p:sp>
        <p:nvSpPr>
          <p:cNvPr id="7" name="Rectangle 7"/>
          <p:cNvSpPr>
            <a:spLocks noGrp="1" noChangeArrowheads="1"/>
          </p:cNvSpPr>
          <p:nvPr>
            <p:ph type="sldNum" sz="quarter" idx="5"/>
          </p:nvPr>
        </p:nvSpPr>
        <p:spPr/>
        <p:txBody>
          <a:bodyPr/>
          <a:lstStyle/>
          <a:p>
            <a:fld id="{944B6789-E01C-4B5D-AD6E-0F5AD48AD427}" type="slidenum">
              <a:rPr lang="de-DE"/>
              <a:pPr/>
              <a:t>10</a:t>
            </a:fld>
            <a:endParaRPr lang="de-DE"/>
          </a:p>
        </p:txBody>
      </p:sp>
      <p:sp>
        <p:nvSpPr>
          <p:cNvPr id="46083" name="Rectangle 2"/>
          <p:cNvSpPr>
            <a:spLocks noGrp="1" noRot="1" noChangeAspect="1" noChangeArrowheads="1" noTextEdit="1"/>
          </p:cNvSpPr>
          <p:nvPr>
            <p:ph type="sldImg"/>
          </p:nvPr>
        </p:nvSpPr>
        <p:spPr>
          <a:xfrm>
            <a:off x="2986088" y="533400"/>
            <a:ext cx="3406775" cy="2554288"/>
          </a:xfrm>
          <a:ln/>
        </p:spPr>
      </p:sp>
      <p:sp>
        <p:nvSpPr>
          <p:cNvPr id="46084" name="Rectangle 3"/>
          <p:cNvSpPr>
            <a:spLocks noGrp="1" noChangeArrowheads="1"/>
          </p:cNvSpPr>
          <p:nvPr>
            <p:ph type="body" idx="1"/>
          </p:nvPr>
        </p:nvSpPr>
        <p:spPr>
          <a:xfrm>
            <a:off x="1279525" y="3249613"/>
            <a:ext cx="6816725" cy="3089275"/>
          </a:xfrm>
          <a:noFill/>
          <a:ln/>
        </p:spPr>
        <p:txBody>
          <a:bodyPr/>
          <a:lstStyle/>
          <a:p>
            <a:r>
              <a:rPr lang="en-US" sz="1200" b="1" dirty="0" smtClean="0"/>
              <a:t>About the Economic and Social Data Service</a:t>
            </a:r>
          </a:p>
          <a:p>
            <a:r>
              <a:rPr lang="en-US" sz="1200" dirty="0" smtClean="0"/>
              <a:t>The Economic and Social Data Service is a national data archiving and dissemination service which came into operation in January 2003. The service is a jointly-funded initiative sponsored by the Economic and Social Research Council (ESRC) and the Joint Information Systems Committee (JISC). </a:t>
            </a:r>
          </a:p>
          <a:p>
            <a:r>
              <a:rPr lang="en-US" sz="1200" dirty="0" smtClean="0"/>
              <a:t>The ESDS is a distributed service, based on a collaboration between four key </a:t>
            </a:r>
            <a:r>
              <a:rPr lang="en-US" sz="1200" dirty="0" err="1" smtClean="0"/>
              <a:t>centres</a:t>
            </a:r>
            <a:r>
              <a:rPr lang="en-US" sz="1200" dirty="0" smtClean="0"/>
              <a:t> of expertise: </a:t>
            </a:r>
          </a:p>
          <a:p>
            <a:r>
              <a:rPr lang="en-US" sz="1200" dirty="0" smtClean="0">
                <a:hlinkClick r:id="rId3"/>
              </a:rPr>
              <a:t>UK Data Archive (UKDA)</a:t>
            </a:r>
            <a:r>
              <a:rPr lang="en-US" sz="1200" dirty="0" smtClean="0"/>
              <a:t>, University of Essex </a:t>
            </a:r>
          </a:p>
          <a:p>
            <a:r>
              <a:rPr lang="en-US" sz="1200" dirty="0" smtClean="0">
                <a:hlinkClick r:id="rId4"/>
              </a:rPr>
              <a:t>Institute for Social and Economic Research (ISER) </a:t>
            </a:r>
            <a:r>
              <a:rPr lang="en-US" sz="1200" dirty="0" smtClean="0"/>
              <a:t>, University of Essex </a:t>
            </a:r>
          </a:p>
          <a:p>
            <a:r>
              <a:rPr lang="en-US" sz="1200" dirty="0" smtClean="0">
                <a:hlinkClick r:id="rId5"/>
              </a:rPr>
              <a:t>Manchester Information and Associated Services (MIMAS)</a:t>
            </a:r>
            <a:r>
              <a:rPr lang="en-US" sz="1200" dirty="0" smtClean="0"/>
              <a:t>, University of Manchester </a:t>
            </a:r>
          </a:p>
          <a:p>
            <a:r>
              <a:rPr lang="en-US" sz="1200" dirty="0" smtClean="0">
                <a:hlinkClick r:id="rId6"/>
              </a:rPr>
              <a:t>Cathie Marsh Centre for Census and Survey Research (CCSR)</a:t>
            </a:r>
            <a:r>
              <a:rPr lang="en-US" sz="1200" dirty="0" smtClean="0"/>
              <a:t>, University of Manchester </a:t>
            </a:r>
          </a:p>
          <a:p>
            <a:r>
              <a:rPr lang="en-US" sz="1200" dirty="0" smtClean="0"/>
              <a:t>These </a:t>
            </a:r>
            <a:r>
              <a:rPr lang="en-US" sz="1200" dirty="0" err="1" smtClean="0"/>
              <a:t>centres</a:t>
            </a:r>
            <a:r>
              <a:rPr lang="en-US" sz="1200" dirty="0" smtClean="0"/>
              <a:t> work collaboratively to provide preservation, dissemination, user support and training for an extensive range of key economic and social data, both quantitative and qualitative, spanning many disciplines and themes. The ESDS provides an integrated service offering enhanced support for the secondary use of data across the research, learning and teaching communities.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F1CE62FC-1B3D-4A8E-B208-B08867FFA52B}" type="datetime1">
              <a:rPr lang="de-DE"/>
              <a:pPr/>
              <a:t>10.09.2010</a:t>
            </a:fld>
            <a:endParaRPr lang="de-DE"/>
          </a:p>
        </p:txBody>
      </p:sp>
      <p:sp>
        <p:nvSpPr>
          <p:cNvPr id="7" name="Rectangle 7"/>
          <p:cNvSpPr>
            <a:spLocks noGrp="1" noChangeArrowheads="1"/>
          </p:cNvSpPr>
          <p:nvPr>
            <p:ph type="sldNum" sz="quarter" idx="5"/>
          </p:nvPr>
        </p:nvSpPr>
        <p:spPr/>
        <p:txBody>
          <a:bodyPr/>
          <a:lstStyle/>
          <a:p>
            <a:fld id="{1B9AA6F1-604B-4D42-8476-5FB0FB4B8C08}" type="slidenum">
              <a:rPr lang="de-DE"/>
              <a:pPr/>
              <a:t>11</a:t>
            </a:fld>
            <a:endParaRPr lang="de-DE"/>
          </a:p>
        </p:txBody>
      </p:sp>
      <p:sp>
        <p:nvSpPr>
          <p:cNvPr id="44035" name="Rectangle 2"/>
          <p:cNvSpPr>
            <a:spLocks noGrp="1" noRot="1" noChangeAspect="1" noChangeArrowheads="1" noTextEdit="1"/>
          </p:cNvSpPr>
          <p:nvPr>
            <p:ph type="sldImg"/>
          </p:nvPr>
        </p:nvSpPr>
        <p:spPr>
          <a:xfrm>
            <a:off x="2986088" y="533400"/>
            <a:ext cx="3406775" cy="2554288"/>
          </a:xfrm>
          <a:ln/>
        </p:spPr>
      </p:sp>
      <p:sp>
        <p:nvSpPr>
          <p:cNvPr id="92163" name="Rectangle 3"/>
          <p:cNvSpPr>
            <a:spLocks noGrp="1" noChangeArrowheads="1"/>
          </p:cNvSpPr>
          <p:nvPr>
            <p:ph type="body" idx="1"/>
          </p:nvPr>
        </p:nvSpPr>
        <p:spPr>
          <a:xfrm>
            <a:off x="1279525" y="3249613"/>
            <a:ext cx="6816725" cy="3089275"/>
          </a:xfrm>
        </p:spPr>
        <p:txBody>
          <a:bodyPr/>
          <a:lstStyle/>
          <a:p>
            <a:r>
              <a:rPr lang="en-US" sz="1200" dirty="0" smtClean="0"/>
              <a:t>United Nations Commodity Trade Statistics Database </a:t>
            </a:r>
          </a:p>
          <a:p>
            <a:r>
              <a:rPr lang="en-US" sz="1200" dirty="0" smtClean="0"/>
              <a:t>Coverage : Imports, Exports, Re-exports; Commodity by Trading Partner; Annual data; Value in US dollars; Net weight and secondary quantities; About 140 reporters per year (&gt;90% of the World Trade)</a:t>
            </a:r>
          </a:p>
          <a:p>
            <a:r>
              <a:rPr lang="en-US" sz="1200" i="1" u="sng" dirty="0" smtClean="0"/>
              <a:t>Notes</a:t>
            </a:r>
          </a:p>
          <a:p>
            <a:r>
              <a:rPr lang="en-US" sz="1200" dirty="0" err="1" smtClean="0"/>
              <a:t>Comtrade</a:t>
            </a:r>
            <a:r>
              <a:rPr lang="en-US" sz="1200" dirty="0" smtClean="0"/>
              <a:t> was the first test case for SDMX Cross Sectional (data series)</a:t>
            </a:r>
          </a:p>
          <a:p>
            <a:r>
              <a:rPr lang="en-US" sz="1200" dirty="0" err="1" smtClean="0"/>
              <a:t>Comtrade</a:t>
            </a:r>
            <a:r>
              <a:rPr lang="en-US" sz="1200" dirty="0" smtClean="0"/>
              <a:t> SDMX initially used for data exchange between UNSD and OECD</a:t>
            </a:r>
          </a:p>
          <a:p>
            <a:pPr>
              <a:lnSpc>
                <a:spcPct val="80000"/>
              </a:lnSpc>
              <a:buFont typeface="Wingdings" pitchFamily="2" charset="2"/>
              <a:buNone/>
            </a:pPr>
            <a:r>
              <a:rPr lang="en-US" sz="1200" dirty="0" err="1" smtClean="0"/>
              <a:t>Comtrade</a:t>
            </a:r>
            <a:r>
              <a:rPr lang="en-US" sz="1200" dirty="0" smtClean="0"/>
              <a:t> uses SDMX cross-sectional format. </a:t>
            </a:r>
          </a:p>
          <a:p>
            <a:pPr>
              <a:lnSpc>
                <a:spcPct val="80000"/>
              </a:lnSpc>
              <a:buFont typeface="Wingdings" pitchFamily="2" charset="2"/>
              <a:buNone/>
            </a:pPr>
            <a:r>
              <a:rPr lang="en-US" sz="1200" dirty="0" smtClean="0"/>
              <a:t>Each commodity classification has a specific Key Family. Therefore, there are 6 key families: for </a:t>
            </a:r>
            <a:r>
              <a:rPr lang="en-US" sz="1200" dirty="0" smtClean="0">
                <a:hlinkClick r:id="rId3"/>
              </a:rPr>
              <a:t>HS2002</a:t>
            </a:r>
            <a:r>
              <a:rPr lang="en-US" sz="1200" dirty="0" smtClean="0"/>
              <a:t>, </a:t>
            </a:r>
            <a:r>
              <a:rPr lang="en-US" sz="1200" dirty="0" smtClean="0">
                <a:hlinkClick r:id="rId4"/>
              </a:rPr>
              <a:t>HS1996</a:t>
            </a:r>
            <a:r>
              <a:rPr lang="en-US" sz="1200" dirty="0" smtClean="0"/>
              <a:t>, </a:t>
            </a:r>
            <a:r>
              <a:rPr lang="en-US" sz="1200" dirty="0" smtClean="0">
                <a:hlinkClick r:id="rId5"/>
              </a:rPr>
              <a:t>HS1992</a:t>
            </a:r>
            <a:r>
              <a:rPr lang="en-US" sz="1200" dirty="0" smtClean="0"/>
              <a:t>, </a:t>
            </a:r>
            <a:r>
              <a:rPr lang="en-US" sz="1200" dirty="0" smtClean="0">
                <a:hlinkClick r:id="rId6"/>
              </a:rPr>
              <a:t>SITC Rev.3</a:t>
            </a:r>
            <a:r>
              <a:rPr lang="en-US" sz="1200" dirty="0" smtClean="0"/>
              <a:t>, </a:t>
            </a:r>
            <a:r>
              <a:rPr lang="en-US" sz="1200" dirty="0" smtClean="0">
                <a:hlinkClick r:id="rId7"/>
              </a:rPr>
              <a:t>SITC Rev.2</a:t>
            </a:r>
            <a:r>
              <a:rPr lang="en-US" sz="1200" dirty="0" smtClean="0"/>
              <a:t>, and </a:t>
            </a:r>
            <a:r>
              <a:rPr lang="en-US" sz="1200" dirty="0" smtClean="0">
                <a:hlinkClick r:id="rId8"/>
              </a:rPr>
              <a:t>SITC Rev.1</a:t>
            </a:r>
            <a:r>
              <a:rPr lang="en-US" sz="1200" dirty="0" smtClean="0"/>
              <a:t> Explanatory notes are integrated with </a:t>
            </a:r>
            <a:r>
              <a:rPr lang="en-US" sz="1200" dirty="0" err="1" smtClean="0"/>
              <a:t>Comtrade</a:t>
            </a:r>
            <a:r>
              <a:rPr lang="en-US" sz="1200" dirty="0" smtClean="0"/>
              <a:t> SDMX. </a:t>
            </a:r>
          </a:p>
          <a:p>
            <a:pPr>
              <a:lnSpc>
                <a:spcPct val="80000"/>
              </a:lnSpc>
              <a:buFont typeface="Wingdings" pitchFamily="2" charset="2"/>
              <a:buNone/>
            </a:pPr>
            <a:r>
              <a:rPr lang="en-US" sz="1200" dirty="0" smtClean="0"/>
              <a:t>This is a beta version. The SDMX structure can be modified. </a:t>
            </a:r>
          </a:p>
          <a:p>
            <a:pPr>
              <a:lnSpc>
                <a:spcPct val="80000"/>
              </a:lnSpc>
              <a:buFont typeface="Wingdings" pitchFamily="2" charset="2"/>
              <a:buNone/>
            </a:pPr>
            <a:r>
              <a:rPr lang="en-US" sz="1200" dirty="0" err="1" smtClean="0"/>
              <a:t>Comtrade</a:t>
            </a:r>
            <a:r>
              <a:rPr lang="en-US" sz="1200" dirty="0" smtClean="0"/>
              <a:t> Web Services are available for limited users.</a:t>
            </a:r>
          </a:p>
          <a:p>
            <a:endParaRPr lang="en-US" sz="1200" dirty="0" smtClean="0"/>
          </a:p>
          <a:p>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748E470F-85A7-436C-B601-9B7CFA9CDC98}" type="datetime1">
              <a:rPr lang="de-DE"/>
              <a:pPr/>
              <a:t>10.09.2010</a:t>
            </a:fld>
            <a:endParaRPr lang="de-DE"/>
          </a:p>
        </p:txBody>
      </p:sp>
      <p:sp>
        <p:nvSpPr>
          <p:cNvPr id="7" name="Rectangle 7"/>
          <p:cNvSpPr>
            <a:spLocks noGrp="1" noChangeArrowheads="1"/>
          </p:cNvSpPr>
          <p:nvPr>
            <p:ph type="sldNum" sz="quarter" idx="5"/>
          </p:nvPr>
        </p:nvSpPr>
        <p:spPr/>
        <p:txBody>
          <a:bodyPr/>
          <a:lstStyle/>
          <a:p>
            <a:fld id="{B58D08A3-06E6-42C5-8903-B5159F33E25F}" type="slidenum">
              <a:rPr lang="de-DE"/>
              <a:pPr/>
              <a:t>12</a:t>
            </a:fld>
            <a:endParaRPr lang="de-DE"/>
          </a:p>
        </p:txBody>
      </p:sp>
      <p:sp>
        <p:nvSpPr>
          <p:cNvPr id="48131" name="Rectangle 2"/>
          <p:cNvSpPr>
            <a:spLocks noGrp="1" noRot="1" noChangeAspect="1" noChangeArrowheads="1" noTextEdit="1"/>
          </p:cNvSpPr>
          <p:nvPr>
            <p:ph type="sldImg"/>
          </p:nvPr>
        </p:nvSpPr>
        <p:spPr>
          <a:xfrm>
            <a:off x="2986088" y="533400"/>
            <a:ext cx="3406775" cy="2554288"/>
          </a:xfrm>
          <a:ln/>
        </p:spPr>
      </p:sp>
      <p:sp>
        <p:nvSpPr>
          <p:cNvPr id="48132" name="Rectangle 3"/>
          <p:cNvSpPr>
            <a:spLocks noGrp="1" noChangeArrowheads="1"/>
          </p:cNvSpPr>
          <p:nvPr>
            <p:ph type="body" idx="1"/>
          </p:nvPr>
        </p:nvSpPr>
        <p:spPr>
          <a:xfrm>
            <a:off x="1279525" y="3249613"/>
            <a:ext cx="6816725" cy="3089275"/>
          </a:xfrm>
          <a:noFill/>
          <a:ln/>
        </p:spPr>
        <p:txBody>
          <a:bodyPr/>
          <a:lstStyle/>
          <a:p>
            <a:r>
              <a:rPr lang="en-GB" sz="1200" dirty="0" smtClean="0">
                <a:effectLst/>
              </a:rPr>
              <a:t>More extensible than GESMES, </a:t>
            </a:r>
            <a:r>
              <a:rPr lang="en-GB" sz="1200" dirty="0" err="1" smtClean="0">
                <a:effectLst/>
              </a:rPr>
              <a:t>lity</a:t>
            </a:r>
            <a:r>
              <a:rPr lang="en-GB" sz="1200" dirty="0" smtClean="0">
                <a:effectLst/>
              </a:rPr>
              <a:t>”: new features/structures could easily be added later on without impacting backward compatibility. This is the main reason for having replaced the previous limited </a:t>
            </a:r>
            <a:r>
              <a:rPr lang="en-GB" sz="1200" dirty="0" err="1" smtClean="0">
                <a:effectLst/>
              </a:rPr>
              <a:t>Gesmes</a:t>
            </a:r>
            <a:r>
              <a:rPr lang="en-GB" sz="1200" dirty="0" smtClean="0">
                <a:effectLst/>
              </a:rPr>
              <a:t> standard by a new XML-based standard (together with web compatibility, non-proprietary, human readable).</a:t>
            </a:r>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GB" smtClean="0"/>
          </a:p>
        </p:txBody>
      </p:sp>
      <p:sp>
        <p:nvSpPr>
          <p:cNvPr id="4" name="Slide Number Placeholder 3"/>
          <p:cNvSpPr>
            <a:spLocks noGrp="1"/>
          </p:cNvSpPr>
          <p:nvPr>
            <p:ph type="sldNum" sz="quarter" idx="5"/>
          </p:nvPr>
        </p:nvSpPr>
        <p:spPr/>
        <p:txBody>
          <a:bodyPr/>
          <a:lstStyle/>
          <a:p>
            <a:fld id="{88C932CA-B8D5-49DA-95AB-375793E9DDB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DEA73874-9939-46BB-99F1-BB5E3AE77943}" type="datetime1">
              <a:rPr lang="de-DE"/>
              <a:pPr/>
              <a:t>10.09.2010</a:t>
            </a:fld>
            <a:endParaRPr lang="de-DE"/>
          </a:p>
        </p:txBody>
      </p:sp>
      <p:sp>
        <p:nvSpPr>
          <p:cNvPr id="7" name="Rectangle 7"/>
          <p:cNvSpPr>
            <a:spLocks noGrp="1" noChangeArrowheads="1"/>
          </p:cNvSpPr>
          <p:nvPr>
            <p:ph type="sldNum" sz="quarter" idx="5"/>
          </p:nvPr>
        </p:nvSpPr>
        <p:spPr/>
        <p:txBody>
          <a:bodyPr/>
          <a:lstStyle/>
          <a:p>
            <a:fld id="{CEAE6C3D-0280-4BFB-8F18-95121E636885}" type="slidenum">
              <a:rPr lang="de-DE"/>
              <a:pPr/>
              <a:t>14</a:t>
            </a:fld>
            <a:endParaRPr lang="de-DE"/>
          </a:p>
        </p:txBody>
      </p:sp>
      <p:sp>
        <p:nvSpPr>
          <p:cNvPr id="54275" name="Rectangle 2"/>
          <p:cNvSpPr>
            <a:spLocks noGrp="1" noRot="1" noChangeAspect="1" noChangeArrowheads="1" noTextEdit="1"/>
          </p:cNvSpPr>
          <p:nvPr>
            <p:ph type="sldImg"/>
          </p:nvPr>
        </p:nvSpPr>
        <p:spPr>
          <a:xfrm>
            <a:off x="2986088" y="533400"/>
            <a:ext cx="3406775" cy="2554288"/>
          </a:xfrm>
          <a:ln/>
        </p:spPr>
      </p:sp>
      <p:sp>
        <p:nvSpPr>
          <p:cNvPr id="54276" name="Rectangle 3"/>
          <p:cNvSpPr>
            <a:spLocks noGrp="1" noChangeArrowheads="1"/>
          </p:cNvSpPr>
          <p:nvPr>
            <p:ph type="body" idx="1"/>
          </p:nvPr>
        </p:nvSpPr>
        <p:spPr>
          <a:xfrm>
            <a:off x="1279525" y="3249613"/>
            <a:ext cx="6816725" cy="3089275"/>
          </a:xfrm>
          <a:noFill/>
          <a:ln/>
        </p:spPr>
        <p:txBody>
          <a:bodyPr/>
          <a:lstStyle/>
          <a:p>
            <a:r>
              <a:rPr lang="en-US" b="1" dirty="0" smtClean="0"/>
              <a:t>SDMX Global Conference 2009 – Summary Report, </a:t>
            </a:r>
            <a:r>
              <a:rPr lang="en-US" i="1" dirty="0" smtClean="0"/>
              <a:t>19-21 January 2009, hosted by the OECD in Paris</a:t>
            </a:r>
            <a:endParaRPr lang="en-US" dirty="0" smtClean="0"/>
          </a:p>
          <a:p>
            <a:r>
              <a:rPr lang="en-US" b="1" dirty="0" smtClean="0"/>
              <a:t>Towards building an SDMX community</a:t>
            </a:r>
            <a:endParaRPr lang="en-US" dirty="0" smtClean="0"/>
          </a:p>
          <a:p>
            <a:endParaRPr lang="en-US" dirty="0" smtClean="0"/>
          </a:p>
          <a:p>
            <a:r>
              <a:rPr lang="en-US" dirty="0" smtClean="0"/>
              <a:t>More than 240 experts from 65 countries and nearly 20 international </a:t>
            </a:r>
            <a:r>
              <a:rPr lang="en-US" dirty="0" err="1" smtClean="0"/>
              <a:t>organisations</a:t>
            </a:r>
            <a:r>
              <a:rPr lang="en-US" dirty="0" smtClean="0"/>
              <a:t> joined together to launch 2009 with a highly successful conference on ways to use SDMX standards and guidelines with mainstream technology to support statistical processes.</a:t>
            </a:r>
          </a:p>
          <a:p>
            <a:endParaRPr lang="en-US" dirty="0" smtClean="0"/>
          </a:p>
          <a:p>
            <a:r>
              <a:rPr lang="en-US" dirty="0" smtClean="0"/>
              <a:t>Source: Conference report (Download the </a:t>
            </a:r>
            <a:r>
              <a:rPr lang="en-US" dirty="0" smtClean="0">
                <a:hlinkClick r:id="rId3"/>
              </a:rPr>
              <a:t>report</a:t>
            </a:r>
            <a:r>
              <a:rPr lang="en-US" dirty="0" smtClean="0"/>
              <a:t>.)</a:t>
            </a:r>
          </a:p>
          <a:p>
            <a:endParaRPr lang="en-US" dirty="0" smtClean="0"/>
          </a:p>
          <a:p>
            <a:r>
              <a:rPr lang="en-US" dirty="0" smtClean="0"/>
              <a:t>At its 2008 meeting, the UN Statistical Commission agreed to recommend SDMX as preferred standard for exchange and sharing of statistical data and metadata.</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69C9764D-27E0-40AF-812E-D78855C786EA}" type="datetime1">
              <a:rPr lang="de-DE"/>
              <a:pPr/>
              <a:t>10.09.2010</a:t>
            </a:fld>
            <a:endParaRPr lang="de-DE"/>
          </a:p>
        </p:txBody>
      </p:sp>
      <p:sp>
        <p:nvSpPr>
          <p:cNvPr id="7" name="Rectangle 7"/>
          <p:cNvSpPr>
            <a:spLocks noGrp="1" noChangeArrowheads="1"/>
          </p:cNvSpPr>
          <p:nvPr>
            <p:ph type="sldNum" sz="quarter" idx="5"/>
          </p:nvPr>
        </p:nvSpPr>
        <p:spPr/>
        <p:txBody>
          <a:bodyPr/>
          <a:lstStyle/>
          <a:p>
            <a:fld id="{0C5152BC-4EAD-405E-AED1-1800D4DFA14F}" type="slidenum">
              <a:rPr lang="de-DE"/>
              <a:pPr/>
              <a:t>2</a:t>
            </a:fld>
            <a:endParaRPr lang="de-DE"/>
          </a:p>
        </p:txBody>
      </p:sp>
      <p:sp>
        <p:nvSpPr>
          <p:cNvPr id="31747" name="Rectangle 2"/>
          <p:cNvSpPr>
            <a:spLocks noGrp="1" noRot="1" noChangeAspect="1" noChangeArrowheads="1" noTextEdit="1"/>
          </p:cNvSpPr>
          <p:nvPr>
            <p:ph type="sldImg"/>
          </p:nvPr>
        </p:nvSpPr>
        <p:spPr>
          <a:xfrm>
            <a:off x="2986088" y="533400"/>
            <a:ext cx="3406775" cy="2554288"/>
          </a:xfrm>
          <a:ln/>
        </p:spPr>
      </p:sp>
      <p:sp>
        <p:nvSpPr>
          <p:cNvPr id="31748" name="Rectangle 3"/>
          <p:cNvSpPr>
            <a:spLocks noGrp="1" noChangeArrowheads="1"/>
          </p:cNvSpPr>
          <p:nvPr>
            <p:ph type="body" idx="1"/>
          </p:nvPr>
        </p:nvSpPr>
        <p:spPr>
          <a:xfrm>
            <a:off x="1279525" y="3249613"/>
            <a:ext cx="6816725" cy="3089275"/>
          </a:xfrm>
          <a:noFill/>
          <a:ln/>
        </p:spPr>
        <p:txBody>
          <a:bodyPr/>
          <a:lstStyle/>
          <a:p>
            <a:endParaRPr lang="en-GB" dirty="0" smtClean="0"/>
          </a:p>
          <a:p>
            <a:r>
              <a:rPr lang="en-GB" dirty="0" smtClean="0"/>
              <a:t>Note: SDMX regularly reports on</a:t>
            </a:r>
            <a:r>
              <a:rPr lang="en-GB" baseline="0" dirty="0" smtClean="0"/>
              <a:t> its activities to the Committee for the Coordination of Statistical Activities (about 25 international organizations) which has adopted SDMX for data exchange and sharing, and the UN Statistical Commission has recognized SDMX as the preferred standard for the exchange and sharing of data and metadata and encouraged further implementations by national and international statistical organizations.</a:t>
            </a:r>
          </a:p>
          <a:p>
            <a:endParaRPr lang="en-GB" baseline="0" dirty="0" smtClean="0"/>
          </a:p>
          <a:p>
            <a:r>
              <a:rPr lang="en-GB" baseline="0" dirty="0" smtClean="0"/>
              <a:t>Support was related to member countries’ burdens of having to report the same or similar data to multiple international organizations!</a:t>
            </a: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3113935E-34C1-4735-8AD8-B2FF9884F7B0}" type="datetime1">
              <a:rPr lang="de-DE"/>
              <a:pPr/>
              <a:t>10.09.2010</a:t>
            </a:fld>
            <a:endParaRPr lang="de-DE"/>
          </a:p>
        </p:txBody>
      </p:sp>
      <p:sp>
        <p:nvSpPr>
          <p:cNvPr id="7" name="Rectangle 7"/>
          <p:cNvSpPr>
            <a:spLocks noGrp="1" noChangeArrowheads="1"/>
          </p:cNvSpPr>
          <p:nvPr>
            <p:ph type="sldNum" sz="quarter" idx="5"/>
          </p:nvPr>
        </p:nvSpPr>
        <p:spPr/>
        <p:txBody>
          <a:bodyPr/>
          <a:lstStyle/>
          <a:p>
            <a:fld id="{D8AADB6B-46BD-4C03-90BA-1A16B899B8FC}" type="slidenum">
              <a:rPr lang="de-DE"/>
              <a:pPr/>
              <a:t>3</a:t>
            </a:fld>
            <a:endParaRPr lang="de-DE"/>
          </a:p>
        </p:txBody>
      </p:sp>
      <p:sp>
        <p:nvSpPr>
          <p:cNvPr id="33795" name="Rectangle 2"/>
          <p:cNvSpPr>
            <a:spLocks noGrp="1" noRot="1" noChangeAspect="1" noChangeArrowheads="1" noTextEdit="1"/>
          </p:cNvSpPr>
          <p:nvPr>
            <p:ph type="sldImg"/>
          </p:nvPr>
        </p:nvSpPr>
        <p:spPr>
          <a:xfrm>
            <a:off x="2986088" y="533400"/>
            <a:ext cx="3406775" cy="2554288"/>
          </a:xfrm>
          <a:ln/>
        </p:spPr>
      </p:sp>
      <p:sp>
        <p:nvSpPr>
          <p:cNvPr id="33796" name="Rectangle 3"/>
          <p:cNvSpPr>
            <a:spLocks noGrp="1" noChangeArrowheads="1"/>
          </p:cNvSpPr>
          <p:nvPr>
            <p:ph type="body" idx="1"/>
          </p:nvPr>
        </p:nvSpPr>
        <p:spPr>
          <a:xfrm>
            <a:off x="1279525" y="3249613"/>
            <a:ext cx="6816725" cy="3089275"/>
          </a:xfrm>
          <a:noFill/>
          <a:ln/>
        </p:spPr>
        <p:txBody>
          <a:bodyPr/>
          <a:lstStyle/>
          <a:p>
            <a:r>
              <a:rPr lang="en-US" u="sng" dirty="0" smtClean="0"/>
              <a:t>The Past/Present</a:t>
            </a:r>
          </a:p>
          <a:p>
            <a:endParaRPr lang="en-US" b="1" dirty="0" smtClean="0"/>
          </a:p>
          <a:p>
            <a:pPr>
              <a:lnSpc>
                <a:spcPct val="50000"/>
              </a:lnSpc>
              <a:spcBef>
                <a:spcPct val="50000"/>
              </a:spcBef>
              <a:buFont typeface="Wingdings" pitchFamily="2" charset="2"/>
              <a:buChar char="à"/>
            </a:pPr>
            <a:r>
              <a:rPr lang="en-GB" b="1" dirty="0" smtClean="0">
                <a:solidFill>
                  <a:srgbClr val="000092"/>
                </a:solidFill>
                <a:sym typeface="Wingdings" pitchFamily="2" charset="2"/>
              </a:rPr>
              <a:t>Different types of data and metadata files exchanged </a:t>
            </a:r>
          </a:p>
          <a:p>
            <a:pPr>
              <a:lnSpc>
                <a:spcPct val="50000"/>
              </a:lnSpc>
              <a:spcBef>
                <a:spcPct val="50000"/>
              </a:spcBef>
              <a:buFont typeface="Wingdings" pitchFamily="2" charset="2"/>
              <a:buNone/>
            </a:pPr>
            <a:r>
              <a:rPr lang="en-GB" dirty="0" smtClean="0">
                <a:solidFill>
                  <a:srgbClr val="000092"/>
                </a:solidFill>
                <a:sym typeface="Wingdings" pitchFamily="2" charset="2"/>
              </a:rPr>
              <a:t> 	 Conversion of formats needed</a:t>
            </a:r>
          </a:p>
          <a:p>
            <a:pPr>
              <a:lnSpc>
                <a:spcPct val="50000"/>
              </a:lnSpc>
              <a:spcBef>
                <a:spcPct val="50000"/>
              </a:spcBef>
              <a:buFont typeface="Wingdings" pitchFamily="2" charset="2"/>
              <a:buChar char="à"/>
            </a:pPr>
            <a:r>
              <a:rPr lang="en-GB" b="1" dirty="0" smtClean="0">
                <a:solidFill>
                  <a:srgbClr val="000092"/>
                </a:solidFill>
              </a:rPr>
              <a:t> No standardisation of the statistical contents</a:t>
            </a:r>
          </a:p>
          <a:p>
            <a:pPr>
              <a:lnSpc>
                <a:spcPct val="50000"/>
              </a:lnSpc>
              <a:spcBef>
                <a:spcPct val="50000"/>
              </a:spcBef>
              <a:buFont typeface="Wingdings" pitchFamily="2" charset="2"/>
              <a:buNone/>
            </a:pPr>
            <a:r>
              <a:rPr lang="en-GB" dirty="0" smtClean="0">
                <a:solidFill>
                  <a:srgbClr val="000092"/>
                </a:solidFill>
              </a:rPr>
              <a:t> 	</a:t>
            </a:r>
            <a:r>
              <a:rPr lang="en-GB" dirty="0" smtClean="0">
                <a:solidFill>
                  <a:srgbClr val="000092"/>
                </a:solidFill>
                <a:sym typeface="Wingdings" pitchFamily="2" charset="2"/>
              </a:rPr>
              <a:t> </a:t>
            </a:r>
            <a:r>
              <a:rPr lang="en-GB" dirty="0" smtClean="0">
                <a:solidFill>
                  <a:srgbClr val="000092"/>
                </a:solidFill>
              </a:rPr>
              <a:t>Renaming, mappings needed</a:t>
            </a:r>
          </a:p>
          <a:p>
            <a:pPr>
              <a:lnSpc>
                <a:spcPct val="50000"/>
              </a:lnSpc>
              <a:spcBef>
                <a:spcPct val="50000"/>
              </a:spcBef>
              <a:buFont typeface="Wingdings" pitchFamily="2" charset="2"/>
              <a:buChar char="à"/>
            </a:pPr>
            <a:r>
              <a:rPr lang="en-GB" b="1" dirty="0" smtClean="0">
                <a:solidFill>
                  <a:srgbClr val="000092"/>
                </a:solidFill>
                <a:sym typeface="Wingdings" pitchFamily="2" charset="2"/>
              </a:rPr>
              <a:t> Problem of correspondence between variables, codes, etc</a:t>
            </a:r>
          </a:p>
          <a:p>
            <a:pPr>
              <a:lnSpc>
                <a:spcPct val="50000"/>
              </a:lnSpc>
              <a:spcBef>
                <a:spcPct val="50000"/>
              </a:spcBef>
              <a:buFont typeface="Wingdings" pitchFamily="2" charset="2"/>
              <a:buNone/>
            </a:pPr>
            <a:endParaRPr lang="en-GB" dirty="0" smtClean="0">
              <a:solidFill>
                <a:srgbClr val="FF3300"/>
              </a:solidFill>
              <a:sym typeface="Wingdings" pitchFamily="2" charset="2"/>
            </a:endParaRPr>
          </a:p>
          <a:p>
            <a:pPr>
              <a:lnSpc>
                <a:spcPct val="50000"/>
              </a:lnSpc>
              <a:spcBef>
                <a:spcPct val="50000"/>
              </a:spcBef>
              <a:buFont typeface="Wingdings" pitchFamily="2" charset="2"/>
              <a:buNone/>
            </a:pPr>
            <a:r>
              <a:rPr lang="en-GB" dirty="0" smtClean="0">
                <a:solidFill>
                  <a:srgbClr val="FF3300"/>
                </a:solidFill>
                <a:sym typeface="Wingdings" pitchFamily="2" charset="2"/>
              </a:rPr>
              <a:t>The way forward: creation of technical, IT and statistical standards related to official data and metadata  </a:t>
            </a:r>
          </a:p>
          <a:p>
            <a:pPr>
              <a:lnSpc>
                <a:spcPct val="80000"/>
              </a:lnSpc>
              <a:buFont typeface="Wingdings" pitchFamily="2" charset="2"/>
              <a:buNone/>
            </a:pPr>
            <a:r>
              <a:rPr lang="en-GB" b="1" u="sng" dirty="0" smtClean="0">
                <a:solidFill>
                  <a:schemeClr val="accent2"/>
                </a:solidFill>
              </a:rPr>
              <a:t>Benefits :</a:t>
            </a:r>
            <a:r>
              <a:rPr lang="en-GB" sz="2400" dirty="0" smtClean="0">
                <a:solidFill>
                  <a:schemeClr val="accent2"/>
                </a:solidFill>
              </a:rPr>
              <a:t> </a:t>
            </a:r>
          </a:p>
          <a:p>
            <a:pPr>
              <a:lnSpc>
                <a:spcPct val="80000"/>
              </a:lnSpc>
              <a:buFont typeface="Wingdings" pitchFamily="2" charset="2"/>
              <a:buNone/>
            </a:pPr>
            <a:endParaRPr lang="en-GB" sz="1400" dirty="0" smtClean="0">
              <a:solidFill>
                <a:schemeClr val="accent2"/>
              </a:solidFill>
            </a:endParaRPr>
          </a:p>
          <a:p>
            <a:pPr>
              <a:lnSpc>
                <a:spcPct val="80000"/>
              </a:lnSpc>
            </a:pPr>
            <a:r>
              <a:rPr lang="en-GB" dirty="0" smtClean="0">
                <a:solidFill>
                  <a:schemeClr val="accent2"/>
                </a:solidFill>
              </a:rPr>
              <a:t>For producers</a:t>
            </a:r>
          </a:p>
          <a:p>
            <a:pPr lvl="1">
              <a:lnSpc>
                <a:spcPct val="80000"/>
              </a:lnSpc>
            </a:pPr>
            <a:r>
              <a:rPr lang="en-GB" sz="2200" dirty="0" smtClean="0">
                <a:solidFill>
                  <a:schemeClr val="accent2"/>
                </a:solidFill>
              </a:rPr>
              <a:t>One charger </a:t>
            </a:r>
            <a:r>
              <a:rPr lang="en-GB" sz="2200" dirty="0" smtClean="0">
                <a:solidFill>
                  <a:schemeClr val="accent2"/>
                </a:solidFill>
                <a:sym typeface="Wingdings" pitchFamily="2" charset="2"/>
              </a:rPr>
              <a:t> </a:t>
            </a:r>
            <a:r>
              <a:rPr lang="en-GB" sz="2200" dirty="0" smtClean="0">
                <a:solidFill>
                  <a:schemeClr val="accent2"/>
                </a:solidFill>
              </a:rPr>
              <a:t>cheaper prod. costs</a:t>
            </a:r>
          </a:p>
          <a:p>
            <a:pPr lvl="1">
              <a:lnSpc>
                <a:spcPct val="80000"/>
              </a:lnSpc>
            </a:pPr>
            <a:r>
              <a:rPr lang="en-GB" sz="2200" dirty="0" smtClean="0">
                <a:solidFill>
                  <a:schemeClr val="accent2"/>
                </a:solidFill>
              </a:rPr>
              <a:t>One package</a:t>
            </a:r>
            <a:r>
              <a:rPr lang="en-GB" sz="2200" dirty="0" smtClean="0">
                <a:solidFill>
                  <a:schemeClr val="accent2"/>
                </a:solidFill>
                <a:sym typeface="Wingdings" pitchFamily="2" charset="2"/>
              </a:rPr>
              <a:t> </a:t>
            </a:r>
            <a:r>
              <a:rPr lang="en-GB" sz="2200" dirty="0" smtClean="0">
                <a:solidFill>
                  <a:schemeClr val="accent2"/>
                </a:solidFill>
              </a:rPr>
              <a:t>cheaper transport costs</a:t>
            </a:r>
          </a:p>
          <a:p>
            <a:pPr>
              <a:lnSpc>
                <a:spcPct val="80000"/>
              </a:lnSpc>
            </a:pPr>
            <a:r>
              <a:rPr lang="en-GB" dirty="0" smtClean="0">
                <a:solidFill>
                  <a:schemeClr val="accent2"/>
                </a:solidFill>
              </a:rPr>
              <a:t>For clients</a:t>
            </a:r>
          </a:p>
          <a:p>
            <a:pPr lvl="1">
              <a:lnSpc>
                <a:spcPct val="80000"/>
              </a:lnSpc>
            </a:pPr>
            <a:r>
              <a:rPr lang="en-GB" sz="2200" dirty="0" smtClean="0">
                <a:solidFill>
                  <a:schemeClr val="accent2"/>
                </a:solidFill>
              </a:rPr>
              <a:t>One charger serves all </a:t>
            </a:r>
            <a:r>
              <a:rPr lang="en-GB" sz="2200" dirty="0" smtClean="0">
                <a:solidFill>
                  <a:schemeClr val="accent2"/>
                </a:solidFill>
                <a:sym typeface="Wingdings" pitchFamily="2" charset="2"/>
              </a:rPr>
              <a:t> convenience</a:t>
            </a:r>
          </a:p>
          <a:p>
            <a:pPr lvl="1">
              <a:lnSpc>
                <a:spcPct val="80000"/>
              </a:lnSpc>
            </a:pPr>
            <a:r>
              <a:rPr lang="en-GB" sz="2200" dirty="0" smtClean="0">
                <a:solidFill>
                  <a:schemeClr val="accent2"/>
                </a:solidFill>
                <a:sym typeface="Wingdings" pitchFamily="2" charset="2"/>
              </a:rPr>
              <a:t>Lower prod. Costs  lower phone prices</a:t>
            </a:r>
          </a:p>
          <a:p>
            <a:pPr lvl="1">
              <a:lnSpc>
                <a:spcPct val="80000"/>
              </a:lnSpc>
            </a:pPr>
            <a:r>
              <a:rPr lang="en-GB" sz="2200" dirty="0" smtClean="0">
                <a:solidFill>
                  <a:schemeClr val="accent2"/>
                </a:solidFill>
                <a:sym typeface="Wingdings" pitchFamily="2" charset="2"/>
              </a:rPr>
              <a:t>Possible charging from computers</a:t>
            </a:r>
          </a:p>
          <a:p>
            <a:pPr>
              <a:lnSpc>
                <a:spcPct val="80000"/>
              </a:lnSpc>
            </a:pPr>
            <a:r>
              <a:rPr lang="en-GB" dirty="0" smtClean="0">
                <a:solidFill>
                  <a:schemeClr val="accent2"/>
                </a:solidFill>
              </a:rPr>
              <a:t>For everyone</a:t>
            </a:r>
          </a:p>
          <a:p>
            <a:pPr lvl="1">
              <a:lnSpc>
                <a:spcPct val="80000"/>
              </a:lnSpc>
            </a:pPr>
            <a:r>
              <a:rPr lang="en-GB" sz="2200" dirty="0" smtClean="0">
                <a:solidFill>
                  <a:schemeClr val="accent2"/>
                </a:solidFill>
              </a:rPr>
              <a:t>Less chargers needed </a:t>
            </a:r>
            <a:r>
              <a:rPr lang="en-GB" sz="2200" dirty="0" smtClean="0">
                <a:solidFill>
                  <a:schemeClr val="accent2"/>
                </a:solidFill>
                <a:sym typeface="Wingdings" pitchFamily="2" charset="2"/>
              </a:rPr>
              <a:t> environmental benefits</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08D02265-AEAE-4E4E-8B7E-69333A6704EB}" type="datetime1">
              <a:rPr lang="de-DE"/>
              <a:pPr/>
              <a:t>10.09.2010</a:t>
            </a:fld>
            <a:endParaRPr lang="de-DE"/>
          </a:p>
        </p:txBody>
      </p:sp>
      <p:sp>
        <p:nvSpPr>
          <p:cNvPr id="7" name="Rectangle 7"/>
          <p:cNvSpPr>
            <a:spLocks noGrp="1" noChangeArrowheads="1"/>
          </p:cNvSpPr>
          <p:nvPr>
            <p:ph type="sldNum" sz="quarter" idx="5"/>
          </p:nvPr>
        </p:nvSpPr>
        <p:spPr/>
        <p:txBody>
          <a:bodyPr/>
          <a:lstStyle/>
          <a:p>
            <a:fld id="{9792C08E-3252-4F59-AD4F-83BE33523FCB}" type="slidenum">
              <a:rPr lang="de-DE"/>
              <a:pPr/>
              <a:t>4</a:t>
            </a:fld>
            <a:endParaRPr lang="de-DE"/>
          </a:p>
        </p:txBody>
      </p:sp>
      <p:sp>
        <p:nvSpPr>
          <p:cNvPr id="35843" name="Rectangle 2"/>
          <p:cNvSpPr>
            <a:spLocks noGrp="1" noRot="1" noChangeAspect="1" noChangeArrowheads="1" noTextEdit="1"/>
          </p:cNvSpPr>
          <p:nvPr>
            <p:ph type="sldImg"/>
          </p:nvPr>
        </p:nvSpPr>
        <p:spPr>
          <a:xfrm>
            <a:off x="2986088" y="533400"/>
            <a:ext cx="3406775" cy="2554288"/>
          </a:xfrm>
          <a:ln/>
        </p:spPr>
      </p:sp>
      <p:sp>
        <p:nvSpPr>
          <p:cNvPr id="35844" name="Rectangle 3"/>
          <p:cNvSpPr>
            <a:spLocks noGrp="1" noChangeArrowheads="1"/>
          </p:cNvSpPr>
          <p:nvPr>
            <p:ph type="body" idx="1"/>
          </p:nvPr>
        </p:nvSpPr>
        <p:spPr>
          <a:xfrm>
            <a:off x="1279525" y="3249613"/>
            <a:ext cx="6816725" cy="3089275"/>
          </a:xfrm>
          <a:noFill/>
          <a:ln/>
        </p:spPr>
        <p:txBody>
          <a:bodyPr/>
          <a:lstStyle/>
          <a:p>
            <a:r>
              <a:rPr lang="en-US" smtClean="0"/>
              <a:t>Also available: </a:t>
            </a:r>
          </a:p>
          <a:p>
            <a:r>
              <a:rPr lang="en-US" smtClean="0"/>
              <a:t>     On-line user forum</a:t>
            </a:r>
          </a:p>
          <a:p>
            <a:r>
              <a:rPr lang="en-US" smtClean="0"/>
              <a:t>     Bi-annual Global Conferences</a:t>
            </a:r>
          </a:p>
          <a:p>
            <a:pPr eaLnBrk="1" hangingPunct="1"/>
            <a:endParaRPr lang="en-US" smtClean="0"/>
          </a:p>
          <a:p>
            <a:pPr eaLnBrk="1" hangingPunct="1"/>
            <a:r>
              <a:rPr lang="en-US" smtClean="0"/>
              <a:t>Information Model and syntax specifications form what is named “technical standards”</a:t>
            </a:r>
          </a:p>
          <a:p>
            <a:pPr eaLnBrk="1" hangingPunct="1"/>
            <a:endParaRPr lang="en-US" smtClean="0"/>
          </a:p>
          <a:p>
            <a:pPr eaLnBrk="1" hangingPunct="1"/>
            <a:r>
              <a:rPr lang="en-US" smtClean="0"/>
              <a:t>Version 1.0 specification of the technical standards has been approved by the International Organization for Standardization (ISO) as a Technical Specification (ISO/TS </a:t>
            </a:r>
            <a:r>
              <a:rPr lang="en-US" b="1" smtClean="0"/>
              <a:t>17369</a:t>
            </a:r>
            <a:r>
              <a:rPr lang="en-US" smtClean="0"/>
              <a:t>: 2005 SDMX).</a:t>
            </a:r>
          </a:p>
          <a:p>
            <a:pPr eaLnBrk="1" hangingPunct="1"/>
            <a:r>
              <a:rPr lang="en-US" smtClean="0"/>
              <a:t>The Version 2.0 specification (November 2005) broadens the framework to support wider coverage of metadata exchange as well as a more fully articulated architecture for data and metadata exchange. Steps are also being taken to bring this work forward within the context of ISO, assuring that SDMX technical standards build on other recognized standards and providing the basis for interoperability with them.</a:t>
            </a:r>
          </a:p>
          <a:p>
            <a:pPr eaLnBrk="1" hangingPunct="1"/>
            <a:endParaRPr lang="en-US" smtClean="0"/>
          </a:p>
          <a:p>
            <a:pPr eaLnBrk="1" hangingPunct="1"/>
            <a:r>
              <a:rPr lang="en-US" smtClean="0"/>
              <a:t>The development of the content-oriented guidelines is being undertaken outside the ISO framework. This should facilitate steps by the SDMX sponsoring institutions to broadly involve content-oriented efforts of a wide range of experts that are already working in many subject-matter domains within the global statistical community.</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C54F2BBE-3A87-4D3F-AAFD-16610DB37FE9}" type="datetime1">
              <a:rPr lang="de-DE"/>
              <a:pPr/>
              <a:t>10.09.2010</a:t>
            </a:fld>
            <a:endParaRPr lang="de-DE"/>
          </a:p>
        </p:txBody>
      </p:sp>
      <p:sp>
        <p:nvSpPr>
          <p:cNvPr id="7" name="Rectangle 7"/>
          <p:cNvSpPr>
            <a:spLocks noGrp="1" noChangeArrowheads="1"/>
          </p:cNvSpPr>
          <p:nvPr>
            <p:ph type="sldNum" sz="quarter" idx="5"/>
          </p:nvPr>
        </p:nvSpPr>
        <p:spPr/>
        <p:txBody>
          <a:bodyPr/>
          <a:lstStyle/>
          <a:p>
            <a:fld id="{37FF1801-4E62-4433-AEE9-AE4467576B9E}" type="slidenum">
              <a:rPr lang="de-DE"/>
              <a:pPr/>
              <a:t>5</a:t>
            </a:fld>
            <a:endParaRPr lang="de-DE"/>
          </a:p>
        </p:txBody>
      </p:sp>
      <p:sp>
        <p:nvSpPr>
          <p:cNvPr id="52227" name="Rectangle 2"/>
          <p:cNvSpPr>
            <a:spLocks noGrp="1" noRot="1" noChangeAspect="1" noChangeArrowheads="1" noTextEdit="1"/>
          </p:cNvSpPr>
          <p:nvPr>
            <p:ph type="sldImg"/>
          </p:nvPr>
        </p:nvSpPr>
        <p:spPr>
          <a:xfrm>
            <a:off x="2986088" y="533400"/>
            <a:ext cx="3406775" cy="2554288"/>
          </a:xfrm>
          <a:ln/>
        </p:spPr>
      </p:sp>
      <p:sp>
        <p:nvSpPr>
          <p:cNvPr id="52228" name="Rectangle 3"/>
          <p:cNvSpPr>
            <a:spLocks noGrp="1" noChangeArrowheads="1"/>
          </p:cNvSpPr>
          <p:nvPr>
            <p:ph type="body" idx="1"/>
          </p:nvPr>
        </p:nvSpPr>
        <p:spPr>
          <a:xfrm>
            <a:off x="1279525" y="3249613"/>
            <a:ext cx="6816725" cy="3089275"/>
          </a:xfrm>
          <a:noFill/>
          <a:ln/>
        </p:spPr>
        <p:txBody>
          <a:bodyPr/>
          <a:lstStyle/>
          <a:p>
            <a:pPr>
              <a:lnSpc>
                <a:spcPct val="90000"/>
              </a:lnSpc>
            </a:pPr>
            <a:r>
              <a:rPr lang="en-GB" sz="1200" dirty="0" smtClean="0"/>
              <a:t>To make sense to users data need to be </a:t>
            </a:r>
          </a:p>
          <a:p>
            <a:pPr lvl="1">
              <a:lnSpc>
                <a:spcPct val="90000"/>
              </a:lnSpc>
            </a:pPr>
            <a:r>
              <a:rPr lang="en-GB" sz="1200" dirty="0" smtClean="0"/>
              <a:t>Identified (</a:t>
            </a:r>
            <a:r>
              <a:rPr lang="en-GB" sz="1200" dirty="0" err="1" smtClean="0"/>
              <a:t>eg</a:t>
            </a:r>
            <a:r>
              <a:rPr lang="en-GB" sz="1200" dirty="0" smtClean="0"/>
              <a:t> by a unique key)</a:t>
            </a:r>
          </a:p>
          <a:p>
            <a:pPr lvl="1">
              <a:lnSpc>
                <a:spcPct val="90000"/>
              </a:lnSpc>
            </a:pPr>
            <a:r>
              <a:rPr lang="en-GB" sz="1200" dirty="0" smtClean="0"/>
              <a:t>Qualified (</a:t>
            </a:r>
            <a:r>
              <a:rPr lang="en-GB" sz="1200" dirty="0" err="1" smtClean="0"/>
              <a:t>eg</a:t>
            </a:r>
            <a:r>
              <a:rPr lang="en-GB" sz="1200" dirty="0" smtClean="0"/>
              <a:t> by „attributes“)</a:t>
            </a:r>
          </a:p>
          <a:p>
            <a:pPr>
              <a:lnSpc>
                <a:spcPct val="90000"/>
              </a:lnSpc>
            </a:pPr>
            <a:r>
              <a:rPr lang="en-GB" sz="1200" dirty="0" smtClean="0"/>
              <a:t>In the example table we can distinguish identifying concepts:</a:t>
            </a:r>
          </a:p>
          <a:p>
            <a:pPr lvl="1">
              <a:lnSpc>
                <a:spcPct val="90000"/>
              </a:lnSpc>
            </a:pPr>
            <a:r>
              <a:rPr lang="en-GB" sz="1200" dirty="0" smtClean="0"/>
              <a:t>Reporting country (= “all reporting countries“) </a:t>
            </a:r>
          </a:p>
          <a:p>
            <a:pPr lvl="1">
              <a:lnSpc>
                <a:spcPct val="90000"/>
              </a:lnSpc>
            </a:pPr>
            <a:r>
              <a:rPr lang="en-GB" sz="1200" dirty="0" smtClean="0"/>
              <a:t>Vis-a-</a:t>
            </a:r>
            <a:r>
              <a:rPr lang="en-GB" sz="1200" dirty="0" err="1" smtClean="0"/>
              <a:t>vis</a:t>
            </a:r>
            <a:r>
              <a:rPr lang="en-GB" sz="1200" dirty="0" smtClean="0"/>
              <a:t> country ( = list of countries, “France”)</a:t>
            </a:r>
          </a:p>
          <a:p>
            <a:pPr lvl="1">
              <a:lnSpc>
                <a:spcPct val="90000"/>
              </a:lnSpc>
            </a:pPr>
            <a:r>
              <a:rPr lang="en-GB" sz="1200" dirty="0" smtClean="0"/>
              <a:t>Sector (= “all sectors”)</a:t>
            </a:r>
          </a:p>
          <a:p>
            <a:pPr lvl="1">
              <a:lnSpc>
                <a:spcPct val="90000"/>
              </a:lnSpc>
            </a:pPr>
            <a:r>
              <a:rPr lang="en-GB" sz="1200" dirty="0" smtClean="0"/>
              <a:t>Type (= Assets / Liabilities)</a:t>
            </a:r>
          </a:p>
          <a:p>
            <a:pPr lvl="1">
              <a:lnSpc>
                <a:spcPct val="90000"/>
              </a:lnSpc>
            </a:pPr>
            <a:r>
              <a:rPr lang="en-GB" sz="1200" dirty="0" smtClean="0"/>
              <a:t>Measure (=Amounts outstanding / Exchange rate adjusted) flows)</a:t>
            </a:r>
          </a:p>
          <a:p>
            <a:pPr>
              <a:lnSpc>
                <a:spcPct val="90000"/>
              </a:lnSpc>
            </a:pPr>
            <a:r>
              <a:rPr lang="en-GB" sz="1200" dirty="0" smtClean="0"/>
              <a:t>Qualifying concepts</a:t>
            </a:r>
          </a:p>
          <a:p>
            <a:pPr lvl="1">
              <a:lnSpc>
                <a:spcPct val="90000"/>
              </a:lnSpc>
            </a:pPr>
            <a:r>
              <a:rPr lang="en-GB" sz="1200" dirty="0" smtClean="0"/>
              <a:t>Unit of measure (millions of US dollars)</a:t>
            </a:r>
          </a:p>
          <a:p>
            <a:pPr>
              <a:lnSpc>
                <a:spcPct val="90000"/>
              </a:lnSpc>
            </a:pPr>
            <a:r>
              <a:rPr lang="en-GB" sz="1200" dirty="0" smtClean="0"/>
              <a:t>And Time ….(Period)</a:t>
            </a:r>
          </a:p>
          <a:p>
            <a:pPr>
              <a:lnSpc>
                <a:spcPct val="90000"/>
              </a:lnSpc>
            </a:pPr>
            <a:endParaRPr lang="en-GB" sz="1200" dirty="0" smtClean="0"/>
          </a:p>
          <a:p>
            <a:pPr>
              <a:lnSpc>
                <a:spcPct val="90000"/>
              </a:lnSpc>
            </a:pPr>
            <a:r>
              <a:rPr lang="en-GB" sz="1200" dirty="0" smtClean="0"/>
              <a:t>Code lists (</a:t>
            </a:r>
            <a:r>
              <a:rPr lang="en-GB" sz="1200" dirty="0" err="1" smtClean="0"/>
              <a:t>ie</a:t>
            </a:r>
            <a:r>
              <a:rPr lang="en-GB" sz="1200" dirty="0" smtClean="0"/>
              <a:t> lists of possible values) exist for our concepts</a:t>
            </a:r>
          </a:p>
          <a:p>
            <a:pPr>
              <a:lnSpc>
                <a:spcPct val="90000"/>
              </a:lnSpc>
            </a:pPr>
            <a:r>
              <a:rPr lang="en-GB" sz="1200" dirty="0" smtClean="0"/>
              <a:t>Other data can be organised in this way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61ED9A98-8B17-41A6-AD86-4C864E7102D6}" type="datetime1">
              <a:rPr lang="de-DE"/>
              <a:pPr/>
              <a:t>10.09.2010</a:t>
            </a:fld>
            <a:endParaRPr lang="de-DE"/>
          </a:p>
        </p:txBody>
      </p:sp>
      <p:sp>
        <p:nvSpPr>
          <p:cNvPr id="7" name="Rectangle 7"/>
          <p:cNvSpPr>
            <a:spLocks noGrp="1" noChangeArrowheads="1"/>
          </p:cNvSpPr>
          <p:nvPr>
            <p:ph type="sldNum" sz="quarter" idx="5"/>
          </p:nvPr>
        </p:nvSpPr>
        <p:spPr/>
        <p:txBody>
          <a:bodyPr/>
          <a:lstStyle/>
          <a:p>
            <a:fld id="{51F11EC7-8378-48FD-8273-22C7F9ED2A27}" type="slidenum">
              <a:rPr lang="de-DE"/>
              <a:pPr/>
              <a:t>6</a:t>
            </a:fld>
            <a:endParaRPr lang="de-DE"/>
          </a:p>
        </p:txBody>
      </p:sp>
      <p:sp>
        <p:nvSpPr>
          <p:cNvPr id="37891" name="Rectangle 2"/>
          <p:cNvSpPr>
            <a:spLocks noGrp="1" noRot="1" noChangeAspect="1" noChangeArrowheads="1" noTextEdit="1"/>
          </p:cNvSpPr>
          <p:nvPr>
            <p:ph type="sldImg"/>
          </p:nvPr>
        </p:nvSpPr>
        <p:spPr>
          <a:xfrm>
            <a:off x="2986088" y="533400"/>
            <a:ext cx="3406775" cy="2554288"/>
          </a:xfrm>
          <a:ln/>
        </p:spPr>
      </p:sp>
      <p:sp>
        <p:nvSpPr>
          <p:cNvPr id="37892" name="Rectangle 3"/>
          <p:cNvSpPr>
            <a:spLocks noGrp="1" noChangeArrowheads="1"/>
          </p:cNvSpPr>
          <p:nvPr>
            <p:ph type="body" idx="1"/>
          </p:nvPr>
        </p:nvSpPr>
        <p:spPr>
          <a:xfrm>
            <a:off x="1279525" y="3249613"/>
            <a:ext cx="6816725" cy="3089275"/>
          </a:xfrm>
          <a:noFill/>
          <a:ln/>
        </p:spPr>
        <p:txBody>
          <a:bodyPr/>
          <a:lstStyle/>
          <a:p>
            <a:r>
              <a:rPr lang="en-US" dirty="0" smtClean="0"/>
              <a:t>Also available: </a:t>
            </a:r>
          </a:p>
          <a:p>
            <a:r>
              <a:rPr lang="en-US" dirty="0" smtClean="0"/>
              <a:t>     On-line user forum</a:t>
            </a:r>
          </a:p>
          <a:p>
            <a:r>
              <a:rPr lang="en-US" dirty="0" smtClean="0"/>
              <a:t>     Bi-annual Global Conferences</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fld id="{6D3FE6F9-9EDF-4B71-B651-9F4CE6DFDD1E}" type="datetime1">
              <a:rPr lang="de-DE"/>
              <a:pPr/>
              <a:t>10.09.2010</a:t>
            </a:fld>
            <a:endParaRPr lang="de-DE"/>
          </a:p>
        </p:txBody>
      </p:sp>
      <p:sp>
        <p:nvSpPr>
          <p:cNvPr id="7" name="Rectangle 7"/>
          <p:cNvSpPr>
            <a:spLocks noGrp="1" noChangeArrowheads="1"/>
          </p:cNvSpPr>
          <p:nvPr>
            <p:ph type="sldNum" sz="quarter" idx="5"/>
          </p:nvPr>
        </p:nvSpPr>
        <p:spPr/>
        <p:txBody>
          <a:bodyPr/>
          <a:lstStyle/>
          <a:p>
            <a:fld id="{A112C56F-E100-46A0-BB24-90E7CF871233}" type="slidenum">
              <a:rPr lang="de-DE"/>
              <a:pPr/>
              <a:t>7</a:t>
            </a:fld>
            <a:endParaRPr lang="de-DE"/>
          </a:p>
        </p:txBody>
      </p:sp>
      <p:sp>
        <p:nvSpPr>
          <p:cNvPr id="41987" name="Rectangle 2"/>
          <p:cNvSpPr>
            <a:spLocks noGrp="1" noRot="1" noChangeAspect="1" noChangeArrowheads="1" noTextEdit="1"/>
          </p:cNvSpPr>
          <p:nvPr>
            <p:ph type="sldImg"/>
          </p:nvPr>
        </p:nvSpPr>
        <p:spPr>
          <a:xfrm>
            <a:off x="2986088" y="533400"/>
            <a:ext cx="3406775" cy="2554288"/>
          </a:xfrm>
          <a:ln/>
        </p:spPr>
      </p:sp>
      <p:sp>
        <p:nvSpPr>
          <p:cNvPr id="41988" name="Rectangle 3"/>
          <p:cNvSpPr>
            <a:spLocks noGrp="1" noChangeArrowheads="1"/>
          </p:cNvSpPr>
          <p:nvPr>
            <p:ph type="body" idx="1"/>
          </p:nvPr>
        </p:nvSpPr>
        <p:spPr>
          <a:xfrm>
            <a:off x="1279525" y="3249613"/>
            <a:ext cx="6816725" cy="3089275"/>
          </a:xfrm>
          <a:noFill/>
          <a:ln/>
        </p:spPr>
        <p:txBody>
          <a:bodyPr/>
          <a:lstStyle/>
          <a:p>
            <a:r>
              <a:rPr lang="en-US" dirty="0" smtClean="0"/>
              <a:t>The PGI website presents data for the Group of 20 (G-20) to facilitate the monitoring of economic and financial developments for these systemically important economies. Launched in response to the on-going financial and economic crisis, it is hosted by the IMF, and is a joint undertaking of the Inter-Agency Group on Economic and Financial Statistics: </a:t>
            </a:r>
            <a:r>
              <a:rPr lang="en-US" dirty="0" smtClean="0">
                <a:hlinkClick r:id="rId3"/>
              </a:rPr>
              <a:t>Bank for International Settlements</a:t>
            </a:r>
            <a:r>
              <a:rPr lang="en-US" dirty="0" smtClean="0"/>
              <a:t> (BIS), </a:t>
            </a:r>
            <a:r>
              <a:rPr lang="en-US" dirty="0" smtClean="0">
                <a:hlinkClick r:id="rId4"/>
              </a:rPr>
              <a:t>European Central Bank</a:t>
            </a:r>
            <a:r>
              <a:rPr lang="en-US" dirty="0" smtClean="0"/>
              <a:t> (ECB), </a:t>
            </a:r>
            <a:r>
              <a:rPr lang="en-US" dirty="0" err="1" smtClean="0">
                <a:hlinkClick r:id="rId5"/>
              </a:rPr>
              <a:t>Eurostat</a:t>
            </a:r>
            <a:r>
              <a:rPr lang="en-US" dirty="0" smtClean="0"/>
              <a:t>, the </a:t>
            </a:r>
            <a:r>
              <a:rPr lang="en-US" dirty="0" smtClean="0">
                <a:hlinkClick r:id="rId6"/>
              </a:rPr>
              <a:t>International Monetary Fund</a:t>
            </a:r>
            <a:r>
              <a:rPr lang="en-US" dirty="0" smtClean="0"/>
              <a:t> (IMF), the </a:t>
            </a:r>
            <a:r>
              <a:rPr lang="en-US" dirty="0" err="1" smtClean="0">
                <a:hlinkClick r:id="rId7"/>
              </a:rPr>
              <a:t>Organisation</a:t>
            </a:r>
            <a:r>
              <a:rPr lang="en-US" dirty="0" smtClean="0">
                <a:hlinkClick r:id="rId7"/>
              </a:rPr>
              <a:t> for Economic Co-operation and Development</a:t>
            </a:r>
            <a:r>
              <a:rPr lang="en-US" dirty="0" smtClean="0"/>
              <a:t> (OECD), the </a:t>
            </a:r>
            <a:r>
              <a:rPr lang="en-US" dirty="0" smtClean="0">
                <a:hlinkClick r:id="rId8"/>
              </a:rPr>
              <a:t>United Nations</a:t>
            </a:r>
            <a:r>
              <a:rPr lang="en-US" dirty="0" smtClean="0"/>
              <a:t> (UN), and the </a:t>
            </a:r>
            <a:r>
              <a:rPr lang="en-US" dirty="0" smtClean="0">
                <a:hlinkClick r:id="rId9"/>
              </a:rPr>
              <a:t>World Bank</a:t>
            </a:r>
            <a:r>
              <a:rPr lang="en-US" dirty="0" smtClean="0"/>
              <a:t> (WB).</a:t>
            </a:r>
          </a:p>
          <a:p>
            <a:endParaRPr lang="en-US" dirty="0" smtClean="0"/>
          </a:p>
          <a:p>
            <a:r>
              <a:rPr lang="en-US" dirty="0" smtClean="0"/>
              <a:t>Use of SDMX:  data are dynamically displayed using an SDMX web service from the IMF’s economic data warehouse; a data visualization tools is also feed data using an SDMX web service.</a:t>
            </a:r>
          </a:p>
          <a:p>
            <a:endParaRPr lang="en-US" dirty="0" smtClean="0"/>
          </a:p>
          <a:p>
            <a:r>
              <a:rPr lang="en-US" dirty="0" smtClean="0"/>
              <a:t>Plans are to make this</a:t>
            </a:r>
            <a:r>
              <a:rPr lang="en-US" baseline="0" dirty="0" smtClean="0"/>
              <a:t> site a “showcase” for SDMX (given its contributors are sponsors) using the full range of SDMX services (collection, dissemination, output formats)</a:t>
            </a:r>
            <a:endParaRPr lang="en-US" dirty="0" smtClean="0"/>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GB" dirty="0" smtClean="0"/>
              <a:t>The European System of Central Bank (i.e. the ECB together with all national central banks of the European Union) is a very heavy user of the SDMX standards for 10 years already, basing all its data and metadata exchange (almost exclusively) on the sharing of SDMX data files. The standards are used in both “push” mode (when national central banks report data to the ECB and the ECB disseminates back bulk data files) and “pull” mode (institutions pulling data from the web site of another institution in an automated manner). </a:t>
            </a:r>
          </a:p>
          <a:p>
            <a:endParaRPr lang="en-GB" dirty="0" smtClean="0"/>
          </a:p>
          <a:p>
            <a:r>
              <a:rPr lang="en-GB" dirty="0" smtClean="0"/>
              <a:t>This slide illustrates the second case (“selected</a:t>
            </a:r>
            <a:r>
              <a:rPr lang="en-GB" baseline="0" dirty="0" smtClean="0"/>
              <a:t> euro area statistics and national breakdowns</a:t>
            </a:r>
            <a:r>
              <a:rPr lang="en-GB" dirty="0" smtClean="0"/>
              <a:t>”), demonstrating how the European Central Bank (ECB) and the central banks of the euro area in particular (</a:t>
            </a:r>
            <a:r>
              <a:rPr lang="en-GB" dirty="0" smtClean="0">
                <a:solidFill>
                  <a:schemeClr val="bg2"/>
                </a:solidFill>
              </a:rPr>
              <a:t>the term “</a:t>
            </a:r>
            <a:r>
              <a:rPr lang="en-GB" dirty="0" err="1" smtClean="0">
                <a:solidFill>
                  <a:schemeClr val="bg2"/>
                </a:solidFill>
              </a:rPr>
              <a:t>Eurosystem</a:t>
            </a:r>
            <a:r>
              <a:rPr lang="en-GB" dirty="0" smtClean="0">
                <a:solidFill>
                  <a:schemeClr val="bg2"/>
                </a:solidFill>
              </a:rPr>
              <a:t>” used in the slide means the ECB together the national central banks of the countries using the euro</a:t>
            </a:r>
            <a:r>
              <a:rPr lang="en-GB" dirty="0" smtClean="0"/>
              <a:t>) act as a network of institutions using the same source databases. The data are initially reported from national central banks to the ECB and stored in its databases where additional data are calculated (e.g. euro area aggregates). Then, this is the source database for the data and graphs shown on the ECB web site. In parallel, as these are also made available in SDMX-ML format, the national central banks of the </a:t>
            </a:r>
            <a:r>
              <a:rPr lang="en-GB" dirty="0" err="1" smtClean="0"/>
              <a:t>Eurosystem</a:t>
            </a:r>
            <a:r>
              <a:rPr lang="en-GB" dirty="0" smtClean="0"/>
              <a:t> “pull” these files and display the same data using the national web site’s language and “look &amp; feel”. This allows perfect synchronisation of data and full automation, without compromising the particular features of the national web sites.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032D1F6-3EFE-4A7C-AFC1-C53EC6AD0007}" type="slidenum">
              <a:rPr lang="en-GB" smtClean="0">
                <a:solidFill>
                  <a:srgbClr val="000000"/>
                </a:solidFill>
              </a:rPr>
              <a:pPr/>
              <a:t>9</a:t>
            </a:fld>
            <a:endParaRPr lang="en-GB"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29202" y="3110846"/>
            <a:ext cx="7429212" cy="3399173"/>
          </a:xfrm>
          <a:noFill/>
          <a:ln/>
        </p:spPr>
        <p:txBody>
          <a:bodyPr/>
          <a:lstStyle/>
          <a:p>
            <a:pPr>
              <a:lnSpc>
                <a:spcPct val="150000"/>
              </a:lnSpc>
              <a:spcBef>
                <a:spcPct val="0"/>
              </a:spcBef>
            </a:pPr>
            <a:r>
              <a:rPr lang="en-GB" dirty="0" smtClean="0">
                <a:latin typeface="Arial" pitchFamily="34" charset="0"/>
              </a:rPr>
              <a:t>This</a:t>
            </a:r>
            <a:r>
              <a:rPr lang="en-GB" baseline="0" dirty="0" smtClean="0">
                <a:latin typeface="Arial" pitchFamily="34" charset="0"/>
              </a:rPr>
              <a:t> diagram shows how a data request from a user (left) to the Census Hub is processed using SDMX.</a:t>
            </a:r>
          </a:p>
          <a:p>
            <a:pPr>
              <a:lnSpc>
                <a:spcPct val="150000"/>
              </a:lnSpc>
              <a:spcBef>
                <a:spcPct val="0"/>
              </a:spcBef>
            </a:pPr>
            <a:r>
              <a:rPr lang="en-GB" baseline="0" dirty="0" smtClean="0">
                <a:latin typeface="Arial" pitchFamily="34" charset="0"/>
              </a:rPr>
              <a:t>First, using a series of drop downs, the user defines the query (selecting </a:t>
            </a:r>
            <a:r>
              <a:rPr lang="en-GB" baseline="0" dirty="0" err="1" smtClean="0">
                <a:latin typeface="Arial" pitchFamily="34" charset="0"/>
              </a:rPr>
              <a:t>relevent</a:t>
            </a:r>
            <a:r>
              <a:rPr lang="en-GB" baseline="0" dirty="0" smtClean="0">
                <a:latin typeface="Arial" pitchFamily="34" charset="0"/>
              </a:rPr>
              <a:t> data dimensions, geo, age, gender, etc) and this is how the data are delivered:</a:t>
            </a:r>
            <a:endParaRPr lang="en-GB" dirty="0" smtClean="0"/>
          </a:p>
          <a:p>
            <a:pPr eaLnBrk="1" hangingPunct="1">
              <a:lnSpc>
                <a:spcPct val="125000"/>
              </a:lnSpc>
              <a:spcBef>
                <a:spcPct val="0"/>
              </a:spcBef>
            </a:pPr>
            <a:r>
              <a:rPr lang="en-GB" dirty="0" smtClean="0"/>
              <a:t>1. The Census Hub converts the user request into SDMX Query and sends SDMX Query to  NSI Web Service</a:t>
            </a:r>
            <a:endParaRPr lang="en-GB" b="1" dirty="0" smtClean="0"/>
          </a:p>
          <a:p>
            <a:pPr eaLnBrk="1" hangingPunct="1">
              <a:lnSpc>
                <a:spcPct val="125000"/>
              </a:lnSpc>
              <a:spcBef>
                <a:spcPct val="0"/>
              </a:spcBef>
            </a:pPr>
            <a:r>
              <a:rPr lang="en-GB" dirty="0" smtClean="0"/>
              <a:t>2. NSI Web Service converts SDMX Query into a set of SQL queries and sends them to NSI data warehouse</a:t>
            </a:r>
            <a:endParaRPr lang="en-GB" b="1" dirty="0" smtClean="0"/>
          </a:p>
          <a:p>
            <a:pPr eaLnBrk="1" hangingPunct="1">
              <a:lnSpc>
                <a:spcPct val="125000"/>
              </a:lnSpc>
              <a:spcBef>
                <a:spcPct val="0"/>
              </a:spcBef>
            </a:pPr>
            <a:r>
              <a:rPr lang="en-GB" dirty="0" smtClean="0"/>
              <a:t>3. NSI data warehouse sends the result to NSI web service</a:t>
            </a:r>
            <a:endParaRPr lang="en-GB" b="1" dirty="0" smtClean="0"/>
          </a:p>
          <a:p>
            <a:pPr eaLnBrk="1" hangingPunct="1">
              <a:lnSpc>
                <a:spcPct val="125000"/>
              </a:lnSpc>
              <a:spcBef>
                <a:spcPct val="0"/>
              </a:spcBef>
            </a:pPr>
            <a:r>
              <a:rPr lang="en-GB" dirty="0" smtClean="0"/>
              <a:t>4. NSI Web Service converts the result in a SDMX-ML Data message and sends it to Hub</a:t>
            </a:r>
            <a:endParaRPr lang="en-GB" b="1" dirty="0" smtClean="0"/>
          </a:p>
          <a:p>
            <a:pPr eaLnBrk="1" hangingPunct="1">
              <a:lnSpc>
                <a:spcPct val="125000"/>
              </a:lnSpc>
              <a:spcBef>
                <a:spcPct val="0"/>
              </a:spcBef>
            </a:pPr>
            <a:r>
              <a:rPr lang="en-GB" dirty="0" smtClean="0"/>
              <a:t>5. The same steps are repeated for all appropriate NSIs</a:t>
            </a:r>
            <a:br>
              <a:rPr lang="en-GB" dirty="0" smtClean="0"/>
            </a:br>
            <a:r>
              <a:rPr lang="en-GB" dirty="0" smtClean="0"/>
              <a:t>6. Hub puts together all the SDMX-ML data messages proceeding from NSIs and presents the result in the web browser.</a:t>
            </a:r>
          </a:p>
          <a:p>
            <a:pPr eaLnBrk="1" hangingPunct="1">
              <a:lnSpc>
                <a:spcPct val="125000"/>
              </a:lnSpc>
              <a:spcBef>
                <a:spcPct val="0"/>
              </a:spcBef>
            </a:pPr>
            <a:endParaRPr lang="en-GB" dirty="0" smtClean="0"/>
          </a:p>
          <a:p>
            <a:pPr eaLnBrk="1" hangingPunct="1">
              <a:lnSpc>
                <a:spcPct val="125000"/>
              </a:lnSpc>
              <a:spcBef>
                <a:spcPct val="0"/>
              </a:spcBef>
            </a:pPr>
            <a:r>
              <a:rPr lang="en-GB" dirty="0" smtClean="0"/>
              <a:t>The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3D72C03D-02FE-408B-990D-3FE8B7342A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232B99A-FE5C-4510-BC69-CEF4510C868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0C58990F-A75B-4580-BA90-AA6959E51F4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GFS_Banner8"/>
          <p:cNvPicPr>
            <a:picLocks noChangeAspect="1" noChangeArrowheads="1"/>
          </p:cNvPicPr>
          <p:nvPr userDrawn="1"/>
        </p:nvPicPr>
        <p:blipFill>
          <a:blip r:embed="rId2" cstate="print"/>
          <a:srcRect/>
          <a:stretch>
            <a:fillRect/>
          </a:stretch>
        </p:blipFill>
        <p:spPr bwMode="auto">
          <a:xfrm>
            <a:off x="0" y="0"/>
            <a:ext cx="9144000" cy="16002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8382000" y="6161088"/>
            <a:ext cx="457200" cy="496887"/>
          </a:xfrm>
          <a:prstGeom prst="rect">
            <a:avLst/>
          </a:prstGeom>
          <a:noFill/>
          <a:ln w="9525">
            <a:noFill/>
            <a:miter lim="800000"/>
            <a:headEnd/>
            <a:tailEnd/>
          </a:ln>
        </p:spPr>
      </p:pic>
      <p:pic>
        <p:nvPicPr>
          <p:cNvPr id="6" name="Picture 6" descr="SDMX logo"/>
          <p:cNvPicPr>
            <a:picLocks noChangeAspect="1" noChangeArrowheads="1"/>
          </p:cNvPicPr>
          <p:nvPr userDrawn="1"/>
        </p:nvPicPr>
        <p:blipFill>
          <a:blip r:embed="rId4" cstate="print"/>
          <a:srcRect/>
          <a:stretch>
            <a:fillRect/>
          </a:stretch>
        </p:blipFill>
        <p:spPr bwMode="auto">
          <a:xfrm>
            <a:off x="381000" y="6221413"/>
            <a:ext cx="1143000" cy="455612"/>
          </a:xfrm>
          <a:prstGeom prst="rect">
            <a:avLst/>
          </a:prstGeom>
          <a:noFill/>
          <a:ln w="9525">
            <a:noFill/>
            <a:miter lim="800000"/>
            <a:headEnd/>
            <a:tailEnd/>
          </a:ln>
        </p:spPr>
      </p:pic>
      <p:sp>
        <p:nvSpPr>
          <p:cNvPr id="138242" name="Rectangle 2"/>
          <p:cNvSpPr>
            <a:spLocks noGrp="1" noChangeArrowheads="1"/>
          </p:cNvSpPr>
          <p:nvPr>
            <p:ph type="ctrTitle" sz="quarter"/>
          </p:nvPr>
        </p:nvSpPr>
        <p:spPr>
          <a:xfrm>
            <a:off x="1752600" y="1675805"/>
            <a:ext cx="6705600" cy="1829098"/>
          </a:xfrm>
        </p:spPr>
        <p:txBody>
          <a:bodyPr/>
          <a:lstStyle>
            <a:lvl1pPr>
              <a:defRPr/>
            </a:lvl1pPr>
          </a:lstStyle>
          <a:p>
            <a:r>
              <a:rPr lang="en-US" smtClean="0"/>
              <a:t>Click to edit Master title style</a:t>
            </a:r>
            <a:endParaRPr lang="en-US"/>
          </a:p>
        </p:txBody>
      </p:sp>
      <p:sp>
        <p:nvSpPr>
          <p:cNvPr id="138243" name="Rectangle 3"/>
          <p:cNvSpPr>
            <a:spLocks noGrp="1" noChangeArrowheads="1"/>
          </p:cNvSpPr>
          <p:nvPr>
            <p:ph type="subTitle" sz="quarter" idx="1"/>
          </p:nvPr>
        </p:nvSpPr>
        <p:spPr>
          <a:xfrm>
            <a:off x="1371600" y="3885903"/>
            <a:ext cx="6400800" cy="1753195"/>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7" name="Rectangle 5"/>
          <p:cNvSpPr>
            <a:spLocks noGrp="1" noChangeArrowheads="1"/>
          </p:cNvSpPr>
          <p:nvPr>
            <p:ph type="ftr" sz="quarter" idx="10"/>
          </p:nvPr>
        </p:nvSpPr>
        <p:spPr/>
        <p:txBody>
          <a:bodyPr/>
          <a:lstStyle>
            <a:lvl1pPr>
              <a:defRPr/>
            </a:lvl1pPr>
          </a:lstStyle>
          <a:p>
            <a:endParaRPr lang="en-GB"/>
          </a:p>
        </p:txBody>
      </p:sp>
      <p:sp>
        <p:nvSpPr>
          <p:cNvPr id="8" name="Rectangle 6"/>
          <p:cNvSpPr>
            <a:spLocks noGrp="1" noChangeArrowheads="1"/>
          </p:cNvSpPr>
          <p:nvPr>
            <p:ph type="sldNum" sz="quarter" idx="11"/>
          </p:nvPr>
        </p:nvSpPr>
        <p:spPr>
          <a:xfrm>
            <a:off x="6858000" y="6172200"/>
            <a:ext cx="838200" cy="476250"/>
          </a:xfrm>
        </p:spPr>
        <p:txBody>
          <a:bodyPr/>
          <a:lstStyle>
            <a:lvl1pPr>
              <a:defRPr/>
            </a:lvl1pPr>
          </a:lstStyle>
          <a:p>
            <a:fld id="{A5BFFFF9-B18A-438B-A540-B6869257449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4583C1F-637F-4B34-9CBB-1E6E5C01DB4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801"/>
            <a:ext cx="7772400" cy="136177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6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F36EBF-19EA-42C8-9D9E-3FD11184185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0903"/>
            <a:ext cx="4038600" cy="41150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0903"/>
            <a:ext cx="4038600" cy="41150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4F16643-6A8F-46E8-AD13-6BBE1378AEB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33"/>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19"/>
            <a:ext cx="4040188" cy="639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380"/>
            <a:ext cx="4040188" cy="39513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4419"/>
            <a:ext cx="4041775" cy="639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380"/>
            <a:ext cx="4041775" cy="39513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64F5CE5-5DA4-4252-9D4F-73E6EFC7F5B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58B5335-1164-474B-B08D-71C89B9283C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96A753E-11A2-43AA-AF8F-74662E4F53F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356"/>
            <a:ext cx="3008313" cy="116234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2356"/>
            <a:ext cx="5111750" cy="58534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47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7319B6C-6164-48BB-BD6E-2CE92424DA1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B191F53-A3DA-4315-B239-C937B5B9A7B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195"/>
            <a:ext cx="5486400" cy="5655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172"/>
            <a:ext cx="5486400" cy="41150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6742"/>
            <a:ext cx="5486400" cy="8051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5804878-D308-49E1-A6C6-6B7DD0C5EFB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64D47CC-C168-4AD2-BD32-720100CCC61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6DA079E-C779-4AAA-B023-351BC993C6BB}"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8229600" cy="137219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0903"/>
            <a:ext cx="4038600" cy="41150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0903"/>
            <a:ext cx="4038600" cy="41150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9A9AA34-6913-4448-B943-A2393486F77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EF0AC61B-C821-4E73-9FA3-5E628825EA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360177E3-2DA4-4576-84C3-EB9026BEF5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A5C7E5BD-5C96-4D02-93AF-1D0BB40B034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921F249B-E376-4E5F-A280-67F61F95FB1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CDB4FF5-11F5-49F5-AB54-E27494C141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8A936709-69C7-49D0-A8BD-129EC91D90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97ECCE2-B836-4C78-8539-5949BAFC1B0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1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321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321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47E695B-1655-4893-93EF-743510EE76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DB6E033B-6389-4294-9EF2-1DF15507A7A6}" type="slidenum">
              <a:rPr lang="en-US"/>
              <a:pPr/>
              <a:t>‹#›</a:t>
            </a:fld>
            <a:endParaRPr lang="en-US"/>
          </a:p>
        </p:txBody>
      </p:sp>
      <p:pic>
        <p:nvPicPr>
          <p:cNvPr id="13319" name="Picture 7" descr="GFS_Banner7"/>
          <p:cNvPicPr>
            <a:picLocks noChangeAspect="1" noChangeArrowheads="1"/>
          </p:cNvPicPr>
          <p:nvPr/>
        </p:nvPicPr>
        <p:blipFill>
          <a:blip r:embed="rId15" cstate="print">
            <a:lum bright="10000" contrast="-28000"/>
          </a:blip>
          <a:srcRect/>
          <a:stretch>
            <a:fillRect/>
          </a:stretch>
        </p:blipFill>
        <p:spPr bwMode="auto">
          <a:xfrm>
            <a:off x="0" y="0"/>
            <a:ext cx="304800" cy="6858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esds.ac.uk/news/spotlight/spotlight.asp"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comtrade.un.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sdmx.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mailto:amcphail@imf.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ebnet.oecd.org/naww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principalglobalindicators.org/default.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ecb.europa.eu/stats/services/sdmx/html/index.en.html"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91.914.86.67.8080/CensusHub2" TargetMode="External"/><Relationship Id="rId5" Type="http://schemas.openxmlformats.org/officeDocument/2006/relationships/image" Target="../media/image26.png"/><Relationship Id="rId4"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609600" y="1981200"/>
            <a:ext cx="8534400" cy="3200400"/>
          </a:xfrm>
        </p:spPr>
        <p:txBody>
          <a:bodyPr>
            <a:normAutofit/>
          </a:bodyPr>
          <a:lstStyle/>
          <a:p>
            <a:r>
              <a:rPr lang="en-US" sz="4000" smtClean="0">
                <a:latin typeface="Verdana" pitchFamily="34" charset="0"/>
              </a:rPr>
              <a:t>Overview of SDMX: </a:t>
            </a:r>
            <a:br>
              <a:rPr lang="en-US" sz="4000" smtClean="0">
                <a:latin typeface="Verdana" pitchFamily="34" charset="0"/>
              </a:rPr>
            </a:br>
            <a:r>
              <a:rPr lang="en-US" sz="3200" u="sng" smtClean="0">
                <a:latin typeface="Verdana" pitchFamily="34" charset="0"/>
              </a:rPr>
              <a:t>S</a:t>
            </a:r>
            <a:r>
              <a:rPr lang="en-US" sz="3200" smtClean="0">
                <a:latin typeface="Verdana" pitchFamily="34" charset="0"/>
              </a:rPr>
              <a:t>tatistical </a:t>
            </a:r>
            <a:r>
              <a:rPr lang="en-US" sz="3200" u="sng" smtClean="0">
                <a:latin typeface="Verdana" pitchFamily="34" charset="0"/>
              </a:rPr>
              <a:t>D</a:t>
            </a:r>
            <a:r>
              <a:rPr lang="en-US" sz="3200" smtClean="0">
                <a:latin typeface="Verdana" pitchFamily="34" charset="0"/>
              </a:rPr>
              <a:t>ata and </a:t>
            </a:r>
            <a:r>
              <a:rPr lang="en-US" sz="3200" u="sng" smtClean="0">
                <a:latin typeface="Verdana" pitchFamily="34" charset="0"/>
              </a:rPr>
              <a:t>M</a:t>
            </a:r>
            <a:r>
              <a:rPr lang="en-US" sz="3200" smtClean="0">
                <a:latin typeface="Verdana" pitchFamily="34" charset="0"/>
              </a:rPr>
              <a:t>etadata e</a:t>
            </a:r>
            <a:r>
              <a:rPr lang="en-US" sz="3200" u="sng" smtClean="0">
                <a:latin typeface="Verdana" pitchFamily="34" charset="0"/>
              </a:rPr>
              <a:t>X</a:t>
            </a:r>
            <a:r>
              <a:rPr lang="en-US" sz="3200" smtClean="0">
                <a:latin typeface="Verdana" pitchFamily="34" charset="0"/>
              </a:rPr>
              <a:t>change</a:t>
            </a:r>
            <a:br>
              <a:rPr lang="en-US" sz="3200" smtClean="0">
                <a:latin typeface="Verdana" pitchFamily="34" charset="0"/>
              </a:rPr>
            </a:br>
            <a:r>
              <a:rPr lang="en-US" sz="3200" smtClean="0">
                <a:latin typeface="Verdana" pitchFamily="34" charset="0"/>
              </a:rPr>
              <a:t/>
            </a:r>
            <a:br>
              <a:rPr lang="en-US" sz="3200" smtClean="0">
                <a:latin typeface="Verdana" pitchFamily="34" charset="0"/>
              </a:rPr>
            </a:br>
            <a:r>
              <a:rPr lang="en-US" sz="2400" i="1" smtClean="0">
                <a:latin typeface="Verdana" pitchFamily="34" charset="0"/>
              </a:rPr>
              <a:t>Technical and Content Standards for Statistical Data</a:t>
            </a:r>
            <a:r>
              <a:rPr lang="en-US" sz="3200" i="1" smtClean="0">
                <a:latin typeface="Verdana" pitchFamily="34" charset="0"/>
              </a:rPr>
              <a:t/>
            </a:r>
            <a:br>
              <a:rPr lang="en-US" sz="3200" i="1" smtClean="0">
                <a:latin typeface="Verdana" pitchFamily="34" charset="0"/>
              </a:rPr>
            </a:br>
            <a:endParaRPr lang="en-US" sz="2500" i="1" smtClean="0">
              <a:latin typeface="Verdana" pitchFamily="34" charset="0"/>
            </a:endParaRPr>
          </a:p>
        </p:txBody>
      </p:sp>
      <p:sp>
        <p:nvSpPr>
          <p:cNvPr id="28674" name="Text Box 9"/>
          <p:cNvSpPr txBox="1">
            <a:spLocks noChangeArrowheads="1"/>
          </p:cNvSpPr>
          <p:nvPr/>
        </p:nvSpPr>
        <p:spPr bwMode="auto">
          <a:xfrm>
            <a:off x="5927725" y="5218113"/>
            <a:ext cx="2149475" cy="366712"/>
          </a:xfrm>
          <a:prstGeom prst="rect">
            <a:avLst/>
          </a:prstGeom>
          <a:noFill/>
          <a:ln w="9525">
            <a:noFill/>
            <a:miter lim="800000"/>
            <a:headEnd/>
            <a:tailEnd/>
          </a:ln>
        </p:spPr>
        <p:txBody>
          <a:bodyPr>
            <a:spAutoFit/>
          </a:bodyPr>
          <a:lstStyle/>
          <a:p>
            <a:endParaRPr lang="en-GB"/>
          </a:p>
        </p:txBody>
      </p:sp>
      <p:sp>
        <p:nvSpPr>
          <p:cNvPr id="5" name="Text Box 10"/>
          <p:cNvSpPr txBox="1">
            <a:spLocks noChangeArrowheads="1"/>
          </p:cNvSpPr>
          <p:nvPr/>
        </p:nvSpPr>
        <p:spPr bwMode="auto">
          <a:xfrm>
            <a:off x="1295400" y="4800600"/>
            <a:ext cx="6858000" cy="1938992"/>
          </a:xfrm>
          <a:prstGeom prst="rect">
            <a:avLst/>
          </a:prstGeom>
          <a:noFill/>
          <a:ln w="9525">
            <a:noFill/>
            <a:miter lim="800000"/>
            <a:headEnd/>
            <a:tailEnd/>
          </a:ln>
        </p:spPr>
        <p:txBody>
          <a:bodyPr>
            <a:spAutoFit/>
          </a:bodyPr>
          <a:lstStyle/>
          <a:p>
            <a:pPr algn="ctr"/>
            <a:r>
              <a:rPr lang="en-US" b="1" dirty="0">
                <a:solidFill>
                  <a:srgbClr val="003366"/>
                </a:solidFill>
              </a:rPr>
              <a:t>Ann McPhail, Division Chief</a:t>
            </a:r>
          </a:p>
          <a:p>
            <a:pPr algn="ctr"/>
            <a:r>
              <a:rPr lang="en-US" b="1" dirty="0">
                <a:solidFill>
                  <a:srgbClr val="003366"/>
                </a:solidFill>
              </a:rPr>
              <a:t>Statistics Department,  International Monetary Fund</a:t>
            </a:r>
          </a:p>
          <a:p>
            <a:pPr algn="ctr"/>
            <a:r>
              <a:rPr lang="en-US" sz="1400" b="1" dirty="0">
                <a:solidFill>
                  <a:srgbClr val="003366"/>
                </a:solidFill>
              </a:rPr>
              <a:t>September </a:t>
            </a:r>
            <a:r>
              <a:rPr lang="en-US" sz="1400" b="1" dirty="0" smtClean="0">
                <a:solidFill>
                  <a:srgbClr val="003366"/>
                </a:solidFill>
              </a:rPr>
              <a:t>2010</a:t>
            </a:r>
          </a:p>
          <a:p>
            <a:pPr algn="ctr"/>
            <a:endParaRPr lang="en-US" sz="1400" b="1" dirty="0" smtClean="0">
              <a:solidFill>
                <a:srgbClr val="003366"/>
              </a:solidFill>
            </a:endParaRPr>
          </a:p>
          <a:p>
            <a:pPr algn="ctr"/>
            <a:r>
              <a:rPr lang="en-US" sz="1400" b="1" dirty="0" smtClean="0">
                <a:solidFill>
                  <a:srgbClr val="003366"/>
                </a:solidFill>
              </a:rPr>
              <a:t>The views expressed herein are those of the author and should not be attributed to the IMF, its Executive Board, or its management</a:t>
            </a:r>
          </a:p>
          <a:p>
            <a:pPr algn="ctr"/>
            <a:endParaRPr lang="en-US" sz="1400" b="1" dirty="0">
              <a:solidFill>
                <a:srgbClr val="003366"/>
              </a:solidFill>
            </a:endParaRPr>
          </a:p>
          <a:p>
            <a:pPr algn="r"/>
            <a:endParaRPr lang="en-US" sz="1400" b="1" dirty="0">
              <a:solidFill>
                <a:srgbClr val="0033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a:xfrm>
            <a:off x="457200" y="381000"/>
            <a:ext cx="8229600" cy="762000"/>
          </a:xfrm>
        </p:spPr>
        <p:txBody>
          <a:bodyPr/>
          <a:lstStyle/>
          <a:p>
            <a:r>
              <a:rPr lang="de-CH" sz="2800" dirty="0" err="1" smtClean="0"/>
              <a:t>Automated</a:t>
            </a:r>
            <a:r>
              <a:rPr lang="de-CH" sz="2800" dirty="0" smtClean="0"/>
              <a:t> </a:t>
            </a:r>
            <a:r>
              <a:rPr lang="de-CH" sz="2800" dirty="0" err="1" smtClean="0"/>
              <a:t>data</a:t>
            </a:r>
            <a:r>
              <a:rPr lang="de-CH" sz="2800" dirty="0" smtClean="0"/>
              <a:t> </a:t>
            </a:r>
            <a:r>
              <a:rPr lang="de-CH" sz="2800" dirty="0" err="1" smtClean="0"/>
              <a:t>feeds</a:t>
            </a:r>
            <a:r>
              <a:rPr lang="de-CH" sz="2800" dirty="0" smtClean="0"/>
              <a:t> </a:t>
            </a:r>
            <a:r>
              <a:rPr lang="de-CH" sz="2800" dirty="0" err="1" smtClean="0"/>
              <a:t>using</a:t>
            </a:r>
            <a:r>
              <a:rPr lang="de-CH" sz="2800" dirty="0" smtClean="0"/>
              <a:t> SDMX</a:t>
            </a:r>
            <a:endParaRPr lang="en-GB" sz="2800" dirty="0" smtClean="0">
              <a:effectLst/>
            </a:endParaRPr>
          </a:p>
        </p:txBody>
      </p:sp>
      <p:sp>
        <p:nvSpPr>
          <p:cNvPr id="41" name="Slide Number Placeholder 2"/>
          <p:cNvSpPr>
            <a:spLocks noGrp="1"/>
          </p:cNvSpPr>
          <p:nvPr>
            <p:ph type="sldNum" sz="quarter" idx="12"/>
          </p:nvPr>
        </p:nvSpPr>
        <p:spPr/>
        <p:txBody>
          <a:bodyPr/>
          <a:lstStyle/>
          <a:p>
            <a:fld id="{6571800E-14F8-4E6C-82DB-43D954DE0FF9}" type="slidenum">
              <a:rPr lang="en-GB"/>
              <a:pPr/>
              <a:t>10</a:t>
            </a:fld>
            <a:endParaRPr lang="en-GB"/>
          </a:p>
        </p:txBody>
      </p:sp>
      <p:sp>
        <p:nvSpPr>
          <p:cNvPr id="45059" name="TextBox 9"/>
          <p:cNvSpPr txBox="1">
            <a:spLocks noChangeArrowheads="1"/>
          </p:cNvSpPr>
          <p:nvPr/>
        </p:nvSpPr>
        <p:spPr bwMode="auto">
          <a:xfrm>
            <a:off x="1219200" y="6172200"/>
            <a:ext cx="6781800" cy="923925"/>
          </a:xfrm>
          <a:prstGeom prst="rect">
            <a:avLst/>
          </a:prstGeom>
          <a:noFill/>
          <a:ln w="9525">
            <a:noFill/>
            <a:miter lim="800000"/>
            <a:headEnd/>
            <a:tailEnd/>
          </a:ln>
        </p:spPr>
        <p:txBody>
          <a:bodyPr>
            <a:spAutoFit/>
          </a:bodyPr>
          <a:lstStyle/>
          <a:p>
            <a:r>
              <a:rPr lang="en-US" dirty="0"/>
              <a:t>Source: </a:t>
            </a:r>
            <a:r>
              <a:rPr lang="en-US" dirty="0">
                <a:hlinkClick r:id="rId3"/>
              </a:rPr>
              <a:t>http://www.esds.ac.uk/news/spotlight/spotlight.asp</a:t>
            </a:r>
            <a:endParaRPr lang="en-US" dirty="0"/>
          </a:p>
          <a:p>
            <a:endParaRPr lang="en-US" dirty="0"/>
          </a:p>
          <a:p>
            <a:endParaRPr lang="en-US" dirty="0"/>
          </a:p>
        </p:txBody>
      </p:sp>
      <p:pic>
        <p:nvPicPr>
          <p:cNvPr id="45060" name="Picture 3"/>
          <p:cNvPicPr>
            <a:picLocks noChangeAspect="1" noChangeArrowheads="1"/>
          </p:cNvPicPr>
          <p:nvPr/>
        </p:nvPicPr>
        <p:blipFill>
          <a:blip r:embed="rId4" cstate="print"/>
          <a:srcRect/>
          <a:stretch>
            <a:fillRect/>
          </a:stretch>
        </p:blipFill>
        <p:spPr bwMode="auto">
          <a:xfrm>
            <a:off x="457200" y="1295400"/>
            <a:ext cx="83820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a:xfrm>
            <a:off x="457200" y="381000"/>
            <a:ext cx="8229600" cy="762000"/>
          </a:xfrm>
        </p:spPr>
        <p:txBody>
          <a:bodyPr/>
          <a:lstStyle/>
          <a:p>
            <a:r>
              <a:rPr lang="de-CH" sz="2800" smtClean="0"/>
              <a:t>Data Dissemination using SDMX</a:t>
            </a:r>
            <a:endParaRPr lang="en-GB" sz="2800" smtClean="0">
              <a:effectLst/>
            </a:endParaRPr>
          </a:p>
        </p:txBody>
      </p:sp>
      <p:sp>
        <p:nvSpPr>
          <p:cNvPr id="41" name="Slide Number Placeholder 2"/>
          <p:cNvSpPr>
            <a:spLocks noGrp="1"/>
          </p:cNvSpPr>
          <p:nvPr>
            <p:ph type="sldNum" sz="quarter" idx="12"/>
          </p:nvPr>
        </p:nvSpPr>
        <p:spPr/>
        <p:txBody>
          <a:bodyPr/>
          <a:lstStyle/>
          <a:p>
            <a:fld id="{9CF23ACC-938C-4F47-BF5E-4DBF6A0C470D}" type="slidenum">
              <a:rPr lang="en-GB"/>
              <a:pPr/>
              <a:t>11</a:t>
            </a:fld>
            <a:endParaRPr lang="en-GB"/>
          </a:p>
        </p:txBody>
      </p:sp>
      <p:sp>
        <p:nvSpPr>
          <p:cNvPr id="43011" name="TextBox 9"/>
          <p:cNvSpPr txBox="1">
            <a:spLocks noChangeArrowheads="1"/>
          </p:cNvSpPr>
          <p:nvPr/>
        </p:nvSpPr>
        <p:spPr bwMode="auto">
          <a:xfrm>
            <a:off x="1905000" y="6172200"/>
            <a:ext cx="6096000" cy="646113"/>
          </a:xfrm>
          <a:prstGeom prst="rect">
            <a:avLst/>
          </a:prstGeom>
          <a:noFill/>
          <a:ln w="9525">
            <a:noFill/>
            <a:miter lim="800000"/>
            <a:headEnd/>
            <a:tailEnd/>
          </a:ln>
        </p:spPr>
        <p:txBody>
          <a:bodyPr>
            <a:spAutoFit/>
          </a:bodyPr>
          <a:lstStyle/>
          <a:p>
            <a:r>
              <a:rPr lang="en-US"/>
              <a:t>Source: United Nations </a:t>
            </a:r>
            <a:r>
              <a:rPr lang="en-US">
                <a:hlinkClick r:id="rId3"/>
              </a:rPr>
              <a:t>http://comtrade.un.org/</a:t>
            </a:r>
            <a:endParaRPr lang="en-US"/>
          </a:p>
          <a:p>
            <a:endParaRPr lang="en-US"/>
          </a:p>
        </p:txBody>
      </p:sp>
      <p:pic>
        <p:nvPicPr>
          <p:cNvPr id="43012" name="Picture 2"/>
          <p:cNvPicPr>
            <a:picLocks noChangeAspect="1" noChangeArrowheads="1"/>
          </p:cNvPicPr>
          <p:nvPr/>
        </p:nvPicPr>
        <p:blipFill>
          <a:blip r:embed="rId4" cstate="print"/>
          <a:srcRect/>
          <a:stretch>
            <a:fillRect/>
          </a:stretch>
        </p:blipFill>
        <p:spPr bwMode="auto">
          <a:xfrm>
            <a:off x="838200" y="1066800"/>
            <a:ext cx="5562600" cy="5051425"/>
          </a:xfrm>
          <a:prstGeom prst="rect">
            <a:avLst/>
          </a:prstGeom>
          <a:noFill/>
          <a:ln w="9525">
            <a:noFill/>
            <a:miter lim="800000"/>
            <a:headEnd/>
            <a:tailEnd/>
          </a:ln>
        </p:spPr>
      </p:pic>
      <p:pic>
        <p:nvPicPr>
          <p:cNvPr id="43013" name="Picture 3"/>
          <p:cNvPicPr>
            <a:picLocks noChangeAspect="1" noChangeArrowheads="1"/>
          </p:cNvPicPr>
          <p:nvPr/>
        </p:nvPicPr>
        <p:blipFill>
          <a:blip r:embed="rId5" cstate="print"/>
          <a:srcRect/>
          <a:stretch>
            <a:fillRect/>
          </a:stretch>
        </p:blipFill>
        <p:spPr bwMode="auto">
          <a:xfrm>
            <a:off x="3352800" y="3657600"/>
            <a:ext cx="560705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p:txBody>
          <a:bodyPr/>
          <a:lstStyle/>
          <a:p>
            <a:r>
              <a:rPr lang="de-CH" dirty="0" err="1" smtClean="0"/>
              <a:t>Some</a:t>
            </a:r>
            <a:r>
              <a:rPr lang="de-CH" dirty="0" smtClean="0"/>
              <a:t> </a:t>
            </a:r>
            <a:r>
              <a:rPr lang="de-CH" dirty="0" err="1" smtClean="0"/>
              <a:t>Benefits</a:t>
            </a:r>
            <a:endParaRPr lang="en-GB" sz="3200" dirty="0" smtClean="0">
              <a:effectLst/>
            </a:endParaRPr>
          </a:p>
        </p:txBody>
      </p:sp>
      <p:sp>
        <p:nvSpPr>
          <p:cNvPr id="14" name="Content Placeholder 13"/>
          <p:cNvSpPr>
            <a:spLocks noGrp="1"/>
          </p:cNvSpPr>
          <p:nvPr>
            <p:ph idx="1"/>
          </p:nvPr>
        </p:nvSpPr>
        <p:spPr>
          <a:xfrm>
            <a:off x="457200" y="1676400"/>
            <a:ext cx="8229600" cy="4114800"/>
          </a:xfrm>
        </p:spPr>
        <p:txBody>
          <a:bodyPr/>
          <a:lstStyle/>
          <a:p>
            <a:pPr marL="361950" indent="-361950" algn="just">
              <a:spcBef>
                <a:spcPct val="50000"/>
              </a:spcBef>
              <a:spcAft>
                <a:spcPct val="50000"/>
              </a:spcAft>
              <a:buClr>
                <a:srgbClr val="99CCFF"/>
              </a:buClr>
              <a:buSzPct val="85000"/>
              <a:buFont typeface="Wingdings" pitchFamily="2" charset="2"/>
              <a:buChar char="§"/>
            </a:pPr>
            <a:r>
              <a:rPr kumimoji="1" lang="en-US" sz="1800" dirty="0" smtClean="0">
                <a:effectLst/>
              </a:rPr>
              <a:t>After a phase of investment the burden on national and international statistical organizations for data exchange is in general reduced</a:t>
            </a:r>
          </a:p>
          <a:p>
            <a:pPr marL="361950" indent="-361950" algn="just">
              <a:spcBef>
                <a:spcPct val="50000"/>
              </a:spcBef>
              <a:spcAft>
                <a:spcPct val="50000"/>
              </a:spcAft>
              <a:buClr>
                <a:srgbClr val="99CCFF"/>
              </a:buClr>
              <a:buSzPct val="85000"/>
              <a:buFont typeface="Wingdings" pitchFamily="2" charset="2"/>
              <a:buChar char="§"/>
            </a:pPr>
            <a:r>
              <a:rPr kumimoji="1" lang="en-US" sz="1800" dirty="0" smtClean="0">
                <a:effectLst/>
              </a:rPr>
              <a:t>Powerful data model can accommodate any data or domain; easy to add new data flows simply by adding new dimensions &amp; code lists</a:t>
            </a:r>
          </a:p>
          <a:p>
            <a:pPr marL="361950" indent="-361950" algn="just">
              <a:spcBef>
                <a:spcPct val="50000"/>
              </a:spcBef>
              <a:spcAft>
                <a:spcPct val="50000"/>
              </a:spcAft>
              <a:buClr>
                <a:srgbClr val="99CCFF"/>
              </a:buClr>
              <a:buSzPct val="85000"/>
              <a:buFont typeface="Wingdings" pitchFamily="2" charset="2"/>
              <a:buChar char="§"/>
            </a:pPr>
            <a:r>
              <a:rPr kumimoji="1" lang="en-US" sz="1800" dirty="0" smtClean="0">
                <a:effectLst/>
              </a:rPr>
              <a:t>Data and metadata can be exchanged together; strong focus on metadata</a:t>
            </a:r>
          </a:p>
          <a:p>
            <a:pPr marL="361950" indent="-361950" algn="just">
              <a:spcBef>
                <a:spcPct val="50000"/>
              </a:spcBef>
              <a:spcAft>
                <a:spcPct val="50000"/>
              </a:spcAft>
              <a:buClr>
                <a:srgbClr val="99CCFF"/>
              </a:buClr>
              <a:buSzPct val="85000"/>
              <a:buFont typeface="Wingdings" pitchFamily="2" charset="2"/>
              <a:buChar char="§"/>
            </a:pPr>
            <a:r>
              <a:rPr kumimoji="1" lang="en-US" sz="1800" dirty="0" smtClean="0">
                <a:effectLst/>
              </a:rPr>
              <a:t>Fosters common understanding and harmonization within and across statistical organizations</a:t>
            </a:r>
          </a:p>
          <a:p>
            <a:pPr marL="361950" indent="-361950" algn="just">
              <a:spcBef>
                <a:spcPct val="50000"/>
              </a:spcBef>
              <a:spcAft>
                <a:spcPct val="50000"/>
              </a:spcAft>
              <a:buClr>
                <a:srgbClr val="99CCFF"/>
              </a:buClr>
              <a:buSzPct val="85000"/>
              <a:buFont typeface="Wingdings" pitchFamily="2" charset="2"/>
              <a:buChar char="§"/>
            </a:pPr>
            <a:r>
              <a:rPr kumimoji="1" lang="en-US" sz="1800" dirty="0" smtClean="0">
                <a:effectLst/>
              </a:rPr>
              <a:t>Re-use of concepts and code lists within and across organizations</a:t>
            </a:r>
          </a:p>
          <a:p>
            <a:pPr marL="361950" indent="-361950" algn="just">
              <a:spcBef>
                <a:spcPct val="50000"/>
              </a:spcBef>
              <a:spcAft>
                <a:spcPct val="50000"/>
              </a:spcAft>
              <a:buClr>
                <a:srgbClr val="99CCFF"/>
              </a:buClr>
              <a:buSzPct val="85000"/>
              <a:buFont typeface="Wingdings" pitchFamily="2" charset="2"/>
              <a:buChar char="§"/>
            </a:pPr>
            <a:r>
              <a:rPr lang="en-GB" sz="1800" dirty="0" smtClean="0">
                <a:effectLst/>
              </a:rPr>
              <a:t>More extensible than predecessor (GESMES), web </a:t>
            </a:r>
            <a:r>
              <a:rPr lang="en-GB" sz="1800" dirty="0" err="1" smtClean="0">
                <a:effectLst/>
              </a:rPr>
              <a:t>compatibile</a:t>
            </a:r>
            <a:r>
              <a:rPr lang="en-GB" sz="1800" dirty="0" smtClean="0">
                <a:effectLst/>
              </a:rPr>
              <a:t>, non-proprietary, human readable</a:t>
            </a:r>
            <a:endParaRPr lang="en-US" sz="1800" dirty="0" smtClean="0">
              <a:effectLst/>
            </a:endParaRPr>
          </a:p>
          <a:p>
            <a:pPr marL="361950" indent="-361950" algn="just">
              <a:spcAft>
                <a:spcPct val="50000"/>
              </a:spcAft>
              <a:buClr>
                <a:srgbClr val="99CCFF"/>
              </a:buClr>
              <a:buFont typeface="Wingdings" pitchFamily="2" charset="2"/>
              <a:buChar char="§"/>
            </a:pPr>
            <a:r>
              <a:rPr lang="en-US" sz="1800" dirty="0" smtClean="0">
                <a:effectLst/>
              </a:rPr>
              <a:t>Standards are public and open source; IT tools created by sponsoring or other organizations are made freely available</a:t>
            </a:r>
            <a:endParaRPr lang="en-US" sz="1800" dirty="0" smtClean="0"/>
          </a:p>
        </p:txBody>
      </p:sp>
      <p:sp>
        <p:nvSpPr>
          <p:cNvPr id="41" name="Slide Number Placeholder 2"/>
          <p:cNvSpPr>
            <a:spLocks noGrp="1"/>
          </p:cNvSpPr>
          <p:nvPr>
            <p:ph type="sldNum" sz="quarter" idx="12"/>
          </p:nvPr>
        </p:nvSpPr>
        <p:spPr/>
        <p:txBody>
          <a:bodyPr/>
          <a:lstStyle/>
          <a:p>
            <a:fld id="{F5170462-B7FA-4EC8-99E5-F570B121FC35}" type="slidenum">
              <a:rPr lang="en-GB"/>
              <a:pPr/>
              <a:t>12</a:t>
            </a:fld>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609600" y="2743200"/>
            <a:ext cx="8153400" cy="2971800"/>
          </a:xfrm>
        </p:spPr>
        <p:txBody>
          <a:bodyPr/>
          <a:lstStyle/>
          <a:p>
            <a:r>
              <a:rPr lang="en-US" sz="2800" dirty="0" smtClean="0">
                <a:latin typeface="Verdana" pitchFamily="34" charset="0"/>
              </a:rPr>
              <a:t>Where to find more information:</a:t>
            </a:r>
            <a:br>
              <a:rPr lang="en-US" sz="2800" dirty="0" smtClean="0">
                <a:latin typeface="Verdana" pitchFamily="34" charset="0"/>
              </a:rPr>
            </a:br>
            <a:r>
              <a:rPr lang="en-US" sz="2800" dirty="0" smtClean="0">
                <a:latin typeface="Verdana" pitchFamily="34" charset="0"/>
                <a:hlinkClick r:id="rId3"/>
              </a:rPr>
              <a:t>http:\\sdmx.org</a:t>
            </a:r>
            <a:r>
              <a:rPr lang="en-US" sz="2800" dirty="0" smtClean="0">
                <a:latin typeface="Verdana" pitchFamily="34" charset="0"/>
              </a:rPr>
              <a:t/>
            </a:r>
            <a:br>
              <a:rPr lang="en-US" sz="2800" dirty="0" smtClean="0">
                <a:latin typeface="Verdana" pitchFamily="34" charset="0"/>
              </a:rPr>
            </a:br>
            <a:r>
              <a:rPr lang="en-US" sz="2800" dirty="0" smtClean="0">
                <a:latin typeface="Verdana" pitchFamily="34" charset="0"/>
              </a:rPr>
              <a:t/>
            </a:r>
            <a:br>
              <a:rPr lang="en-US" sz="2800" dirty="0" smtClean="0">
                <a:latin typeface="Verdana" pitchFamily="34" charset="0"/>
              </a:rPr>
            </a:br>
            <a:r>
              <a:rPr lang="en-US" sz="2800" dirty="0" smtClean="0">
                <a:latin typeface="Verdana" pitchFamily="34" charset="0"/>
              </a:rPr>
              <a:t>Attend the next </a:t>
            </a:r>
            <a:r>
              <a:rPr lang="en-US" sz="2800" b="1" dirty="0" smtClean="0">
                <a:latin typeface="Verdana" pitchFamily="34" charset="0"/>
              </a:rPr>
              <a:t>SDMX Global Conference</a:t>
            </a:r>
            <a:br>
              <a:rPr lang="en-US" sz="2800" b="1" dirty="0" smtClean="0">
                <a:latin typeface="Verdana" pitchFamily="34" charset="0"/>
              </a:rPr>
            </a:br>
            <a:r>
              <a:rPr lang="en-US" sz="2800" dirty="0" smtClean="0">
                <a:latin typeface="Verdana" pitchFamily="34" charset="0"/>
              </a:rPr>
              <a:t>May 2-4, 2011, Washington  DC</a:t>
            </a:r>
            <a:br>
              <a:rPr lang="en-US" sz="2800" dirty="0" smtClean="0">
                <a:latin typeface="Verdana" pitchFamily="34" charset="0"/>
              </a:rPr>
            </a:br>
            <a:r>
              <a:rPr lang="en-US" sz="2800" dirty="0" smtClean="0">
                <a:latin typeface="Verdana" pitchFamily="34" charset="0"/>
              </a:rPr>
              <a:t>co-hosted by the IMF and World Bank</a:t>
            </a:r>
            <a:br>
              <a:rPr lang="en-US" sz="2800" dirty="0" smtClean="0">
                <a:latin typeface="Verdana" pitchFamily="34" charset="0"/>
              </a:rPr>
            </a:br>
            <a:r>
              <a:rPr lang="en-US" sz="2800" dirty="0" smtClean="0">
                <a:latin typeface="Verdana" pitchFamily="34" charset="0"/>
              </a:rPr>
              <a:t/>
            </a:r>
            <a:br>
              <a:rPr lang="en-US" sz="2800" dirty="0" smtClean="0">
                <a:latin typeface="Verdana" pitchFamily="34" charset="0"/>
              </a:rPr>
            </a:br>
            <a:r>
              <a:rPr lang="en-US" sz="2800" dirty="0" smtClean="0">
                <a:latin typeface="Verdana" pitchFamily="34" charset="0"/>
              </a:rPr>
              <a:t>Contact me at </a:t>
            </a:r>
            <a:r>
              <a:rPr lang="en-US" sz="2800" dirty="0" smtClean="0">
                <a:latin typeface="Verdana" pitchFamily="34" charset="0"/>
                <a:hlinkClick r:id="rId4"/>
              </a:rPr>
              <a:t>amcphail@imf.org</a:t>
            </a:r>
            <a:r>
              <a:rPr lang="en-US" sz="2800" dirty="0" smtClean="0">
                <a:latin typeface="Verdana" pitchFamily="34" charset="0"/>
              </a:rPr>
              <a:t/>
            </a:r>
            <a:br>
              <a:rPr lang="en-US" sz="2800" dirty="0" smtClean="0">
                <a:latin typeface="Verdana" pitchFamily="34" charset="0"/>
              </a:rPr>
            </a:br>
            <a:r>
              <a:rPr lang="en-US" sz="2800" dirty="0" smtClean="0">
                <a:latin typeface="Verdana" pitchFamily="34" charset="0"/>
              </a:rPr>
              <a:t/>
            </a:r>
            <a:br>
              <a:rPr lang="en-US" sz="2800" dirty="0" smtClean="0">
                <a:latin typeface="Verdana" pitchFamily="34" charset="0"/>
              </a:rPr>
            </a:br>
            <a:endParaRPr lang="en-US" sz="2800" dirty="0" smtClean="0">
              <a:latin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defRPr/>
            </a:pPr>
            <a:r>
              <a:rPr lang="en-US" dirty="0" smtClean="0"/>
              <a:t>Additional information</a:t>
            </a:r>
            <a:endParaRPr lang="en-US" dirty="0"/>
          </a:p>
        </p:txBody>
      </p:sp>
      <p:sp>
        <p:nvSpPr>
          <p:cNvPr id="41" name="Slide Number Placeholder 2"/>
          <p:cNvSpPr>
            <a:spLocks noGrp="1"/>
          </p:cNvSpPr>
          <p:nvPr>
            <p:ph type="sldNum" sz="quarter" idx="12"/>
          </p:nvPr>
        </p:nvSpPr>
        <p:spPr/>
        <p:txBody>
          <a:bodyPr/>
          <a:lstStyle/>
          <a:p>
            <a:fld id="{65F7077D-4A94-4E23-8FE8-ED88641DC259}" type="slidenum">
              <a:rPr lang="en-GB"/>
              <a:pPr/>
              <a:t>14</a:t>
            </a:fld>
            <a:endParaRPr lang="en-GB"/>
          </a:p>
        </p:txBody>
      </p:sp>
      <p:pic>
        <p:nvPicPr>
          <p:cNvPr id="53251" name="Picture 3"/>
          <p:cNvPicPr>
            <a:picLocks noChangeAspect="1" noChangeArrowheads="1"/>
          </p:cNvPicPr>
          <p:nvPr/>
        </p:nvPicPr>
        <p:blipFill>
          <a:blip r:embed="rId3" cstate="print"/>
          <a:srcRect/>
          <a:stretch>
            <a:fillRect/>
          </a:stretch>
        </p:blipFill>
        <p:spPr bwMode="auto">
          <a:xfrm>
            <a:off x="990600" y="2438400"/>
            <a:ext cx="3657600" cy="2454275"/>
          </a:xfrm>
          <a:prstGeom prst="rect">
            <a:avLst/>
          </a:prstGeom>
          <a:noFill/>
          <a:ln w="9525">
            <a:noFill/>
            <a:miter lim="800000"/>
            <a:headEnd/>
            <a:tailEnd/>
          </a:ln>
        </p:spPr>
      </p:pic>
      <p:pic>
        <p:nvPicPr>
          <p:cNvPr id="53252" name="Picture 4"/>
          <p:cNvPicPr>
            <a:picLocks noChangeAspect="1" noChangeArrowheads="1"/>
          </p:cNvPicPr>
          <p:nvPr/>
        </p:nvPicPr>
        <p:blipFill>
          <a:blip r:embed="rId4" cstate="print"/>
          <a:srcRect/>
          <a:stretch>
            <a:fillRect/>
          </a:stretch>
        </p:blipFill>
        <p:spPr bwMode="auto">
          <a:xfrm>
            <a:off x="4876800" y="2438400"/>
            <a:ext cx="3733800" cy="2438400"/>
          </a:xfrm>
          <a:prstGeom prst="rect">
            <a:avLst/>
          </a:prstGeom>
          <a:noFill/>
          <a:ln w="9525">
            <a:noFill/>
            <a:miter lim="800000"/>
            <a:headEnd/>
            <a:tailEnd/>
          </a:ln>
        </p:spPr>
      </p:pic>
      <p:sp>
        <p:nvSpPr>
          <p:cNvPr id="12" name="TextBox 11"/>
          <p:cNvSpPr txBox="1"/>
          <p:nvPr/>
        </p:nvSpPr>
        <p:spPr>
          <a:xfrm>
            <a:off x="1066800" y="1752600"/>
            <a:ext cx="7315200" cy="646113"/>
          </a:xfrm>
          <a:prstGeom prst="rect">
            <a:avLst/>
          </a:prstGeom>
          <a:noFill/>
        </p:spPr>
        <p:txBody>
          <a:bodyPr>
            <a:spAutoFit/>
          </a:bodyPr>
          <a:lstStyle/>
          <a:p>
            <a:pPr algn="ctr"/>
            <a:r>
              <a:rPr lang="en-US" b="1">
                <a:effectLst>
                  <a:outerShdw blurRad="38100" dist="38100" dir="2700000" algn="tl">
                    <a:srgbClr val="000000"/>
                  </a:outerShdw>
                </a:effectLst>
              </a:rPr>
              <a:t>Some findings from the 2009 Survey about SDMX</a:t>
            </a:r>
          </a:p>
          <a:p>
            <a:pPr algn="ctr"/>
            <a:r>
              <a:rPr lang="en-US" i="1">
                <a:effectLst>
                  <a:outerShdw blurRad="38100" dist="38100" dir="2700000" algn="tl">
                    <a:srgbClr val="000000"/>
                  </a:outerShdw>
                </a:effectLst>
              </a:rPr>
              <a:t>(involving responses from more than 110 institutions)</a:t>
            </a:r>
            <a:endParaRPr lang="en-US">
              <a:effectLst>
                <a:outerShdw blurRad="38100" dist="38100" dir="2700000" algn="tl">
                  <a:srgbClr val="000000"/>
                </a:outerShdw>
              </a:effectLst>
            </a:endParaRPr>
          </a:p>
        </p:txBody>
      </p:sp>
      <p:sp>
        <p:nvSpPr>
          <p:cNvPr id="53254" name="TextBox 13"/>
          <p:cNvSpPr txBox="1">
            <a:spLocks noChangeArrowheads="1"/>
          </p:cNvSpPr>
          <p:nvPr/>
        </p:nvSpPr>
        <p:spPr bwMode="auto">
          <a:xfrm>
            <a:off x="914400" y="5562600"/>
            <a:ext cx="7543800" cy="369888"/>
          </a:xfrm>
          <a:prstGeom prst="rect">
            <a:avLst/>
          </a:prstGeom>
          <a:noFill/>
          <a:ln w="9525">
            <a:noFill/>
            <a:miter lim="800000"/>
            <a:headEnd/>
            <a:tailEnd/>
          </a:ln>
        </p:spPr>
        <p:txBody>
          <a:bodyPr>
            <a:spAutoFit/>
          </a:bodyPr>
          <a:lstStyle/>
          <a:p>
            <a:r>
              <a:rPr lang="en-US"/>
              <a:t>Source: 2009 SDMX Global Conference Report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a:xfrm>
            <a:off x="457200" y="381000"/>
            <a:ext cx="8229600" cy="1066800"/>
          </a:xfrm>
        </p:spPr>
        <p:txBody>
          <a:bodyPr/>
          <a:lstStyle/>
          <a:p>
            <a:r>
              <a:rPr lang="de-CH" dirty="0" smtClean="0"/>
              <a:t>SDMX </a:t>
            </a:r>
            <a:r>
              <a:rPr lang="de-CH" dirty="0" err="1" smtClean="0"/>
              <a:t>Stakeholders</a:t>
            </a:r>
            <a:endParaRPr lang="en-GB" sz="3200" dirty="0" smtClean="0">
              <a:effectLst/>
            </a:endParaRPr>
          </a:p>
        </p:txBody>
      </p:sp>
      <p:sp>
        <p:nvSpPr>
          <p:cNvPr id="15" name="Content Placeholder 14"/>
          <p:cNvSpPr>
            <a:spLocks noGrp="1"/>
          </p:cNvSpPr>
          <p:nvPr>
            <p:ph idx="1"/>
          </p:nvPr>
        </p:nvSpPr>
        <p:spPr>
          <a:xfrm>
            <a:off x="533400" y="1524000"/>
            <a:ext cx="8229600" cy="1676400"/>
          </a:xfrm>
        </p:spPr>
        <p:txBody>
          <a:bodyPr/>
          <a:lstStyle/>
          <a:p>
            <a:pPr>
              <a:buNone/>
            </a:pPr>
            <a:r>
              <a:rPr lang="en-US" sz="2000" i="1" dirty="0" smtClean="0">
                <a:effectLst>
                  <a:outerShdw blurRad="38100" dist="38100" dir="2700000" algn="tl">
                    <a:srgbClr val="000000">
                      <a:alpha val="43137"/>
                    </a:srgbClr>
                  </a:outerShdw>
                </a:effectLst>
              </a:rPr>
              <a:t>   “ SDMX fosters the development and use of technical standards and content-oriented guidelines for greater efficiency in the exchange, sharing and dissemination of data and metadata using mainstream technology as well a in production processing involving internal statistical systems”  </a:t>
            </a:r>
            <a:r>
              <a:rPr lang="en-US" sz="1200" i="1" dirty="0" smtClean="0">
                <a:effectLst>
                  <a:outerShdw blurRad="38100" dist="38100" dir="2700000" algn="tl">
                    <a:srgbClr val="000000">
                      <a:alpha val="43137"/>
                    </a:srgbClr>
                  </a:outerShdw>
                </a:effectLst>
              </a:rPr>
              <a:t>(from </a:t>
            </a:r>
            <a:r>
              <a:rPr lang="en-US" sz="1200" i="1" dirty="0" err="1" smtClean="0">
                <a:effectLst>
                  <a:outerShdw blurRad="38100" dist="38100" dir="2700000" algn="tl">
                    <a:srgbClr val="000000">
                      <a:alpha val="43137"/>
                    </a:srgbClr>
                  </a:outerShdw>
                </a:effectLst>
              </a:rPr>
              <a:t>sdmx</a:t>
            </a:r>
            <a:r>
              <a:rPr lang="en-US" sz="1200" i="1" dirty="0" smtClean="0">
                <a:effectLst>
                  <a:outerShdw blurRad="38100" dist="38100" dir="2700000" algn="tl">
                    <a:srgbClr val="000000">
                      <a:alpha val="43137"/>
                    </a:srgbClr>
                  </a:outerShdw>
                </a:effectLst>
              </a:rPr>
              <a:t> web site)</a:t>
            </a:r>
          </a:p>
          <a:p>
            <a:pPr>
              <a:buNone/>
            </a:pPr>
            <a:endParaRPr lang="en-US" sz="2000" i="1" dirty="0">
              <a:effectLst>
                <a:outerShdw blurRad="38100" dist="38100" dir="2700000" algn="tl">
                  <a:srgbClr val="000000">
                    <a:alpha val="43137"/>
                  </a:srgbClr>
                </a:outerShdw>
              </a:effectLst>
            </a:endParaRPr>
          </a:p>
        </p:txBody>
      </p:sp>
      <p:sp>
        <p:nvSpPr>
          <p:cNvPr id="41" name="Slide Number Placeholder 2"/>
          <p:cNvSpPr>
            <a:spLocks noGrp="1"/>
          </p:cNvSpPr>
          <p:nvPr>
            <p:ph type="sldNum" sz="quarter" idx="12"/>
          </p:nvPr>
        </p:nvSpPr>
        <p:spPr/>
        <p:txBody>
          <a:bodyPr/>
          <a:lstStyle/>
          <a:p>
            <a:fld id="{4425F599-5BE7-4F19-82E6-2C08791C95E6}" type="slidenum">
              <a:rPr lang="en-GB"/>
              <a:pPr/>
              <a:t>2</a:t>
            </a:fld>
            <a:endParaRPr lang="en-GB"/>
          </a:p>
        </p:txBody>
      </p:sp>
      <p:pic>
        <p:nvPicPr>
          <p:cNvPr id="30723" name="Picture 5"/>
          <p:cNvPicPr>
            <a:picLocks noChangeAspect="1" noChangeArrowheads="1"/>
          </p:cNvPicPr>
          <p:nvPr/>
        </p:nvPicPr>
        <p:blipFill>
          <a:blip r:embed="rId3" cstate="print"/>
          <a:srcRect/>
          <a:stretch>
            <a:fillRect/>
          </a:stretch>
        </p:blipFill>
        <p:spPr bwMode="auto">
          <a:xfrm>
            <a:off x="5334000" y="4267200"/>
            <a:ext cx="3352800" cy="304800"/>
          </a:xfrm>
          <a:prstGeom prst="rect">
            <a:avLst/>
          </a:prstGeom>
          <a:noFill/>
          <a:ln w="9525">
            <a:noFill/>
            <a:miter lim="800000"/>
            <a:headEnd/>
            <a:tailEnd/>
          </a:ln>
        </p:spPr>
      </p:pic>
      <p:pic>
        <p:nvPicPr>
          <p:cNvPr id="30724" name="Picture 6"/>
          <p:cNvPicPr>
            <a:picLocks noChangeAspect="1" noChangeArrowheads="1"/>
          </p:cNvPicPr>
          <p:nvPr/>
        </p:nvPicPr>
        <p:blipFill>
          <a:blip r:embed="rId4" cstate="print"/>
          <a:srcRect/>
          <a:stretch>
            <a:fillRect/>
          </a:stretch>
        </p:blipFill>
        <p:spPr bwMode="auto">
          <a:xfrm>
            <a:off x="3200400" y="4572000"/>
            <a:ext cx="3733800" cy="342900"/>
          </a:xfrm>
          <a:prstGeom prst="rect">
            <a:avLst/>
          </a:prstGeom>
          <a:noFill/>
          <a:ln w="9525">
            <a:noFill/>
            <a:miter lim="800000"/>
            <a:headEnd/>
            <a:tailEnd/>
          </a:ln>
        </p:spPr>
      </p:pic>
      <p:pic>
        <p:nvPicPr>
          <p:cNvPr id="30725" name="Picture 8"/>
          <p:cNvPicPr>
            <a:picLocks noChangeAspect="1" noChangeArrowheads="1"/>
          </p:cNvPicPr>
          <p:nvPr/>
        </p:nvPicPr>
        <p:blipFill>
          <a:blip r:embed="rId5" cstate="print"/>
          <a:srcRect/>
          <a:stretch>
            <a:fillRect/>
          </a:stretch>
        </p:blipFill>
        <p:spPr bwMode="auto">
          <a:xfrm>
            <a:off x="685800" y="4532313"/>
            <a:ext cx="2590800" cy="381000"/>
          </a:xfrm>
          <a:prstGeom prst="rect">
            <a:avLst/>
          </a:prstGeom>
          <a:noFill/>
          <a:ln w="9525">
            <a:noFill/>
            <a:miter lim="800000"/>
            <a:headEnd/>
            <a:tailEnd/>
          </a:ln>
        </p:spPr>
      </p:pic>
      <p:pic>
        <p:nvPicPr>
          <p:cNvPr id="30726" name="Picture 9"/>
          <p:cNvPicPr>
            <a:picLocks noChangeAspect="1" noChangeArrowheads="1"/>
          </p:cNvPicPr>
          <p:nvPr/>
        </p:nvPicPr>
        <p:blipFill>
          <a:blip r:embed="rId6" cstate="print"/>
          <a:srcRect/>
          <a:stretch>
            <a:fillRect/>
          </a:stretch>
        </p:blipFill>
        <p:spPr bwMode="auto">
          <a:xfrm>
            <a:off x="6858000" y="4572000"/>
            <a:ext cx="1828800" cy="330200"/>
          </a:xfrm>
          <a:prstGeom prst="rect">
            <a:avLst/>
          </a:prstGeom>
          <a:noFill/>
          <a:ln w="9525">
            <a:noFill/>
            <a:miter lim="800000"/>
            <a:headEnd/>
            <a:tailEnd/>
          </a:ln>
        </p:spPr>
      </p:pic>
      <p:pic>
        <p:nvPicPr>
          <p:cNvPr id="30727" name="Picture 11"/>
          <p:cNvPicPr>
            <a:picLocks noChangeAspect="1" noChangeArrowheads="1"/>
          </p:cNvPicPr>
          <p:nvPr/>
        </p:nvPicPr>
        <p:blipFill>
          <a:blip r:embed="rId7" cstate="print"/>
          <a:srcRect/>
          <a:stretch>
            <a:fillRect/>
          </a:stretch>
        </p:blipFill>
        <p:spPr bwMode="auto">
          <a:xfrm>
            <a:off x="685800" y="4267200"/>
            <a:ext cx="2667000" cy="314325"/>
          </a:xfrm>
          <a:prstGeom prst="rect">
            <a:avLst/>
          </a:prstGeom>
          <a:noFill/>
          <a:ln w="9525">
            <a:noFill/>
            <a:miter lim="800000"/>
            <a:headEnd/>
            <a:tailEnd/>
          </a:ln>
        </p:spPr>
      </p:pic>
      <p:pic>
        <p:nvPicPr>
          <p:cNvPr id="30728" name="Picture 13"/>
          <p:cNvPicPr>
            <a:picLocks noChangeAspect="1" noChangeArrowheads="1"/>
          </p:cNvPicPr>
          <p:nvPr/>
        </p:nvPicPr>
        <p:blipFill>
          <a:blip r:embed="rId8" cstate="print"/>
          <a:srcRect/>
          <a:stretch>
            <a:fillRect/>
          </a:stretch>
        </p:blipFill>
        <p:spPr bwMode="auto">
          <a:xfrm>
            <a:off x="3352800" y="4267200"/>
            <a:ext cx="2057400" cy="304800"/>
          </a:xfrm>
          <a:prstGeom prst="rect">
            <a:avLst/>
          </a:prstGeom>
          <a:noFill/>
          <a:ln w="9525">
            <a:noFill/>
            <a:miter lim="800000"/>
            <a:headEnd/>
            <a:tailEnd/>
          </a:ln>
        </p:spPr>
      </p:pic>
      <p:pic>
        <p:nvPicPr>
          <p:cNvPr id="30729" name="Picture 14"/>
          <p:cNvPicPr>
            <a:picLocks noChangeAspect="1" noChangeArrowheads="1"/>
          </p:cNvPicPr>
          <p:nvPr/>
        </p:nvPicPr>
        <p:blipFill>
          <a:blip r:embed="rId9" cstate="print"/>
          <a:srcRect/>
          <a:stretch>
            <a:fillRect/>
          </a:stretch>
        </p:blipFill>
        <p:spPr bwMode="auto">
          <a:xfrm>
            <a:off x="676275" y="4876800"/>
            <a:ext cx="2124075" cy="304800"/>
          </a:xfrm>
          <a:prstGeom prst="rect">
            <a:avLst/>
          </a:prstGeom>
          <a:noFill/>
          <a:ln w="9525">
            <a:noFill/>
            <a:miter lim="800000"/>
            <a:headEnd/>
            <a:tailEnd/>
          </a:ln>
        </p:spPr>
      </p:pic>
      <p:sp>
        <p:nvSpPr>
          <p:cNvPr id="30731" name="TextBox 19"/>
          <p:cNvSpPr txBox="1">
            <a:spLocks noChangeArrowheads="1"/>
          </p:cNvSpPr>
          <p:nvPr/>
        </p:nvSpPr>
        <p:spPr bwMode="auto">
          <a:xfrm>
            <a:off x="457200" y="3429000"/>
            <a:ext cx="8305800" cy="646113"/>
          </a:xfrm>
          <a:prstGeom prst="rect">
            <a:avLst/>
          </a:prstGeom>
          <a:noFill/>
          <a:ln w="9525">
            <a:noFill/>
            <a:miter lim="800000"/>
            <a:headEnd/>
            <a:tailEnd/>
          </a:ln>
        </p:spPr>
        <p:txBody>
          <a:bodyPr>
            <a:spAutoFit/>
          </a:bodyPr>
          <a:lstStyle/>
          <a:p>
            <a:r>
              <a:rPr lang="en-US" dirty="0"/>
              <a:t>Seven Sponsor organizations that collect  statistical data from their member organizations</a:t>
            </a:r>
            <a:r>
              <a:rPr lang="en-US" dirty="0" smtClean="0"/>
              <a:t>:</a:t>
            </a:r>
            <a:endParaRPr lang="en-US" dirty="0"/>
          </a:p>
        </p:txBody>
      </p:sp>
      <p:sp>
        <p:nvSpPr>
          <p:cNvPr id="30732" name="TextBox 20"/>
          <p:cNvSpPr txBox="1">
            <a:spLocks noChangeArrowheads="1"/>
          </p:cNvSpPr>
          <p:nvPr/>
        </p:nvSpPr>
        <p:spPr bwMode="auto">
          <a:xfrm>
            <a:off x="454025" y="5334000"/>
            <a:ext cx="8077200" cy="1200150"/>
          </a:xfrm>
          <a:prstGeom prst="rect">
            <a:avLst/>
          </a:prstGeom>
          <a:noFill/>
          <a:ln w="9525">
            <a:noFill/>
            <a:miter lim="800000"/>
            <a:headEnd/>
            <a:tailEnd/>
          </a:ln>
        </p:spPr>
        <p:txBody>
          <a:bodyPr>
            <a:spAutoFit/>
          </a:bodyPr>
          <a:lstStyle/>
          <a:p>
            <a:r>
              <a:rPr lang="en-US"/>
              <a:t>SDMX is used by our member organizations that must report data, e.g., Central Banks, National Statistical Offices, other national agencies; plus other  Regional  and International Organizations . Users may also include data distributors and web applications.</a:t>
            </a:r>
          </a:p>
        </p:txBody>
      </p:sp>
      <p:pic>
        <p:nvPicPr>
          <p:cNvPr id="1027" name="Picture 3"/>
          <p:cNvPicPr>
            <a:picLocks noChangeAspect="1" noChangeArrowheads="1"/>
          </p:cNvPicPr>
          <p:nvPr/>
        </p:nvPicPr>
        <p:blipFill>
          <a:blip r:embed="rId10" cstate="print"/>
          <a:srcRect/>
          <a:stretch>
            <a:fillRect/>
          </a:stretch>
        </p:blipFill>
        <p:spPr bwMode="auto">
          <a:xfrm>
            <a:off x="5257800" y="4267200"/>
            <a:ext cx="457199" cy="27939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p:txBody>
          <a:bodyPr/>
          <a:lstStyle/>
          <a:p>
            <a:r>
              <a:rPr lang="de-CH" dirty="0" err="1" smtClean="0"/>
              <a:t>Why</a:t>
            </a:r>
            <a:r>
              <a:rPr lang="de-CH" dirty="0" smtClean="0"/>
              <a:t> </a:t>
            </a:r>
            <a:r>
              <a:rPr lang="de-CH" dirty="0" err="1" smtClean="0"/>
              <a:t>We</a:t>
            </a:r>
            <a:r>
              <a:rPr lang="de-CH" dirty="0" smtClean="0"/>
              <a:t> Need SDMX</a:t>
            </a:r>
            <a:endParaRPr lang="en-GB" sz="3200" dirty="0" smtClean="0">
              <a:effectLst/>
            </a:endParaRPr>
          </a:p>
        </p:txBody>
      </p:sp>
      <p:sp>
        <p:nvSpPr>
          <p:cNvPr id="41" name="Slide Number Placeholder 2"/>
          <p:cNvSpPr>
            <a:spLocks noGrp="1"/>
          </p:cNvSpPr>
          <p:nvPr>
            <p:ph type="sldNum" sz="quarter" idx="12"/>
          </p:nvPr>
        </p:nvSpPr>
        <p:spPr/>
        <p:txBody>
          <a:bodyPr/>
          <a:lstStyle/>
          <a:p>
            <a:fld id="{FF15038E-607A-4124-AD92-0074D43022DA}" type="slidenum">
              <a:rPr lang="en-GB"/>
              <a:pPr/>
              <a:t>3</a:t>
            </a:fld>
            <a:endParaRPr lang="en-GB"/>
          </a:p>
        </p:txBody>
      </p:sp>
      <p:pic>
        <p:nvPicPr>
          <p:cNvPr id="32771" name="Picture 6" descr="Mobile_Phone_Charger_Manufacturer"/>
          <p:cNvPicPr>
            <a:picLocks noGrp="1" noChangeAspect="1" noChangeArrowheads="1"/>
          </p:cNvPicPr>
          <p:nvPr>
            <p:ph idx="1"/>
          </p:nvPr>
        </p:nvPicPr>
        <p:blipFill>
          <a:blip r:embed="rId3" cstate="print"/>
          <a:srcRect/>
          <a:stretch>
            <a:fillRect/>
          </a:stretch>
        </p:blipFill>
        <p:spPr>
          <a:xfrm>
            <a:off x="685800" y="2971800"/>
            <a:ext cx="4111625" cy="2743200"/>
          </a:xfrm>
        </p:spPr>
      </p:pic>
      <p:pic>
        <p:nvPicPr>
          <p:cNvPr id="32772" name="Picture 7" descr="Picture1"/>
          <p:cNvPicPr>
            <a:picLocks noChangeAspect="1" noChangeArrowheads="1"/>
          </p:cNvPicPr>
          <p:nvPr/>
        </p:nvPicPr>
        <p:blipFill>
          <a:blip r:embed="rId4" cstate="print"/>
          <a:srcRect/>
          <a:stretch>
            <a:fillRect/>
          </a:stretch>
        </p:blipFill>
        <p:spPr bwMode="auto">
          <a:xfrm>
            <a:off x="6477000" y="3429000"/>
            <a:ext cx="1757363" cy="1757363"/>
          </a:xfrm>
          <a:prstGeom prst="rect">
            <a:avLst/>
          </a:prstGeom>
          <a:noFill/>
          <a:ln w="9525">
            <a:noFill/>
            <a:miter lim="800000"/>
            <a:headEnd/>
            <a:tailEnd/>
          </a:ln>
        </p:spPr>
      </p:pic>
      <p:sp>
        <p:nvSpPr>
          <p:cNvPr id="32773" name="Text Box 7"/>
          <p:cNvSpPr txBox="1">
            <a:spLocks noChangeArrowheads="1"/>
          </p:cNvSpPr>
          <p:nvPr/>
        </p:nvSpPr>
        <p:spPr bwMode="auto">
          <a:xfrm>
            <a:off x="609600" y="1600200"/>
            <a:ext cx="4191000" cy="1292225"/>
          </a:xfrm>
          <a:prstGeom prst="rect">
            <a:avLst/>
          </a:prstGeom>
          <a:noFill/>
          <a:ln w="9525">
            <a:noFill/>
            <a:miter lim="800000"/>
            <a:headEnd/>
            <a:tailEnd/>
          </a:ln>
        </p:spPr>
        <p:txBody>
          <a:bodyPr>
            <a:spAutoFit/>
          </a:bodyPr>
          <a:lstStyle/>
          <a:p>
            <a:pPr>
              <a:spcBef>
                <a:spcPct val="50000"/>
              </a:spcBef>
            </a:pPr>
            <a:r>
              <a:rPr lang="en-GB" sz="2200" b="1" u="sng"/>
              <a:t>The Past </a:t>
            </a:r>
          </a:p>
          <a:p>
            <a:pPr>
              <a:spcBef>
                <a:spcPct val="50000"/>
              </a:spcBef>
            </a:pPr>
            <a:r>
              <a:rPr lang="en-GB" sz="1600" b="1">
                <a:solidFill>
                  <a:srgbClr val="99CCFF"/>
                </a:solidFill>
                <a:sym typeface="Wingdings" pitchFamily="2" charset="2"/>
              </a:rPr>
              <a:t>The same data transmitted (or requested) in different formats, to/from national and international organizations .</a:t>
            </a:r>
            <a:endParaRPr lang="en-GB" sz="1600" b="1" u="sng">
              <a:solidFill>
                <a:srgbClr val="99CCFF"/>
              </a:solidFill>
            </a:endParaRPr>
          </a:p>
        </p:txBody>
      </p:sp>
      <p:sp>
        <p:nvSpPr>
          <p:cNvPr id="32774" name="Text Box 7"/>
          <p:cNvSpPr txBox="1">
            <a:spLocks noChangeArrowheads="1"/>
          </p:cNvSpPr>
          <p:nvPr/>
        </p:nvSpPr>
        <p:spPr bwMode="auto">
          <a:xfrm>
            <a:off x="6096000" y="1706563"/>
            <a:ext cx="2743200" cy="1292225"/>
          </a:xfrm>
          <a:prstGeom prst="rect">
            <a:avLst/>
          </a:prstGeom>
          <a:noFill/>
          <a:ln w="9525">
            <a:noFill/>
            <a:miter lim="800000"/>
            <a:headEnd/>
            <a:tailEnd/>
          </a:ln>
        </p:spPr>
        <p:txBody>
          <a:bodyPr>
            <a:spAutoFit/>
          </a:bodyPr>
          <a:lstStyle/>
          <a:p>
            <a:pPr>
              <a:spcBef>
                <a:spcPct val="50000"/>
              </a:spcBef>
            </a:pPr>
            <a:r>
              <a:rPr lang="en-GB" sz="2200" b="1" u="sng"/>
              <a:t>The Future</a:t>
            </a:r>
          </a:p>
          <a:p>
            <a:pPr>
              <a:spcBef>
                <a:spcPct val="50000"/>
              </a:spcBef>
            </a:pPr>
            <a:r>
              <a:rPr lang="en-GB" sz="1600" b="1">
                <a:solidFill>
                  <a:srgbClr val="99CCFF"/>
                </a:solidFill>
              </a:rPr>
              <a:t>One standard format that all can use and reuse to transmit data.</a:t>
            </a:r>
          </a:p>
        </p:txBody>
      </p:sp>
      <p:sp>
        <p:nvSpPr>
          <p:cNvPr id="9" name="Striped Right Arrow 8"/>
          <p:cNvSpPr/>
          <p:nvPr/>
        </p:nvSpPr>
        <p:spPr>
          <a:xfrm>
            <a:off x="5029200" y="4038600"/>
            <a:ext cx="10668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
        <p:nvSpPr>
          <p:cNvPr id="32776" name="TextBox 10"/>
          <p:cNvSpPr txBox="1">
            <a:spLocks noChangeArrowheads="1"/>
          </p:cNvSpPr>
          <p:nvPr/>
        </p:nvSpPr>
        <p:spPr bwMode="auto">
          <a:xfrm>
            <a:off x="762000" y="6019800"/>
            <a:ext cx="3886200" cy="369888"/>
          </a:xfrm>
          <a:prstGeom prst="rect">
            <a:avLst/>
          </a:prstGeom>
          <a:noFill/>
          <a:ln w="9525">
            <a:noFill/>
            <a:miter lim="800000"/>
            <a:headEnd/>
            <a:tailEnd/>
          </a:ln>
        </p:spPr>
        <p:txBody>
          <a:bodyPr>
            <a:spAutoFit/>
          </a:bodyPr>
          <a:lstStyle/>
          <a:p>
            <a:r>
              <a:rPr lang="en-US">
                <a:solidFill>
                  <a:srgbClr val="99CCFF"/>
                </a:solidFill>
              </a:rPr>
              <a:t>Expensive and inefficient…</a:t>
            </a:r>
          </a:p>
        </p:txBody>
      </p:sp>
      <p:sp>
        <p:nvSpPr>
          <p:cNvPr id="32777" name="TextBox 11"/>
          <p:cNvSpPr txBox="1">
            <a:spLocks noChangeArrowheads="1"/>
          </p:cNvSpPr>
          <p:nvPr/>
        </p:nvSpPr>
        <p:spPr bwMode="auto">
          <a:xfrm>
            <a:off x="5943600" y="6019800"/>
            <a:ext cx="3048000" cy="369888"/>
          </a:xfrm>
          <a:prstGeom prst="rect">
            <a:avLst/>
          </a:prstGeom>
          <a:noFill/>
          <a:ln w="9525">
            <a:noFill/>
            <a:miter lim="800000"/>
            <a:headEnd/>
            <a:tailEnd/>
          </a:ln>
        </p:spPr>
        <p:txBody>
          <a:bodyPr>
            <a:spAutoFit/>
          </a:bodyPr>
          <a:lstStyle/>
          <a:p>
            <a:r>
              <a:rPr lang="en-US">
                <a:solidFill>
                  <a:srgbClr val="99CCFF"/>
                </a:solidFill>
              </a:rPr>
              <a:t>Cost effective and efficient</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a:xfrm>
            <a:off x="457200" y="274638"/>
            <a:ext cx="8382000" cy="1143000"/>
          </a:xfrm>
        </p:spPr>
        <p:txBody>
          <a:bodyPr/>
          <a:lstStyle/>
          <a:p>
            <a:r>
              <a:rPr lang="de-CH" smtClean="0"/>
              <a:t>SMDX Components</a:t>
            </a:r>
            <a:endParaRPr lang="en-GB" sz="3200" smtClean="0">
              <a:effectLst/>
            </a:endParaRPr>
          </a:p>
        </p:txBody>
      </p:sp>
      <p:sp>
        <p:nvSpPr>
          <p:cNvPr id="43" name="Content Placeholder 42"/>
          <p:cNvSpPr>
            <a:spLocks noGrp="1"/>
          </p:cNvSpPr>
          <p:nvPr>
            <p:ph sz="half" idx="2"/>
          </p:nvPr>
        </p:nvSpPr>
        <p:spPr>
          <a:xfrm>
            <a:off x="457200" y="1524000"/>
            <a:ext cx="8382000" cy="4602163"/>
          </a:xfrm>
        </p:spPr>
        <p:txBody>
          <a:bodyPr/>
          <a:lstStyle/>
          <a:p>
            <a:pPr marL="381000" indent="-381000">
              <a:buFont typeface="Wingdings" pitchFamily="2" charset="2"/>
              <a:buNone/>
            </a:pPr>
            <a:r>
              <a:rPr lang="en-US" sz="1800" dirty="0" smtClean="0"/>
              <a:t>Standards, Guidelines and Tools</a:t>
            </a:r>
          </a:p>
          <a:p>
            <a:pPr marL="381000" indent="-381000"/>
            <a:r>
              <a:rPr lang="en-US" sz="1800" dirty="0" smtClean="0"/>
              <a:t>All major building blocks of framework in place</a:t>
            </a:r>
          </a:p>
          <a:p>
            <a:pPr marL="381000" indent="-381000"/>
            <a:r>
              <a:rPr lang="en-US" sz="1800" dirty="0" smtClean="0"/>
              <a:t>Technical Standards (information model, formats, architecture)</a:t>
            </a:r>
          </a:p>
          <a:p>
            <a:pPr marL="838200" lvl="1" indent="-381000"/>
            <a:r>
              <a:rPr lang="de-CH" sz="1800" dirty="0" smtClean="0"/>
              <a:t>Version 2.0 (</a:t>
            </a:r>
            <a:r>
              <a:rPr lang="de-CH" sz="1800" dirty="0" err="1" smtClean="0"/>
              <a:t>Approved</a:t>
            </a:r>
            <a:r>
              <a:rPr lang="de-CH" sz="1800" dirty="0" smtClean="0"/>
              <a:t> </a:t>
            </a:r>
            <a:r>
              <a:rPr lang="de-CH" sz="1800" dirty="0" err="1" smtClean="0"/>
              <a:t>by</a:t>
            </a:r>
            <a:r>
              <a:rPr lang="de-CH" sz="1800" dirty="0" smtClean="0"/>
              <a:t> Sponsors in November 2005; Version 1.0 ISO 17369) </a:t>
            </a:r>
          </a:p>
          <a:p>
            <a:pPr marL="838200" lvl="1" indent="-381000"/>
            <a:r>
              <a:rPr lang="de-CH" sz="1800" dirty="0" smtClean="0"/>
              <a:t>Version 2.1 </a:t>
            </a:r>
            <a:r>
              <a:rPr lang="de-CH" sz="1800" dirty="0" err="1" smtClean="0"/>
              <a:t>being</a:t>
            </a:r>
            <a:r>
              <a:rPr lang="de-CH" sz="1800" dirty="0" smtClean="0"/>
              <a:t> </a:t>
            </a:r>
            <a:r>
              <a:rPr lang="de-CH" sz="1800" dirty="0" err="1" smtClean="0"/>
              <a:t>prepared</a:t>
            </a:r>
            <a:endParaRPr lang="en-US" sz="1800" dirty="0" smtClean="0"/>
          </a:p>
          <a:p>
            <a:pPr marL="381000" indent="-381000"/>
            <a:r>
              <a:rPr lang="de-CH" sz="1800" dirty="0" err="1" smtClean="0"/>
              <a:t>Content-Oriented</a:t>
            </a:r>
            <a:r>
              <a:rPr lang="de-CH" sz="1800" dirty="0" smtClean="0"/>
              <a:t> </a:t>
            </a:r>
            <a:r>
              <a:rPr lang="de-CH" sz="1800" dirty="0" err="1" smtClean="0"/>
              <a:t>Guidelines</a:t>
            </a:r>
            <a:endParaRPr lang="de-CH" sz="1800" dirty="0" smtClean="0"/>
          </a:p>
          <a:p>
            <a:pPr marL="838200" lvl="1" indent="-381000"/>
            <a:r>
              <a:rPr lang="de-CH" sz="1800" dirty="0" err="1" smtClean="0"/>
              <a:t>Cross-domain</a:t>
            </a:r>
            <a:r>
              <a:rPr lang="de-CH" sz="1800" dirty="0" smtClean="0"/>
              <a:t> </a:t>
            </a:r>
            <a:r>
              <a:rPr lang="de-CH" sz="1800" dirty="0" err="1" smtClean="0"/>
              <a:t>concepts</a:t>
            </a:r>
            <a:r>
              <a:rPr lang="de-CH" sz="1800" dirty="0" smtClean="0"/>
              <a:t>, </a:t>
            </a:r>
            <a:r>
              <a:rPr lang="de-CH" sz="1800" dirty="0" err="1" smtClean="0"/>
              <a:t>code</a:t>
            </a:r>
            <a:r>
              <a:rPr lang="de-CH" sz="1800" dirty="0" smtClean="0"/>
              <a:t> </a:t>
            </a:r>
            <a:r>
              <a:rPr lang="de-CH" sz="1800" dirty="0" err="1" smtClean="0"/>
              <a:t>lists</a:t>
            </a:r>
            <a:r>
              <a:rPr lang="de-CH" sz="1800" dirty="0" smtClean="0"/>
              <a:t> </a:t>
            </a:r>
            <a:r>
              <a:rPr lang="de-CH" sz="1800" dirty="0" err="1" smtClean="0"/>
              <a:t>subject-matter</a:t>
            </a:r>
            <a:r>
              <a:rPr lang="de-CH" sz="1800" dirty="0" smtClean="0"/>
              <a:t> </a:t>
            </a:r>
            <a:r>
              <a:rPr lang="de-CH" sz="1800" dirty="0" err="1" smtClean="0"/>
              <a:t>domains</a:t>
            </a:r>
            <a:r>
              <a:rPr lang="de-CH" sz="1800" dirty="0" smtClean="0"/>
              <a:t> and </a:t>
            </a:r>
            <a:r>
              <a:rPr lang="de-CH" sz="1800" dirty="0" err="1" smtClean="0"/>
              <a:t>metadata</a:t>
            </a:r>
            <a:r>
              <a:rPr lang="de-CH" sz="1800" dirty="0" smtClean="0"/>
              <a:t> </a:t>
            </a:r>
            <a:r>
              <a:rPr lang="de-CH" sz="1800" dirty="0" err="1" smtClean="0"/>
              <a:t>common</a:t>
            </a:r>
            <a:r>
              <a:rPr lang="de-CH" sz="1800" dirty="0" smtClean="0"/>
              <a:t> </a:t>
            </a:r>
            <a:r>
              <a:rPr lang="de-CH" sz="1800" dirty="0" err="1" smtClean="0"/>
              <a:t>vocabulary</a:t>
            </a:r>
            <a:endParaRPr lang="de-CH" sz="1800" dirty="0" smtClean="0"/>
          </a:p>
          <a:p>
            <a:pPr marL="381000" indent="-381000"/>
            <a:r>
              <a:rPr lang="de-CH" sz="1800" dirty="0" smtClean="0"/>
              <a:t>Tools </a:t>
            </a:r>
          </a:p>
          <a:p>
            <a:pPr marL="838200" lvl="1" indent="-381000"/>
            <a:r>
              <a:rPr lang="de-CH" sz="1800" dirty="0" err="1" smtClean="0"/>
              <a:t>DSD/key</a:t>
            </a:r>
            <a:r>
              <a:rPr lang="de-CH" sz="1800" dirty="0" smtClean="0"/>
              <a:t> </a:t>
            </a:r>
            <a:r>
              <a:rPr lang="de-CH" sz="1800" dirty="0" err="1" smtClean="0"/>
              <a:t>family</a:t>
            </a:r>
            <a:r>
              <a:rPr lang="de-CH" sz="1800" dirty="0" smtClean="0"/>
              <a:t> </a:t>
            </a:r>
            <a:r>
              <a:rPr lang="de-CH" sz="1800" dirty="0" err="1" smtClean="0"/>
              <a:t>creation</a:t>
            </a:r>
            <a:r>
              <a:rPr lang="de-CH" sz="1800" dirty="0" smtClean="0"/>
              <a:t>, </a:t>
            </a:r>
            <a:r>
              <a:rPr lang="de-CH" sz="1800" dirty="0" err="1" smtClean="0"/>
              <a:t>format</a:t>
            </a:r>
            <a:r>
              <a:rPr lang="de-CH" sz="1800" dirty="0" smtClean="0"/>
              <a:t> </a:t>
            </a:r>
            <a:r>
              <a:rPr lang="de-CH" sz="1800" dirty="0" err="1" smtClean="0"/>
              <a:t>transformations</a:t>
            </a:r>
            <a:r>
              <a:rPr lang="de-CH" sz="1800" dirty="0" smtClean="0"/>
              <a:t>, </a:t>
            </a:r>
            <a:r>
              <a:rPr lang="de-CH" sz="1800" dirty="0" err="1" smtClean="0"/>
              <a:t>registry</a:t>
            </a:r>
            <a:r>
              <a:rPr lang="de-CH" sz="1800" dirty="0" smtClean="0"/>
              <a:t> </a:t>
            </a:r>
            <a:r>
              <a:rPr lang="de-CH" sz="1800" dirty="0" err="1" smtClean="0"/>
              <a:t>implementation</a:t>
            </a:r>
            <a:endParaRPr lang="en-US" sz="1800" dirty="0" smtClean="0"/>
          </a:p>
        </p:txBody>
      </p:sp>
      <p:sp>
        <p:nvSpPr>
          <p:cNvPr id="41" name="Slide Number Placeholder 2"/>
          <p:cNvSpPr>
            <a:spLocks noGrp="1"/>
          </p:cNvSpPr>
          <p:nvPr>
            <p:ph type="sldNum" sz="quarter" idx="12"/>
          </p:nvPr>
        </p:nvSpPr>
        <p:spPr/>
        <p:txBody>
          <a:bodyPr/>
          <a:lstStyle/>
          <a:p>
            <a:fld id="{6A96017D-CEB5-4E87-9616-E65E878E6BB6}" type="slidenum">
              <a:rPr lang="en-GB"/>
              <a:pPr/>
              <a:t>4</a:t>
            </a:fld>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a:xfrm>
            <a:off x="457200" y="381000"/>
            <a:ext cx="8229600" cy="762000"/>
          </a:xfrm>
        </p:spPr>
        <p:txBody>
          <a:bodyPr/>
          <a:lstStyle/>
          <a:p>
            <a:r>
              <a:rPr lang="de-CH" sz="2800" smtClean="0"/>
              <a:t>Sample Data Structure Definition (DSD)</a:t>
            </a:r>
            <a:endParaRPr lang="en-GB" sz="2800" smtClean="0">
              <a:effectLst/>
            </a:endParaRPr>
          </a:p>
        </p:txBody>
      </p:sp>
      <p:sp>
        <p:nvSpPr>
          <p:cNvPr id="41" name="Slide Number Placeholder 2"/>
          <p:cNvSpPr>
            <a:spLocks noGrp="1"/>
          </p:cNvSpPr>
          <p:nvPr>
            <p:ph type="sldNum" sz="quarter" idx="12"/>
          </p:nvPr>
        </p:nvSpPr>
        <p:spPr/>
        <p:txBody>
          <a:bodyPr/>
          <a:lstStyle/>
          <a:p>
            <a:fld id="{37636309-1CB0-4954-9788-22A057D21041}" type="slidenum">
              <a:rPr lang="en-GB"/>
              <a:pPr/>
              <a:t>5</a:t>
            </a:fld>
            <a:endParaRPr lang="en-GB"/>
          </a:p>
        </p:txBody>
      </p:sp>
      <p:sp>
        <p:nvSpPr>
          <p:cNvPr id="51203" name="TextBox 9"/>
          <p:cNvSpPr txBox="1">
            <a:spLocks noChangeArrowheads="1"/>
          </p:cNvSpPr>
          <p:nvPr/>
        </p:nvSpPr>
        <p:spPr bwMode="auto">
          <a:xfrm>
            <a:off x="381000" y="6248400"/>
            <a:ext cx="7620000" cy="830263"/>
          </a:xfrm>
          <a:prstGeom prst="rect">
            <a:avLst/>
          </a:prstGeom>
          <a:noFill/>
          <a:ln w="9525">
            <a:noFill/>
            <a:miter lim="800000"/>
            <a:headEnd/>
            <a:tailEnd/>
          </a:ln>
        </p:spPr>
        <p:txBody>
          <a:bodyPr>
            <a:spAutoFit/>
          </a:bodyPr>
          <a:lstStyle/>
          <a:p>
            <a:r>
              <a:rPr lang="en-US" sz="1200"/>
              <a:t>Source: Bank for International Settlements</a:t>
            </a:r>
          </a:p>
          <a:p>
            <a:endParaRPr lang="en-US"/>
          </a:p>
          <a:p>
            <a:endParaRPr lang="en-US"/>
          </a:p>
        </p:txBody>
      </p:sp>
      <p:pic>
        <p:nvPicPr>
          <p:cNvPr id="51204" name="Picture 3"/>
          <p:cNvPicPr>
            <a:picLocks noChangeAspect="1" noChangeArrowheads="1"/>
          </p:cNvPicPr>
          <p:nvPr/>
        </p:nvPicPr>
        <p:blipFill>
          <a:blip r:embed="rId3" cstate="print"/>
          <a:srcRect/>
          <a:stretch>
            <a:fillRect/>
          </a:stretch>
        </p:blipFill>
        <p:spPr bwMode="auto">
          <a:xfrm>
            <a:off x="4648200" y="1190625"/>
            <a:ext cx="4495800" cy="5273675"/>
          </a:xfrm>
          <a:prstGeom prst="rect">
            <a:avLst/>
          </a:prstGeom>
          <a:noFill/>
          <a:ln w="9525">
            <a:noFill/>
            <a:miter lim="800000"/>
            <a:headEnd/>
            <a:tailEnd/>
          </a:ln>
        </p:spPr>
      </p:pic>
      <p:sp>
        <p:nvSpPr>
          <p:cNvPr id="51205" name="TextBox 12"/>
          <p:cNvSpPr txBox="1">
            <a:spLocks noChangeArrowheads="1"/>
          </p:cNvSpPr>
          <p:nvPr/>
        </p:nvSpPr>
        <p:spPr bwMode="auto">
          <a:xfrm>
            <a:off x="533400" y="1371600"/>
            <a:ext cx="3581400" cy="1200150"/>
          </a:xfrm>
          <a:prstGeom prst="rect">
            <a:avLst/>
          </a:prstGeom>
          <a:noFill/>
          <a:ln w="9525">
            <a:noFill/>
            <a:miter lim="800000"/>
            <a:headEnd/>
            <a:tailEnd/>
          </a:ln>
        </p:spPr>
        <p:txBody>
          <a:bodyPr>
            <a:spAutoFit/>
          </a:bodyPr>
          <a:lstStyle/>
          <a:p>
            <a:r>
              <a:rPr lang="en-US" dirty="0"/>
              <a:t>The </a:t>
            </a:r>
            <a:r>
              <a:rPr lang="en-US" dirty="0" smtClean="0"/>
              <a:t>data and </a:t>
            </a:r>
            <a:r>
              <a:rPr lang="en-US" dirty="0"/>
              <a:t>metadata in the table below are defined </a:t>
            </a:r>
            <a:r>
              <a:rPr lang="en-US" dirty="0" smtClean="0"/>
              <a:t>by a DSD (right) using dimensions, </a:t>
            </a:r>
            <a:r>
              <a:rPr lang="en-US" dirty="0"/>
              <a:t>attributes and code lists.  </a:t>
            </a:r>
          </a:p>
        </p:txBody>
      </p:sp>
      <p:pic>
        <p:nvPicPr>
          <p:cNvPr id="51206" name="Picture 4"/>
          <p:cNvPicPr>
            <a:picLocks noChangeAspect="1" noChangeArrowheads="1"/>
          </p:cNvPicPr>
          <p:nvPr/>
        </p:nvPicPr>
        <p:blipFill>
          <a:blip r:embed="rId4" cstate="print"/>
          <a:srcRect/>
          <a:stretch>
            <a:fillRect/>
          </a:stretch>
        </p:blipFill>
        <p:spPr bwMode="auto">
          <a:xfrm>
            <a:off x="304800" y="2590800"/>
            <a:ext cx="4191000" cy="3338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a:xfrm>
            <a:off x="457200" y="274638"/>
            <a:ext cx="8382000" cy="1143000"/>
          </a:xfrm>
        </p:spPr>
        <p:txBody>
          <a:bodyPr/>
          <a:lstStyle/>
          <a:p>
            <a:r>
              <a:rPr lang="de-CH" smtClean="0"/>
              <a:t>Applications of SDMX</a:t>
            </a:r>
            <a:endParaRPr lang="en-GB" sz="3200" smtClean="0">
              <a:effectLst/>
            </a:endParaRPr>
          </a:p>
        </p:txBody>
      </p:sp>
      <p:sp>
        <p:nvSpPr>
          <p:cNvPr id="45" name="Content Placeholder 44"/>
          <p:cNvSpPr>
            <a:spLocks noGrp="1"/>
          </p:cNvSpPr>
          <p:nvPr>
            <p:ph sz="quarter" idx="4"/>
          </p:nvPr>
        </p:nvSpPr>
        <p:spPr>
          <a:xfrm>
            <a:off x="685800" y="1828800"/>
            <a:ext cx="8001000" cy="4297363"/>
          </a:xfrm>
        </p:spPr>
        <p:txBody>
          <a:bodyPr/>
          <a:lstStyle/>
          <a:p>
            <a:r>
              <a:rPr lang="en-US" sz="1800" dirty="0" smtClean="0"/>
              <a:t>Bilateral data and metadata exchange</a:t>
            </a:r>
          </a:p>
          <a:p>
            <a:pPr lvl="1"/>
            <a:r>
              <a:rPr lang="en-US" sz="1600" dirty="0" smtClean="0"/>
              <a:t>Bulk data files w/ metadata</a:t>
            </a:r>
          </a:p>
          <a:p>
            <a:pPr lvl="1"/>
            <a:r>
              <a:rPr lang="en-US" sz="1600" dirty="0" smtClean="0"/>
              <a:t>Web services </a:t>
            </a:r>
          </a:p>
          <a:p>
            <a:r>
              <a:rPr lang="en-US" sz="1800" dirty="0" smtClean="0"/>
              <a:t>Data and metadata dissemination</a:t>
            </a:r>
          </a:p>
          <a:p>
            <a:pPr lvl="1"/>
            <a:r>
              <a:rPr lang="en-US" sz="1600" dirty="0" smtClean="0"/>
              <a:t>Web services  </a:t>
            </a:r>
          </a:p>
          <a:p>
            <a:pPr lvl="1"/>
            <a:r>
              <a:rPr lang="en-US" sz="1600" dirty="0" smtClean="0"/>
              <a:t>Data visualization</a:t>
            </a:r>
          </a:p>
          <a:p>
            <a:r>
              <a:rPr lang="en-US" sz="1800" dirty="0" smtClean="0"/>
              <a:t>Data and metadata model </a:t>
            </a:r>
          </a:p>
          <a:p>
            <a:pPr lvl="1"/>
            <a:r>
              <a:rPr lang="en-US" sz="1600" dirty="0" smtClean="0"/>
              <a:t>Basis for statistical processing (storage and metadata)</a:t>
            </a:r>
          </a:p>
          <a:p>
            <a:pPr lvl="1"/>
            <a:r>
              <a:rPr lang="en-US" sz="1600" dirty="0" smtClean="0"/>
              <a:t>Data warehouse applications</a:t>
            </a:r>
          </a:p>
          <a:p>
            <a:pPr lvl="1"/>
            <a:endParaRPr lang="en-US" sz="1400" dirty="0" smtClean="0"/>
          </a:p>
          <a:p>
            <a:pPr>
              <a:buFont typeface="Wingdings" pitchFamily="2" charset="2"/>
              <a:buNone/>
            </a:pPr>
            <a:endParaRPr lang="en-US" sz="1800" dirty="0" smtClean="0"/>
          </a:p>
        </p:txBody>
      </p:sp>
      <p:sp>
        <p:nvSpPr>
          <p:cNvPr id="41" name="Slide Number Placeholder 2"/>
          <p:cNvSpPr>
            <a:spLocks noGrp="1"/>
          </p:cNvSpPr>
          <p:nvPr>
            <p:ph type="sldNum" sz="quarter" idx="12"/>
          </p:nvPr>
        </p:nvSpPr>
        <p:spPr/>
        <p:txBody>
          <a:bodyPr/>
          <a:lstStyle/>
          <a:p>
            <a:fld id="{0955728A-E580-4D75-B317-4B148D1DFF07}" type="slidenum">
              <a:rPr lang="en-GB"/>
              <a:pPr/>
              <a:t>6</a:t>
            </a:fld>
            <a:endParaRPr lang="en-GB"/>
          </a:p>
        </p:txBody>
      </p:sp>
      <p:sp>
        <p:nvSpPr>
          <p:cNvPr id="8" name="TextBox 7"/>
          <p:cNvSpPr txBox="1"/>
          <p:nvPr/>
        </p:nvSpPr>
        <p:spPr>
          <a:xfrm>
            <a:off x="5181600" y="5181600"/>
            <a:ext cx="3810000" cy="954088"/>
          </a:xfrm>
          <a:prstGeom prst="rect">
            <a:avLst/>
          </a:prstGeom>
          <a:noFill/>
        </p:spPr>
        <p:txBody>
          <a:bodyPr>
            <a:spAutoFit/>
          </a:bodyPr>
          <a:lstStyle/>
          <a:p>
            <a:pPr algn="ctr"/>
            <a:r>
              <a:rPr lang="en-US" sz="2800">
                <a:effectLst>
                  <a:outerShdw blurRad="38100" dist="38100" dir="2700000" algn="tl">
                    <a:srgbClr val="000000"/>
                  </a:outerShdw>
                </a:effectLst>
              </a:rPr>
              <a:t>Here are some examples…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72" name="Rectangle 36"/>
          <p:cNvSpPr>
            <a:spLocks noGrp="1" noChangeArrowheads="1"/>
          </p:cNvSpPr>
          <p:nvPr>
            <p:ph type="title"/>
          </p:nvPr>
        </p:nvSpPr>
        <p:spPr>
          <a:xfrm>
            <a:off x="457200" y="381000"/>
            <a:ext cx="8229600" cy="762000"/>
          </a:xfrm>
        </p:spPr>
        <p:txBody>
          <a:bodyPr/>
          <a:lstStyle/>
          <a:p>
            <a:r>
              <a:rPr lang="de-CH" sz="2800" dirty="0" smtClean="0"/>
              <a:t>Data Dissemination </a:t>
            </a:r>
            <a:r>
              <a:rPr lang="de-CH" sz="2800" dirty="0" err="1" smtClean="0"/>
              <a:t>using</a:t>
            </a:r>
            <a:r>
              <a:rPr lang="de-CH" sz="2800" dirty="0" smtClean="0"/>
              <a:t> SDMX</a:t>
            </a:r>
            <a:br>
              <a:rPr lang="de-CH" sz="2800" dirty="0" smtClean="0"/>
            </a:br>
            <a:endParaRPr lang="en-GB" sz="2000" dirty="0" smtClean="0">
              <a:effectLst/>
            </a:endParaRPr>
          </a:p>
        </p:txBody>
      </p:sp>
      <p:sp>
        <p:nvSpPr>
          <p:cNvPr id="41" name="Slide Number Placeholder 2"/>
          <p:cNvSpPr>
            <a:spLocks noGrp="1"/>
          </p:cNvSpPr>
          <p:nvPr>
            <p:ph type="sldNum" sz="quarter" idx="12"/>
          </p:nvPr>
        </p:nvSpPr>
        <p:spPr/>
        <p:txBody>
          <a:bodyPr/>
          <a:lstStyle/>
          <a:p>
            <a:fld id="{627225A3-FA4F-4E80-A9B6-C4E6312D2EF1}" type="slidenum">
              <a:rPr lang="en-GB"/>
              <a:pPr/>
              <a:t>7</a:t>
            </a:fld>
            <a:endParaRPr lang="en-GB"/>
          </a:p>
        </p:txBody>
      </p:sp>
      <p:sp>
        <p:nvSpPr>
          <p:cNvPr id="40963" name="TextBox 9"/>
          <p:cNvSpPr txBox="1">
            <a:spLocks noChangeArrowheads="1"/>
          </p:cNvSpPr>
          <p:nvPr/>
        </p:nvSpPr>
        <p:spPr bwMode="auto">
          <a:xfrm>
            <a:off x="1828800" y="5830888"/>
            <a:ext cx="6172200" cy="922337"/>
          </a:xfrm>
          <a:prstGeom prst="rect">
            <a:avLst/>
          </a:prstGeom>
          <a:noFill/>
          <a:ln w="9525">
            <a:noFill/>
            <a:miter lim="800000"/>
            <a:headEnd/>
            <a:tailEnd/>
          </a:ln>
        </p:spPr>
        <p:txBody>
          <a:bodyPr>
            <a:spAutoFit/>
          </a:bodyPr>
          <a:lstStyle/>
          <a:p>
            <a:r>
              <a:rPr lang="en-US"/>
              <a:t>Source: G20 Principle Global Indicators</a:t>
            </a:r>
            <a:endParaRPr lang="en-US">
              <a:hlinkClick r:id="rId3"/>
            </a:endParaRPr>
          </a:p>
          <a:p>
            <a:r>
              <a:rPr lang="en-US">
                <a:hlinkClick r:id="rId4"/>
              </a:rPr>
              <a:t>http://www.principalglobalindicators.org/default.aspx</a:t>
            </a:r>
            <a:endParaRPr lang="en-US"/>
          </a:p>
          <a:p>
            <a:endParaRPr lang="en-US"/>
          </a:p>
        </p:txBody>
      </p:sp>
      <p:pic>
        <p:nvPicPr>
          <p:cNvPr id="40964" name="Picture 2"/>
          <p:cNvPicPr>
            <a:picLocks noChangeAspect="1" noChangeArrowheads="1"/>
          </p:cNvPicPr>
          <p:nvPr/>
        </p:nvPicPr>
        <p:blipFill>
          <a:blip r:embed="rId5" cstate="print"/>
          <a:srcRect/>
          <a:stretch>
            <a:fillRect/>
          </a:stretch>
        </p:blipFill>
        <p:spPr bwMode="auto">
          <a:xfrm>
            <a:off x="762000" y="1143000"/>
            <a:ext cx="7712075" cy="4191000"/>
          </a:xfrm>
          <a:prstGeom prst="rect">
            <a:avLst/>
          </a:prstGeom>
          <a:noFill/>
          <a:ln w="9525">
            <a:noFill/>
            <a:miter lim="800000"/>
            <a:headEnd/>
            <a:tailEnd/>
          </a:ln>
        </p:spPr>
      </p:pic>
      <p:pic>
        <p:nvPicPr>
          <p:cNvPr id="40965" name="Picture 3"/>
          <p:cNvPicPr>
            <a:picLocks noChangeAspect="1" noChangeArrowheads="1"/>
          </p:cNvPicPr>
          <p:nvPr/>
        </p:nvPicPr>
        <p:blipFill>
          <a:blip r:embed="rId6" cstate="print"/>
          <a:srcRect/>
          <a:stretch>
            <a:fillRect/>
          </a:stretch>
        </p:blipFill>
        <p:spPr bwMode="auto">
          <a:xfrm>
            <a:off x="5578475" y="3048000"/>
            <a:ext cx="3565525" cy="2757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72" name="Rectangle 36"/>
          <p:cNvSpPr>
            <a:spLocks noGrp="1" noChangeArrowheads="1"/>
          </p:cNvSpPr>
          <p:nvPr>
            <p:ph type="title" sz="quarter" idx="4294967295"/>
          </p:nvPr>
        </p:nvSpPr>
        <p:spPr>
          <a:xfrm>
            <a:off x="533400" y="0"/>
            <a:ext cx="8229600" cy="1371600"/>
          </a:xfrm>
          <a:noFill/>
        </p:spPr>
        <p:txBody>
          <a:bodyPr/>
          <a:lstStyle/>
          <a:p>
            <a:r>
              <a:rPr lang="de-CH" sz="2800" smtClean="0"/>
              <a:t>Data sharing in a cross-institutional framework</a:t>
            </a:r>
            <a:endParaRPr lang="en-GB" sz="2800" smtClean="0"/>
          </a:p>
        </p:txBody>
      </p:sp>
      <p:pic>
        <p:nvPicPr>
          <p:cNvPr id="67590" name="Picture 6" descr="untitled1"/>
          <p:cNvPicPr>
            <a:picLocks noGrp="1" noChangeAspect="1" noChangeArrowheads="1"/>
          </p:cNvPicPr>
          <p:nvPr>
            <p:ph sz="quarter" idx="4294967295"/>
          </p:nvPr>
        </p:nvPicPr>
        <p:blipFill>
          <a:blip r:embed="rId3" cstate="print"/>
          <a:srcRect/>
          <a:stretch>
            <a:fillRect/>
          </a:stretch>
        </p:blipFill>
        <p:spPr>
          <a:xfrm>
            <a:off x="304800" y="2762250"/>
            <a:ext cx="5105400" cy="2806700"/>
          </a:xfrm>
        </p:spPr>
      </p:pic>
      <p:pic>
        <p:nvPicPr>
          <p:cNvPr id="67592" name="Picture 8" descr="untitled2"/>
          <p:cNvPicPr>
            <a:picLocks noGrp="1" noChangeAspect="1" noChangeArrowheads="1"/>
          </p:cNvPicPr>
          <p:nvPr>
            <p:ph sz="quarter" idx="4294967295"/>
          </p:nvPr>
        </p:nvPicPr>
        <p:blipFill>
          <a:blip r:embed="rId4" cstate="print"/>
          <a:srcRect/>
          <a:stretch>
            <a:fillRect/>
          </a:stretch>
        </p:blipFill>
        <p:spPr>
          <a:xfrm>
            <a:off x="3352800" y="3581400"/>
            <a:ext cx="5791200" cy="2682875"/>
          </a:xfrm>
          <a:noFill/>
          <a:ln>
            <a:solidFill>
              <a:schemeClr val="bg2"/>
            </a:solidFill>
          </a:ln>
        </p:spPr>
      </p:pic>
      <p:pic>
        <p:nvPicPr>
          <p:cNvPr id="67594" name="Picture 10" descr="untitled3"/>
          <p:cNvPicPr>
            <a:picLocks noGrp="1" noChangeAspect="1" noChangeArrowheads="1"/>
          </p:cNvPicPr>
          <p:nvPr>
            <p:ph sz="quarter" idx="4294967295"/>
          </p:nvPr>
        </p:nvPicPr>
        <p:blipFill>
          <a:blip r:embed="rId5" cstate="print"/>
          <a:srcRect/>
          <a:stretch>
            <a:fillRect/>
          </a:stretch>
        </p:blipFill>
        <p:spPr>
          <a:xfrm>
            <a:off x="7839075" y="3048000"/>
            <a:ext cx="1304925" cy="514350"/>
          </a:xfrm>
        </p:spPr>
      </p:pic>
      <p:sp>
        <p:nvSpPr>
          <p:cNvPr id="67589" name="TextBox 9"/>
          <p:cNvSpPr txBox="1">
            <a:spLocks noChangeArrowheads="1"/>
          </p:cNvSpPr>
          <p:nvPr/>
        </p:nvSpPr>
        <p:spPr bwMode="auto">
          <a:xfrm>
            <a:off x="381000" y="6248400"/>
            <a:ext cx="8686800" cy="641350"/>
          </a:xfrm>
          <a:prstGeom prst="rect">
            <a:avLst/>
          </a:prstGeom>
          <a:noFill/>
          <a:ln w="9525">
            <a:noFill/>
            <a:miter lim="800000"/>
            <a:headEnd/>
            <a:tailEnd/>
          </a:ln>
        </p:spPr>
        <p:txBody>
          <a:bodyPr>
            <a:spAutoFit/>
          </a:bodyPr>
          <a:lstStyle/>
          <a:p>
            <a:r>
              <a:rPr lang="en-US"/>
              <a:t>Source: </a:t>
            </a:r>
            <a:r>
              <a:rPr lang="en-US">
                <a:hlinkClick r:id="rId6"/>
              </a:rPr>
              <a:t>http://www.ecb.europa.eu/stats/services/sdmx/html/index.en.html</a:t>
            </a:r>
            <a:endParaRPr lang="en-US"/>
          </a:p>
          <a:p>
            <a:r>
              <a:rPr lang="en-US" sz="1600"/>
              <a:t>(“</a:t>
            </a:r>
            <a:r>
              <a:rPr lang="en-GB" sz="1600"/>
              <a:t>Selected euro area statistics and national breakdowns”)</a:t>
            </a:r>
            <a:r>
              <a:rPr lang="en-US"/>
              <a:t>  </a:t>
            </a:r>
          </a:p>
        </p:txBody>
      </p:sp>
      <p:pic>
        <p:nvPicPr>
          <p:cNvPr id="67596" name="Picture 12" descr="untitled4"/>
          <p:cNvPicPr>
            <a:picLocks noGrp="1" noChangeAspect="1" noChangeArrowheads="1"/>
          </p:cNvPicPr>
          <p:nvPr>
            <p:ph sz="quarter" idx="4294967295"/>
          </p:nvPr>
        </p:nvPicPr>
        <p:blipFill>
          <a:blip r:embed="rId7" cstate="print"/>
          <a:srcRect/>
          <a:stretch>
            <a:fillRect/>
          </a:stretch>
        </p:blipFill>
        <p:spPr>
          <a:xfrm>
            <a:off x="381000" y="2070100"/>
            <a:ext cx="1447800" cy="673100"/>
          </a:xfrm>
        </p:spPr>
      </p:pic>
      <p:sp>
        <p:nvSpPr>
          <p:cNvPr id="43" name="Content Placeholder 42"/>
          <p:cNvSpPr>
            <a:spLocks/>
          </p:cNvSpPr>
          <p:nvPr/>
        </p:nvSpPr>
        <p:spPr bwMode="auto">
          <a:xfrm>
            <a:off x="228600" y="1447800"/>
            <a:ext cx="4495800" cy="457200"/>
          </a:xfrm>
          <a:prstGeom prst="rect">
            <a:avLst/>
          </a:prstGeom>
          <a:noFill/>
          <a:ln w="9525">
            <a:noFill/>
            <a:miter lim="800000"/>
            <a:headEnd/>
            <a:tailEnd/>
          </a:ln>
        </p:spPr>
        <p:txBody>
          <a:bodyPr/>
          <a:lstStyle/>
          <a:p>
            <a:pPr marL="381000" indent="-381000">
              <a:spcBef>
                <a:spcPct val="20000"/>
              </a:spcBef>
              <a:buClr>
                <a:schemeClr val="hlink"/>
              </a:buClr>
              <a:buSzPct val="65000"/>
              <a:buFont typeface="Wingdings" pitchFamily="2" charset="2"/>
              <a:buNone/>
            </a:pPr>
            <a:r>
              <a:rPr lang="en-US">
                <a:effectLst>
                  <a:outerShdw blurRad="38100" dist="38100" dir="2700000" algn="tl">
                    <a:srgbClr val="000000"/>
                  </a:outerShdw>
                </a:effectLst>
                <a:latin typeface="Tahoma" pitchFamily="34" charset="0"/>
              </a:rPr>
              <a:t>Web site of the European Central Bank; source data files in </a:t>
            </a:r>
            <a:r>
              <a:rPr lang="en-US" b="1">
                <a:effectLst>
                  <a:outerShdw blurRad="38100" dist="38100" dir="2700000" algn="tl">
                    <a:srgbClr val="000000"/>
                  </a:outerShdw>
                </a:effectLst>
                <a:latin typeface="Tahoma" pitchFamily="34" charset="0"/>
              </a:rPr>
              <a:t>SDMX-ML</a:t>
            </a:r>
          </a:p>
        </p:txBody>
      </p:sp>
      <p:sp>
        <p:nvSpPr>
          <p:cNvPr id="2" name="Content Placeholder 42"/>
          <p:cNvSpPr>
            <a:spLocks/>
          </p:cNvSpPr>
          <p:nvPr/>
        </p:nvSpPr>
        <p:spPr bwMode="auto">
          <a:xfrm>
            <a:off x="6248400" y="1524000"/>
            <a:ext cx="2819400" cy="1066800"/>
          </a:xfrm>
          <a:prstGeom prst="rect">
            <a:avLst/>
          </a:prstGeom>
          <a:noFill/>
          <a:ln w="9525">
            <a:noFill/>
            <a:miter lim="800000"/>
            <a:headEnd/>
            <a:tailEnd/>
          </a:ln>
        </p:spPr>
        <p:txBody>
          <a:bodyPr/>
          <a:lstStyle/>
          <a:p>
            <a:pPr marL="381000" indent="-381000">
              <a:spcBef>
                <a:spcPct val="20000"/>
              </a:spcBef>
              <a:buClr>
                <a:schemeClr val="hlink"/>
              </a:buClr>
              <a:buSzPct val="65000"/>
              <a:buFont typeface="Wingdings" pitchFamily="2" charset="2"/>
              <a:buNone/>
            </a:pPr>
            <a:r>
              <a:rPr lang="en-US">
                <a:effectLst>
                  <a:outerShdw blurRad="38100" dist="38100" dir="2700000" algn="tl">
                    <a:srgbClr val="000000"/>
                  </a:outerShdw>
                </a:effectLst>
                <a:latin typeface="Tahoma" pitchFamily="34" charset="0"/>
              </a:rPr>
              <a:t>Web sites of the national central banks of the Eurosystem “pulling” the data </a:t>
            </a:r>
            <a:r>
              <a:rPr lang="en-US" sz="1600">
                <a:effectLst>
                  <a:outerShdw blurRad="38100" dist="38100" dir="2700000" algn="tl">
                    <a:srgbClr val="000000"/>
                  </a:outerShdw>
                </a:effectLst>
                <a:latin typeface="Tahoma" pitchFamily="34" charset="0"/>
              </a:rPr>
              <a:t>(same source database; national look and feel)</a:t>
            </a:r>
          </a:p>
        </p:txBody>
      </p:sp>
      <p:sp>
        <p:nvSpPr>
          <p:cNvPr id="67600" name="Freeform 16"/>
          <p:cNvSpPr>
            <a:spLocks/>
          </p:cNvSpPr>
          <p:nvPr/>
        </p:nvSpPr>
        <p:spPr bwMode="auto">
          <a:xfrm>
            <a:off x="3352800" y="2057400"/>
            <a:ext cx="3200400" cy="1295400"/>
          </a:xfrm>
          <a:custGeom>
            <a:avLst/>
            <a:gdLst/>
            <a:ahLst/>
            <a:cxnLst>
              <a:cxn ang="0">
                <a:pos x="0" y="432"/>
              </a:cxn>
              <a:cxn ang="0">
                <a:pos x="960" y="48"/>
              </a:cxn>
              <a:cxn ang="0">
                <a:pos x="1872" y="720"/>
              </a:cxn>
            </a:cxnLst>
            <a:rect l="0" t="0" r="r" b="b"/>
            <a:pathLst>
              <a:path w="1872" h="720">
                <a:moveTo>
                  <a:pt x="0" y="432"/>
                </a:moveTo>
                <a:cubicBezTo>
                  <a:pt x="324" y="216"/>
                  <a:pt x="648" y="0"/>
                  <a:pt x="960" y="48"/>
                </a:cubicBezTo>
                <a:cubicBezTo>
                  <a:pt x="1272" y="96"/>
                  <a:pt x="1720" y="608"/>
                  <a:pt x="1872" y="720"/>
                </a:cubicBezTo>
              </a:path>
            </a:pathLst>
          </a:custGeom>
          <a:noFill/>
          <a:ln w="19050" cmpd="sng">
            <a:solidFill>
              <a:schemeClr val="tx1"/>
            </a:solidFill>
            <a:round/>
            <a:headEnd type="none" w="med" len="med"/>
            <a:tailEnd type="arrow" w="med" len="med"/>
          </a:ln>
          <a:effectLst/>
        </p:spPr>
        <p:txBody>
          <a:bodyPr/>
          <a:lstStyle/>
          <a:p>
            <a:endParaRPr lang="en-US"/>
          </a:p>
        </p:txBody>
      </p:sp>
      <p:sp>
        <p:nvSpPr>
          <p:cNvPr id="67602" name="Freeform 18"/>
          <p:cNvSpPr>
            <a:spLocks/>
          </p:cNvSpPr>
          <p:nvPr/>
        </p:nvSpPr>
        <p:spPr bwMode="auto">
          <a:xfrm>
            <a:off x="3352800" y="1752600"/>
            <a:ext cx="2819400" cy="977900"/>
          </a:xfrm>
          <a:custGeom>
            <a:avLst/>
            <a:gdLst/>
            <a:ahLst/>
            <a:cxnLst>
              <a:cxn ang="0">
                <a:pos x="0" y="616"/>
              </a:cxn>
              <a:cxn ang="0">
                <a:pos x="864" y="40"/>
              </a:cxn>
              <a:cxn ang="0">
                <a:pos x="1776" y="376"/>
              </a:cxn>
            </a:cxnLst>
            <a:rect l="0" t="0" r="r" b="b"/>
            <a:pathLst>
              <a:path w="1776" h="616">
                <a:moveTo>
                  <a:pt x="0" y="616"/>
                </a:moveTo>
                <a:cubicBezTo>
                  <a:pt x="284" y="348"/>
                  <a:pt x="568" y="80"/>
                  <a:pt x="864" y="40"/>
                </a:cubicBezTo>
                <a:cubicBezTo>
                  <a:pt x="1160" y="0"/>
                  <a:pt x="1624" y="320"/>
                  <a:pt x="1776" y="376"/>
                </a:cubicBezTo>
              </a:path>
            </a:pathLst>
          </a:custGeom>
          <a:noFill/>
          <a:ln w="9525">
            <a:solidFill>
              <a:schemeClr val="tx1"/>
            </a:solidFill>
            <a:round/>
            <a:headEnd type="none" w="med" len="med"/>
            <a:tailEnd type="arrow" w="med" len="med"/>
          </a:ln>
          <a:effectLst/>
        </p:spPr>
        <p:txBody>
          <a:bodyPr/>
          <a:lstStyle/>
          <a:p>
            <a:endParaRPr lang="en-US"/>
          </a:p>
        </p:txBody>
      </p:sp>
      <p:sp>
        <p:nvSpPr>
          <p:cNvPr id="67603" name="Freeform 19"/>
          <p:cNvSpPr>
            <a:spLocks/>
          </p:cNvSpPr>
          <p:nvPr/>
        </p:nvSpPr>
        <p:spPr bwMode="auto">
          <a:xfrm>
            <a:off x="3352800" y="1143000"/>
            <a:ext cx="2895600" cy="1600200"/>
          </a:xfrm>
          <a:custGeom>
            <a:avLst/>
            <a:gdLst/>
            <a:ahLst/>
            <a:cxnLst>
              <a:cxn ang="0">
                <a:pos x="0" y="1008"/>
              </a:cxn>
              <a:cxn ang="0">
                <a:pos x="1056" y="96"/>
              </a:cxn>
              <a:cxn ang="0">
                <a:pos x="1824" y="432"/>
              </a:cxn>
            </a:cxnLst>
            <a:rect l="0" t="0" r="r" b="b"/>
            <a:pathLst>
              <a:path w="1824" h="1008">
                <a:moveTo>
                  <a:pt x="0" y="1008"/>
                </a:moveTo>
                <a:cubicBezTo>
                  <a:pt x="376" y="600"/>
                  <a:pt x="752" y="192"/>
                  <a:pt x="1056" y="96"/>
                </a:cubicBezTo>
                <a:cubicBezTo>
                  <a:pt x="1360" y="0"/>
                  <a:pt x="1696" y="376"/>
                  <a:pt x="1824" y="432"/>
                </a:cubicBezTo>
              </a:path>
            </a:pathLst>
          </a:custGeom>
          <a:noFill/>
          <a:ln w="9525">
            <a:solidFill>
              <a:schemeClr val="tx1"/>
            </a:solidFill>
            <a:round/>
            <a:headEnd type="none" w="med" len="med"/>
            <a:tailEnd type="arrow" w="med" len="med"/>
          </a:ln>
          <a:effec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609600" y="304800"/>
            <a:ext cx="8229600" cy="914400"/>
          </a:xfrm>
        </p:spPr>
        <p:txBody>
          <a:bodyPr/>
          <a:lstStyle/>
          <a:p>
            <a:r>
              <a:rPr lang="en-US" sz="4000" dirty="0" smtClean="0"/>
              <a:t>Data Sharing via SDMX Hub</a:t>
            </a:r>
            <a:endParaRPr lang="en-US" sz="4000" dirty="0"/>
          </a:p>
        </p:txBody>
      </p:sp>
      <p:sp>
        <p:nvSpPr>
          <p:cNvPr id="19458" name="Slide Number Placeholder 3"/>
          <p:cNvSpPr>
            <a:spLocks noGrp="1"/>
          </p:cNvSpPr>
          <p:nvPr>
            <p:ph type="sldNum" sz="quarter" idx="12"/>
          </p:nvPr>
        </p:nvSpPr>
        <p:spPr/>
        <p:txBody>
          <a:bodyPr/>
          <a:lstStyle/>
          <a:p>
            <a:pPr algn="ctr" eaLnBrk="0" hangingPunct="0"/>
            <a:fld id="{573F5A88-B461-4927-88AE-9BAE55E176B5}" type="slidenum">
              <a:rPr lang="fr-FR" b="1">
                <a:solidFill>
                  <a:srgbClr val="FFFFFF"/>
                </a:solidFill>
              </a:rPr>
              <a:pPr algn="ctr" eaLnBrk="0" hangingPunct="0"/>
              <a:t>9</a:t>
            </a:fld>
            <a:endParaRPr lang="fr-FR">
              <a:solidFill>
                <a:srgbClr val="000000"/>
              </a:solidFill>
            </a:endParaRPr>
          </a:p>
        </p:txBody>
      </p:sp>
      <p:sp>
        <p:nvSpPr>
          <p:cNvPr id="19459" name="computr1"/>
          <p:cNvSpPr>
            <a:spLocks noEditPoints="1" noChangeArrowheads="1"/>
          </p:cNvSpPr>
          <p:nvPr/>
        </p:nvSpPr>
        <p:spPr bwMode="auto">
          <a:xfrm>
            <a:off x="3563938" y="2506663"/>
            <a:ext cx="1846262" cy="1973262"/>
          </a:xfrm>
          <a:custGeom>
            <a:avLst/>
            <a:gdLst>
              <a:gd name="T0" fmla="*/ 142722540 w 21600"/>
              <a:gd name="T1" fmla="*/ 0 h 21600"/>
              <a:gd name="T2" fmla="*/ 78904701 w 21600"/>
              <a:gd name="T3" fmla="*/ 0 h 21600"/>
              <a:gd name="T4" fmla="*/ 15086867 w 21600"/>
              <a:gd name="T5" fmla="*/ 0 h 21600"/>
              <a:gd name="T6" fmla="*/ 0 w 21600"/>
              <a:gd name="T7" fmla="*/ 128423362 h 21600"/>
              <a:gd name="T8" fmla="*/ 0 w 21600"/>
              <a:gd name="T9" fmla="*/ 180266782 h 21600"/>
              <a:gd name="T10" fmla="*/ 78904701 w 21600"/>
              <a:gd name="T11" fmla="*/ 180266782 h 21600"/>
              <a:gd name="T12" fmla="*/ 157809401 w 21600"/>
              <a:gd name="T13" fmla="*/ 180266782 h 21600"/>
              <a:gd name="T14" fmla="*/ 157809401 w 21600"/>
              <a:gd name="T15" fmla="*/ 128423362 h 21600"/>
              <a:gd name="T16" fmla="*/ 142722540 w 21600"/>
              <a:gd name="T17" fmla="*/ 113109027 h 21600"/>
              <a:gd name="T18" fmla="*/ 15086867 w 21600"/>
              <a:gd name="T19" fmla="*/ 113109027 h 21600"/>
              <a:gd name="T20" fmla="*/ 15086867 w 21600"/>
              <a:gd name="T21" fmla="*/ 56550403 h 21600"/>
              <a:gd name="T22" fmla="*/ 142722540 w 21600"/>
              <a:gd name="T23" fmla="*/ 56550403 h 21600"/>
              <a:gd name="T24" fmla="*/ 0 w 21600"/>
              <a:gd name="T25" fmla="*/ 154345072 h 21600"/>
              <a:gd name="T26" fmla="*/ 157809401 w 21600"/>
              <a:gd name="T27" fmla="*/ 154345072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pPr eaLnBrk="0" hangingPunct="0"/>
            <a:endParaRPr lang="en-US" sz="2400">
              <a:solidFill>
                <a:srgbClr val="000000"/>
              </a:solidFill>
              <a:ea typeface="ＭＳ Ｐゴシック" pitchFamily="34" charset="-128"/>
              <a:cs typeface="+mn-cs"/>
            </a:endParaRPr>
          </a:p>
        </p:txBody>
      </p:sp>
      <p:sp>
        <p:nvSpPr>
          <p:cNvPr id="19460" name="Text Box 3"/>
          <p:cNvSpPr txBox="1">
            <a:spLocks noChangeArrowheads="1"/>
          </p:cNvSpPr>
          <p:nvPr/>
        </p:nvSpPr>
        <p:spPr bwMode="auto">
          <a:xfrm>
            <a:off x="3578225" y="3976688"/>
            <a:ext cx="1803400" cy="558800"/>
          </a:xfrm>
          <a:prstGeom prst="rect">
            <a:avLst/>
          </a:prstGeom>
          <a:solidFill>
            <a:srgbClr val="FFFF99"/>
          </a:solidFill>
          <a:ln w="9525">
            <a:solidFill>
              <a:schemeClr val="tx1"/>
            </a:solidFill>
            <a:miter lim="800000"/>
            <a:headEnd/>
            <a:tailEnd/>
          </a:ln>
        </p:spPr>
        <p:txBody>
          <a:bodyPr>
            <a:spAutoFit/>
          </a:bodyPr>
          <a:lstStyle/>
          <a:p>
            <a:pPr algn="ctr" eaLnBrk="0" hangingPunct="0"/>
            <a:r>
              <a:rPr lang="en-GB" sz="1500">
                <a:solidFill>
                  <a:srgbClr val="000000"/>
                </a:solidFill>
                <a:ea typeface="ＭＳ Ｐゴシック" pitchFamily="34" charset="-128"/>
                <a:cs typeface="+mn-cs"/>
              </a:rPr>
              <a:t>Eurostat Census</a:t>
            </a:r>
          </a:p>
          <a:p>
            <a:pPr algn="ctr" eaLnBrk="0" hangingPunct="0"/>
            <a:r>
              <a:rPr lang="en-GB" sz="1500">
                <a:solidFill>
                  <a:srgbClr val="000000"/>
                </a:solidFill>
                <a:ea typeface="ＭＳ Ｐゴシック" pitchFamily="34" charset="-128"/>
                <a:cs typeface="+mn-cs"/>
              </a:rPr>
              <a:t>Hub</a:t>
            </a:r>
          </a:p>
        </p:txBody>
      </p:sp>
      <p:pic>
        <p:nvPicPr>
          <p:cNvPr id="56324" name="Picture 4" descr="j0173958"/>
          <p:cNvPicPr>
            <a:picLocks noChangeAspect="1" noChangeArrowheads="1" noCrop="1"/>
          </p:cNvPicPr>
          <p:nvPr/>
        </p:nvPicPr>
        <p:blipFill>
          <a:blip r:embed="rId3" cstate="print"/>
          <a:srcRect/>
          <a:stretch>
            <a:fillRect/>
          </a:stretch>
        </p:blipFill>
        <p:spPr bwMode="auto">
          <a:xfrm>
            <a:off x="3735388" y="3457575"/>
            <a:ext cx="292100" cy="360363"/>
          </a:xfrm>
          <a:prstGeom prst="rect">
            <a:avLst/>
          </a:prstGeom>
          <a:noFill/>
          <a:ln w="9525">
            <a:noFill/>
            <a:miter lim="800000"/>
            <a:headEnd/>
            <a:tailEnd/>
          </a:ln>
        </p:spPr>
      </p:pic>
      <p:pic>
        <p:nvPicPr>
          <p:cNvPr id="19462" name="Picture 5" descr="j0292020"/>
          <p:cNvPicPr>
            <a:picLocks noChangeAspect="1" noChangeArrowheads="1"/>
          </p:cNvPicPr>
          <p:nvPr/>
        </p:nvPicPr>
        <p:blipFill>
          <a:blip r:embed="rId4" cstate="print"/>
          <a:srcRect/>
          <a:stretch>
            <a:fillRect/>
          </a:stretch>
        </p:blipFill>
        <p:spPr bwMode="auto">
          <a:xfrm>
            <a:off x="827088" y="2882900"/>
            <a:ext cx="719137" cy="682625"/>
          </a:xfrm>
          <a:prstGeom prst="rect">
            <a:avLst/>
          </a:prstGeom>
          <a:noFill/>
          <a:ln w="9525">
            <a:noFill/>
            <a:miter lim="800000"/>
            <a:headEnd/>
            <a:tailEnd/>
          </a:ln>
        </p:spPr>
      </p:pic>
      <p:pic>
        <p:nvPicPr>
          <p:cNvPr id="56326" name="Picture 6" descr="GUI"/>
          <p:cNvPicPr>
            <a:picLocks noChangeAspect="1" noChangeArrowheads="1"/>
          </p:cNvPicPr>
          <p:nvPr/>
        </p:nvPicPr>
        <p:blipFill>
          <a:blip r:embed="rId5" cstate="print"/>
          <a:srcRect/>
          <a:stretch>
            <a:fillRect/>
          </a:stretch>
        </p:blipFill>
        <p:spPr bwMode="auto">
          <a:xfrm>
            <a:off x="4038600" y="2825750"/>
            <a:ext cx="873125" cy="660400"/>
          </a:xfrm>
          <a:prstGeom prst="rect">
            <a:avLst/>
          </a:prstGeom>
          <a:noFill/>
          <a:ln w="9525">
            <a:noFill/>
            <a:miter lim="800000"/>
            <a:headEnd/>
            <a:tailEnd/>
          </a:ln>
        </p:spPr>
      </p:pic>
      <p:sp>
        <p:nvSpPr>
          <p:cNvPr id="56327" name="Document"/>
          <p:cNvSpPr>
            <a:spLocks noEditPoints="1" noChangeArrowheads="1"/>
          </p:cNvSpPr>
          <p:nvPr/>
        </p:nvSpPr>
        <p:spPr bwMode="auto">
          <a:xfrm>
            <a:off x="1974850" y="2997200"/>
            <a:ext cx="220663"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56328" name="Document"/>
          <p:cNvSpPr>
            <a:spLocks noEditPoints="1" noChangeArrowheads="1"/>
          </p:cNvSpPr>
          <p:nvPr/>
        </p:nvSpPr>
        <p:spPr bwMode="auto">
          <a:xfrm>
            <a:off x="4859338" y="2709863"/>
            <a:ext cx="220662"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56329" name="Document"/>
          <p:cNvSpPr>
            <a:spLocks noEditPoints="1" noChangeArrowheads="1"/>
          </p:cNvSpPr>
          <p:nvPr/>
        </p:nvSpPr>
        <p:spPr bwMode="auto">
          <a:xfrm>
            <a:off x="4859338" y="3286125"/>
            <a:ext cx="220662"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56330" name="Document"/>
          <p:cNvSpPr>
            <a:spLocks noEditPoints="1" noChangeArrowheads="1"/>
          </p:cNvSpPr>
          <p:nvPr/>
        </p:nvSpPr>
        <p:spPr bwMode="auto">
          <a:xfrm>
            <a:off x="7015163" y="1701800"/>
            <a:ext cx="220662"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56331" name="Documents"/>
          <p:cNvSpPr>
            <a:spLocks noEditPoints="1" noChangeArrowheads="1"/>
          </p:cNvSpPr>
          <p:nvPr/>
        </p:nvSpPr>
        <p:spPr bwMode="auto">
          <a:xfrm>
            <a:off x="3995738" y="2925763"/>
            <a:ext cx="338137" cy="457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19469" name="AutoShape 12"/>
          <p:cNvSpPr>
            <a:spLocks noChangeArrowheads="1"/>
          </p:cNvSpPr>
          <p:nvPr/>
        </p:nvSpPr>
        <p:spPr bwMode="auto">
          <a:xfrm>
            <a:off x="6443663" y="1412875"/>
            <a:ext cx="936625" cy="865188"/>
          </a:xfrm>
          <a:prstGeom prst="roundRect">
            <a:avLst>
              <a:gd name="adj" fmla="val 16667"/>
            </a:avLst>
          </a:prstGeom>
          <a:noFill/>
          <a:ln w="9525">
            <a:solidFill>
              <a:schemeClr val="tx1"/>
            </a:solidFill>
            <a:round/>
            <a:headEnd/>
            <a:tailEnd/>
          </a:ln>
        </p:spPr>
        <p:txBody>
          <a:bodyPr wrap="none" anchor="ctr"/>
          <a:lstStyle/>
          <a:p>
            <a:pPr eaLnBrk="0" hangingPunct="0"/>
            <a:endParaRPr lang="it-IT" sz="2400">
              <a:solidFill>
                <a:srgbClr val="000000"/>
              </a:solidFill>
              <a:ea typeface="ＭＳ Ｐゴシック" pitchFamily="34" charset="-128"/>
              <a:cs typeface="+mn-cs"/>
            </a:endParaRPr>
          </a:p>
        </p:txBody>
      </p:sp>
      <p:sp>
        <p:nvSpPr>
          <p:cNvPr id="19470" name="AutoShape 13"/>
          <p:cNvSpPr>
            <a:spLocks noChangeArrowheads="1"/>
          </p:cNvSpPr>
          <p:nvPr/>
        </p:nvSpPr>
        <p:spPr bwMode="auto">
          <a:xfrm>
            <a:off x="7812088" y="1341438"/>
            <a:ext cx="720725" cy="1008062"/>
          </a:xfrm>
          <a:prstGeom prst="can">
            <a:avLst>
              <a:gd name="adj" fmla="val 34967"/>
            </a:avLst>
          </a:prstGeom>
          <a:noFill/>
          <a:ln w="9525">
            <a:solidFill>
              <a:schemeClr val="tx1"/>
            </a:solidFill>
            <a:round/>
            <a:headEnd/>
            <a:tailEnd/>
          </a:ln>
        </p:spPr>
        <p:txBody>
          <a:bodyPr wrap="none" anchor="ctr"/>
          <a:lstStyle/>
          <a:p>
            <a:pPr eaLnBrk="0" hangingPunct="0"/>
            <a:endParaRPr lang="it-IT" sz="2400">
              <a:solidFill>
                <a:srgbClr val="000000"/>
              </a:solidFill>
              <a:ea typeface="ＭＳ Ｐゴシック" pitchFamily="34" charset="-128"/>
              <a:cs typeface="+mn-cs"/>
            </a:endParaRPr>
          </a:p>
        </p:txBody>
      </p:sp>
      <p:sp>
        <p:nvSpPr>
          <p:cNvPr id="56334" name="Document"/>
          <p:cNvSpPr>
            <a:spLocks noEditPoints="1" noChangeArrowheads="1"/>
          </p:cNvSpPr>
          <p:nvPr/>
        </p:nvSpPr>
        <p:spPr bwMode="auto">
          <a:xfrm>
            <a:off x="7088188" y="5157788"/>
            <a:ext cx="220662"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19472" name="AutoShape 15"/>
          <p:cNvSpPr>
            <a:spLocks noChangeArrowheads="1"/>
          </p:cNvSpPr>
          <p:nvPr/>
        </p:nvSpPr>
        <p:spPr bwMode="auto">
          <a:xfrm>
            <a:off x="6516688" y="4868863"/>
            <a:ext cx="936625" cy="865187"/>
          </a:xfrm>
          <a:prstGeom prst="roundRect">
            <a:avLst>
              <a:gd name="adj" fmla="val 16667"/>
            </a:avLst>
          </a:prstGeom>
          <a:noFill/>
          <a:ln w="9525">
            <a:solidFill>
              <a:schemeClr val="tx1"/>
            </a:solidFill>
            <a:round/>
            <a:headEnd/>
            <a:tailEnd/>
          </a:ln>
        </p:spPr>
        <p:txBody>
          <a:bodyPr wrap="none" anchor="ctr"/>
          <a:lstStyle/>
          <a:p>
            <a:pPr eaLnBrk="0" hangingPunct="0"/>
            <a:endParaRPr lang="it-IT" sz="2400">
              <a:solidFill>
                <a:srgbClr val="000000"/>
              </a:solidFill>
              <a:ea typeface="ＭＳ Ｐゴシック" pitchFamily="34" charset="-128"/>
              <a:cs typeface="+mn-cs"/>
            </a:endParaRPr>
          </a:p>
        </p:txBody>
      </p:sp>
      <p:sp>
        <p:nvSpPr>
          <p:cNvPr id="19473" name="AutoShape 16"/>
          <p:cNvSpPr>
            <a:spLocks noChangeArrowheads="1"/>
          </p:cNvSpPr>
          <p:nvPr/>
        </p:nvSpPr>
        <p:spPr bwMode="auto">
          <a:xfrm>
            <a:off x="7885113" y="4797425"/>
            <a:ext cx="720725" cy="1008063"/>
          </a:xfrm>
          <a:prstGeom prst="can">
            <a:avLst>
              <a:gd name="adj" fmla="val 34967"/>
            </a:avLst>
          </a:prstGeom>
          <a:noFill/>
          <a:ln w="9525">
            <a:solidFill>
              <a:schemeClr val="tx1"/>
            </a:solidFill>
            <a:round/>
            <a:headEnd/>
            <a:tailEnd/>
          </a:ln>
        </p:spPr>
        <p:txBody>
          <a:bodyPr wrap="none" anchor="ctr"/>
          <a:lstStyle/>
          <a:p>
            <a:pPr eaLnBrk="0" hangingPunct="0"/>
            <a:endParaRPr lang="it-IT" sz="2400">
              <a:solidFill>
                <a:srgbClr val="000000"/>
              </a:solidFill>
              <a:ea typeface="ＭＳ Ｐゴシック" pitchFamily="34" charset="-128"/>
              <a:cs typeface="+mn-cs"/>
            </a:endParaRPr>
          </a:p>
        </p:txBody>
      </p:sp>
      <p:sp>
        <p:nvSpPr>
          <p:cNvPr id="56337" name="Document"/>
          <p:cNvSpPr>
            <a:spLocks noEditPoints="1" noChangeArrowheads="1"/>
          </p:cNvSpPr>
          <p:nvPr/>
        </p:nvSpPr>
        <p:spPr bwMode="auto">
          <a:xfrm>
            <a:off x="8101013" y="5157788"/>
            <a:ext cx="220662"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56338" name="Document"/>
          <p:cNvSpPr>
            <a:spLocks noEditPoints="1" noChangeArrowheads="1"/>
          </p:cNvSpPr>
          <p:nvPr/>
        </p:nvSpPr>
        <p:spPr bwMode="auto">
          <a:xfrm>
            <a:off x="8027988" y="1701800"/>
            <a:ext cx="220662"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grpSp>
        <p:nvGrpSpPr>
          <p:cNvPr id="2" name="Group 19"/>
          <p:cNvGrpSpPr>
            <a:grpSpLocks/>
          </p:cNvGrpSpPr>
          <p:nvPr/>
        </p:nvGrpSpPr>
        <p:grpSpPr bwMode="auto">
          <a:xfrm>
            <a:off x="6084888" y="965200"/>
            <a:ext cx="2590800" cy="1816100"/>
            <a:chOff x="3833" y="290"/>
            <a:chExt cx="1632" cy="1144"/>
          </a:xfrm>
        </p:grpSpPr>
        <p:sp>
          <p:nvSpPr>
            <p:cNvPr id="19483" name="Rectangle 20"/>
            <p:cNvSpPr>
              <a:spLocks noChangeArrowheads="1"/>
            </p:cNvSpPr>
            <p:nvPr/>
          </p:nvSpPr>
          <p:spPr bwMode="auto">
            <a:xfrm>
              <a:off x="3833" y="300"/>
              <a:ext cx="1632" cy="1134"/>
            </a:xfrm>
            <a:prstGeom prst="rect">
              <a:avLst/>
            </a:prstGeom>
            <a:noFill/>
            <a:ln w="9525">
              <a:solidFill>
                <a:schemeClr val="tx1"/>
              </a:solidFill>
              <a:prstDash val="dash"/>
              <a:miter lim="800000"/>
              <a:headEnd/>
              <a:tailEnd/>
            </a:ln>
          </p:spPr>
          <p:txBody>
            <a:bodyPr wrap="none" anchor="ctr"/>
            <a:lstStyle/>
            <a:p>
              <a:pPr eaLnBrk="0" hangingPunct="0"/>
              <a:endParaRPr lang="it-IT" sz="2400">
                <a:solidFill>
                  <a:srgbClr val="000000"/>
                </a:solidFill>
                <a:ea typeface="ＭＳ Ｐゴシック" pitchFamily="34" charset="-128"/>
                <a:cs typeface="+mn-cs"/>
              </a:endParaRPr>
            </a:p>
          </p:txBody>
        </p:sp>
        <p:sp>
          <p:nvSpPr>
            <p:cNvPr id="19484" name="Text Box 21"/>
            <p:cNvSpPr txBox="1">
              <a:spLocks noChangeArrowheads="1"/>
            </p:cNvSpPr>
            <p:nvPr/>
          </p:nvSpPr>
          <p:spPr bwMode="auto">
            <a:xfrm>
              <a:off x="3867" y="290"/>
              <a:ext cx="1558" cy="202"/>
            </a:xfrm>
            <a:prstGeom prst="rect">
              <a:avLst/>
            </a:prstGeom>
            <a:noFill/>
            <a:ln w="9525">
              <a:noFill/>
              <a:miter lim="800000"/>
              <a:headEnd/>
              <a:tailEnd/>
            </a:ln>
          </p:spPr>
          <p:txBody>
            <a:bodyPr wrap="none">
              <a:spAutoFit/>
            </a:bodyPr>
            <a:lstStyle/>
            <a:p>
              <a:r>
                <a:rPr lang="fr-BE" sz="1500">
                  <a:solidFill>
                    <a:srgbClr val="000000"/>
                  </a:solidFill>
                  <a:ea typeface="ＭＳ Ｐゴシック" pitchFamily="34" charset="-128"/>
                  <a:cs typeface="+mn-cs"/>
                </a:rPr>
                <a:t>National Statistical Institute</a:t>
              </a:r>
              <a:endParaRPr lang="en-GB" sz="1500">
                <a:solidFill>
                  <a:srgbClr val="000000"/>
                </a:solidFill>
                <a:ea typeface="ＭＳ Ｐゴシック" pitchFamily="34" charset="-128"/>
                <a:cs typeface="+mn-cs"/>
              </a:endParaRPr>
            </a:p>
          </p:txBody>
        </p:sp>
      </p:grpSp>
      <p:grpSp>
        <p:nvGrpSpPr>
          <p:cNvPr id="3" name="Group 22"/>
          <p:cNvGrpSpPr>
            <a:grpSpLocks/>
          </p:cNvGrpSpPr>
          <p:nvPr/>
        </p:nvGrpSpPr>
        <p:grpSpPr bwMode="auto">
          <a:xfrm>
            <a:off x="6084888" y="4349750"/>
            <a:ext cx="2590800" cy="1816100"/>
            <a:chOff x="3833" y="290"/>
            <a:chExt cx="1632" cy="1144"/>
          </a:xfrm>
        </p:grpSpPr>
        <p:sp>
          <p:nvSpPr>
            <p:cNvPr id="19481" name="Rectangle 23"/>
            <p:cNvSpPr>
              <a:spLocks noChangeArrowheads="1"/>
            </p:cNvSpPr>
            <p:nvPr/>
          </p:nvSpPr>
          <p:spPr bwMode="auto">
            <a:xfrm>
              <a:off x="3833" y="300"/>
              <a:ext cx="1632" cy="1134"/>
            </a:xfrm>
            <a:prstGeom prst="rect">
              <a:avLst/>
            </a:prstGeom>
            <a:noFill/>
            <a:ln w="9525">
              <a:solidFill>
                <a:schemeClr val="tx1"/>
              </a:solidFill>
              <a:prstDash val="dash"/>
              <a:miter lim="800000"/>
              <a:headEnd/>
              <a:tailEnd/>
            </a:ln>
          </p:spPr>
          <p:txBody>
            <a:bodyPr wrap="none" anchor="ctr"/>
            <a:lstStyle/>
            <a:p>
              <a:pPr eaLnBrk="0" hangingPunct="0"/>
              <a:endParaRPr lang="it-IT" sz="2400">
                <a:solidFill>
                  <a:srgbClr val="000000"/>
                </a:solidFill>
                <a:ea typeface="ＭＳ Ｐゴシック" pitchFamily="34" charset="-128"/>
                <a:cs typeface="+mn-cs"/>
              </a:endParaRPr>
            </a:p>
          </p:txBody>
        </p:sp>
        <p:sp>
          <p:nvSpPr>
            <p:cNvPr id="19482" name="Text Box 24"/>
            <p:cNvSpPr txBox="1">
              <a:spLocks noChangeArrowheads="1"/>
            </p:cNvSpPr>
            <p:nvPr/>
          </p:nvSpPr>
          <p:spPr bwMode="auto">
            <a:xfrm>
              <a:off x="3867" y="290"/>
              <a:ext cx="1558" cy="202"/>
            </a:xfrm>
            <a:prstGeom prst="rect">
              <a:avLst/>
            </a:prstGeom>
            <a:noFill/>
            <a:ln w="9525">
              <a:noFill/>
              <a:miter lim="800000"/>
              <a:headEnd/>
              <a:tailEnd/>
            </a:ln>
          </p:spPr>
          <p:txBody>
            <a:bodyPr wrap="none">
              <a:spAutoFit/>
            </a:bodyPr>
            <a:lstStyle/>
            <a:p>
              <a:r>
                <a:rPr lang="fr-BE" sz="1500">
                  <a:solidFill>
                    <a:srgbClr val="000000"/>
                  </a:solidFill>
                  <a:ea typeface="ＭＳ Ｐゴシック" pitchFamily="34" charset="-128"/>
                  <a:cs typeface="+mn-cs"/>
                </a:rPr>
                <a:t>National Statistical Institute</a:t>
              </a:r>
              <a:endParaRPr lang="en-GB" sz="1500">
                <a:solidFill>
                  <a:srgbClr val="000000"/>
                </a:solidFill>
                <a:ea typeface="ＭＳ Ｐゴシック" pitchFamily="34" charset="-128"/>
                <a:cs typeface="+mn-cs"/>
              </a:endParaRPr>
            </a:p>
          </p:txBody>
        </p:sp>
      </p:grpSp>
      <p:sp>
        <p:nvSpPr>
          <p:cNvPr id="19478" name="Text Box 25"/>
          <p:cNvSpPr txBox="1">
            <a:spLocks noChangeArrowheads="1"/>
          </p:cNvSpPr>
          <p:nvPr/>
        </p:nvSpPr>
        <p:spPr bwMode="auto">
          <a:xfrm>
            <a:off x="457201" y="1447800"/>
            <a:ext cx="4495800" cy="366712"/>
          </a:xfrm>
          <a:prstGeom prst="rect">
            <a:avLst/>
          </a:prstGeom>
          <a:solidFill>
            <a:srgbClr val="FFFF99"/>
          </a:solidFill>
          <a:ln w="9525">
            <a:noFill/>
            <a:miter lim="800000"/>
            <a:headEnd/>
            <a:tailEnd/>
          </a:ln>
        </p:spPr>
        <p:txBody>
          <a:bodyPr wrap="square">
            <a:spAutoFit/>
          </a:bodyPr>
          <a:lstStyle/>
          <a:p>
            <a:pPr algn="ctr"/>
            <a:r>
              <a:rPr lang="en-US" dirty="0" smtClean="0">
                <a:solidFill>
                  <a:srgbClr val="000000"/>
                </a:solidFill>
                <a:ea typeface="ＭＳ Ｐゴシック" pitchFamily="34" charset="-128"/>
                <a:cs typeface="+mn-cs"/>
              </a:rPr>
              <a:t>How the Census </a:t>
            </a:r>
            <a:r>
              <a:rPr lang="en-US" dirty="0">
                <a:solidFill>
                  <a:srgbClr val="000000"/>
                </a:solidFill>
                <a:ea typeface="ＭＳ Ｐゴシック" pitchFamily="34" charset="-128"/>
                <a:cs typeface="+mn-cs"/>
              </a:rPr>
              <a:t>Hub works</a:t>
            </a:r>
          </a:p>
        </p:txBody>
      </p:sp>
      <p:sp>
        <p:nvSpPr>
          <p:cNvPr id="56346" name="Document"/>
          <p:cNvSpPr>
            <a:spLocks noEditPoints="1" noChangeArrowheads="1"/>
          </p:cNvSpPr>
          <p:nvPr/>
        </p:nvSpPr>
        <p:spPr bwMode="auto">
          <a:xfrm>
            <a:off x="6732588" y="1700213"/>
            <a:ext cx="220662"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56347" name="Document"/>
          <p:cNvSpPr>
            <a:spLocks noEditPoints="1" noChangeArrowheads="1"/>
          </p:cNvSpPr>
          <p:nvPr/>
        </p:nvSpPr>
        <p:spPr bwMode="auto">
          <a:xfrm>
            <a:off x="6804025" y="5157788"/>
            <a:ext cx="220663" cy="317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GB" sz="2400">
              <a:solidFill>
                <a:srgbClr val="000000"/>
              </a:solidFill>
              <a:ea typeface="ＭＳ Ｐゴシック" pitchFamily="34" charset="-128"/>
              <a:cs typeface="+mn-cs"/>
            </a:endParaRPr>
          </a:p>
        </p:txBody>
      </p:sp>
      <p:sp>
        <p:nvSpPr>
          <p:cNvPr id="29" name="TextBox 9"/>
          <p:cNvSpPr txBox="1">
            <a:spLocks noChangeArrowheads="1"/>
          </p:cNvSpPr>
          <p:nvPr/>
        </p:nvSpPr>
        <p:spPr bwMode="auto">
          <a:xfrm>
            <a:off x="1219200" y="6172200"/>
            <a:ext cx="6781800" cy="1200329"/>
          </a:xfrm>
          <a:prstGeom prst="rect">
            <a:avLst/>
          </a:prstGeom>
          <a:noFill/>
          <a:ln w="9525">
            <a:noFill/>
            <a:miter lim="800000"/>
            <a:headEnd/>
            <a:tailEnd/>
          </a:ln>
        </p:spPr>
        <p:txBody>
          <a:bodyPr>
            <a:spAutoFit/>
          </a:bodyPr>
          <a:lstStyle/>
          <a:p>
            <a:r>
              <a:rPr lang="en-US" dirty="0"/>
              <a:t>Source: </a:t>
            </a:r>
            <a:r>
              <a:rPr lang="en-US" dirty="0" err="1" smtClean="0"/>
              <a:t>Eurostat</a:t>
            </a:r>
            <a:r>
              <a:rPr lang="en-US" dirty="0" smtClean="0"/>
              <a:t> </a:t>
            </a:r>
            <a:r>
              <a:rPr lang="en-US" dirty="0" smtClean="0">
                <a:hlinkClick r:id="rId6"/>
              </a:rPr>
              <a:t>http://91.914.86.67.8080/CensusHub2</a:t>
            </a:r>
            <a:endParaRPr lang="en-US" dirty="0" smtClean="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500" fill="hold"/>
                                        <p:tgtEl>
                                          <p:spTgt spid="563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6327"/>
                                        </p:tgtEl>
                                        <p:attrNameLst>
                                          <p:attrName>style.visibility</p:attrName>
                                        </p:attrNameLst>
                                      </p:cBhvr>
                                      <p:to>
                                        <p:strVal val="visible"/>
                                      </p:to>
                                    </p:set>
                                    <p:animEffect transition="in" filter="blinds(horizontal)">
                                      <p:cBhvr>
                                        <p:cTn id="11" dur="500"/>
                                        <p:tgtEl>
                                          <p:spTgt spid="56327"/>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0 0  L 0.25 0  E" pathEditMode="relative" ptsTypes="">
                                      <p:cBhvr>
                                        <p:cTn id="15" dur="500" fill="hold"/>
                                        <p:tgtEl>
                                          <p:spTgt spid="56327"/>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6324"/>
                                        </p:tgtEl>
                                        <p:attrNameLst>
                                          <p:attrName>style.visibility</p:attrName>
                                        </p:attrNameLst>
                                      </p:cBhvr>
                                      <p:to>
                                        <p:strVal val="visible"/>
                                      </p:to>
                                    </p:set>
                                    <p:animEffect transition="in" filter="box(in)">
                                      <p:cBhvr>
                                        <p:cTn id="20" dur="500"/>
                                        <p:tgtEl>
                                          <p:spTgt spid="563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56327"/>
                                        </p:tgtEl>
                                      </p:cBhvr>
                                    </p:animEffect>
                                    <p:set>
                                      <p:cBhvr>
                                        <p:cTn id="25" dur="1" fill="hold">
                                          <p:stCondLst>
                                            <p:cond delay="499"/>
                                          </p:stCondLst>
                                        </p:cTn>
                                        <p:tgtEl>
                                          <p:spTgt spid="56327"/>
                                        </p:tgtEl>
                                        <p:attrNameLst>
                                          <p:attrName>style.visibility</p:attrName>
                                        </p:attrNameLst>
                                      </p:cBhvr>
                                      <p:to>
                                        <p:strVal val="hidden"/>
                                      </p:to>
                                    </p:set>
                                  </p:childTnLst>
                                </p:cTn>
                              </p:par>
                              <p:par>
                                <p:cTn id="26" presetID="8" presetClass="entr" presetSubtype="16" fill="hold" nodeType="withEffect">
                                  <p:stCondLst>
                                    <p:cond delay="0"/>
                                  </p:stCondLst>
                                  <p:childTnLst>
                                    <p:set>
                                      <p:cBhvr>
                                        <p:cTn id="27" dur="1" fill="hold">
                                          <p:stCondLst>
                                            <p:cond delay="0"/>
                                          </p:stCondLst>
                                        </p:cTn>
                                        <p:tgtEl>
                                          <p:spTgt spid="56328"/>
                                        </p:tgtEl>
                                        <p:attrNameLst>
                                          <p:attrName>style.visibility</p:attrName>
                                        </p:attrNameLst>
                                      </p:cBhvr>
                                      <p:to>
                                        <p:strVal val="visible"/>
                                      </p:to>
                                    </p:set>
                                    <p:animEffect transition="in" filter="diamond(in)">
                                      <p:cBhvr>
                                        <p:cTn id="28" dur="500"/>
                                        <p:tgtEl>
                                          <p:spTgt spid="56328"/>
                                        </p:tgtEl>
                                      </p:cBhvr>
                                    </p:animEffect>
                                  </p:childTnLst>
                                </p:cTn>
                              </p:par>
                              <p:par>
                                <p:cTn id="29" presetID="8" presetClass="entr" presetSubtype="16" fill="hold" nodeType="withEffect">
                                  <p:stCondLst>
                                    <p:cond delay="0"/>
                                  </p:stCondLst>
                                  <p:childTnLst>
                                    <p:set>
                                      <p:cBhvr>
                                        <p:cTn id="30" dur="1" fill="hold">
                                          <p:stCondLst>
                                            <p:cond delay="0"/>
                                          </p:stCondLst>
                                        </p:cTn>
                                        <p:tgtEl>
                                          <p:spTgt spid="56329"/>
                                        </p:tgtEl>
                                        <p:attrNameLst>
                                          <p:attrName>style.visibility</p:attrName>
                                        </p:attrNameLst>
                                      </p:cBhvr>
                                      <p:to>
                                        <p:strVal val="visible"/>
                                      </p:to>
                                    </p:set>
                                    <p:animEffect transition="in" filter="diamond(in)">
                                      <p:cBhvr>
                                        <p:cTn id="31" dur="500"/>
                                        <p:tgtEl>
                                          <p:spTgt spid="56329"/>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nodeType="clickEffect">
                                  <p:stCondLst>
                                    <p:cond delay="0"/>
                                  </p:stCondLst>
                                  <p:childTnLst>
                                    <p:animMotion origin="layout" path="M -2.77778E-6 4.07407E-6 L 0.1849 -0.14908 " pathEditMode="relative" rAng="0" ptsTypes="AA">
                                      <p:cBhvr>
                                        <p:cTn id="35" dur="500" fill="hold"/>
                                        <p:tgtEl>
                                          <p:spTgt spid="56328"/>
                                        </p:tgtEl>
                                        <p:attrNameLst>
                                          <p:attrName>ppt_x</p:attrName>
                                          <p:attrName>ppt_y</p:attrName>
                                        </p:attrNameLst>
                                      </p:cBhvr>
                                      <p:rCtr x="92" y="-75"/>
                                    </p:animMotion>
                                  </p:childTnLst>
                                </p:cTn>
                              </p:par>
                            </p:childTnLst>
                          </p:cTn>
                        </p:par>
                      </p:childTnLst>
                    </p:cTn>
                  </p:par>
                  <p:par>
                    <p:cTn id="36" fill="hold">
                      <p:stCondLst>
                        <p:cond delay="indefinite"/>
                      </p:stCondLst>
                      <p:childTnLst>
                        <p:par>
                          <p:cTn id="37" fill="hold">
                            <p:stCondLst>
                              <p:cond delay="0"/>
                            </p:stCondLst>
                            <p:childTnLst>
                              <p:par>
                                <p:cTn id="38" presetID="8" presetClass="exit" presetSubtype="16" fill="hold" nodeType="clickEffect">
                                  <p:stCondLst>
                                    <p:cond delay="0"/>
                                  </p:stCondLst>
                                  <p:childTnLst>
                                    <p:animEffect transition="out" filter="diamond(in)">
                                      <p:cBhvr>
                                        <p:cTn id="39" dur="500"/>
                                        <p:tgtEl>
                                          <p:spTgt spid="56328"/>
                                        </p:tgtEl>
                                      </p:cBhvr>
                                    </p:animEffect>
                                    <p:set>
                                      <p:cBhvr>
                                        <p:cTn id="40" dur="1" fill="hold">
                                          <p:stCondLst>
                                            <p:cond delay="499"/>
                                          </p:stCondLst>
                                        </p:cTn>
                                        <p:tgtEl>
                                          <p:spTgt spid="56328"/>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56330"/>
                                        </p:tgtEl>
                                        <p:attrNameLst>
                                          <p:attrName>style.visibility</p:attrName>
                                        </p:attrNameLst>
                                      </p:cBhvr>
                                      <p:to>
                                        <p:strVal val="visible"/>
                                      </p:to>
                                    </p:set>
                                    <p:animEffect transition="in" filter="blinds(horizontal)">
                                      <p:cBhvr>
                                        <p:cTn id="43" dur="500"/>
                                        <p:tgtEl>
                                          <p:spTgt spid="56330"/>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3.33333E-6 4.81481E-6 L 0.11458 -0.00209 " pathEditMode="relative" rAng="0" ptsTypes="AA">
                                      <p:cBhvr>
                                        <p:cTn id="47" dur="500" fill="hold"/>
                                        <p:tgtEl>
                                          <p:spTgt spid="56330"/>
                                        </p:tgtEl>
                                        <p:attrNameLst>
                                          <p:attrName>ppt_x</p:attrName>
                                          <p:attrName>ppt_y</p:attrName>
                                        </p:attrNameLst>
                                      </p:cBhvr>
                                      <p:rCtr x="57" y="-1"/>
                                    </p:animMotion>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nodeType="clickEffect">
                                  <p:stCondLst>
                                    <p:cond delay="0"/>
                                  </p:stCondLst>
                                  <p:childTnLst>
                                    <p:animEffect transition="out" filter="diamond(in)">
                                      <p:cBhvr>
                                        <p:cTn id="51" dur="500"/>
                                        <p:tgtEl>
                                          <p:spTgt spid="56330"/>
                                        </p:tgtEl>
                                      </p:cBhvr>
                                    </p:animEffect>
                                    <p:set>
                                      <p:cBhvr>
                                        <p:cTn id="52" dur="1" fill="hold">
                                          <p:stCondLst>
                                            <p:cond delay="499"/>
                                          </p:stCondLst>
                                        </p:cTn>
                                        <p:tgtEl>
                                          <p:spTgt spid="56330"/>
                                        </p:tgtEl>
                                        <p:attrNameLst>
                                          <p:attrName>style.visibility</p:attrName>
                                        </p:attrNameLst>
                                      </p:cBhvr>
                                      <p:to>
                                        <p:strVal val="hidden"/>
                                      </p:to>
                                    </p:set>
                                  </p:childTnLst>
                                </p:cTn>
                              </p:par>
                              <p:par>
                                <p:cTn id="53" presetID="3" presetClass="entr" presetSubtype="10" fill="hold" nodeType="withEffect">
                                  <p:stCondLst>
                                    <p:cond delay="0"/>
                                  </p:stCondLst>
                                  <p:childTnLst>
                                    <p:set>
                                      <p:cBhvr>
                                        <p:cTn id="54" dur="1" fill="hold">
                                          <p:stCondLst>
                                            <p:cond delay="0"/>
                                          </p:stCondLst>
                                        </p:cTn>
                                        <p:tgtEl>
                                          <p:spTgt spid="56338"/>
                                        </p:tgtEl>
                                        <p:attrNameLst>
                                          <p:attrName>style.visibility</p:attrName>
                                        </p:attrNameLst>
                                      </p:cBhvr>
                                      <p:to>
                                        <p:strVal val="visible"/>
                                      </p:to>
                                    </p:set>
                                    <p:animEffect transition="in" filter="blinds(horizontal)">
                                      <p:cBhvr>
                                        <p:cTn id="55" dur="500"/>
                                        <p:tgtEl>
                                          <p:spTgt spid="56338"/>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path" presetSubtype="0" accel="50000" decel="50000" fill="hold" nodeType="clickEffect">
                                  <p:stCondLst>
                                    <p:cond delay="0"/>
                                  </p:stCondLst>
                                  <p:childTnLst>
                                    <p:animMotion origin="layout" path="M 0.00382 -0.00208 L -0.11042 -0.00439 " pathEditMode="relative" rAng="0" ptsTypes="AA">
                                      <p:cBhvr>
                                        <p:cTn id="59" dur="500" fill="hold"/>
                                        <p:tgtEl>
                                          <p:spTgt spid="56338"/>
                                        </p:tgtEl>
                                        <p:attrNameLst>
                                          <p:attrName>ppt_x</p:attrName>
                                          <p:attrName>ppt_y</p:attrName>
                                        </p:attrNameLst>
                                      </p:cBhvr>
                                      <p:rCtr x="-57" y="-1"/>
                                    </p:animMotion>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56338"/>
                                        </p:tgtEl>
                                      </p:cBhvr>
                                    </p:animEffect>
                                    <p:set>
                                      <p:cBhvr>
                                        <p:cTn id="64" dur="1" fill="hold">
                                          <p:stCondLst>
                                            <p:cond delay="499"/>
                                          </p:stCondLst>
                                        </p:cTn>
                                        <p:tgtEl>
                                          <p:spTgt spid="56338"/>
                                        </p:tgtEl>
                                        <p:attrNameLst>
                                          <p:attrName>style.visibility</p:attrName>
                                        </p:attrNameLst>
                                      </p:cBhvr>
                                      <p:to>
                                        <p:strVal val="hidden"/>
                                      </p:to>
                                    </p:set>
                                  </p:childTnLst>
                                </p:cTn>
                              </p:par>
                              <p:par>
                                <p:cTn id="65" presetID="3" presetClass="entr" presetSubtype="10" fill="hold" nodeType="withEffect">
                                  <p:stCondLst>
                                    <p:cond delay="0"/>
                                  </p:stCondLst>
                                  <p:childTnLst>
                                    <p:set>
                                      <p:cBhvr>
                                        <p:cTn id="66" dur="1" fill="hold">
                                          <p:stCondLst>
                                            <p:cond delay="0"/>
                                          </p:stCondLst>
                                        </p:cTn>
                                        <p:tgtEl>
                                          <p:spTgt spid="56346"/>
                                        </p:tgtEl>
                                        <p:attrNameLst>
                                          <p:attrName>style.visibility</p:attrName>
                                        </p:attrNameLst>
                                      </p:cBhvr>
                                      <p:to>
                                        <p:strVal val="visible"/>
                                      </p:to>
                                    </p:set>
                                    <p:animEffect transition="in" filter="blinds(horizontal)">
                                      <p:cBhvr>
                                        <p:cTn id="67" dur="500"/>
                                        <p:tgtEl>
                                          <p:spTgt spid="56346"/>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path" presetSubtype="0" accel="50000" decel="50000" fill="hold" nodeType="clickEffect">
                                  <p:stCondLst>
                                    <p:cond delay="0"/>
                                  </p:stCondLst>
                                  <p:childTnLst>
                                    <p:animMotion origin="layout" path="M -0.01997 -0.00185 L -0.25243 0.1533 " pathEditMode="relative" rAng="0" ptsTypes="AA">
                                      <p:cBhvr>
                                        <p:cTn id="71" dur="500" fill="hold"/>
                                        <p:tgtEl>
                                          <p:spTgt spid="56346"/>
                                        </p:tgtEl>
                                        <p:attrNameLst>
                                          <p:attrName>ppt_x</p:attrName>
                                          <p:attrName>ppt_y</p:attrName>
                                        </p:attrNameLst>
                                      </p:cBhvr>
                                      <p:rCtr x="-116" y="77"/>
                                    </p:animMotion>
                                  </p:childTnLst>
                                </p:cTn>
                              </p:par>
                            </p:childTnLst>
                          </p:cTn>
                        </p:par>
                      </p:childTnLst>
                    </p:cTn>
                  </p:par>
                  <p:par>
                    <p:cTn id="72" fill="hold">
                      <p:stCondLst>
                        <p:cond delay="indefinite"/>
                      </p:stCondLst>
                      <p:childTnLst>
                        <p:par>
                          <p:cTn id="73" fill="hold">
                            <p:stCondLst>
                              <p:cond delay="0"/>
                            </p:stCondLst>
                            <p:childTnLst>
                              <p:par>
                                <p:cTn id="74" presetID="49" presetClass="path" presetSubtype="0" accel="50000" decel="50000" fill="hold" nodeType="clickEffect">
                                  <p:stCondLst>
                                    <p:cond delay="0"/>
                                  </p:stCondLst>
                                  <p:childTnLst>
                                    <p:animMotion origin="layout" path="M -2.77778E-6 -3.7037E-6 L 0.19288 0.26019 " pathEditMode="relative" rAng="0" ptsTypes="AA">
                                      <p:cBhvr>
                                        <p:cTn id="75" dur="500" fill="hold"/>
                                        <p:tgtEl>
                                          <p:spTgt spid="56329"/>
                                        </p:tgtEl>
                                        <p:attrNameLst>
                                          <p:attrName>ppt_x</p:attrName>
                                          <p:attrName>ppt_y</p:attrName>
                                        </p:attrNameLst>
                                      </p:cBhvr>
                                      <p:rCtr x="96" y="130"/>
                                    </p:animMotion>
                                  </p:childTnLst>
                                </p:cTn>
                              </p:par>
                            </p:childTnLst>
                          </p:cTn>
                        </p:par>
                      </p:childTnLst>
                    </p:cTn>
                  </p:par>
                  <p:par>
                    <p:cTn id="76" fill="hold">
                      <p:stCondLst>
                        <p:cond delay="indefinite"/>
                      </p:stCondLst>
                      <p:childTnLst>
                        <p:par>
                          <p:cTn id="77" fill="hold">
                            <p:stCondLst>
                              <p:cond delay="0"/>
                            </p:stCondLst>
                            <p:childTnLst>
                              <p:par>
                                <p:cTn id="78" presetID="8" presetClass="exit" presetSubtype="16" fill="hold" nodeType="clickEffect">
                                  <p:stCondLst>
                                    <p:cond delay="0"/>
                                  </p:stCondLst>
                                  <p:childTnLst>
                                    <p:animEffect transition="out" filter="diamond(in)">
                                      <p:cBhvr>
                                        <p:cTn id="79" dur="500"/>
                                        <p:tgtEl>
                                          <p:spTgt spid="56329"/>
                                        </p:tgtEl>
                                      </p:cBhvr>
                                    </p:animEffect>
                                    <p:set>
                                      <p:cBhvr>
                                        <p:cTn id="80" dur="1" fill="hold">
                                          <p:stCondLst>
                                            <p:cond delay="499"/>
                                          </p:stCondLst>
                                        </p:cTn>
                                        <p:tgtEl>
                                          <p:spTgt spid="56329"/>
                                        </p:tgtEl>
                                        <p:attrNameLst>
                                          <p:attrName>style.visibility</p:attrName>
                                        </p:attrNameLst>
                                      </p:cBhvr>
                                      <p:to>
                                        <p:strVal val="hidden"/>
                                      </p:to>
                                    </p:set>
                                  </p:childTnLst>
                                </p:cTn>
                              </p:par>
                              <p:par>
                                <p:cTn id="81" presetID="3" presetClass="entr" presetSubtype="10" fill="hold" nodeType="withEffect">
                                  <p:stCondLst>
                                    <p:cond delay="0"/>
                                  </p:stCondLst>
                                  <p:childTnLst>
                                    <p:set>
                                      <p:cBhvr>
                                        <p:cTn id="82" dur="1" fill="hold">
                                          <p:stCondLst>
                                            <p:cond delay="0"/>
                                          </p:stCondLst>
                                        </p:cTn>
                                        <p:tgtEl>
                                          <p:spTgt spid="56334"/>
                                        </p:tgtEl>
                                        <p:attrNameLst>
                                          <p:attrName>style.visibility</p:attrName>
                                        </p:attrNameLst>
                                      </p:cBhvr>
                                      <p:to>
                                        <p:strVal val="visible"/>
                                      </p:to>
                                    </p:set>
                                    <p:animEffect transition="in" filter="blinds(horizontal)">
                                      <p:cBhvr>
                                        <p:cTn id="83" dur="500"/>
                                        <p:tgtEl>
                                          <p:spTgt spid="56334"/>
                                        </p:tgtEl>
                                      </p:cBhvr>
                                    </p:animEffect>
                                  </p:childTnLst>
                                </p:cTn>
                              </p:par>
                            </p:childTnLst>
                          </p:cTn>
                        </p:par>
                      </p:childTnLst>
                    </p:cTn>
                  </p:par>
                  <p:par>
                    <p:cTn id="84" fill="hold">
                      <p:stCondLst>
                        <p:cond delay="indefinite"/>
                      </p:stCondLst>
                      <p:childTnLst>
                        <p:par>
                          <p:cTn id="85" fill="hold">
                            <p:stCondLst>
                              <p:cond delay="0"/>
                            </p:stCondLst>
                            <p:childTnLst>
                              <p:par>
                                <p:cTn id="86" presetID="63" presetClass="path" presetSubtype="0" accel="50000" decel="50000" fill="hold" nodeType="clickEffect">
                                  <p:stCondLst>
                                    <p:cond delay="0"/>
                                  </p:stCondLst>
                                  <p:childTnLst>
                                    <p:animMotion origin="layout" path="M 3.33333E-6 4.81481E-6 L 0.11458 -0.00209 " pathEditMode="relative" rAng="0" ptsTypes="AA">
                                      <p:cBhvr>
                                        <p:cTn id="87" dur="500" fill="hold"/>
                                        <p:tgtEl>
                                          <p:spTgt spid="56334"/>
                                        </p:tgtEl>
                                        <p:attrNameLst>
                                          <p:attrName>ppt_x</p:attrName>
                                          <p:attrName>ppt_y</p:attrName>
                                        </p:attrNameLst>
                                      </p:cBhvr>
                                      <p:rCtr x="57" y="-1"/>
                                    </p:animMotion>
                                  </p:childTnLst>
                                </p:cTn>
                              </p:par>
                            </p:childTnLst>
                          </p:cTn>
                        </p:par>
                      </p:childTnLst>
                    </p:cTn>
                  </p:par>
                  <p:par>
                    <p:cTn id="88" fill="hold">
                      <p:stCondLst>
                        <p:cond delay="indefinite"/>
                      </p:stCondLst>
                      <p:childTnLst>
                        <p:par>
                          <p:cTn id="89" fill="hold">
                            <p:stCondLst>
                              <p:cond delay="0"/>
                            </p:stCondLst>
                            <p:childTnLst>
                              <p:par>
                                <p:cTn id="90" presetID="8" presetClass="exit" presetSubtype="16" fill="hold" nodeType="clickEffect">
                                  <p:stCondLst>
                                    <p:cond delay="0"/>
                                  </p:stCondLst>
                                  <p:childTnLst>
                                    <p:animEffect transition="out" filter="diamond(in)">
                                      <p:cBhvr>
                                        <p:cTn id="91" dur="500"/>
                                        <p:tgtEl>
                                          <p:spTgt spid="56334"/>
                                        </p:tgtEl>
                                      </p:cBhvr>
                                    </p:animEffect>
                                    <p:set>
                                      <p:cBhvr>
                                        <p:cTn id="92" dur="1" fill="hold">
                                          <p:stCondLst>
                                            <p:cond delay="499"/>
                                          </p:stCondLst>
                                        </p:cTn>
                                        <p:tgtEl>
                                          <p:spTgt spid="56334"/>
                                        </p:tgtEl>
                                        <p:attrNameLst>
                                          <p:attrName>style.visibility</p:attrName>
                                        </p:attrNameLst>
                                      </p:cBhvr>
                                      <p:to>
                                        <p:strVal val="hidden"/>
                                      </p:to>
                                    </p:set>
                                  </p:childTnLst>
                                </p:cTn>
                              </p:par>
                              <p:par>
                                <p:cTn id="93" presetID="3" presetClass="entr" presetSubtype="10" fill="hold" nodeType="withEffect">
                                  <p:stCondLst>
                                    <p:cond delay="0"/>
                                  </p:stCondLst>
                                  <p:childTnLst>
                                    <p:set>
                                      <p:cBhvr>
                                        <p:cTn id="94" dur="1" fill="hold">
                                          <p:stCondLst>
                                            <p:cond delay="0"/>
                                          </p:stCondLst>
                                        </p:cTn>
                                        <p:tgtEl>
                                          <p:spTgt spid="56337"/>
                                        </p:tgtEl>
                                        <p:attrNameLst>
                                          <p:attrName>style.visibility</p:attrName>
                                        </p:attrNameLst>
                                      </p:cBhvr>
                                      <p:to>
                                        <p:strVal val="visible"/>
                                      </p:to>
                                    </p:set>
                                    <p:animEffect transition="in" filter="blinds(horizontal)">
                                      <p:cBhvr>
                                        <p:cTn id="95" dur="500"/>
                                        <p:tgtEl>
                                          <p:spTgt spid="56337"/>
                                        </p:tgtEl>
                                      </p:cBhvr>
                                    </p:animEffect>
                                  </p:childTnLst>
                                </p:cTn>
                              </p:par>
                            </p:childTnLst>
                          </p:cTn>
                        </p:par>
                      </p:childTnLst>
                    </p:cTn>
                  </p:par>
                  <p:par>
                    <p:cTn id="96" fill="hold">
                      <p:stCondLst>
                        <p:cond delay="indefinite"/>
                      </p:stCondLst>
                      <p:childTnLst>
                        <p:par>
                          <p:cTn id="97" fill="hold">
                            <p:stCondLst>
                              <p:cond delay="0"/>
                            </p:stCondLst>
                            <p:childTnLst>
                              <p:par>
                                <p:cTn id="98" presetID="35" presetClass="path" presetSubtype="0" accel="50000" decel="50000" fill="hold" nodeType="clickEffect">
                                  <p:stCondLst>
                                    <p:cond delay="0"/>
                                  </p:stCondLst>
                                  <p:childTnLst>
                                    <p:animMotion origin="layout" path="M 3.33333E-6 -3.2948E-6 L -0.11441 0.00208 " pathEditMode="relative" rAng="0" ptsTypes="AA">
                                      <p:cBhvr>
                                        <p:cTn id="99" dur="500" fill="hold"/>
                                        <p:tgtEl>
                                          <p:spTgt spid="56337"/>
                                        </p:tgtEl>
                                        <p:attrNameLst>
                                          <p:attrName>ppt_x</p:attrName>
                                          <p:attrName>ppt_y</p:attrName>
                                        </p:attrNameLst>
                                      </p:cBhvr>
                                      <p:rCtr x="-57" y="1"/>
                                    </p:animMotion>
                                  </p:childTnLst>
                                </p:cTn>
                              </p:par>
                            </p:childTnLst>
                          </p:cTn>
                        </p:par>
                      </p:childTnLst>
                    </p:cTn>
                  </p:par>
                  <p:par>
                    <p:cTn id="100" fill="hold">
                      <p:stCondLst>
                        <p:cond delay="indefinite"/>
                      </p:stCondLst>
                      <p:childTnLst>
                        <p:par>
                          <p:cTn id="101" fill="hold">
                            <p:stCondLst>
                              <p:cond delay="0"/>
                            </p:stCondLst>
                            <p:childTnLst>
                              <p:par>
                                <p:cTn id="102" presetID="8" presetClass="exit" presetSubtype="16" fill="hold" nodeType="clickEffect">
                                  <p:stCondLst>
                                    <p:cond delay="0"/>
                                  </p:stCondLst>
                                  <p:childTnLst>
                                    <p:animEffect transition="out" filter="diamond(in)">
                                      <p:cBhvr>
                                        <p:cTn id="103" dur="500"/>
                                        <p:tgtEl>
                                          <p:spTgt spid="56337"/>
                                        </p:tgtEl>
                                      </p:cBhvr>
                                    </p:animEffect>
                                    <p:set>
                                      <p:cBhvr>
                                        <p:cTn id="104" dur="1" fill="hold">
                                          <p:stCondLst>
                                            <p:cond delay="499"/>
                                          </p:stCondLst>
                                        </p:cTn>
                                        <p:tgtEl>
                                          <p:spTgt spid="56337"/>
                                        </p:tgtEl>
                                        <p:attrNameLst>
                                          <p:attrName>style.visibility</p:attrName>
                                        </p:attrNameLst>
                                      </p:cBhvr>
                                      <p:to>
                                        <p:strVal val="hidden"/>
                                      </p:to>
                                    </p:set>
                                  </p:childTnLst>
                                </p:cTn>
                              </p:par>
                              <p:par>
                                <p:cTn id="105" presetID="8" presetClass="entr" presetSubtype="16" fill="hold" nodeType="withEffect">
                                  <p:stCondLst>
                                    <p:cond delay="0"/>
                                  </p:stCondLst>
                                  <p:childTnLst>
                                    <p:set>
                                      <p:cBhvr>
                                        <p:cTn id="106" dur="1" fill="hold">
                                          <p:stCondLst>
                                            <p:cond delay="0"/>
                                          </p:stCondLst>
                                        </p:cTn>
                                        <p:tgtEl>
                                          <p:spTgt spid="56347"/>
                                        </p:tgtEl>
                                        <p:attrNameLst>
                                          <p:attrName>style.visibility</p:attrName>
                                        </p:attrNameLst>
                                      </p:cBhvr>
                                      <p:to>
                                        <p:strVal val="visible"/>
                                      </p:to>
                                    </p:set>
                                    <p:animEffect transition="in" filter="diamond(in)">
                                      <p:cBhvr>
                                        <p:cTn id="107" dur="500"/>
                                        <p:tgtEl>
                                          <p:spTgt spid="56347"/>
                                        </p:tgtEl>
                                      </p:cBhvr>
                                    </p:animEffect>
                                  </p:childTnLst>
                                </p:cTn>
                              </p:par>
                            </p:childTnLst>
                          </p:cTn>
                        </p:par>
                      </p:childTnLst>
                    </p:cTn>
                  </p:par>
                  <p:par>
                    <p:cTn id="108" fill="hold">
                      <p:stCondLst>
                        <p:cond delay="indefinite"/>
                      </p:stCondLst>
                      <p:childTnLst>
                        <p:par>
                          <p:cTn id="109" fill="hold">
                            <p:stCondLst>
                              <p:cond delay="0"/>
                            </p:stCondLst>
                            <p:childTnLst>
                              <p:par>
                                <p:cTn id="110" presetID="64" presetClass="path" presetSubtype="0" accel="50000" decel="50000" fill="hold" nodeType="clickEffect">
                                  <p:stCondLst>
                                    <p:cond delay="0"/>
                                  </p:stCondLst>
                                  <p:childTnLst>
                                    <p:animMotion origin="layout" path="M -0.01979 -0.01248 L -0.26007 -0.2978 " pathEditMode="relative" rAng="0" ptsTypes="AA">
                                      <p:cBhvr>
                                        <p:cTn id="111" dur="500" fill="hold"/>
                                        <p:tgtEl>
                                          <p:spTgt spid="56347"/>
                                        </p:tgtEl>
                                        <p:attrNameLst>
                                          <p:attrName>ppt_x</p:attrName>
                                          <p:attrName>ppt_y</p:attrName>
                                        </p:attrNameLst>
                                      </p:cBhvr>
                                      <p:rCtr x="-120" y="-143"/>
                                    </p:animMotion>
                                  </p:childTnLst>
                                </p:cTn>
                              </p:par>
                            </p:childTnLst>
                          </p:cTn>
                        </p:par>
                      </p:childTnLst>
                    </p:cTn>
                  </p:par>
                  <p:par>
                    <p:cTn id="112" fill="hold">
                      <p:stCondLst>
                        <p:cond delay="indefinite"/>
                      </p:stCondLst>
                      <p:childTnLst>
                        <p:par>
                          <p:cTn id="113" fill="hold">
                            <p:stCondLst>
                              <p:cond delay="0"/>
                            </p:stCondLst>
                            <p:childTnLst>
                              <p:par>
                                <p:cTn id="114" presetID="8" presetClass="exit" presetSubtype="16" fill="hold" nodeType="clickEffect">
                                  <p:stCondLst>
                                    <p:cond delay="0"/>
                                  </p:stCondLst>
                                  <p:childTnLst>
                                    <p:animEffect transition="out" filter="diamond(in)">
                                      <p:cBhvr>
                                        <p:cTn id="115" dur="500"/>
                                        <p:tgtEl>
                                          <p:spTgt spid="56347"/>
                                        </p:tgtEl>
                                      </p:cBhvr>
                                    </p:animEffect>
                                    <p:set>
                                      <p:cBhvr>
                                        <p:cTn id="116" dur="1" fill="hold">
                                          <p:stCondLst>
                                            <p:cond delay="499"/>
                                          </p:stCondLst>
                                        </p:cTn>
                                        <p:tgtEl>
                                          <p:spTgt spid="56347"/>
                                        </p:tgtEl>
                                        <p:attrNameLst>
                                          <p:attrName>style.visibility</p:attrName>
                                        </p:attrNameLst>
                                      </p:cBhvr>
                                      <p:to>
                                        <p:strVal val="hidden"/>
                                      </p:to>
                                    </p:set>
                                  </p:childTnLst>
                                </p:cTn>
                              </p:par>
                              <p:par>
                                <p:cTn id="117" presetID="3" presetClass="exit" presetSubtype="10" fill="hold" nodeType="withEffect">
                                  <p:stCondLst>
                                    <p:cond delay="0"/>
                                  </p:stCondLst>
                                  <p:childTnLst>
                                    <p:animEffect transition="out" filter="blinds(horizontal)">
                                      <p:cBhvr>
                                        <p:cTn id="118" dur="500"/>
                                        <p:tgtEl>
                                          <p:spTgt spid="56346"/>
                                        </p:tgtEl>
                                      </p:cBhvr>
                                    </p:animEffect>
                                    <p:set>
                                      <p:cBhvr>
                                        <p:cTn id="119" dur="1" fill="hold">
                                          <p:stCondLst>
                                            <p:cond delay="499"/>
                                          </p:stCondLst>
                                        </p:cTn>
                                        <p:tgtEl>
                                          <p:spTgt spid="56346"/>
                                        </p:tgtEl>
                                        <p:attrNameLst>
                                          <p:attrName>style.visibility</p:attrName>
                                        </p:attrNameLst>
                                      </p:cBhvr>
                                      <p:to>
                                        <p:strVal val="hidden"/>
                                      </p:to>
                                    </p:set>
                                  </p:childTnLst>
                                </p:cTn>
                              </p:par>
                              <p:par>
                                <p:cTn id="120" presetID="3" presetClass="entr" presetSubtype="10" fill="hold" nodeType="withEffect">
                                  <p:stCondLst>
                                    <p:cond delay="0"/>
                                  </p:stCondLst>
                                  <p:childTnLst>
                                    <p:set>
                                      <p:cBhvr>
                                        <p:cTn id="121" dur="1" fill="hold">
                                          <p:stCondLst>
                                            <p:cond delay="0"/>
                                          </p:stCondLst>
                                        </p:cTn>
                                        <p:tgtEl>
                                          <p:spTgt spid="56331"/>
                                        </p:tgtEl>
                                        <p:attrNameLst>
                                          <p:attrName>style.visibility</p:attrName>
                                        </p:attrNameLst>
                                      </p:cBhvr>
                                      <p:to>
                                        <p:strVal val="visible"/>
                                      </p:to>
                                    </p:set>
                                    <p:animEffect transition="in" filter="blinds(horizontal)">
                                      <p:cBhvr>
                                        <p:cTn id="122" dur="500"/>
                                        <p:tgtEl>
                                          <p:spTgt spid="56331"/>
                                        </p:tgtEl>
                                      </p:cBhvr>
                                    </p:animEffect>
                                  </p:childTnLst>
                                </p:cTn>
                              </p:par>
                            </p:childTnLst>
                          </p:cTn>
                        </p:par>
                      </p:childTnLst>
                    </p:cTn>
                  </p:par>
                  <p:par>
                    <p:cTn id="123" fill="hold">
                      <p:stCondLst>
                        <p:cond delay="indefinite"/>
                      </p:stCondLst>
                      <p:childTnLst>
                        <p:par>
                          <p:cTn id="124" fill="hold">
                            <p:stCondLst>
                              <p:cond delay="0"/>
                            </p:stCondLst>
                            <p:childTnLst>
                              <p:par>
                                <p:cTn id="125" presetID="35" presetClass="path" presetSubtype="0" accel="50000" decel="50000" fill="hold" nodeType="clickEffect">
                                  <p:stCondLst>
                                    <p:cond delay="0"/>
                                  </p:stCondLst>
                                  <p:childTnLst>
                                    <p:animMotion origin="layout" path="M 0 0  L -0.25 0  E" pathEditMode="relative" ptsTypes="">
                                      <p:cBhvr>
                                        <p:cTn id="126" dur="500" fill="hold"/>
                                        <p:tgtEl>
                                          <p:spTgt spid="56331"/>
                                        </p:tgtEl>
                                        <p:attrNameLst>
                                          <p:attrName>ppt_x</p:attrName>
                                          <p:attrName>ppt_y</p:attrName>
                                        </p:attrNameLst>
                                      </p:cBhvr>
                                    </p:animMotion>
                                  </p:childTnLst>
                                </p:cTn>
                              </p:par>
                              <p:par>
                                <p:cTn id="127" presetID="8" presetClass="exit" presetSubtype="16" fill="hold" nodeType="withEffect">
                                  <p:stCondLst>
                                    <p:cond delay="0"/>
                                  </p:stCondLst>
                                  <p:childTnLst>
                                    <p:animEffect transition="out" filter="diamond(in)">
                                      <p:cBhvr>
                                        <p:cTn id="128" dur="500"/>
                                        <p:tgtEl>
                                          <p:spTgt spid="56331"/>
                                        </p:tgtEl>
                                      </p:cBhvr>
                                    </p:animEffect>
                                    <p:set>
                                      <p:cBhvr>
                                        <p:cTn id="129" dur="1" fill="hold">
                                          <p:stCondLst>
                                            <p:cond delay="499"/>
                                          </p:stCondLst>
                                        </p:cTn>
                                        <p:tgtEl>
                                          <p:spTgt spid="56331"/>
                                        </p:tgtEl>
                                        <p:attrNameLst>
                                          <p:attrName>style.visibility</p:attrName>
                                        </p:attrNameLst>
                                      </p:cBhvr>
                                      <p:to>
                                        <p:strVal val="hidden"/>
                                      </p:to>
                                    </p:set>
                                  </p:childTnLst>
                                </p:cTn>
                              </p:par>
                              <p:par>
                                <p:cTn id="130" presetID="8" presetClass="exit" presetSubtype="16" fill="hold" nodeType="withEffect">
                                  <p:stCondLst>
                                    <p:cond delay="0"/>
                                  </p:stCondLst>
                                  <p:childTnLst>
                                    <p:animEffect transition="out" filter="diamond(in)">
                                      <p:cBhvr>
                                        <p:cTn id="131" dur="500"/>
                                        <p:tgtEl>
                                          <p:spTgt spid="56324"/>
                                        </p:tgtEl>
                                      </p:cBhvr>
                                    </p:animEffect>
                                    <p:set>
                                      <p:cBhvr>
                                        <p:cTn id="132" dur="1" fill="hold">
                                          <p:stCondLst>
                                            <p:cond delay="499"/>
                                          </p:stCondLst>
                                        </p:cTn>
                                        <p:tgtEl>
                                          <p:spTgt spid="563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xtured">
  <a:themeElements>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6287</TotalTime>
  <Words>2131</Words>
  <Application>Microsoft Office PowerPoint</Application>
  <PresentationFormat>On-screen Show (4:3)</PresentationFormat>
  <Paragraphs>206</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Custom Design</vt:lpstr>
      <vt:lpstr>1_Textured</vt:lpstr>
      <vt:lpstr>Overview of SDMX:  Statistical Data and Metadata eXchange  Technical and Content Standards for Statistical Data </vt:lpstr>
      <vt:lpstr>SDMX Stakeholders</vt:lpstr>
      <vt:lpstr>Why We Need SDMX</vt:lpstr>
      <vt:lpstr>SMDX Components</vt:lpstr>
      <vt:lpstr>Sample Data Structure Definition (DSD)</vt:lpstr>
      <vt:lpstr>Applications of SDMX</vt:lpstr>
      <vt:lpstr>Data Dissemination using SDMX </vt:lpstr>
      <vt:lpstr>Data sharing in a cross-institutional framework</vt:lpstr>
      <vt:lpstr>Data Sharing via SDMX Hub</vt:lpstr>
      <vt:lpstr>Automated data feeds using SDMX</vt:lpstr>
      <vt:lpstr>Data Dissemination using SDMX</vt:lpstr>
      <vt:lpstr>Some Benefits</vt:lpstr>
      <vt:lpstr>Where to find more information: http:\\sdmx.org  Attend the next SDMX Global Conference May 2-4, 2011, Washington  DC co-hosted by the IMF and World Bank  Contact me at amcphail@imf.org  </vt:lpstr>
      <vt:lpstr>Additional information</vt:lpstr>
    </vt:vector>
  </TitlesOfParts>
  <Company>International Monetary 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Information  Management Section</dc:title>
  <dc:creator>Nalini Umashankar</dc:creator>
  <cp:lastModifiedBy>amcphail</cp:lastModifiedBy>
  <cp:revision>291</cp:revision>
  <cp:lastPrinted>2006-12-07T22:58:23Z</cp:lastPrinted>
  <dcterms:created xsi:type="dcterms:W3CDTF">2005-10-19T14:52:12Z</dcterms:created>
  <dcterms:modified xsi:type="dcterms:W3CDTF">2010-09-10T12:41:08Z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TC100435421033</vt:lpwstr>
  </property>
</Properties>
</file>