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61" r:id="rId2"/>
    <p:sldId id="277" r:id="rId3"/>
    <p:sldId id="262" r:id="rId4"/>
    <p:sldId id="284" r:id="rId5"/>
    <p:sldId id="286" r:id="rId6"/>
    <p:sldId id="287" r:id="rId7"/>
    <p:sldId id="288" r:id="rId8"/>
    <p:sldId id="260" r:id="rId9"/>
    <p:sldId id="279" r:id="rId10"/>
    <p:sldId id="285" r:id="rId11"/>
    <p:sldId id="289" r:id="rId12"/>
    <p:sldId id="265" r:id="rId13"/>
    <p:sldId id="280" r:id="rId14"/>
    <p:sldId id="281" r:id="rId15"/>
    <p:sldId id="273" r:id="rId16"/>
    <p:sldId id="269" r:id="rId17"/>
    <p:sldId id="270" r:id="rId18"/>
    <p:sldId id="271" r:id="rId19"/>
    <p:sldId id="272" r:id="rId20"/>
    <p:sldId id="282" r:id="rId21"/>
  </p:sldIdLst>
  <p:sldSz cx="10160000" cy="7620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7" autoAdjust="0"/>
    <p:restoredTop sz="90929"/>
  </p:normalViewPr>
  <p:slideViewPr>
    <p:cSldViewPr>
      <p:cViewPr varScale="1">
        <p:scale>
          <a:sx n="59" d="100"/>
          <a:sy n="59" d="100"/>
        </p:scale>
        <p:origin x="-2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1469C2C8-2E83-4C8A-95FC-C2D309953B07}" type="datetimeFigureOut">
              <a:rPr lang="en-US"/>
              <a:pPr>
                <a:defRPr/>
              </a:pPr>
              <a:t>9/10/2010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04967F-D7C0-4816-A981-43C2071ED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E1597750-7694-40A8-9F45-87B684EA7DE2}" type="datetimeFigureOut">
              <a:rPr lang="en-US"/>
              <a:pPr>
                <a:defRPr/>
              </a:pPr>
              <a:t>9/10/2010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0E5B438-FFA0-47A6-8424-EF8060E4F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5B438-FFA0-47A6-8424-EF8060E4FE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4888" y="4052888"/>
            <a:ext cx="8128000" cy="14224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6000" y="5608638"/>
            <a:ext cx="8128000" cy="7620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4888" y="4052888"/>
            <a:ext cx="254000" cy="1422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16000" y="5608638"/>
            <a:ext cx="254000" cy="7620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54667" y="4318000"/>
            <a:ext cx="7620000" cy="1100667"/>
          </a:xfrm>
        </p:spPr>
        <p:txBody>
          <a:bodyPr anchor="t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54667" y="5693833"/>
            <a:ext cx="7620000" cy="592667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7112000" y="7061200"/>
            <a:ext cx="2540000" cy="4064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21038" y="7061200"/>
            <a:ext cx="3860800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350963" y="7061200"/>
            <a:ext cx="1355725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876DA-BC4A-4C0B-81CA-E14126B0B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9F328-F764-4357-A133-4F784E742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08000" y="7059613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 dirty="0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65137" y="7186613"/>
            <a:ext cx="212725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4032250" y="3557588"/>
            <a:ext cx="6502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5154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11A3-04F6-4323-A4E8-4B68284611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8000" y="1354667"/>
            <a:ext cx="9144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B379-BEED-4D01-9655-FA2EAC2BA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6000" y="3132138"/>
            <a:ext cx="8128000" cy="14224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6000" y="3132138"/>
            <a:ext cx="254000" cy="1422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7" y="3302000"/>
            <a:ext cx="7620000" cy="1185333"/>
          </a:xfrm>
        </p:spPr>
        <p:txBody>
          <a:bodyPr anchor="t"/>
          <a:lstStyle>
            <a:lvl1pPr algn="r">
              <a:buNone/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333" y="4741333"/>
            <a:ext cx="7535333" cy="12700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112000" y="7061200"/>
            <a:ext cx="2540000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1038" y="7061200"/>
            <a:ext cx="3860800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9038" y="7061200"/>
            <a:ext cx="1689100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ECAEF-7209-4BF2-A0CD-B893B1F795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4000"/>
            <a:ext cx="91440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8000" y="1354667"/>
            <a:ext cx="449072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46887" y="1351280"/>
            <a:ext cx="449072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0E88-CD9A-4919-A7FD-299E02F726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4000"/>
            <a:ext cx="9144000" cy="1016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28750"/>
            <a:ext cx="4489098" cy="7620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4667" y="1439333"/>
            <a:ext cx="4490861" cy="7620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8000" y="2370667"/>
            <a:ext cx="4487333" cy="44873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164667" y="2370667"/>
            <a:ext cx="4487333" cy="44873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57B7-424F-4F07-AC54-5D7C701D0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65137" y="7186613"/>
            <a:ext cx="212725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4000"/>
            <a:ext cx="91440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69AC-7AC1-49E6-8C8D-70F4C2ECD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508000" y="7059613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 dirty="0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65137" y="7186613"/>
            <a:ext cx="212725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A51F-5455-437A-9A33-6E2CEACCC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08000" y="7059613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511550" y="3694113"/>
            <a:ext cx="6705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 dirty="0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65137" y="7186613"/>
            <a:ext cx="212725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333" y="338667"/>
            <a:ext cx="2794000" cy="931333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027333" y="1354667"/>
            <a:ext cx="2794000" cy="5381626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38667" y="338667"/>
            <a:ext cx="6350000" cy="635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CF742-100B-4C20-B689-EDBF452709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08000" y="7059613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65137" y="7186613"/>
            <a:ext cx="212725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8000" y="557213"/>
            <a:ext cx="203200" cy="7620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56507"/>
            <a:ext cx="9144000" cy="749653"/>
          </a:xfrm>
          <a:ln>
            <a:solidFill>
              <a:schemeClr val="accent1"/>
            </a:solidFill>
          </a:ln>
        </p:spPr>
        <p:txBody>
          <a:bodyPr lIns="304797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000" y="2116667"/>
            <a:ext cx="9144000" cy="4744720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354667"/>
            <a:ext cx="9144000" cy="592667"/>
          </a:xfrm>
        </p:spPr>
        <p:txBody>
          <a:bodyPr anchor="ctr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DF00-9CA1-40BF-A683-BE07B7F00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08000" y="169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08000" y="1354138"/>
            <a:ext cx="9144000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112000" y="7062788"/>
            <a:ext cx="2543175" cy="406400"/>
          </a:xfrm>
          <a:prstGeom prst="rect">
            <a:avLst/>
          </a:prstGeom>
        </p:spPr>
        <p:txBody>
          <a:bodyPr vert="horz" lIns="101599" tIns="50799" rIns="101599" bIns="50799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221038" y="7062788"/>
            <a:ext cx="3894137" cy="406400"/>
          </a:xfrm>
          <a:prstGeom prst="rect">
            <a:avLst/>
          </a:prstGeom>
        </p:spPr>
        <p:txBody>
          <a:bodyPr vert="horz" lIns="101599" tIns="50799" rIns="101599" bIns="50799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81038" y="7062788"/>
            <a:ext cx="2200275" cy="406400"/>
          </a:xfrm>
          <a:prstGeom prst="rect">
            <a:avLst/>
          </a:prstGeom>
        </p:spPr>
        <p:txBody>
          <a:bodyPr vert="horz" lIns="101599" tIns="50799" rIns="101599" bIns="50799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FE4930-259F-4AB8-AA93-28443F9F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508000" y="7059613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508000" y="1270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65137" y="7186613"/>
            <a:ext cx="212725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9" r:id="rId2"/>
    <p:sldLayoutId id="2147483774" r:id="rId3"/>
    <p:sldLayoutId id="2147483770" r:id="rId4"/>
    <p:sldLayoutId id="2147483771" r:id="rId5"/>
    <p:sldLayoutId id="2147483775" r:id="rId6"/>
    <p:sldLayoutId id="2147483776" r:id="rId7"/>
    <p:sldLayoutId id="2147483777" r:id="rId8"/>
    <p:sldLayoutId id="2147483778" r:id="rId9"/>
    <p:sldLayoutId id="2147483772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03213" indent="-303213" algn="l" rtl="0" eaLnBrk="0" fontAlgn="base" hangingPunct="0">
        <a:spcBef>
          <a:spcPts val="663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8013" indent="-303213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2813" indent="-252413" algn="l" rtl="0" eaLnBrk="0" fontAlgn="base" hangingPunct="0">
        <a:spcBef>
          <a:spcPts val="55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7613" indent="-252413" algn="l" rtl="0" eaLnBrk="0" fontAlgn="base" hangingPunct="0">
        <a:spcBef>
          <a:spcPts val="450"/>
        </a:spcBef>
        <a:spcAft>
          <a:spcPct val="0"/>
        </a:spcAft>
        <a:buClr>
          <a:srgbClr val="8BA2B4"/>
        </a:buClr>
        <a:buSzPct val="70000"/>
        <a:buFont typeface="Wingdings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2413" indent="-252413" algn="l" rtl="0" eaLnBrk="0" fontAlgn="base" hangingPunct="0">
        <a:spcBef>
          <a:spcPts val="338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28782" indent="-203198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980" indent="-203198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5178" indent="-203198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376" indent="-203198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>
          <a:xfrm>
            <a:off x="1354138" y="4114800"/>
            <a:ext cx="7764462" cy="1303338"/>
          </a:xfrm>
        </p:spPr>
        <p:txBody>
          <a:bodyPr/>
          <a:lstStyle/>
          <a:p>
            <a:pPr eaLnBrk="1" hangingPunct="1"/>
            <a:r>
              <a:rPr lang="en-US" dirty="0" smtClean="0"/>
              <a:t>ALFRED:  </a:t>
            </a:r>
            <a:br>
              <a:rPr lang="en-US" dirty="0" smtClean="0"/>
            </a:br>
            <a:r>
              <a:rPr lang="en-US" dirty="0" smtClean="0"/>
              <a:t>Capturing data as it happens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54138" y="5694363"/>
            <a:ext cx="7764462" cy="630237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667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Katrina </a:t>
            </a:r>
            <a:r>
              <a:rPr lang="en-US" dirty="0" err="1" smtClean="0"/>
              <a:t>Stierholz</a:t>
            </a:r>
            <a:r>
              <a:rPr lang="en-US" dirty="0" smtClean="0"/>
              <a:t>, Director of Library and Information Services</a:t>
            </a:r>
          </a:p>
          <a:p>
            <a:pPr eaLnBrk="1" fontAlgn="auto" hangingPunct="1">
              <a:spcBef>
                <a:spcPts val="667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Federal Reserve Bank of St. Louis</a:t>
            </a:r>
            <a:endParaRPr lang="en-US" dirty="0"/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55600" y="6629400"/>
            <a:ext cx="8839200" cy="6858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400" smtClean="0">
                <a:latin typeface="Century Gothic" pitchFamily="34" charset="0"/>
              </a:rPr>
              <a:t>The views expressed are not the official positions of the </a:t>
            </a:r>
            <a:br>
              <a:rPr lang="en-US" sz="1400" smtClean="0">
                <a:latin typeface="Century Gothic" pitchFamily="34" charset="0"/>
              </a:rPr>
            </a:br>
            <a:r>
              <a:rPr lang="en-US" sz="1400" smtClean="0">
                <a:latin typeface="Century Gothic" pitchFamily="34" charset="0"/>
              </a:rPr>
              <a:t>Federal Reserve Bank of St. Louis or the Federal Reserve System.</a:t>
            </a:r>
          </a:p>
        </p:txBody>
      </p:sp>
      <p:pic>
        <p:nvPicPr>
          <p:cNvPr id="9221" name="Picture 6" descr="seal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" y="762000"/>
            <a:ext cx="31353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FRED and ALFRED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Underneath the hood, FRED and ALFRED are the same application. </a:t>
            </a:r>
          </a:p>
          <a:p>
            <a:pPr lvl="1"/>
            <a:r>
              <a:rPr lang="en-US" dirty="0" smtClean="0"/>
              <a:t>ALFRED was populated by collecting historical data for series in FRED, and ALFRED continues to be extended by capturing "expiring" FRED values when new ones are published.  </a:t>
            </a:r>
          </a:p>
          <a:p>
            <a:pPr lvl="1"/>
            <a:r>
              <a:rPr lang="en-US" dirty="0" smtClean="0"/>
              <a:t>ALFRED only contains historical data on series that are in FRED -- it does not go back further than FRED.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042" t="28913" r="41946" b="15242"/>
          <a:stretch>
            <a:fillRect/>
          </a:stretch>
        </p:blipFill>
        <p:spPr bwMode="auto">
          <a:xfrm>
            <a:off x="0" y="1219200"/>
            <a:ext cx="9652001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832600" y="1676400"/>
            <a:ext cx="26670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2800" y="304800"/>
            <a:ext cx="2743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FRED graph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 l="1459" t="20000" r="19376" b="14999"/>
          <a:stretch>
            <a:fillRect/>
          </a:stretch>
        </p:blipFill>
        <p:spPr bwMode="auto">
          <a:xfrm>
            <a:off x="12700" y="1143000"/>
            <a:ext cx="101473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5384800" y="2133600"/>
            <a:ext cx="4224338" cy="2308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quick bar chart available in</a:t>
            </a:r>
            <a:br>
              <a:rPr lang="en-US"/>
            </a:br>
            <a:r>
              <a:rPr lang="en-US"/>
              <a:t>ALFRED.  The </a:t>
            </a:r>
            <a:r>
              <a:rPr lang="en-US" b="1">
                <a:solidFill>
                  <a:srgbClr val="C00000"/>
                </a:solidFill>
              </a:rPr>
              <a:t>red bar </a:t>
            </a:r>
            <a:r>
              <a:rPr lang="en-US"/>
              <a:t>shows </a:t>
            </a:r>
            <a:br>
              <a:rPr lang="en-US"/>
            </a:br>
            <a:r>
              <a:rPr lang="en-US"/>
              <a:t>the current release; the </a:t>
            </a:r>
            <a:r>
              <a:rPr lang="en-US" b="1">
                <a:solidFill>
                  <a:srgbClr val="0070C0"/>
                </a:solidFill>
              </a:rPr>
              <a:t>blue bar </a:t>
            </a:r>
            <a:br>
              <a:rPr lang="en-US" b="1">
                <a:solidFill>
                  <a:srgbClr val="0070C0"/>
                </a:solidFill>
              </a:rPr>
            </a:br>
            <a:r>
              <a:rPr lang="en-US"/>
              <a:t>illustrates the previous release.  </a:t>
            </a:r>
            <a:br>
              <a:rPr lang="en-US"/>
            </a:br>
            <a:r>
              <a:rPr lang="en-US"/>
              <a:t>Vintages are listed in the title, </a:t>
            </a:r>
            <a:br>
              <a:rPr lang="en-US"/>
            </a:br>
            <a:r>
              <a:rPr lang="en-US"/>
              <a:t>and on the legend (below).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t="7709" r="31876" b="77730"/>
          <a:stretch>
            <a:fillRect/>
          </a:stretch>
        </p:blipFill>
        <p:spPr bwMode="auto">
          <a:xfrm>
            <a:off x="0" y="2514600"/>
            <a:ext cx="97710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55600" y="533400"/>
            <a:ext cx="642163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 quick download </a:t>
            </a:r>
            <a:r>
              <a:rPr lang="en-US" dirty="0" smtClean="0"/>
              <a:t>from ALFRED of </a:t>
            </a:r>
            <a:r>
              <a:rPr lang="en-US" dirty="0"/>
              <a:t>the quarterly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GDP </a:t>
            </a:r>
            <a:r>
              <a:rPr lang="en-US" dirty="0"/>
              <a:t>data released so far this year.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08000" y="4343400"/>
            <a:ext cx="873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Users can download the history of the real GDP back to 1991;</a:t>
            </a:r>
            <a:br>
              <a:rPr lang="en-US"/>
            </a:br>
            <a:r>
              <a:rPr lang="en-US"/>
              <a:t>vintage Gross National Product data are available back to 1947.  </a:t>
            </a:r>
            <a:br>
              <a:rPr lang="en-US"/>
            </a:br>
            <a:r>
              <a:rPr lang="en-US"/>
              <a:t>The earliest vintage available is 1927 for Industrial Production Index.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2070100" y="1790700"/>
            <a:ext cx="1066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354138"/>
            <a:ext cx="9144000" cy="5486400"/>
          </a:xfrm>
        </p:spPr>
        <p:txBody>
          <a:bodyPr/>
          <a:lstStyle/>
          <a:p>
            <a:r>
              <a:rPr lang="en-US" dirty="0" smtClean="0"/>
              <a:t>Our programmer, George </a:t>
            </a:r>
            <a:r>
              <a:rPr lang="en-US" dirty="0" err="1" smtClean="0"/>
              <a:t>Essig</a:t>
            </a:r>
            <a:r>
              <a:rPr lang="en-US" dirty="0" smtClean="0"/>
              <a:t>, used Richard T. Snodgrass’ book </a:t>
            </a:r>
            <a:r>
              <a:rPr lang="en-US" u="sng" dirty="0" smtClean="0"/>
              <a:t>Developing Time-Oriented Database Applications in SQL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These data are saved only when there are revisions; each data value has three pieces of information</a:t>
            </a:r>
          </a:p>
          <a:p>
            <a:pPr lvl="1"/>
            <a:r>
              <a:rPr lang="en-US" dirty="0" smtClean="0"/>
              <a:t>The time period it applies to (e.g., 2</a:t>
            </a:r>
            <a:r>
              <a:rPr lang="en-US" baseline="30000" dirty="0" smtClean="0"/>
              <a:t>nd</a:t>
            </a:r>
            <a:r>
              <a:rPr lang="en-US" dirty="0" smtClean="0"/>
              <a:t> quarter 2010)</a:t>
            </a:r>
          </a:p>
          <a:p>
            <a:pPr lvl="1"/>
            <a:r>
              <a:rPr lang="en-US" dirty="0" smtClean="0"/>
              <a:t>The time period it is true for (e.g., from July 30</a:t>
            </a:r>
            <a:r>
              <a:rPr lang="en-US" baseline="30000" dirty="0" smtClean="0"/>
              <a:t>th</a:t>
            </a:r>
            <a:r>
              <a:rPr lang="en-US" dirty="0" smtClean="0"/>
              <a:t> to August 26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date that the information was entered into the database to allow for tracking of data entry errors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Negative Saving Rate—or not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0200"/>
            <a:ext cx="4491038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Remember the negative saving rate?  I thought I’d use those data and an article in our librarian newsletter for a talk I was </a:t>
            </a:r>
            <a:r>
              <a:rPr lang="en-US" smtClean="0"/>
              <a:t>giving to an </a:t>
            </a:r>
            <a:r>
              <a:rPr lang="en-US" dirty="0" smtClean="0"/>
              <a:t>economic education class.</a:t>
            </a:r>
          </a:p>
        </p:txBody>
      </p:sp>
      <p:pic>
        <p:nvPicPr>
          <p:cNvPr id="21508" name="Content Placeholder 5" descr="piggy_bank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64138" y="2408238"/>
            <a:ext cx="4487862" cy="3870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 cstate="print"/>
          <a:srcRect l="2985" t="14496" r="14925" b="22084"/>
          <a:stretch>
            <a:fillRect/>
          </a:stretch>
        </p:blipFill>
        <p:spPr bwMode="auto">
          <a:xfrm>
            <a:off x="0" y="304800"/>
            <a:ext cx="101774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6858000" y="3733800"/>
            <a:ext cx="3302000" cy="3425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r>
              <a:rPr lang="en-US" dirty="0"/>
              <a:t>From a </a:t>
            </a:r>
            <a:r>
              <a:rPr lang="en-US" i="1" dirty="0"/>
              <a:t>Liber8</a:t>
            </a:r>
            <a:r>
              <a:rPr lang="en-US" dirty="0"/>
              <a:t> article:  “The U.S. personal saving rate fell into negative territory during the </a:t>
            </a:r>
            <a:r>
              <a:rPr lang="en-US" b="1" dirty="0"/>
              <a:t>third quarter of 2005 </a:t>
            </a:r>
            <a:r>
              <a:rPr lang="en-US" dirty="0"/>
              <a:t>and has remained close to zero since then.”  Here’s the data:  </a:t>
            </a:r>
            <a:br>
              <a:rPr lang="en-US" dirty="0"/>
            </a:br>
            <a:r>
              <a:rPr lang="en-US" dirty="0"/>
              <a:t>What’s the problem?</a:t>
            </a:r>
          </a:p>
        </p:txBody>
      </p:sp>
      <p:sp>
        <p:nvSpPr>
          <p:cNvPr id="9" name="Oval 8"/>
          <p:cNvSpPr/>
          <p:nvPr/>
        </p:nvSpPr>
        <p:spPr>
          <a:xfrm>
            <a:off x="5918200" y="1219200"/>
            <a:ext cx="2133600" cy="635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 cstate="print"/>
          <a:srcRect l="2238" t="23557" r="12688" b="14836"/>
          <a:stretch>
            <a:fillRect/>
          </a:stretch>
        </p:blipFill>
        <p:spPr bwMode="auto">
          <a:xfrm>
            <a:off x="0" y="609600"/>
            <a:ext cx="1009173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604000" y="2878138"/>
            <a:ext cx="3441700" cy="2319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r>
              <a:rPr lang="en-US"/>
              <a:t>Just a quick check to get</a:t>
            </a:r>
            <a:br>
              <a:rPr lang="en-US"/>
            </a:br>
            <a:r>
              <a:rPr lang="en-US"/>
              <a:t>into ALFRED and to see</a:t>
            </a:r>
            <a:br>
              <a:rPr lang="en-US"/>
            </a:br>
            <a:r>
              <a:rPr lang="en-US"/>
              <a:t>what revisions look like</a:t>
            </a:r>
            <a:br>
              <a:rPr lang="en-US"/>
            </a:br>
            <a:r>
              <a:rPr lang="en-US"/>
              <a:t>for this data. I’m going to </a:t>
            </a:r>
            <a:br>
              <a:rPr lang="en-US"/>
            </a:br>
            <a:r>
              <a:rPr lang="en-US"/>
              <a:t>edit this to see an earlier </a:t>
            </a:r>
            <a:br>
              <a:rPr lang="en-US"/>
            </a:br>
            <a:r>
              <a:rPr lang="en-US"/>
              <a:t>vintage.</a:t>
            </a:r>
          </a:p>
        </p:txBody>
      </p:sp>
      <p:sp>
        <p:nvSpPr>
          <p:cNvPr id="5" name="Oval 4"/>
          <p:cNvSpPr/>
          <p:nvPr/>
        </p:nvSpPr>
        <p:spPr>
          <a:xfrm>
            <a:off x="0" y="6096000"/>
            <a:ext cx="1016000" cy="5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2736" t="13589" r="3979" b="3964"/>
          <a:stretch>
            <a:fillRect/>
          </a:stretch>
        </p:blipFill>
        <p:spPr bwMode="auto">
          <a:xfrm>
            <a:off x="0" y="223838"/>
            <a:ext cx="10160000" cy="739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6604000" y="4572000"/>
            <a:ext cx="2878138" cy="268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r>
              <a:rPr lang="en-US" dirty="0"/>
              <a:t>I </a:t>
            </a:r>
            <a:r>
              <a:rPr lang="en-US" dirty="0" smtClean="0"/>
              <a:t>changed the vintage to the vintage just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before the publication</a:t>
            </a:r>
            <a:br>
              <a:rPr lang="en-US" dirty="0"/>
            </a:br>
            <a:r>
              <a:rPr lang="en-US" dirty="0"/>
              <a:t>of our </a:t>
            </a:r>
            <a:r>
              <a:rPr lang="en-US" i="1" dirty="0"/>
              <a:t>Liber8 </a:t>
            </a:r>
            <a:r>
              <a:rPr lang="en-US" dirty="0" smtClean="0"/>
              <a:t>article.</a:t>
            </a:r>
          </a:p>
          <a:p>
            <a:r>
              <a:rPr lang="en-US" dirty="0" smtClean="0"/>
              <a:t>The observations date range is the last 5 years.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5308600" y="4191000"/>
            <a:ext cx="12954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 cstate="print"/>
          <a:srcRect l="1990" t="14496" r="4230" b="6682"/>
          <a:stretch>
            <a:fillRect/>
          </a:stretch>
        </p:blipFill>
        <p:spPr bwMode="auto">
          <a:xfrm>
            <a:off x="0" y="0"/>
            <a:ext cx="10126663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6688138" y="1439863"/>
            <a:ext cx="3217862" cy="23185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1599" tIns="50799" rIns="101599" bIns="50799">
            <a:spAutoFit/>
          </a:bodyPr>
          <a:lstStyle/>
          <a:p>
            <a:r>
              <a:rPr lang="en-US" dirty="0" smtClean="0"/>
              <a:t>Here’s the chart with the original series and the revised data.  Revisions </a:t>
            </a:r>
            <a:r>
              <a:rPr lang="en-US" dirty="0"/>
              <a:t>have moved </a:t>
            </a:r>
            <a:r>
              <a:rPr lang="en-US" dirty="0" smtClean="0"/>
              <a:t>the saving </a:t>
            </a:r>
            <a:r>
              <a:rPr lang="en-US" dirty="0"/>
              <a:t>rate into positive </a:t>
            </a:r>
            <a:r>
              <a:rPr lang="en-US" dirty="0" smtClean="0"/>
              <a:t>territory. </a:t>
            </a:r>
            <a:endParaRPr lang="en-US" dirty="0">
              <a:solidFill>
                <a:srgbClr val="210CB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7400" y="3581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215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54138" y="3302000"/>
            <a:ext cx="7620000" cy="1185863"/>
          </a:xfrm>
        </p:spPr>
        <p:txBody>
          <a:bodyPr/>
          <a:lstStyle/>
          <a:p>
            <a:r>
              <a:rPr lang="en-US" smtClean="0"/>
              <a:t>“How is the economy doing?”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39863" y="4741863"/>
            <a:ext cx="7534275" cy="1270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Depends on when you ask.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ALFRED allows users to see the revisions to a series.  Users may also select a particular date and see the data as they were at that point in time.  </a:t>
            </a:r>
          </a:p>
          <a:p>
            <a:endParaRPr lang="en-US" dirty="0" smtClean="0"/>
          </a:p>
          <a:p>
            <a:r>
              <a:rPr lang="en-US" dirty="0" smtClean="0"/>
              <a:t>Unique information, easily accessed</a:t>
            </a:r>
          </a:p>
          <a:p>
            <a:endParaRPr lang="en-US" dirty="0" smtClean="0"/>
          </a:p>
          <a:p>
            <a:r>
              <a:rPr lang="en-US" dirty="0" smtClean="0"/>
              <a:t>Preserving important data for future </a:t>
            </a:r>
            <a:r>
              <a:rPr lang="en-US" dirty="0" smtClean="0"/>
              <a:t>research</a:t>
            </a:r>
          </a:p>
          <a:p>
            <a:endParaRPr lang="en-US" dirty="0" smtClean="0"/>
          </a:p>
          <a:p>
            <a:r>
              <a:rPr lang="en-US" dirty="0" smtClean="0"/>
              <a:t>http://alfred.stlouisfed.org/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Federal Reserve Bank of St. Louis &amp; data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354138"/>
            <a:ext cx="91440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Long History (Homer Jones)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FRED is the Flagship</a:t>
            </a:r>
          </a:p>
          <a:p>
            <a:pPr lvl="1" eaLnBrk="1" hangingPunct="1"/>
            <a:r>
              <a:rPr lang="en-US" dirty="0" smtClean="0"/>
              <a:t>Over 22,000 economic time series</a:t>
            </a:r>
          </a:p>
          <a:p>
            <a:pPr lvl="1" eaLnBrk="1" hangingPunct="1"/>
            <a:r>
              <a:rPr lang="en-US" dirty="0" smtClean="0"/>
              <a:t>Aggregates data from many sources, in one convenient location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ALFRED is bigger than FRED</a:t>
            </a:r>
          </a:p>
          <a:p>
            <a:pPr lvl="1" eaLnBrk="1" hangingPunct="1"/>
            <a:r>
              <a:rPr lang="en-US" dirty="0" smtClean="0"/>
              <a:t>Collection of vintage versions of U.S. economic data available on FRED</a:t>
            </a:r>
          </a:p>
          <a:p>
            <a:pPr lvl="1" eaLnBrk="1" hangingPunct="1"/>
            <a:r>
              <a:rPr lang="en-US" dirty="0" smtClean="0"/>
              <a:t>Captures every iteration of data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revisions, and then solutions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former Director of Research, Bob </a:t>
            </a:r>
            <a:r>
              <a:rPr lang="en-US" dirty="0" err="1" smtClean="0"/>
              <a:t>Rasche</a:t>
            </a:r>
            <a:r>
              <a:rPr lang="en-US" dirty="0" smtClean="0"/>
              <a:t>, was looking for the economic data that were released originally—not the revised data that we have now.</a:t>
            </a:r>
          </a:p>
          <a:p>
            <a:r>
              <a:rPr lang="en-US" dirty="0" smtClean="0"/>
              <a:t>We searched high and low...  </a:t>
            </a:r>
          </a:p>
          <a:p>
            <a:pPr lvl="1"/>
            <a:r>
              <a:rPr lang="en-US" sz="2400" dirty="0" smtClean="0"/>
              <a:t>Philadelphia Fed created a database with important economic series with the data points that were originally released, with monthly or quarterly observations (we wanted a day-by-day history)</a:t>
            </a:r>
          </a:p>
          <a:p>
            <a:pPr lvl="1"/>
            <a:r>
              <a:rPr lang="en-US" sz="2400" dirty="0" smtClean="0"/>
              <a:t>Libraries removed news releases when the final version is published</a:t>
            </a:r>
          </a:p>
          <a:p>
            <a:pPr lvl="1"/>
            <a:r>
              <a:rPr lang="en-US" sz="2400" dirty="0" smtClean="0"/>
              <a:t>Agencies historically wrote over the data, as the computing storage costs were high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</a:t>
            </a:r>
            <a:r>
              <a:rPr lang="en-US" baseline="30000" smtClean="0">
                <a:solidFill>
                  <a:schemeClr val="tx1"/>
                </a:solidFill>
              </a:rPr>
              <a:t>nd</a:t>
            </a:r>
            <a:r>
              <a:rPr lang="en-US" smtClean="0">
                <a:solidFill>
                  <a:schemeClr val="tx1"/>
                </a:solidFill>
              </a:rPr>
              <a:t> quarter 2010 real GDP  2.4%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7671" t="23930" r="7671" b="7552"/>
          <a:stretch>
            <a:fillRect/>
          </a:stretch>
        </p:blipFill>
        <p:spPr>
          <a:xfrm>
            <a:off x="736600" y="1295400"/>
            <a:ext cx="8458200" cy="5638800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6184901" y="952500"/>
            <a:ext cx="381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156200" y="2667000"/>
            <a:ext cx="24384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08000" y="169863"/>
            <a:ext cx="9144000" cy="820737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</a:t>
            </a:r>
            <a:r>
              <a:rPr lang="en-US" baseline="30000" smtClean="0">
                <a:solidFill>
                  <a:schemeClr val="tx1"/>
                </a:solidFill>
              </a:rPr>
              <a:t>nd</a:t>
            </a:r>
            <a:r>
              <a:rPr lang="en-US" smtClean="0">
                <a:solidFill>
                  <a:schemeClr val="tx1"/>
                </a:solidFill>
              </a:rPr>
              <a:t> quarter 2010 real GDP  1.6%</a:t>
            </a:r>
            <a:endParaRPr lang="en-US" smtClean="0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5721" t="22221" r="8478" b="8333"/>
          <a:stretch>
            <a:fillRect/>
          </a:stretch>
        </p:blipFill>
        <p:spPr>
          <a:xfrm>
            <a:off x="812800" y="1295400"/>
            <a:ext cx="8610600" cy="5740400"/>
          </a:xfrm>
          <a:noFill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6185694" y="646906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223000" y="3048000"/>
            <a:ext cx="19050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wsj_20100828.JPG"/>
          <p:cNvPicPr>
            <a:picLocks noChangeAspect="1"/>
          </p:cNvPicPr>
          <p:nvPr/>
        </p:nvPicPr>
        <p:blipFill>
          <a:blip r:embed="rId3" cstate="print"/>
          <a:srcRect l="2000" r="3500"/>
          <a:stretch>
            <a:fillRect/>
          </a:stretch>
        </p:blipFill>
        <p:spPr bwMode="auto">
          <a:xfrm>
            <a:off x="0" y="533400"/>
            <a:ext cx="96012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wsj_20100828.JPG"/>
          <p:cNvPicPr>
            <a:picLocks noChangeAspect="1"/>
          </p:cNvPicPr>
          <p:nvPr/>
        </p:nvPicPr>
        <p:blipFill>
          <a:blip r:embed="rId4" cstate="print"/>
          <a:srcRect l="80717" t="55126" r="4710" b="2069"/>
          <a:stretch>
            <a:fillRect/>
          </a:stretch>
        </p:blipFill>
        <p:spPr bwMode="auto">
          <a:xfrm>
            <a:off x="0" y="0"/>
            <a:ext cx="5651340" cy="771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784600" y="3657600"/>
            <a:ext cx="2108200" cy="2438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value to capturing this history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524000"/>
            <a:ext cx="9144000" cy="5316538"/>
          </a:xfrm>
        </p:spPr>
        <p:txBody>
          <a:bodyPr/>
          <a:lstStyle/>
          <a:p>
            <a:pPr eaLnBrk="1" hangingPunct="1"/>
            <a:r>
              <a:rPr lang="en-US" dirty="0" smtClean="0"/>
              <a:t>Revisions reflect the level of accuracy regarding early estimates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Allows researchers and analysts to evaluate policy decisions using information available at the time, not what is known in hindsight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Allows economists to model the economy using data that was actually available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46200" y="0"/>
            <a:ext cx="7543800" cy="746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/>
              <a:t>ALFRED</a:t>
            </a:r>
          </a:p>
        </p:txBody>
      </p:sp>
      <p:sp>
        <p:nvSpPr>
          <p:cNvPr id="5" name="Oval 4"/>
          <p:cNvSpPr/>
          <p:nvPr/>
        </p:nvSpPr>
        <p:spPr>
          <a:xfrm>
            <a:off x="4318000" y="990600"/>
            <a:ext cx="17526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FRED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1540</TotalTime>
  <Words>612</Words>
  <Application>Microsoft Office PowerPoint</Application>
  <PresentationFormat>Custom</PresentationFormat>
  <Paragraphs>83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Origin</vt:lpstr>
      <vt:lpstr>ALFRED:   Capturing data as it happens</vt:lpstr>
      <vt:lpstr>“How is the economy doing?”</vt:lpstr>
      <vt:lpstr>Federal Reserve Bank of St. Louis &amp; data</vt:lpstr>
      <vt:lpstr>Looking for revisions, and then solutions</vt:lpstr>
      <vt:lpstr>2nd quarter 2010 real GDP  2.4%</vt:lpstr>
      <vt:lpstr>2nd quarter 2010 real GDP  1.6%</vt:lpstr>
      <vt:lpstr>Slide 7</vt:lpstr>
      <vt:lpstr>The value to capturing this history</vt:lpstr>
      <vt:lpstr>Slide 9</vt:lpstr>
      <vt:lpstr>FRED and ALFRED</vt:lpstr>
      <vt:lpstr>Slide 11</vt:lpstr>
      <vt:lpstr>Slide 12</vt:lpstr>
      <vt:lpstr>Slide 13</vt:lpstr>
      <vt:lpstr>Background</vt:lpstr>
      <vt:lpstr>Negative Saving Rate—or not</vt:lpstr>
      <vt:lpstr>Slide 16</vt:lpstr>
      <vt:lpstr>Slide 17</vt:lpstr>
      <vt:lpstr>Slide 18</vt:lpstr>
      <vt:lpstr>Slide 19</vt:lpstr>
      <vt:lpstr>ALFRED’s goals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Data Summit</cp:lastModifiedBy>
  <cp:revision>104</cp:revision>
  <dcterms:created xsi:type="dcterms:W3CDTF">2004-05-06T09:28:21Z</dcterms:created>
  <dcterms:modified xsi:type="dcterms:W3CDTF">2010-09-10T12:48:22Z</dcterms:modified>
</cp:coreProperties>
</file>