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embeddings/oleObject1.bin" ContentType="application/vnd.openxmlformats-officedocument.oleObject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86" r:id="rId3"/>
    <p:sldMasterId id="2147483698" r:id="rId4"/>
    <p:sldMasterId id="2147483711" r:id="rId5"/>
  </p:sldMasterIdLst>
  <p:notesMasterIdLst>
    <p:notesMasterId r:id="rId39"/>
  </p:notesMasterIdLst>
  <p:sldIdLst>
    <p:sldId id="317" r:id="rId6"/>
    <p:sldId id="291" r:id="rId7"/>
    <p:sldId id="292" r:id="rId8"/>
    <p:sldId id="293" r:id="rId9"/>
    <p:sldId id="298" r:id="rId10"/>
    <p:sldId id="294" r:id="rId11"/>
    <p:sldId id="295" r:id="rId12"/>
    <p:sldId id="296" r:id="rId13"/>
    <p:sldId id="301" r:id="rId14"/>
    <p:sldId id="297" r:id="rId15"/>
    <p:sldId id="300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3" r:id="rId25"/>
    <p:sldId id="320" r:id="rId26"/>
    <p:sldId id="321" r:id="rId27"/>
    <p:sldId id="322" r:id="rId28"/>
    <p:sldId id="310" r:id="rId29"/>
    <p:sldId id="273" r:id="rId30"/>
    <p:sldId id="274" r:id="rId31"/>
    <p:sldId id="311" r:id="rId32"/>
    <p:sldId id="284" r:id="rId33"/>
    <p:sldId id="290" r:id="rId34"/>
    <p:sldId id="315" r:id="rId35"/>
    <p:sldId id="319" r:id="rId36"/>
    <p:sldId id="282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h Eveleth" initials="J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2-08T09:22:07.695" idx="2">
    <p:pos x="5472" y="240"/>
    <p:text>ALT SLIDE for businesses that have used other crowdsourcing systems.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0D8C6-95EB-E842-B9D4-876A505D1479}" type="datetimeFigureOut">
              <a:rPr lang="en-US" smtClean="0"/>
              <a:t>9/9/11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FF5DB-3BCE-7445-A957-DD23FABCC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B69B4-210B-4DA2-8CF6-798DDFC4087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Calibri"/>
              </a:rPr>
              <a:t>© 2011 crowdflower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FDF566-8E34-40CD-97F9-D07824AFADA1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Calibri"/>
              </a:rPr>
              <a:t>© 2011 crowdflower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FDF566-8E34-40CD-97F9-D07824AFADA1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Big conservative companies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Take a mission critical business process and send it to millions of strangers on the internet?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5634DA-F2CF-2440-8632-4326857C3A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© 2011 CrowdFlower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FDF566-8E34-40CD-97F9-D07824AFADA1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image was a bit clearer but thought made same point as school girls and men in factory.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ECAEB-0883-324C-9304-5C1DC4737AE8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Patrick Meier from </a:t>
            </a:r>
            <a:r>
              <a:rPr lang="en-US" dirty="0" err="1" smtClean="0">
                <a:ea typeface="+mn-ea"/>
                <a:cs typeface="+mn-cs"/>
              </a:rPr>
              <a:t>Ushahidi</a:t>
            </a:r>
            <a:r>
              <a:rPr lang="en-US" dirty="0" smtClean="0">
                <a:ea typeface="+mn-ea"/>
                <a:cs typeface="+mn-cs"/>
              </a:rPr>
              <a:t> talked about 4636 last year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ea typeface="+mn-ea"/>
                <a:cs typeface="+mn-cs"/>
              </a:rPr>
              <a:t>Will it be reliable?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ea typeface="+mn-ea"/>
                <a:cs typeface="+mn-cs"/>
              </a:rPr>
              <a:t>Can we really coordinate thousands of volunteers over the internet?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Seems hard, is hard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4C6A66-0142-424E-944A-7B09EC4C57B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tags" Target="../tags/tag7.xml"/><Relationship Id="rId9" Type="http://schemas.openxmlformats.org/officeDocument/2006/relationships/slideMaster" Target="../slideMasters/slideMaster4.xml"/><Relationship Id="rId10" Type="http://schemas.openxmlformats.org/officeDocument/2006/relationships/oleObject" Target="../embeddings/oleObject1.bin"/><Relationship Id="rId11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5FF2-36DC-5241-93C6-839185A79CA9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6EE5-0C93-E441-B53E-1C08C32BE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9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5FF2-36DC-5241-93C6-839185A79CA9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6EE5-0C93-E441-B53E-1C08C32BE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1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5FF2-36DC-5241-93C6-839185A79CA9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6EE5-0C93-E441-B53E-1C08C32BE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3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132826" cy="943238"/>
          </a:xfrm>
          <a:prstGeom prst="rect">
            <a:avLst/>
          </a:prstGeom>
        </p:spPr>
        <p:txBody>
          <a:bodyPr rIns="100584">
            <a:normAutofit/>
          </a:bodyPr>
          <a:lstStyle>
            <a:lvl1pPr algn="l">
              <a:buNone/>
              <a:defRPr sz="3200" b="0" cap="none">
                <a:solidFill>
                  <a:srgbClr val="00AEEF"/>
                </a:solidFill>
                <a:effectLst/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963" y="3367088"/>
            <a:ext cx="8001000" cy="1509712"/>
          </a:xfrm>
        </p:spPr>
        <p:txBody>
          <a:bodyPr rIns="128016"/>
          <a:lstStyle>
            <a:lvl1pPr marL="0" indent="0" algn="l">
              <a:buNone/>
              <a:defRPr sz="2000">
                <a:solidFill>
                  <a:srgbClr val="262626"/>
                </a:solidFill>
                <a:latin typeface="Helvetica Neue"/>
                <a:cs typeface="Helvetica Neue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00AEEF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Rockwel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860195"/>
            <a:ext cx="5334000" cy="79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6476999"/>
            <a:ext cx="4572000" cy="180181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  <a:sp3d>
              <a:bevelT w="19050" h="12700"/>
            </a:sp3d>
          </a:bodyPr>
          <a:lstStyle/>
          <a:p>
            <a:pPr indent="-53975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aseline="18000" dirty="0">
                <a:solidFill>
                  <a:prstClr val="white">
                    <a:lumMod val="65000"/>
                  </a:prstClr>
                </a:solidFill>
                <a:latin typeface="Helvetica Neue"/>
                <a:ea typeface="ＭＳ Ｐゴシック" charset="-128"/>
                <a:cs typeface="Helvetica Neue"/>
              </a:rPr>
              <a:t>© 2011 crowdflower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88963" y="3153038"/>
            <a:ext cx="8001063" cy="1588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1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88963" y="1371600"/>
            <a:ext cx="8001063" cy="1588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04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>
                <a:solidFill>
                  <a:srgbClr val="262626"/>
                </a:solidFill>
              </a:defRPr>
            </a:lvl1pPr>
            <a:lvl2pPr>
              <a:defRPr sz="2400">
                <a:solidFill>
                  <a:srgbClr val="262626"/>
                </a:solidFill>
              </a:defRPr>
            </a:lvl2pPr>
            <a:lvl3pPr>
              <a:defRPr sz="20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>
                <a:solidFill>
                  <a:srgbClr val="262626"/>
                </a:solidFill>
              </a:defRPr>
            </a:lvl1pPr>
            <a:lvl2pPr>
              <a:defRPr sz="2400">
                <a:solidFill>
                  <a:srgbClr val="262626"/>
                </a:solidFill>
              </a:defRPr>
            </a:lvl2pPr>
            <a:lvl3pPr>
              <a:defRPr sz="20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8963" y="1371600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43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8963" y="1371600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25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8963" y="1371600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481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88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  <a:prstGeom prst="rect">
            <a:avLst/>
          </a:prstGeom>
        </p:spPr>
        <p:txBody>
          <a:bodyPr/>
          <a:lstStyle>
            <a:lvl1pPr marL="0"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657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8963" y="1371600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4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5FF2-36DC-5241-93C6-839185A79CA9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6EE5-0C93-E441-B53E-1C08C32BE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74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69F6EDD-01AD-4E03-9A07-5FAC1BEB57D4}" type="datetimeFigureOut">
              <a:rPr lang="en-US">
                <a:solidFill>
                  <a:prstClr val="white"/>
                </a:solidFill>
                <a:latin typeface="Rockwell"/>
              </a:rPr>
              <a:pPr defTabSz="914400"/>
              <a:t>9/9/11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8FE0B8-0418-4D6A-B69A-E79C4FE3A193}" type="slidenum">
              <a:rPr lang="en-US">
                <a:solidFill>
                  <a:prstClr val="white"/>
                </a:solidFill>
                <a:latin typeface="Rockwell"/>
              </a:rPr>
              <a:pPr defTabSz="914400"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71106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280400" y="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80000" y="662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5300" y="27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512384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132826" cy="943238"/>
          </a:xfrm>
          <a:prstGeom prst="rect">
            <a:avLst/>
          </a:prstGeom>
        </p:spPr>
        <p:txBody>
          <a:bodyPr rIns="100584">
            <a:normAutofit/>
          </a:bodyPr>
          <a:lstStyle>
            <a:lvl1pPr algn="l">
              <a:buNone/>
              <a:defRPr sz="3200" b="0" cap="none">
                <a:solidFill>
                  <a:srgbClr val="00AEEF"/>
                </a:solidFill>
                <a:effectLst/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963" y="3367088"/>
            <a:ext cx="8001000" cy="1509712"/>
          </a:xfrm>
        </p:spPr>
        <p:txBody>
          <a:bodyPr rIns="128016"/>
          <a:lstStyle>
            <a:lvl1pPr marL="0" indent="0" algn="l">
              <a:buNone/>
              <a:defRPr sz="2000">
                <a:solidFill>
                  <a:srgbClr val="262626"/>
                </a:solidFill>
                <a:latin typeface="Helvetica Neue"/>
                <a:cs typeface="Helvetica Neue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00AEEF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Rockwel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860195"/>
            <a:ext cx="5334000" cy="79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6476999"/>
            <a:ext cx="4572000" cy="180181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  <a:sp3d>
              <a:bevelT w="19050" h="12700"/>
            </a:sp3d>
          </a:bodyPr>
          <a:lstStyle/>
          <a:p>
            <a:pPr indent="-53975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aseline="18000" dirty="0">
                <a:solidFill>
                  <a:prstClr val="white">
                    <a:lumMod val="65000"/>
                  </a:prstClr>
                </a:solidFill>
                <a:latin typeface="Helvetica Neue"/>
                <a:ea typeface="ＭＳ Ｐゴシック" charset="-128"/>
                <a:cs typeface="Helvetica Neue"/>
              </a:rPr>
              <a:t>© 2011 crowdflower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88963" y="3153038"/>
            <a:ext cx="8001063" cy="1588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538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88963" y="1371600"/>
            <a:ext cx="8001063" cy="1588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291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>
                <a:solidFill>
                  <a:srgbClr val="262626"/>
                </a:solidFill>
              </a:defRPr>
            </a:lvl1pPr>
            <a:lvl2pPr>
              <a:defRPr sz="2400">
                <a:solidFill>
                  <a:srgbClr val="262626"/>
                </a:solidFill>
              </a:defRPr>
            </a:lvl2pPr>
            <a:lvl3pPr>
              <a:defRPr sz="20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>
                <a:solidFill>
                  <a:srgbClr val="262626"/>
                </a:solidFill>
              </a:defRPr>
            </a:lvl1pPr>
            <a:lvl2pPr>
              <a:defRPr sz="2400">
                <a:solidFill>
                  <a:srgbClr val="262626"/>
                </a:solidFill>
              </a:defRPr>
            </a:lvl2pPr>
            <a:lvl3pPr>
              <a:defRPr sz="20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8963" y="1371600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982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8963" y="1371600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381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8963" y="1371600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2044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71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  <a:prstGeom prst="rect">
            <a:avLst/>
          </a:prstGeom>
        </p:spPr>
        <p:txBody>
          <a:bodyPr/>
          <a:lstStyle>
            <a:lvl1pPr marL="0"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581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5FF2-36DC-5241-93C6-839185A79CA9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6EE5-0C93-E441-B53E-1C08C32BE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72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8963" y="1371600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481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8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69F6EDD-01AD-4E03-9A07-5FAC1BEB57D4}" type="datetimeFigureOut">
              <a:rPr lang="en-US">
                <a:solidFill>
                  <a:prstClr val="white"/>
                </a:solidFill>
                <a:latin typeface="Rockwell"/>
              </a:rPr>
              <a:pPr defTabSz="914400"/>
              <a:t>9/9/11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8FE0B8-0418-4D6A-B69A-E79C4FE3A193}" type="slidenum">
              <a:rPr lang="en-US">
                <a:solidFill>
                  <a:prstClr val="white"/>
                </a:solidFill>
                <a:latin typeface="Rockwell"/>
              </a:rPr>
              <a:pPr defTabSz="914400"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88050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280400" y="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80000" y="662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15300" y="27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784004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79BB-309A-A547-BC35-994016436A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9/9/11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16C-FC56-784D-A98F-82D1CDF134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799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79BB-309A-A547-BC35-994016436A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9/9/11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16C-FC56-784D-A98F-82D1CDF134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687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79BB-309A-A547-BC35-994016436A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9/9/11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16C-FC56-784D-A98F-82D1CDF134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315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79BB-309A-A547-BC35-994016436A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9/9/11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16C-FC56-784D-A98F-82D1CDF134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913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79BB-309A-A547-BC35-994016436A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9/9/11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16C-FC56-784D-A98F-82D1CDF134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160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79BB-309A-A547-BC35-994016436A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9/9/11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16C-FC56-784D-A98F-82D1CDF134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8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5FF2-36DC-5241-93C6-839185A79CA9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6EE5-0C93-E441-B53E-1C08C32BE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1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79BB-309A-A547-BC35-994016436A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9/9/11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16C-FC56-784D-A98F-82D1CDF134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562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79BB-309A-A547-BC35-994016436A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9/9/11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16C-FC56-784D-A98F-82D1CDF134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305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79BB-309A-A547-BC35-994016436A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9/9/11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16C-FC56-784D-A98F-82D1CDF134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952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79BB-309A-A547-BC35-994016436A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9/9/11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16C-FC56-784D-A98F-82D1CDF134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88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79BB-309A-A547-BC35-994016436A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9/9/11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916C-FC56-784D-A98F-82D1CDF134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328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data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3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-45720" y="6550025"/>
            <a:ext cx="36576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5EC65DC-B9B3-490F-A15A-6EF54055FAA7}" type="slidenum">
              <a:rPr lang="en-US" sz="90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rPr>
              <a:pPr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B9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339725" y="231801"/>
            <a:ext cx="7589520" cy="449263"/>
          </a:xfrm>
          <a:prstGeom prst="rect">
            <a:avLst/>
          </a:prstGeom>
        </p:spPr>
        <p:txBody>
          <a:bodyPr tIns="91440" bIns="0" anchor="t"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2400" b="1" baseline="0">
                <a:latin typeface="Ariel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BLANK SLIDE TITLE</a:t>
            </a:r>
            <a:endParaRPr lang="en-US" dirty="0"/>
          </a:p>
        </p:txBody>
      </p:sp>
      <p:sp>
        <p:nvSpPr>
          <p:cNvPr id="12" name="Text Placeholder 11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228600" y="30480"/>
            <a:ext cx="7239000" cy="73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 userDrawn="1">
            <p:custDataLst>
              <p:tags r:id="rId7"/>
            </p:custDataLst>
          </p:nvPr>
        </p:nvSpPr>
        <p:spPr>
          <a:xfrm>
            <a:off x="0" y="838200"/>
            <a:ext cx="9144000" cy="914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6495163"/>
            <a:ext cx="1079500" cy="2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98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132826" cy="943238"/>
          </a:xfrm>
          <a:prstGeom prst="rect">
            <a:avLst/>
          </a:prstGeom>
        </p:spPr>
        <p:txBody>
          <a:bodyPr rIns="100584">
            <a:normAutofit/>
          </a:bodyPr>
          <a:lstStyle>
            <a:lvl1pPr algn="l">
              <a:buNone/>
              <a:defRPr sz="3200" b="0" cap="none">
                <a:solidFill>
                  <a:srgbClr val="00AEEF"/>
                </a:solidFill>
                <a:effectLst/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963" y="3367088"/>
            <a:ext cx="8001000" cy="1509712"/>
          </a:xfrm>
        </p:spPr>
        <p:txBody>
          <a:bodyPr rIns="128016"/>
          <a:lstStyle>
            <a:lvl1pPr marL="0" indent="0" algn="l">
              <a:buNone/>
              <a:defRPr sz="2000">
                <a:solidFill>
                  <a:srgbClr val="262626"/>
                </a:solidFill>
                <a:latin typeface="Helvetica Neue"/>
                <a:cs typeface="Helvetica Neue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00AEEF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Rockwel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860195"/>
            <a:ext cx="5334000" cy="79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6476999"/>
            <a:ext cx="4572000" cy="180181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  <a:sp3d>
              <a:bevelT w="19050" h="12700"/>
            </a:sp3d>
          </a:bodyPr>
          <a:lstStyle/>
          <a:p>
            <a:pPr indent="-53975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aseline="18000" dirty="0">
                <a:solidFill>
                  <a:prstClr val="white">
                    <a:lumMod val="65000"/>
                  </a:prstClr>
                </a:solidFill>
                <a:latin typeface="Helvetica Neue"/>
                <a:ea typeface="ＭＳ Ｐゴシック" charset="-128"/>
                <a:cs typeface="Helvetica Neue"/>
              </a:rPr>
              <a:t>© 2011 CrowdFlower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88963" y="3153038"/>
            <a:ext cx="8001063" cy="1588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96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88963" y="1371600"/>
            <a:ext cx="8001063" cy="1588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60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>
                <a:solidFill>
                  <a:srgbClr val="262626"/>
                </a:solidFill>
              </a:defRPr>
            </a:lvl1pPr>
            <a:lvl2pPr>
              <a:defRPr sz="2400">
                <a:solidFill>
                  <a:srgbClr val="262626"/>
                </a:solidFill>
              </a:defRPr>
            </a:lvl2pPr>
            <a:lvl3pPr>
              <a:defRPr sz="20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>
                <a:solidFill>
                  <a:srgbClr val="262626"/>
                </a:solidFill>
              </a:defRPr>
            </a:lvl1pPr>
            <a:lvl2pPr>
              <a:defRPr sz="2400">
                <a:solidFill>
                  <a:srgbClr val="262626"/>
                </a:solidFill>
              </a:defRPr>
            </a:lvl2pPr>
            <a:lvl3pPr>
              <a:defRPr sz="20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8963" y="1371600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7565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8963" y="1371600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58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5FF2-36DC-5241-93C6-839185A79CA9}" type="datetimeFigureOut">
              <a:rPr lang="en-US" smtClean="0"/>
              <a:t>9/9/11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6EE5-0C93-E441-B53E-1C08C32BE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442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8963" y="1371600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336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370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  <a:prstGeom prst="rect">
            <a:avLst/>
          </a:prstGeom>
        </p:spPr>
        <p:txBody>
          <a:bodyPr/>
          <a:lstStyle>
            <a:lvl1pPr marL="0"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3564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8963" y="1371600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Rockwel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9436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27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69F6EDD-01AD-4E03-9A07-5FAC1BEB57D4}" type="datetimeFigureOut">
              <a:rPr lang="en-US">
                <a:solidFill>
                  <a:prstClr val="white"/>
                </a:solidFill>
                <a:latin typeface="Rockwell"/>
              </a:rPr>
              <a:pPr defTabSz="914400"/>
              <a:t>9/9/11</a:t>
            </a:fld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8FE0B8-0418-4D6A-B69A-E79C4FE3A193}" type="slidenum">
              <a:rPr lang="en-US">
                <a:solidFill>
                  <a:prstClr val="white"/>
                </a:solidFill>
                <a:latin typeface="Rockwell"/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52509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5FF2-36DC-5241-93C6-839185A79CA9}" type="datetimeFigureOut">
              <a:rPr lang="en-US" smtClean="0"/>
              <a:t>9/9/11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6EE5-0C93-E441-B53E-1C08C32BE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1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5FF2-36DC-5241-93C6-839185A79CA9}" type="datetimeFigureOut">
              <a:rPr lang="en-US" smtClean="0"/>
              <a:t>9/9/11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6EE5-0C93-E441-B53E-1C08C32BE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5FF2-36DC-5241-93C6-839185A79CA9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6EE5-0C93-E441-B53E-1C08C32BE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0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5FF2-36DC-5241-93C6-839185A79CA9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6EE5-0C93-E441-B53E-1C08C32BE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theme" Target="../theme/theme5.xml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D5FF2-36DC-5241-93C6-839185A79CA9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6EE5-0C93-E441-B53E-1C08C32BE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4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00AEEF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Rockwel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0" y="5860195"/>
            <a:ext cx="5334000" cy="79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6476999"/>
            <a:ext cx="4572000" cy="180181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  <a:sp3d>
              <a:bevelT w="19050" h="12700"/>
            </a:sp3d>
          </a:bodyPr>
          <a:lstStyle/>
          <a:p>
            <a:pPr indent="-53975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aseline="18000" dirty="0">
                <a:solidFill>
                  <a:prstClr val="white">
                    <a:lumMod val="65000"/>
                  </a:prstClr>
                </a:solidFill>
                <a:latin typeface="Helvetica Neue"/>
                <a:ea typeface="ＭＳ Ｐゴシック" charset="-128"/>
                <a:cs typeface="Helvetica Neue"/>
              </a:rPr>
              <a:t>© 2011 CrowdFlower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80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53975" indent="-53975" algn="l" rtl="0" eaLnBrk="0" fontAlgn="base" hangingPunct="0">
        <a:spcBef>
          <a:spcPct val="0"/>
        </a:spcBef>
        <a:spcAft>
          <a:spcPct val="0"/>
        </a:spcAft>
        <a:defRPr sz="3200" strike="noStrike" kern="1200">
          <a:solidFill>
            <a:srgbClr val="00AEEF"/>
          </a:solidFill>
          <a:effectLst/>
          <a:latin typeface="Helvetica Neue"/>
          <a:ea typeface="ＭＳ Ｐゴシック" charset="-128"/>
          <a:cs typeface="Helvetica Neue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0" indent="-274320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75000"/>
          </a:schemeClr>
        </a:buClr>
        <a:buSzPct val="105000"/>
        <a:buFont typeface="Arial"/>
        <a:buChar char="•"/>
        <a:defRPr sz="24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tx1">
            <a:lumMod val="75000"/>
          </a:schemeClr>
        </a:buClr>
        <a:buSzPct val="90000"/>
        <a:buChar char="•"/>
        <a:defRPr sz="20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chemeClr val="tx1">
            <a:lumMod val="75000"/>
          </a:schemeClr>
        </a:buClr>
        <a:buSzPct val="100000"/>
        <a:buFont typeface="Arial"/>
        <a:buChar char="•"/>
        <a:defRPr sz="18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chemeClr val="tx1">
            <a:lumMod val="75000"/>
          </a:schemeClr>
        </a:buClr>
        <a:buSzPct val="100000"/>
        <a:buFont typeface="Wingdings 2" pitchFamily="18" charset="2"/>
        <a:buChar char=""/>
        <a:defRPr sz="16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chemeClr val="tx1">
            <a:lumMod val="75000"/>
          </a:schemeClr>
        </a:buClr>
        <a:buSzPct val="100000"/>
        <a:buFont typeface="Wingdings 2" pitchFamily="18" charset="2"/>
        <a:buChar char=""/>
        <a:defRPr sz="16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00AEEF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Rockwel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0" y="5860195"/>
            <a:ext cx="5334000" cy="79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6476999"/>
            <a:ext cx="4572000" cy="180181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  <a:sp3d>
              <a:bevelT w="19050" h="12700"/>
            </a:sp3d>
          </a:bodyPr>
          <a:lstStyle/>
          <a:p>
            <a:pPr indent="-53975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aseline="18000" dirty="0">
                <a:solidFill>
                  <a:prstClr val="white">
                    <a:lumMod val="65000"/>
                  </a:prstClr>
                </a:solidFill>
                <a:latin typeface="Helvetica Neue"/>
                <a:ea typeface="ＭＳ Ｐゴシック" charset="-128"/>
                <a:cs typeface="Helvetica Neue"/>
              </a:rPr>
              <a:t>© 2011 CrowdFlower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32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53975" indent="-53975" algn="l" rtl="0" eaLnBrk="0" fontAlgn="base" hangingPunct="0">
        <a:spcBef>
          <a:spcPct val="0"/>
        </a:spcBef>
        <a:spcAft>
          <a:spcPct val="0"/>
        </a:spcAft>
        <a:defRPr sz="3200" strike="noStrike" kern="1200">
          <a:solidFill>
            <a:srgbClr val="00AEEF"/>
          </a:solidFill>
          <a:effectLst/>
          <a:latin typeface="Helvetica Neue"/>
          <a:ea typeface="ＭＳ Ｐゴシック" charset="-128"/>
          <a:cs typeface="Helvetica Neue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0" indent="-274320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75000"/>
          </a:schemeClr>
        </a:buClr>
        <a:buSzPct val="105000"/>
        <a:buFont typeface="Arial"/>
        <a:buChar char="•"/>
        <a:defRPr sz="24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tx1">
            <a:lumMod val="75000"/>
          </a:schemeClr>
        </a:buClr>
        <a:buSzPct val="90000"/>
        <a:buChar char="•"/>
        <a:defRPr sz="20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chemeClr val="tx1">
            <a:lumMod val="75000"/>
          </a:schemeClr>
        </a:buClr>
        <a:buSzPct val="100000"/>
        <a:buFont typeface="Arial"/>
        <a:buChar char="•"/>
        <a:defRPr sz="18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chemeClr val="tx1">
            <a:lumMod val="75000"/>
          </a:schemeClr>
        </a:buClr>
        <a:buSzPct val="100000"/>
        <a:buFont typeface="Wingdings 2" pitchFamily="18" charset="2"/>
        <a:buChar char=""/>
        <a:defRPr sz="16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chemeClr val="tx1">
            <a:lumMod val="75000"/>
          </a:schemeClr>
        </a:buClr>
        <a:buSzPct val="100000"/>
        <a:buFont typeface="Wingdings 2" pitchFamily="18" charset="2"/>
        <a:buChar char=""/>
        <a:defRPr sz="16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679BB-309A-A547-BC35-994016436A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9/9/11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C916C-FC56-784D-A98F-82D1CDF134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29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00AEEF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Rockwel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0" y="5860195"/>
            <a:ext cx="5334000" cy="79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6476999"/>
            <a:ext cx="4572000" cy="180181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  <a:sp3d>
              <a:bevelT w="19050" h="12700"/>
            </a:sp3d>
          </a:bodyPr>
          <a:lstStyle/>
          <a:p>
            <a:pPr indent="-53975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aseline="18000" dirty="0">
                <a:solidFill>
                  <a:prstClr val="white">
                    <a:lumMod val="65000"/>
                  </a:prstClr>
                </a:solidFill>
                <a:latin typeface="Helvetica Neue"/>
                <a:ea typeface="ＭＳ Ｐゴシック" charset="-128"/>
                <a:cs typeface="Helvetica Neue"/>
              </a:rPr>
              <a:t>© 2011 CrowdFlower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47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53975" indent="-53975" algn="l" rtl="0" eaLnBrk="0" fontAlgn="base" hangingPunct="0">
        <a:spcBef>
          <a:spcPct val="0"/>
        </a:spcBef>
        <a:spcAft>
          <a:spcPct val="0"/>
        </a:spcAft>
        <a:defRPr sz="3200" strike="noStrike" kern="1200">
          <a:solidFill>
            <a:srgbClr val="00AEEF"/>
          </a:solidFill>
          <a:effectLst/>
          <a:latin typeface="Helvetica Neue"/>
          <a:ea typeface="ＭＳ Ｐゴシック" charset="-128"/>
          <a:cs typeface="Helvetica Neue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0" indent="-274320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75000"/>
          </a:schemeClr>
        </a:buClr>
        <a:buSzPct val="105000"/>
        <a:buFont typeface="Arial"/>
        <a:buChar char="•"/>
        <a:defRPr sz="24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tx1">
            <a:lumMod val="75000"/>
          </a:schemeClr>
        </a:buClr>
        <a:buSzPct val="90000"/>
        <a:buChar char="•"/>
        <a:defRPr sz="20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chemeClr val="tx1">
            <a:lumMod val="75000"/>
          </a:schemeClr>
        </a:buClr>
        <a:buSzPct val="100000"/>
        <a:buFont typeface="Arial"/>
        <a:buChar char="•"/>
        <a:defRPr sz="18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chemeClr val="tx1">
            <a:lumMod val="75000"/>
          </a:schemeClr>
        </a:buClr>
        <a:buSzPct val="100000"/>
        <a:buFont typeface="Wingdings 2" pitchFamily="18" charset="2"/>
        <a:buChar char=""/>
        <a:defRPr sz="16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chemeClr val="tx1">
            <a:lumMod val="75000"/>
          </a:schemeClr>
        </a:buClr>
        <a:buSzPct val="100000"/>
        <a:buFont typeface="Wingdings 2" pitchFamily="18" charset="2"/>
        <a:buChar char=""/>
        <a:defRPr sz="1600" strike="noStrike" kern="1200">
          <a:solidFill>
            <a:schemeClr val="bg1">
              <a:lumMod val="85000"/>
              <a:lumOff val="15000"/>
            </a:schemeClr>
          </a:solidFill>
          <a:latin typeface="Helvetica Neue"/>
          <a:ea typeface="ＭＳ Ｐゴシック" charset="-128"/>
          <a:cs typeface="Helvetica Neue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46" Type="http://schemas.openxmlformats.org/officeDocument/2006/relationships/image" Target="../media/image31.emf"/><Relationship Id="rId47" Type="http://schemas.openxmlformats.org/officeDocument/2006/relationships/oleObject" Target="../embeddings/oleObject3.bin"/><Relationship Id="rId48" Type="http://schemas.openxmlformats.org/officeDocument/2006/relationships/image" Target="../media/image32.emf"/><Relationship Id="rId20" Type="http://schemas.openxmlformats.org/officeDocument/2006/relationships/tags" Target="../tags/tag26.xml"/><Relationship Id="rId21" Type="http://schemas.openxmlformats.org/officeDocument/2006/relationships/tags" Target="../tags/tag27.xml"/><Relationship Id="rId22" Type="http://schemas.openxmlformats.org/officeDocument/2006/relationships/tags" Target="../tags/tag28.xml"/><Relationship Id="rId23" Type="http://schemas.openxmlformats.org/officeDocument/2006/relationships/tags" Target="../tags/tag29.xml"/><Relationship Id="rId24" Type="http://schemas.openxmlformats.org/officeDocument/2006/relationships/tags" Target="../tags/tag30.xml"/><Relationship Id="rId25" Type="http://schemas.openxmlformats.org/officeDocument/2006/relationships/tags" Target="../tags/tag31.xml"/><Relationship Id="rId26" Type="http://schemas.openxmlformats.org/officeDocument/2006/relationships/tags" Target="../tags/tag32.xml"/><Relationship Id="rId27" Type="http://schemas.openxmlformats.org/officeDocument/2006/relationships/tags" Target="../tags/tag33.xml"/><Relationship Id="rId28" Type="http://schemas.openxmlformats.org/officeDocument/2006/relationships/tags" Target="../tags/tag34.xml"/><Relationship Id="rId29" Type="http://schemas.openxmlformats.org/officeDocument/2006/relationships/tags" Target="../tags/tag35.xml"/><Relationship Id="rId1" Type="http://schemas.openxmlformats.org/officeDocument/2006/relationships/vmlDrawing" Target="../drawings/vmlDrawing2.v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30" Type="http://schemas.openxmlformats.org/officeDocument/2006/relationships/tags" Target="../tags/tag36.xml"/><Relationship Id="rId31" Type="http://schemas.openxmlformats.org/officeDocument/2006/relationships/tags" Target="../tags/tag37.xml"/><Relationship Id="rId32" Type="http://schemas.openxmlformats.org/officeDocument/2006/relationships/tags" Target="../tags/tag38.xml"/><Relationship Id="rId9" Type="http://schemas.openxmlformats.org/officeDocument/2006/relationships/tags" Target="../tags/tag15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tags" Target="../tags/tag14.xml"/><Relationship Id="rId33" Type="http://schemas.openxmlformats.org/officeDocument/2006/relationships/tags" Target="../tags/tag39.xml"/><Relationship Id="rId34" Type="http://schemas.openxmlformats.org/officeDocument/2006/relationships/tags" Target="../tags/tag40.xml"/><Relationship Id="rId35" Type="http://schemas.openxmlformats.org/officeDocument/2006/relationships/tags" Target="../tags/tag41.xml"/><Relationship Id="rId36" Type="http://schemas.openxmlformats.org/officeDocument/2006/relationships/tags" Target="../tags/tag42.xml"/><Relationship Id="rId10" Type="http://schemas.openxmlformats.org/officeDocument/2006/relationships/tags" Target="../tags/tag16.xml"/><Relationship Id="rId11" Type="http://schemas.openxmlformats.org/officeDocument/2006/relationships/tags" Target="../tags/tag17.xml"/><Relationship Id="rId12" Type="http://schemas.openxmlformats.org/officeDocument/2006/relationships/tags" Target="../tags/tag18.xml"/><Relationship Id="rId13" Type="http://schemas.openxmlformats.org/officeDocument/2006/relationships/tags" Target="../tags/tag19.xml"/><Relationship Id="rId14" Type="http://schemas.openxmlformats.org/officeDocument/2006/relationships/tags" Target="../tags/tag20.xml"/><Relationship Id="rId15" Type="http://schemas.openxmlformats.org/officeDocument/2006/relationships/tags" Target="../tags/tag21.xml"/><Relationship Id="rId16" Type="http://schemas.openxmlformats.org/officeDocument/2006/relationships/tags" Target="../tags/tag22.xml"/><Relationship Id="rId17" Type="http://schemas.openxmlformats.org/officeDocument/2006/relationships/tags" Target="../tags/tag23.xml"/><Relationship Id="rId18" Type="http://schemas.openxmlformats.org/officeDocument/2006/relationships/tags" Target="../tags/tag24.xml"/><Relationship Id="rId19" Type="http://schemas.openxmlformats.org/officeDocument/2006/relationships/tags" Target="../tags/tag25.xml"/><Relationship Id="rId37" Type="http://schemas.openxmlformats.org/officeDocument/2006/relationships/tags" Target="../tags/tag43.xml"/><Relationship Id="rId38" Type="http://schemas.openxmlformats.org/officeDocument/2006/relationships/tags" Target="../tags/tag44.xml"/><Relationship Id="rId39" Type="http://schemas.openxmlformats.org/officeDocument/2006/relationships/tags" Target="../tags/tag45.xml"/><Relationship Id="rId40" Type="http://schemas.openxmlformats.org/officeDocument/2006/relationships/tags" Target="../tags/tag46.xml"/><Relationship Id="rId41" Type="http://schemas.openxmlformats.org/officeDocument/2006/relationships/tags" Target="../tags/tag47.xml"/><Relationship Id="rId42" Type="http://schemas.openxmlformats.org/officeDocument/2006/relationships/tags" Target="../tags/tag48.xml"/><Relationship Id="rId43" Type="http://schemas.openxmlformats.org/officeDocument/2006/relationships/slideLayout" Target="../slideLayouts/slideLayout1.xml"/><Relationship Id="rId44" Type="http://schemas.openxmlformats.org/officeDocument/2006/relationships/notesSlide" Target="../notesSlides/notesSlide4.xml"/><Relationship Id="rId45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mailto:____@crowdflower.com" TargetMode="External"/><Relationship Id="rId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44" y="1440594"/>
            <a:ext cx="8251460" cy="44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9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825500"/>
            <a:ext cx="87249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3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862" y="0"/>
            <a:ext cx="10653221" cy="70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0"/>
            <a:ext cx="7625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3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7992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23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0"/>
            <a:ext cx="7727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9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0"/>
            <a:ext cx="6960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2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0"/>
            <a:ext cx="6785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78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0"/>
            <a:ext cx="6805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9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0"/>
            <a:ext cx="6921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2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0"/>
            <a:ext cx="8181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4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0"/>
            <a:ext cx="7890933" cy="1609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26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BLV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039" y="1600200"/>
            <a:ext cx="5283922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4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11" y="1417638"/>
            <a:ext cx="6677255" cy="54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695" b="9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4675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370" r="-40370"/>
          <a:stretch>
            <a:fillRect/>
          </a:stretch>
        </p:blipFill>
        <p:spPr>
          <a:xfrm>
            <a:off x="-203865" y="1600200"/>
            <a:ext cx="9204474" cy="50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7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CrowdFlower</a:t>
            </a:r>
            <a:r>
              <a:rPr lang="en-US" dirty="0" smtClean="0"/>
              <a:t> Judgments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198"/>
            <a:ext cx="9144000" cy="52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9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Efficiency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 smtClean="0"/>
              <a:t>    </a:t>
            </a:r>
            <a:endParaRPr lang="en-US" sz="1800" dirty="0"/>
          </a:p>
        </p:txBody>
      </p:sp>
      <p:pic>
        <p:nvPicPr>
          <p:cNvPr id="4" name="Picture 3" descr="outsourc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00200"/>
            <a:ext cx="46767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4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Efficiency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 smtClean="0"/>
              <a:t>    </a:t>
            </a:r>
            <a:endParaRPr lang="en-US" sz="1800" dirty="0"/>
          </a:p>
        </p:txBody>
      </p:sp>
      <p:pic>
        <p:nvPicPr>
          <p:cNvPr id="5" name="Picture 4" descr="crowdsourc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13" y="1600200"/>
            <a:ext cx="46767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9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2997200" y="1497013"/>
            <a:ext cx="187325" cy="1860550"/>
          </a:xfrm>
          <a:prstGeom prst="rect">
            <a:avLst/>
          </a:prstGeom>
          <a:solidFill>
            <a:schemeClr val="bg2"/>
          </a:solidFill>
          <a:ln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58830629"/>
              </p:ext>
            </p:extLst>
          </p:nvPr>
        </p:nvGraphicFramePr>
        <p:xfrm>
          <a:off x="931863" y="1506538"/>
          <a:ext cx="3751262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Chart" r:id="rId45" imgW="3759200" imgH="1866900" progId="MSGraph.Chart.8">
                  <p:embed followColorScheme="full"/>
                </p:oleObj>
              </mc:Choice>
              <mc:Fallback>
                <p:oleObj name="Chart" r:id="rId45" imgW="3759200" imgH="1866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506538"/>
                        <a:ext cx="3751262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 bwMode="auto">
          <a:xfrm>
            <a:off x="1057275" y="1628775"/>
            <a:ext cx="587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5"/>
            </p:custDataLst>
          </p:nvPr>
        </p:nvCxnSpPr>
        <p:spPr bwMode="auto">
          <a:xfrm>
            <a:off x="1057275" y="2733675"/>
            <a:ext cx="587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 bwMode="auto">
          <a:xfrm>
            <a:off x="1057275" y="2238375"/>
            <a:ext cx="587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 bwMode="auto">
          <a:xfrm>
            <a:off x="1057275" y="3228975"/>
            <a:ext cx="587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Freeform 10"/>
          <p:cNvSpPr/>
          <p:nvPr>
            <p:custDataLst>
              <p:tags r:id="rId8"/>
            </p:custDataLst>
          </p:nvPr>
        </p:nvSpPr>
        <p:spPr bwMode="auto">
          <a:xfrm>
            <a:off x="3033713" y="1787525"/>
            <a:ext cx="146050" cy="95250"/>
          </a:xfrm>
          <a:custGeom>
            <a:avLst/>
            <a:gdLst/>
            <a:ahLst/>
            <a:cxnLst/>
            <a:rect l="0" t="0" r="0" b="0"/>
            <a:pathLst>
              <a:path w="146051" h="95251">
                <a:moveTo>
                  <a:pt x="0" y="38100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525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sp useBgFill="1">
        <p:nvSpPr>
          <p:cNvPr id="12" name="Freeform 11"/>
          <p:cNvSpPr/>
          <p:nvPr>
            <p:custDataLst>
              <p:tags r:id="rId9"/>
            </p:custDataLst>
          </p:nvPr>
        </p:nvSpPr>
        <p:spPr bwMode="auto">
          <a:xfrm>
            <a:off x="1038225" y="1787525"/>
            <a:ext cx="146050" cy="95250"/>
          </a:xfrm>
          <a:custGeom>
            <a:avLst/>
            <a:gdLst/>
            <a:ahLst/>
            <a:cxnLst/>
            <a:rect l="0" t="0" r="0" b="0"/>
            <a:pathLst>
              <a:path w="146051" h="95251">
                <a:moveTo>
                  <a:pt x="0" y="38100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525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3" name="Freeform 12"/>
          <p:cNvSpPr/>
          <p:nvPr>
            <p:custDataLst>
              <p:tags r:id="rId10"/>
            </p:custDataLst>
          </p:nvPr>
        </p:nvSpPr>
        <p:spPr bwMode="auto">
          <a:xfrm>
            <a:off x="3033713" y="1844675"/>
            <a:ext cx="146050" cy="38100"/>
          </a:xfrm>
          <a:custGeom>
            <a:avLst/>
            <a:gdLst/>
            <a:ahLst/>
            <a:cxnLst/>
            <a:rect l="0" t="0" r="0" b="0"/>
            <a:pathLst>
              <a:path w="146051" h="38101">
                <a:moveTo>
                  <a:pt x="0" y="38100"/>
                </a:moveTo>
                <a:lnTo>
                  <a:pt x="146050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>
            <p:custDataLst>
              <p:tags r:id="rId11"/>
            </p:custDataLst>
          </p:nvPr>
        </p:nvSpPr>
        <p:spPr bwMode="auto">
          <a:xfrm>
            <a:off x="3033713" y="1787525"/>
            <a:ext cx="146050" cy="38100"/>
          </a:xfrm>
          <a:custGeom>
            <a:avLst/>
            <a:gdLst/>
            <a:ahLst/>
            <a:cxnLst/>
            <a:rect l="0" t="0" r="0" b="0"/>
            <a:pathLst>
              <a:path w="146051" h="38101">
                <a:moveTo>
                  <a:pt x="0" y="38100"/>
                </a:moveTo>
                <a:lnTo>
                  <a:pt x="146050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reeform 14"/>
          <p:cNvSpPr/>
          <p:nvPr>
            <p:custDataLst>
              <p:tags r:id="rId12"/>
            </p:custDataLst>
          </p:nvPr>
        </p:nvSpPr>
        <p:spPr bwMode="auto">
          <a:xfrm>
            <a:off x="1038225" y="1844675"/>
            <a:ext cx="146050" cy="38100"/>
          </a:xfrm>
          <a:custGeom>
            <a:avLst/>
            <a:gdLst/>
            <a:ahLst/>
            <a:cxnLst/>
            <a:rect l="0" t="0" r="0" b="0"/>
            <a:pathLst>
              <a:path w="146051" h="38101">
                <a:moveTo>
                  <a:pt x="0" y="38100"/>
                </a:moveTo>
                <a:lnTo>
                  <a:pt x="146050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>
            <p:custDataLst>
              <p:tags r:id="rId13"/>
            </p:custDataLst>
          </p:nvPr>
        </p:nvSpPr>
        <p:spPr bwMode="auto">
          <a:xfrm>
            <a:off x="1038225" y="1787525"/>
            <a:ext cx="146050" cy="38100"/>
          </a:xfrm>
          <a:custGeom>
            <a:avLst/>
            <a:gdLst/>
            <a:ahLst/>
            <a:cxnLst/>
            <a:rect l="0" t="0" r="0" b="0"/>
            <a:pathLst>
              <a:path w="146051" h="38101">
                <a:moveTo>
                  <a:pt x="0" y="38100"/>
                </a:moveTo>
                <a:lnTo>
                  <a:pt x="146050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 bwMode="auto">
          <a:xfrm>
            <a:off x="482600" y="1522413"/>
            <a:ext cx="493713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fontAlgn="auto">
              <a:defRPr/>
            </a:pPr>
            <a:fld id="{915C954D-A98E-470F-A5CB-D803F33A8E24}" type="datetime'''''''''''''6,''''''''0''''''''''''''''''''0''''''''''''''0'''">
              <a:rPr lang="en-US" sz="1400">
                <a:solidFill>
                  <a:schemeClr val="tx1"/>
                </a:solidFill>
                <a:latin typeface="Futura Bk"/>
                <a:sym typeface="Futura Bk"/>
              </a:rPr>
              <a:pPr algn="r" fontAlgn="auto">
                <a:defRPr/>
              </a:pPr>
              <a:t>6,000</a:t>
            </a:fld>
            <a:endParaRPr lang="en-US" sz="1400" dirty="0">
              <a:solidFill>
                <a:schemeClr val="tx1"/>
              </a:solidFill>
              <a:latin typeface="Futura Bk"/>
              <a:sym typeface="Futura Bk"/>
            </a:endParaRPr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 bwMode="auto">
          <a:xfrm>
            <a:off x="482600" y="2132013"/>
            <a:ext cx="493713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fontAlgn="auto">
              <a:defRPr/>
            </a:pPr>
            <a:fld id="{74D944D6-0C69-4AE0-B610-3640A54BBD7F}" type="datetime'1'''''''''''',''''0''''0''''''''''''''''''''''''''0'''''''">
              <a:rPr lang="en-US" sz="1400">
                <a:solidFill>
                  <a:schemeClr val="tx1"/>
                </a:solidFill>
                <a:latin typeface="Futura Bk"/>
                <a:sym typeface="Futura Bk"/>
              </a:rPr>
              <a:pPr algn="r" fontAlgn="auto">
                <a:defRPr/>
              </a:pPr>
              <a:t>1,000</a:t>
            </a:fld>
            <a:endParaRPr lang="en-US" sz="1400" dirty="0">
              <a:solidFill>
                <a:schemeClr val="tx1"/>
              </a:solidFill>
              <a:latin typeface="Futura Bk"/>
              <a:sym typeface="Futura Bk"/>
            </a:endParaRPr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 bwMode="auto">
          <a:xfrm>
            <a:off x="647700" y="2627313"/>
            <a:ext cx="328613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fontAlgn="auto">
              <a:defRPr/>
            </a:pPr>
            <a:fld id="{EA8FF8DA-86C1-4746-ACAC-13DF24B961A7}" type="datetime'''''''''''''''50''''''''''''''''0'''''''''''''''''''''''''''''">
              <a:rPr lang="en-US" sz="1400">
                <a:solidFill>
                  <a:schemeClr val="tx1"/>
                </a:solidFill>
                <a:latin typeface="Futura Bk"/>
                <a:sym typeface="Futura Bk"/>
              </a:rPr>
              <a:pPr algn="r" fontAlgn="auto">
                <a:defRPr/>
              </a:pPr>
              <a:t>500</a:t>
            </a:fld>
            <a:endParaRPr lang="en-US" sz="1400" dirty="0">
              <a:solidFill>
                <a:schemeClr val="tx1"/>
              </a:solidFill>
              <a:latin typeface="Futura Bk"/>
              <a:sym typeface="Futura Bk"/>
            </a:endParaRPr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 bwMode="auto">
          <a:xfrm>
            <a:off x="866775" y="3122613"/>
            <a:ext cx="109538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fontAlgn="auto">
              <a:defRPr/>
            </a:pPr>
            <a:fld id="{13B10C5D-C7FA-415B-9DA8-7D95EE92DDF5}" type="datetime'''''''''''''''''0'''''''''''''">
              <a:rPr lang="en-US" sz="1400">
                <a:solidFill>
                  <a:schemeClr val="tx1"/>
                </a:solidFill>
                <a:latin typeface="Futura Bk"/>
                <a:sym typeface="Futura Bk"/>
              </a:rPr>
              <a:pPr algn="r" fontAlgn="auto">
                <a:defRPr/>
              </a:pPr>
              <a:t>0</a:t>
            </a:fld>
            <a:endParaRPr lang="en-US" sz="1400" dirty="0">
              <a:solidFill>
                <a:schemeClr val="tx1"/>
              </a:solidFill>
              <a:latin typeface="Futura Bk"/>
              <a:sym typeface="Futura Bk"/>
            </a:endParaRPr>
          </a:p>
        </p:txBody>
      </p:sp>
      <p:graphicFrame>
        <p:nvGraphicFramePr>
          <p:cNvPr id="1041" name="Object 20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26157864"/>
              </p:ext>
            </p:extLst>
          </p:nvPr>
        </p:nvGraphicFramePr>
        <p:xfrm>
          <a:off x="1106488" y="4840288"/>
          <a:ext cx="72263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Chart" r:id="rId47" imgW="7239000" imgH="1257300" progId="MSGraph.Chart.8">
                  <p:embed followColorScheme="full"/>
                </p:oleObj>
              </mc:Choice>
              <mc:Fallback>
                <p:oleObj name="Chart" r:id="rId47" imgW="7239000" imgH="12573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4840288"/>
                        <a:ext cx="72263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>
            <p:custDataLst>
              <p:tags r:id="rId19"/>
            </p:custDataLst>
          </p:nvPr>
        </p:nvCxnSpPr>
        <p:spPr bwMode="auto">
          <a:xfrm flipV="1">
            <a:off x="1554163" y="4583113"/>
            <a:ext cx="0" cy="1071562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20"/>
            </p:custDataLst>
          </p:nvPr>
        </p:nvCxnSpPr>
        <p:spPr bwMode="auto">
          <a:xfrm>
            <a:off x="5041900" y="4583113"/>
            <a:ext cx="0" cy="3175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21"/>
            </p:custDataLst>
          </p:nvPr>
        </p:nvCxnSpPr>
        <p:spPr bwMode="auto">
          <a:xfrm>
            <a:off x="7885113" y="4583113"/>
            <a:ext cx="0" cy="1071562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22"/>
            </p:custDataLst>
          </p:nvPr>
        </p:nvCxnSpPr>
        <p:spPr bwMode="auto">
          <a:xfrm>
            <a:off x="1554163" y="4583113"/>
            <a:ext cx="3487737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23"/>
            </p:custDataLst>
          </p:nvPr>
        </p:nvCxnSpPr>
        <p:spPr bwMode="auto">
          <a:xfrm>
            <a:off x="5105400" y="4583113"/>
            <a:ext cx="277971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24"/>
            </p:custDataLst>
          </p:nvPr>
        </p:nvCxnSpPr>
        <p:spPr bwMode="auto">
          <a:xfrm flipV="1">
            <a:off x="5105400" y="4583113"/>
            <a:ext cx="0" cy="3175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>
            <p:custDataLst>
              <p:tags r:id="rId25"/>
            </p:custDataLst>
          </p:nvPr>
        </p:nvSpPr>
        <p:spPr bwMode="auto">
          <a:xfrm>
            <a:off x="7658100" y="6092825"/>
            <a:ext cx="45402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defRPr/>
            </a:pPr>
            <a:fld id="{61F9DAC8-B63E-4200-9BD7-1BD09C24AA8E}" type="datetime'6''-''''S''''''''''''''ep'''''''''''">
              <a:rPr lang="en-US" sz="1400">
                <a:solidFill>
                  <a:schemeClr val="tx1"/>
                </a:solidFill>
                <a:latin typeface="Futura Bk"/>
                <a:sym typeface="Futura Bk"/>
              </a:rPr>
              <a:pPr algn="ctr" fontAlgn="auto">
                <a:defRPr/>
              </a:pPr>
              <a:t>6-Sep</a:t>
            </a:fld>
            <a:endParaRPr lang="en-US" sz="1400" dirty="0">
              <a:solidFill>
                <a:schemeClr val="tx1"/>
              </a:solidFill>
              <a:latin typeface="Futura Bk"/>
              <a:sym typeface="Futura Bk"/>
            </a:endParaRPr>
          </a:p>
        </p:txBody>
      </p:sp>
      <p:sp>
        <p:nvSpPr>
          <p:cNvPr id="29" name="Rectangle 28"/>
          <p:cNvSpPr/>
          <p:nvPr>
            <p:custDataLst>
              <p:tags r:id="rId26"/>
            </p:custDataLst>
          </p:nvPr>
        </p:nvSpPr>
        <p:spPr bwMode="auto">
          <a:xfrm>
            <a:off x="6248400" y="6092825"/>
            <a:ext cx="45402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defRPr/>
            </a:pPr>
            <a:fld id="{081D67A8-DE9E-48CE-93AC-6D953F11455B}" type="datetime'''''''''''''''''4''''-''''''''Se''''''''''''''p'''''''">
              <a:rPr lang="en-US" sz="1400">
                <a:solidFill>
                  <a:schemeClr val="tx1"/>
                </a:solidFill>
                <a:latin typeface="Futura Bk"/>
                <a:sym typeface="Futura Bk"/>
              </a:rPr>
              <a:pPr algn="ctr" fontAlgn="auto">
                <a:defRPr/>
              </a:pPr>
              <a:t>4-Sep</a:t>
            </a:fld>
            <a:endParaRPr lang="en-US" sz="1400" dirty="0">
              <a:solidFill>
                <a:schemeClr val="tx1"/>
              </a:solidFill>
              <a:latin typeface="Futura Bk"/>
              <a:sym typeface="Futura Bk"/>
            </a:endParaRPr>
          </a:p>
        </p:txBody>
      </p:sp>
      <p:sp>
        <p:nvSpPr>
          <p:cNvPr id="30" name="Rectangle 29"/>
          <p:cNvSpPr/>
          <p:nvPr>
            <p:custDataLst>
              <p:tags r:id="rId27"/>
            </p:custDataLst>
          </p:nvPr>
        </p:nvSpPr>
        <p:spPr bwMode="auto">
          <a:xfrm>
            <a:off x="6953250" y="6092825"/>
            <a:ext cx="45402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defRPr/>
            </a:pPr>
            <a:fld id="{9CE67A0C-7620-4A81-B26A-A71F05E7B863}" type="datetime'''''''5-S''''''ep'''">
              <a:rPr lang="en-US" sz="1400">
                <a:solidFill>
                  <a:schemeClr val="tx1"/>
                </a:solidFill>
                <a:latin typeface="Futura Bk"/>
                <a:sym typeface="Futura Bk"/>
              </a:rPr>
              <a:pPr algn="ctr" fontAlgn="auto">
                <a:defRPr/>
              </a:pPr>
              <a:t>5-Sep</a:t>
            </a:fld>
            <a:endParaRPr lang="en-US" sz="1400" dirty="0">
              <a:solidFill>
                <a:schemeClr val="tx1"/>
              </a:solidFill>
              <a:latin typeface="Futura Bk"/>
              <a:sym typeface="Futura Bk"/>
            </a:endParaRPr>
          </a:p>
        </p:txBody>
      </p:sp>
      <p:sp>
        <p:nvSpPr>
          <p:cNvPr id="31" name="Rectangle 30"/>
          <p:cNvSpPr/>
          <p:nvPr>
            <p:custDataLst>
              <p:tags r:id="rId28"/>
            </p:custDataLst>
          </p:nvPr>
        </p:nvSpPr>
        <p:spPr bwMode="auto">
          <a:xfrm>
            <a:off x="5546725" y="6092825"/>
            <a:ext cx="45402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defRPr/>
            </a:pPr>
            <a:fld id="{B528CC36-6A6C-4DA0-87FA-1F9C5D80CF42}" type="datetime'3''''''''-S''''''''''''''''''''''''''''''''''''''e''p'''''''''">
              <a:rPr lang="en-US" sz="1400">
                <a:solidFill>
                  <a:schemeClr val="tx1"/>
                </a:solidFill>
                <a:latin typeface="Futura Bk"/>
                <a:sym typeface="Futura Bk"/>
              </a:rPr>
              <a:pPr algn="ctr" fontAlgn="auto">
                <a:defRPr/>
              </a:pPr>
              <a:t>3-Sep</a:t>
            </a:fld>
            <a:endParaRPr lang="en-US" sz="1400" dirty="0">
              <a:solidFill>
                <a:schemeClr val="tx1"/>
              </a:solidFill>
              <a:latin typeface="Futura Bk"/>
              <a:sym typeface="Futura Bk"/>
            </a:endParaRPr>
          </a:p>
        </p:txBody>
      </p:sp>
      <p:sp>
        <p:nvSpPr>
          <p:cNvPr id="32" name="Rectangle 31"/>
          <p:cNvSpPr/>
          <p:nvPr>
            <p:custDataLst>
              <p:tags r:id="rId29"/>
            </p:custDataLst>
          </p:nvPr>
        </p:nvSpPr>
        <p:spPr bwMode="auto">
          <a:xfrm>
            <a:off x="4845050" y="6092825"/>
            <a:ext cx="45402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defRPr/>
            </a:pPr>
            <a:fld id="{791BD3CE-661C-4BF9-AEAF-9EF8A9EEED37}" type="datetime'''''''''''''2-''''''''''''''''''''''''''''''''''S''ep'''">
              <a:rPr lang="en-US" sz="1400">
                <a:solidFill>
                  <a:schemeClr val="tx1"/>
                </a:solidFill>
                <a:latin typeface="Futura Bk"/>
                <a:sym typeface="Futura Bk"/>
              </a:rPr>
              <a:pPr algn="ctr" fontAlgn="auto">
                <a:defRPr/>
              </a:pPr>
              <a:t>2-Sep</a:t>
            </a:fld>
            <a:endParaRPr lang="en-US" sz="1400" dirty="0">
              <a:solidFill>
                <a:schemeClr val="tx1"/>
              </a:solidFill>
              <a:latin typeface="Futura Bk"/>
              <a:sym typeface="Futura Bk"/>
            </a:endParaRPr>
          </a:p>
        </p:txBody>
      </p:sp>
      <p:sp>
        <p:nvSpPr>
          <p:cNvPr id="33" name="Rectangle 32"/>
          <p:cNvSpPr/>
          <p:nvPr>
            <p:custDataLst>
              <p:tags r:id="rId30"/>
            </p:custDataLst>
          </p:nvPr>
        </p:nvSpPr>
        <p:spPr bwMode="auto">
          <a:xfrm>
            <a:off x="4141788" y="6092825"/>
            <a:ext cx="45402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defRPr/>
            </a:pPr>
            <a:fld id="{024BC7CA-63EC-4BF0-A25C-9D1CE54F92E5}" type="datetime'''''''''''1''''-S''''''''''''''''''''''''''''''''''''''ep'''''">
              <a:rPr lang="en-US" sz="1400">
                <a:solidFill>
                  <a:schemeClr val="tx1"/>
                </a:solidFill>
                <a:latin typeface="Futura Bk"/>
                <a:sym typeface="Futura Bk"/>
              </a:rPr>
              <a:pPr algn="ctr" fontAlgn="auto">
                <a:defRPr/>
              </a:pPr>
              <a:t>1-Sep</a:t>
            </a:fld>
            <a:endParaRPr lang="en-US" sz="1400" dirty="0">
              <a:solidFill>
                <a:schemeClr val="tx1"/>
              </a:solidFill>
              <a:latin typeface="Futura Bk"/>
              <a:sym typeface="Futura Bk"/>
            </a:endParaRPr>
          </a:p>
        </p:txBody>
      </p:sp>
      <p:sp>
        <p:nvSpPr>
          <p:cNvPr id="34" name="Rectangle 33"/>
          <p:cNvSpPr/>
          <p:nvPr>
            <p:custDataLst>
              <p:tags r:id="rId31"/>
            </p:custDataLst>
          </p:nvPr>
        </p:nvSpPr>
        <p:spPr bwMode="auto">
          <a:xfrm>
            <a:off x="3368675" y="6092825"/>
            <a:ext cx="585788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defRPr/>
            </a:pPr>
            <a:fld id="{D3F6F0E2-0971-4DB8-8D95-8FE504BB92D9}" type="datetime'3''''''''''1''''''-''''''''''A''''''''''''''''''''''''''u''g'">
              <a:rPr lang="en-US" sz="1400">
                <a:solidFill>
                  <a:schemeClr val="tx1"/>
                </a:solidFill>
                <a:latin typeface="Futura Bk"/>
                <a:sym typeface="Futura Bk"/>
              </a:rPr>
              <a:pPr algn="ctr" fontAlgn="auto">
                <a:defRPr/>
              </a:pPr>
              <a:t>31-Aug</a:t>
            </a:fld>
            <a:endParaRPr lang="en-US" sz="1400" dirty="0">
              <a:solidFill>
                <a:schemeClr val="tx1"/>
              </a:solidFill>
              <a:latin typeface="Futura Bk"/>
              <a:sym typeface="Futura Bk"/>
            </a:endParaRPr>
          </a:p>
        </p:txBody>
      </p:sp>
      <p:sp>
        <p:nvSpPr>
          <p:cNvPr id="35" name="Rectangle 34"/>
          <p:cNvSpPr/>
          <p:nvPr>
            <p:custDataLst>
              <p:tags r:id="rId32"/>
            </p:custDataLst>
          </p:nvPr>
        </p:nvSpPr>
        <p:spPr bwMode="auto">
          <a:xfrm>
            <a:off x="2668588" y="6092825"/>
            <a:ext cx="585787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defRPr/>
            </a:pPr>
            <a:fld id="{CCF16997-D3B5-4C01-8BC7-FCAE92F5456F}" type="datetime'''''''''''''3''0''''''''-''''''A''''''''''''u''''''g'''''''">
              <a:rPr lang="en-US" sz="1400">
                <a:solidFill>
                  <a:schemeClr val="tx1"/>
                </a:solidFill>
                <a:latin typeface="Futura Bk"/>
                <a:sym typeface="Futura Bk"/>
              </a:rPr>
              <a:pPr algn="ctr" fontAlgn="auto">
                <a:defRPr/>
              </a:pPr>
              <a:t>30-Aug</a:t>
            </a:fld>
            <a:endParaRPr lang="en-US" sz="1400" dirty="0">
              <a:solidFill>
                <a:schemeClr val="tx1"/>
              </a:solidFill>
              <a:latin typeface="Futura Bk"/>
              <a:sym typeface="Futura Bk"/>
            </a:endParaRPr>
          </a:p>
        </p:txBody>
      </p:sp>
      <p:sp>
        <p:nvSpPr>
          <p:cNvPr id="36" name="Rectangle 35"/>
          <p:cNvSpPr/>
          <p:nvPr>
            <p:custDataLst>
              <p:tags r:id="rId33"/>
            </p:custDataLst>
          </p:nvPr>
        </p:nvSpPr>
        <p:spPr bwMode="auto">
          <a:xfrm>
            <a:off x="1963738" y="6092825"/>
            <a:ext cx="585787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defRPr/>
            </a:pPr>
            <a:fld id="{1A0C5DFA-6560-49B1-BD64-831B7EE0015B}" type="datetime'''''''''''''29-''''A''''''''''''''u''''''''''g'''">
              <a:rPr lang="en-US" sz="1400">
                <a:solidFill>
                  <a:schemeClr val="tx1"/>
                </a:solidFill>
                <a:latin typeface="Futura Bk"/>
                <a:sym typeface="Futura Bk"/>
              </a:rPr>
              <a:pPr algn="ctr" fontAlgn="auto">
                <a:defRPr/>
              </a:pPr>
              <a:t>29-Aug</a:t>
            </a:fld>
            <a:endParaRPr lang="en-US" sz="1400" dirty="0">
              <a:solidFill>
                <a:schemeClr val="tx1"/>
              </a:solidFill>
              <a:latin typeface="Futura Bk"/>
              <a:sym typeface="Futura Bk"/>
            </a:endParaRPr>
          </a:p>
        </p:txBody>
      </p:sp>
      <p:sp>
        <p:nvSpPr>
          <p:cNvPr id="37" name="Rectangle 36"/>
          <p:cNvSpPr/>
          <p:nvPr>
            <p:custDataLst>
              <p:tags r:id="rId34"/>
            </p:custDataLst>
          </p:nvPr>
        </p:nvSpPr>
        <p:spPr bwMode="auto">
          <a:xfrm>
            <a:off x="1258888" y="6092825"/>
            <a:ext cx="585787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defRPr/>
            </a:pPr>
            <a:fld id="{2230C9BC-91C2-4BEA-BAB2-9B390038D7C7}" type="datetime'''''2''8''''''-''''''A''''''''''''''u''''''''''''''''g'''''">
              <a:rPr lang="en-US" sz="1400">
                <a:solidFill>
                  <a:schemeClr val="tx1"/>
                </a:solidFill>
                <a:latin typeface="Futura Bk"/>
                <a:sym typeface="Futura Bk"/>
              </a:rPr>
              <a:pPr algn="ctr" fontAlgn="auto">
                <a:defRPr/>
              </a:pPr>
              <a:t>28-Aug</a:t>
            </a:fld>
            <a:endParaRPr lang="en-US" sz="1400" dirty="0">
              <a:solidFill>
                <a:schemeClr val="tx1"/>
              </a:solidFill>
              <a:latin typeface="Futura Bk"/>
              <a:sym typeface="Futura Bk"/>
            </a:endParaRPr>
          </a:p>
        </p:txBody>
      </p:sp>
      <p:cxnSp>
        <p:nvCxnSpPr>
          <p:cNvPr id="38" name="Straight Connector 37"/>
          <p:cNvCxnSpPr/>
          <p:nvPr>
            <p:custDataLst>
              <p:tags r:id="rId35"/>
            </p:custDataLst>
          </p:nvPr>
        </p:nvCxnSpPr>
        <p:spPr>
          <a:xfrm rot="10800000" flipV="1">
            <a:off x="541338" y="3352800"/>
            <a:ext cx="2471737" cy="36830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36"/>
            </p:custDataLst>
          </p:nvPr>
        </p:nvCxnSpPr>
        <p:spPr>
          <a:xfrm>
            <a:off x="3195638" y="3348038"/>
            <a:ext cx="5672137" cy="373062"/>
          </a:xfrm>
          <a:prstGeom prst="line">
            <a:avLst/>
          </a:prstGeom>
          <a:ln w="6350">
            <a:solidFill>
              <a:srgbClr val="3D393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0" name="Rectangle 2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79425" y="974725"/>
            <a:ext cx="5189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Daily FTE for CrowdFlower tasks: May 2010 – Nov 2010</a:t>
            </a:r>
            <a:br>
              <a:rPr lang="en-US" altLang="ko-KR" sz="1400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ko-KR"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Number of FTEs</a:t>
            </a:r>
          </a:p>
        </p:txBody>
      </p:sp>
      <p:sp>
        <p:nvSpPr>
          <p:cNvPr id="1061" name="Rectangle 2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5313" y="3814763"/>
            <a:ext cx="5191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Daily FTE for CrowdFlower tasks: 8/28/2010 -  9/6/2010</a:t>
            </a:r>
            <a:br>
              <a:rPr lang="en-US" altLang="ko-KR" sz="1400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ko-KR"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Number of FTEs</a:t>
            </a:r>
          </a:p>
        </p:txBody>
      </p:sp>
      <p:sp>
        <p:nvSpPr>
          <p:cNvPr id="1062" name="Rectangle 2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382838" y="4283075"/>
            <a:ext cx="198913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ko-KR" sz="1400" b="1" u="sng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Scaling up</a:t>
            </a:r>
            <a:r>
              <a:rPr lang="en-US" altLang="ko-KR" sz="1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ko-KR" sz="1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ko-KR" sz="1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5,689 FTEs in 5 days</a:t>
            </a:r>
            <a:endParaRPr lang="en-US" altLang="ko-KR" sz="140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3" name="Rectangle 2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21325" y="4265613"/>
            <a:ext cx="203358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ko-KR" sz="1400" b="1" u="sng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Scaling down</a:t>
            </a:r>
            <a:r>
              <a:rPr lang="en-US" altLang="ko-KR" sz="1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ko-KR" sz="1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ko-KR" sz="1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5,685 FTEs in 4 days</a:t>
            </a:r>
            <a:endParaRPr lang="en-US" altLang="ko-KR" sz="140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>
            <p:custDataLst>
              <p:tags r:id="rId41"/>
            </p:custDataLst>
          </p:nvPr>
        </p:nvSpPr>
        <p:spPr>
          <a:xfrm>
            <a:off x="5530850" y="4227513"/>
            <a:ext cx="2024063" cy="76358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6" name="Rectangle 45"/>
          <p:cNvSpPr/>
          <p:nvPr>
            <p:custDataLst>
              <p:tags r:id="rId42"/>
            </p:custDataLst>
          </p:nvPr>
        </p:nvSpPr>
        <p:spPr>
          <a:xfrm>
            <a:off x="2382838" y="4241800"/>
            <a:ext cx="1993900" cy="73501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862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06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Workforce Elasticity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7941733" y="1504890"/>
            <a:ext cx="897467" cy="3200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  <a:extLst/>
        </p:spPr>
        <p:txBody>
          <a:bodyPr rtlCol="0" anchor="ctr"/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latin typeface="Rockwell" pitchFamily="-112" charset="0"/>
                <a:ea typeface="ＭＳ Ｐゴシック" pitchFamily="-112" charset="-128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1750" y="67246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Rockwell"/>
            </a:endParaRPr>
          </a:p>
        </p:txBody>
      </p:sp>
      <p:pic>
        <p:nvPicPr>
          <p:cNvPr id="3" name="Picture 2" descr="Q1 Graph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78" y="2057400"/>
            <a:ext cx="6260222" cy="40482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893178" y="3639600"/>
            <a:ext cx="5752222" cy="127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2400" y="6096000"/>
            <a:ext cx="114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>
                <a:solidFill>
                  <a:prstClr val="black"/>
                </a:solidFill>
                <a:latin typeface="TisaOT"/>
                <a:cs typeface="TisaOT"/>
              </a:rPr>
              <a:t>Q1 2011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609868"/>
            <a:ext cx="1343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Rockwell"/>
              </a:rPr>
              <a:t>Outsourcing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47278" y="2980232"/>
            <a:ext cx="0" cy="608568"/>
          </a:xfrm>
          <a:prstGeom prst="straightConnector1">
            <a:avLst/>
          </a:prstGeom>
          <a:ln w="28575" cmpd="sng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1524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defTabSz="914400"/>
            <a:r>
              <a:rPr lang="en-US" dirty="0">
                <a:solidFill>
                  <a:prstClr val="black"/>
                </a:solidFill>
                <a:latin typeface="Rockwell"/>
                <a:ea typeface="ヒラギノ明朝 Pro W3"/>
                <a:cs typeface="Helvetica Neue"/>
              </a:rPr>
              <a:t>Daily Worker Hours Needed to Mirror CrowdFlower Throughput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33400" y="3440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Helvetica Neue"/>
                <a:cs typeface="Helvetica Neue"/>
              </a:rPr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val="374884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CrowdFlower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3429000"/>
            <a:ext cx="2743200" cy="457200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Business Listing Verification</a:t>
            </a:r>
          </a:p>
        </p:txBody>
      </p:sp>
      <p:pic>
        <p:nvPicPr>
          <p:cNvPr id="5" name="Picture 4" descr="lead_gen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038600"/>
            <a:ext cx="3754576" cy="1647914"/>
          </a:xfrm>
          <a:prstGeom prst="rect">
            <a:avLst/>
          </a:prstGeom>
        </p:spPr>
      </p:pic>
      <p:pic>
        <p:nvPicPr>
          <p:cNvPr id="6" name="Picture 5" descr="lead_gen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47800"/>
            <a:ext cx="4079815" cy="2349723"/>
          </a:xfrm>
          <a:prstGeom prst="rect">
            <a:avLst/>
          </a:prstGeom>
        </p:spPr>
      </p:pic>
      <p:pic>
        <p:nvPicPr>
          <p:cNvPr id="7" name="Picture 6" descr="lead_gen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019300"/>
            <a:ext cx="1295400" cy="1359076"/>
          </a:xfrm>
          <a:prstGeom prst="rect">
            <a:avLst/>
          </a:prstGeom>
        </p:spPr>
      </p:pic>
      <p:pic>
        <p:nvPicPr>
          <p:cNvPr id="8" name="Picture 7" descr="lead_gen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191000"/>
            <a:ext cx="3853281" cy="132926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19200" y="5715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SzPct val="105000"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Neue"/>
                <a:ea typeface="ＭＳ Ｐゴシック" charset="-128"/>
                <a:cs typeface="Helvetica Neue"/>
              </a:rPr>
              <a:t>Product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Neue"/>
                <a:ea typeface="ＭＳ Ｐゴシック" charset="-128"/>
                <a:cs typeface="Helvetica Neue"/>
              </a:rPr>
              <a:t> Categorization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 Neue"/>
              <a:ea typeface="ＭＳ Ｐゴシック" charset="-128"/>
              <a:cs typeface="Helvetica Neue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715000" y="3424989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SzPct val="105000"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Neue"/>
                <a:ea typeface="ＭＳ Ｐゴシック" charset="-128"/>
                <a:cs typeface="Helvetica Neue"/>
              </a:rPr>
              <a:t>Search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Neue"/>
                <a:ea typeface="ＭＳ Ｐゴシック" charset="-128"/>
                <a:cs typeface="Helvetica Neue"/>
              </a:rPr>
              <a:t> Relevance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 Neue"/>
              <a:ea typeface="ＭＳ Ｐゴシック" charset="-128"/>
              <a:cs typeface="Helvetica Neue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791200" y="5686514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27432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SzPct val="105000"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 Neue"/>
                <a:ea typeface="ＭＳ Ｐゴシック" charset="-128"/>
                <a:cs typeface="Helvetica Neue"/>
              </a:rPr>
              <a:t>Lead Generation</a:t>
            </a:r>
          </a:p>
        </p:txBody>
      </p:sp>
    </p:spTree>
    <p:extLst>
      <p:ext uri="{BB962C8B-B14F-4D97-AF65-F5344CB8AC3E}">
        <p14:creationId xmlns:p14="http://schemas.microsoft.com/office/powerpoint/2010/main" val="5873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7373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70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929" y="103445"/>
            <a:ext cx="8686794" cy="663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6335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Earth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6708" b="-1670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08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3005138" y="6334125"/>
            <a:ext cx="5956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005138" y="4503738"/>
            <a:ext cx="0" cy="166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0" name="TextBox 15"/>
          <p:cNvSpPr txBox="1">
            <a:spLocks noChangeArrowheads="1"/>
          </p:cNvSpPr>
          <p:nvPr/>
        </p:nvSpPr>
        <p:spPr bwMode="auto">
          <a:xfrm>
            <a:off x="0" y="4548188"/>
            <a:ext cx="28352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600">
                <a:solidFill>
                  <a:prstClr val="black"/>
                </a:solidFill>
              </a:rPr>
              <a:t>Need for </a:t>
            </a:r>
          </a:p>
          <a:p>
            <a:r>
              <a:rPr lang="en-US" sz="3600">
                <a:solidFill>
                  <a:prstClr val="black"/>
                </a:solidFill>
              </a:rPr>
              <a:t>Kreyol-English </a:t>
            </a:r>
          </a:p>
          <a:p>
            <a:r>
              <a:rPr lang="en-US" sz="3600">
                <a:solidFill>
                  <a:prstClr val="black"/>
                </a:solidFill>
              </a:rPr>
              <a:t>Translators</a:t>
            </a:r>
          </a:p>
        </p:txBody>
      </p:sp>
      <p:sp>
        <p:nvSpPr>
          <p:cNvPr id="4101" name="TextBox 16"/>
          <p:cNvSpPr txBox="1">
            <a:spLocks noChangeArrowheads="1"/>
          </p:cNvSpPr>
          <p:nvPr/>
        </p:nvSpPr>
        <p:spPr bwMode="auto">
          <a:xfrm>
            <a:off x="3005138" y="6321425"/>
            <a:ext cx="265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prstClr val="black"/>
                </a:solidFill>
              </a:rPr>
              <a:t>January 12, 2010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005138" y="6224588"/>
            <a:ext cx="1019175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24313" y="4310063"/>
            <a:ext cx="0" cy="191452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4024313" y="4329113"/>
            <a:ext cx="4857750" cy="1920875"/>
          </a:xfrm>
          <a:custGeom>
            <a:avLst/>
            <a:gdLst>
              <a:gd name="connsiteX0" fmla="*/ 0 w 4858074"/>
              <a:gd name="connsiteY0" fmla="*/ 0 h 2349668"/>
              <a:gd name="connsiteX1" fmla="*/ 357712 w 4858074"/>
              <a:gd name="connsiteY1" fmla="*/ 1073310 h 2349668"/>
              <a:gd name="connsiteX2" fmla="*/ 965821 w 4858074"/>
              <a:gd name="connsiteY2" fmla="*/ 1860403 h 2349668"/>
              <a:gd name="connsiteX3" fmla="*/ 1609702 w 4858074"/>
              <a:gd name="connsiteY3" fmla="*/ 2146619 h 2349668"/>
              <a:gd name="connsiteX4" fmla="*/ 3326717 w 4858074"/>
              <a:gd name="connsiteY4" fmla="*/ 2271839 h 2349668"/>
              <a:gd name="connsiteX5" fmla="*/ 4811220 w 4858074"/>
              <a:gd name="connsiteY5" fmla="*/ 2307616 h 234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8074" h="2349668">
                <a:moveTo>
                  <a:pt x="0" y="0"/>
                </a:moveTo>
                <a:cubicBezTo>
                  <a:pt x="98371" y="381621"/>
                  <a:pt x="196742" y="763243"/>
                  <a:pt x="357712" y="1073310"/>
                </a:cubicBezTo>
                <a:cubicBezTo>
                  <a:pt x="518682" y="1383377"/>
                  <a:pt x="757156" y="1681518"/>
                  <a:pt x="965821" y="1860403"/>
                </a:cubicBezTo>
                <a:cubicBezTo>
                  <a:pt x="1174486" y="2039288"/>
                  <a:pt x="1216219" y="2078046"/>
                  <a:pt x="1609702" y="2146619"/>
                </a:cubicBezTo>
                <a:cubicBezTo>
                  <a:pt x="2003185" y="2215192"/>
                  <a:pt x="2793131" y="2245006"/>
                  <a:pt x="3326717" y="2271839"/>
                </a:cubicBezTo>
                <a:cubicBezTo>
                  <a:pt x="3860303" y="2298672"/>
                  <a:pt x="5115275" y="2408984"/>
                  <a:pt x="4811220" y="2307616"/>
                </a:cubicBez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10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  <a:r>
              <a:rPr lang="en-US" dirty="0" smtClean="0"/>
              <a:t>me</a:t>
            </a:r>
            <a:r>
              <a:rPr lang="en-US" dirty="0" smtClean="0"/>
              <a:t> </a:t>
            </a:r>
            <a:r>
              <a:rPr lang="en-US" dirty="0" smtClean="0"/>
              <a:t>to 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65238"/>
            <a:ext cx="8229600" cy="452596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TisaOT"/>
              <a:cs typeface="TisaOT"/>
            </a:endParaRPr>
          </a:p>
          <a:p>
            <a:pPr lvl="1">
              <a:buNone/>
            </a:pPr>
            <a:r>
              <a:rPr lang="en-US" dirty="0" smtClean="0">
                <a:latin typeface="TisaOT"/>
                <a:cs typeface="TisaOT"/>
              </a:rPr>
              <a:t>CrowdFlower</a:t>
            </a:r>
          </a:p>
          <a:p>
            <a:pPr lvl="1">
              <a:buNone/>
            </a:pPr>
            <a:r>
              <a:rPr lang="en-US" dirty="0" smtClean="0">
                <a:latin typeface="TisaOT"/>
                <a:cs typeface="TisaOT"/>
              </a:rPr>
              <a:t>2111 Mission Street, Suite 302</a:t>
            </a:r>
          </a:p>
          <a:p>
            <a:pPr lvl="1">
              <a:buNone/>
            </a:pPr>
            <a:r>
              <a:rPr lang="en-US" dirty="0" smtClean="0">
                <a:latin typeface="TisaOT"/>
                <a:cs typeface="TisaOT"/>
              </a:rPr>
              <a:t>San Francisco, CA 94110</a:t>
            </a:r>
          </a:p>
          <a:p>
            <a:pPr lvl="1">
              <a:buNone/>
            </a:pPr>
            <a:r>
              <a:rPr lang="en-US" dirty="0" smtClean="0">
                <a:latin typeface="TisaOT"/>
                <a:cs typeface="TisaOT"/>
              </a:rPr>
              <a:t>(415) 651-4485</a:t>
            </a:r>
          </a:p>
          <a:p>
            <a:pPr lvl="1">
              <a:buNone/>
            </a:pPr>
            <a:r>
              <a:rPr lang="en-US" dirty="0" smtClean="0">
                <a:latin typeface="TisaOT"/>
                <a:cs typeface="TisaOT"/>
                <a:hlinkClick r:id="rId2"/>
              </a:rPr>
              <a:t>lukas@</a:t>
            </a:r>
            <a:r>
              <a:rPr lang="en-US" dirty="0" smtClean="0">
                <a:latin typeface="TisaOT"/>
                <a:cs typeface="TisaOT"/>
                <a:hlinkClick r:id="rId2"/>
              </a:rPr>
              <a:t>crowdflower.com</a:t>
            </a:r>
            <a:endParaRPr lang="en-US" dirty="0" smtClean="0">
              <a:latin typeface="TisaOT"/>
              <a:cs typeface="TisaOT"/>
            </a:endParaRPr>
          </a:p>
          <a:p>
            <a:pPr lvl="1">
              <a:buNone/>
            </a:pPr>
            <a:endParaRPr lang="en-US" dirty="0">
              <a:latin typeface="TisaOT"/>
              <a:cs typeface="TisaOT"/>
            </a:endParaRPr>
          </a:p>
          <a:p>
            <a:pPr lvl="1">
              <a:buNone/>
            </a:pPr>
            <a:r>
              <a:rPr lang="en-US" dirty="0" smtClean="0">
                <a:latin typeface="TisaOT"/>
                <a:cs typeface="TisaOT"/>
              </a:rPr>
              <a:t>Twitter</a:t>
            </a:r>
            <a:r>
              <a:rPr lang="en-US" dirty="0" smtClean="0">
                <a:latin typeface="TisaOT"/>
                <a:cs typeface="TisaOT"/>
              </a:rPr>
              <a:t>: </a:t>
            </a:r>
            <a:r>
              <a:rPr lang="en-US" dirty="0">
                <a:latin typeface="TisaOT"/>
                <a:cs typeface="TisaOT"/>
              </a:rPr>
              <a:t>@CrowdFlower</a:t>
            </a:r>
          </a:p>
          <a:p>
            <a:pPr lvl="1">
              <a:buNone/>
            </a:pPr>
            <a:r>
              <a:rPr lang="en-US" dirty="0">
                <a:latin typeface="TisaOT"/>
                <a:cs typeface="TisaOT"/>
              </a:rPr>
              <a:t>blog.crowdflower.com</a:t>
            </a:r>
            <a:endParaRPr lang="en-US" dirty="0" smtClean="0">
              <a:latin typeface="TisaOT"/>
              <a:cs typeface="TisaOT"/>
            </a:endParaRPr>
          </a:p>
          <a:p>
            <a:pPr lvl="1">
              <a:buNone/>
            </a:pPr>
            <a:endParaRPr lang="en-US" dirty="0" smtClean="0">
              <a:latin typeface="TisaOT"/>
              <a:cs typeface="TisaOT"/>
            </a:endParaRPr>
          </a:p>
        </p:txBody>
      </p:sp>
      <p:pic>
        <p:nvPicPr>
          <p:cNvPr id="6" name="Picture 5" descr="Screen shot 2011-02-08 at 10.29.2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751" y="2209799"/>
            <a:ext cx="3413249" cy="2895600"/>
          </a:xfrm>
          <a:prstGeom prst="rect">
            <a:avLst/>
          </a:prstGeom>
        </p:spPr>
      </p:pic>
      <p:sp>
        <p:nvSpPr>
          <p:cNvPr id="7" name="Line Callout 3 6"/>
          <p:cNvSpPr/>
          <p:nvPr/>
        </p:nvSpPr>
        <p:spPr>
          <a:xfrm>
            <a:off x="4511551" y="1816100"/>
            <a:ext cx="1844125" cy="48529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96190"/>
              <a:gd name="adj8" fmla="val 59409"/>
            </a:avLst>
          </a:prstGeom>
          <a:ln w="38100" cmpd="sng">
            <a:tailEnd type="stealt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400" b="1" dirty="0">
                <a:solidFill>
                  <a:prstClr val="white"/>
                </a:solidFill>
                <a:latin typeface="Rockwell"/>
              </a:rPr>
              <a:t>CrowdFlower</a:t>
            </a:r>
          </a:p>
        </p:txBody>
      </p:sp>
    </p:spTree>
    <p:extLst>
      <p:ext uri="{BB962C8B-B14F-4D97-AF65-F5344CB8AC3E}">
        <p14:creationId xmlns:p14="http://schemas.microsoft.com/office/powerpoint/2010/main" val="15695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0"/>
            <a:ext cx="712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1" y="0"/>
            <a:ext cx="5372101" cy="688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7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485900"/>
            <a:ext cx="75565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1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5" y="-1"/>
            <a:ext cx="7916335" cy="68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7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2" y="22678"/>
            <a:ext cx="5461001" cy="2418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98" y="2441121"/>
            <a:ext cx="6540501" cy="42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0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908" b="59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8278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y2E5IY3kyW9nj.7JFJX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SC5HpPfU6uwFbQNEu5H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it7h.JVUeGwJ3oEEtC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iB_6g1u0mtByHsGhc59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ZDZeo.gEKd9XEXUpwfS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UVJxM1xU20LUnjXzSY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RKvdss70e2sep_XT47z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nhLORu3UmS_ytRs7c7l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rtO.QoaUGJkDU18ORyi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Jg.vAiCEWW9yBZY9RhP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fe_Z0iFEGflBQgITR2W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DxBoqA4UG36_nsGfP0p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JX3EDJAkimX6eYVtRER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aLZXDrMU6fp1nUpKQ.Z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zlX_SoZUKmDDzAUzQej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Fk1HouI0y8_HT.htSWR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oIiYCdj0Otux0Zdz4Mh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Jlo_.KnUGG9DfPOsS9B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ggce00akuuf7UZiz616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kMr8iGS0mKokihT4fkX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NRRMtZwkamtzqHpikU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kK45oadEaTqnR5Lm93q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9LUfMgP0SvFkiXTn0BP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K7PTuQVES81p3Uhyf2G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3ap3mgpV0OFb.2d7swwE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MiyqLMVkyELu8WvVnFF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d0aUBxJ0m1FLgRE0gR9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yPdADIfkW7Ucg2_R5va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YUs1h2kEaDJonqIzHOX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vHj6k91kuXmeL8272.6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RGvEydT0OKwSGFBLQrV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WUedOxJEGit.uZx._Y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o.gUqmqUuRWDgLOvQU4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j.5HvlcEGZwimkGi5MF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j.gWf0AEu_UCByR6EcI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MT1R6OSEWlZ6piQ3U72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tm1xJ8R0iaqtUTx.Tru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0QBEM8gkmatnYMW5E0b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03Kf4IpkCHwttQrQq6S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flcb.pokuHN9Vozt3Y1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e9z8EI9EGRuZqJ7Fh33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oUyooBck2a0_b.hiMR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X2.j9LVUKrr3hK4.6eA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xDOIWyhki9yUhDBBHZP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YLhErmzkSxBHjK8.MOf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H8.GM3hkeo5BJ1FDNVh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fHiWj_20mze7LtkNUx5g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 bwMode="auto">
        <a:solidFill>
          <a:srgbClr val="00AEEF"/>
        </a:solidFill>
        <a:ln>
          <a:noFill/>
        </a:ln>
        <a:effectLst>
          <a:outerShdw blurRad="12700" dist="12900" dir="5400000" algn="tl" rotWithShape="0">
            <a:srgbClr val="808080">
              <a:alpha val="75000"/>
            </a:srgbClr>
          </a:outerShdw>
        </a:effectLst>
        <a:extLst>
          <a:ext uri="{91240B29-F687-4f45-9708-019B960494DF}">
            <a14:hiddenLine xmlns:a14="http://schemas.microsoft.com/office/drawing/2010/main" w="38100" cap="rnd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rtlCol="0" anchor="ctr"/>
      <a:lstStyle>
        <a:defPPr algn="ctr">
          <a:defRPr sz="1800" b="1" dirty="0" smtClean="0">
            <a:solidFill>
              <a:srgbClr val="FFFFFF"/>
            </a:solidFill>
            <a:latin typeface="Rockwell" pitchFamily="-112" charset="0"/>
            <a:ea typeface="ＭＳ Ｐゴシック" pitchFamily="-112" charset="-128"/>
          </a:defRPr>
        </a:defPPr>
      </a:lstStyle>
    </a:spDef>
    <a:lnDef>
      <a:spPr>
        <a:ln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 bwMode="auto">
        <a:solidFill>
          <a:srgbClr val="00AEEF"/>
        </a:solidFill>
        <a:ln>
          <a:noFill/>
        </a:ln>
        <a:effectLst>
          <a:outerShdw blurRad="12700" dist="12900" dir="5400000" algn="tl" rotWithShape="0">
            <a:srgbClr val="808080">
              <a:alpha val="75000"/>
            </a:srgbClr>
          </a:outerShdw>
        </a:effectLst>
        <a:extLst>
          <a:ext uri="{91240B29-F687-4f45-9708-019B960494DF}">
            <a14:hiddenLine xmlns:a14="http://schemas.microsoft.com/office/drawing/2010/main" w="38100" cap="rnd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rtlCol="0" anchor="ctr"/>
      <a:lstStyle>
        <a:defPPr algn="ctr">
          <a:defRPr sz="1800" b="1" dirty="0" smtClean="0">
            <a:solidFill>
              <a:srgbClr val="FFFFFF"/>
            </a:solidFill>
            <a:latin typeface="Rockwell" pitchFamily="-112" charset="0"/>
            <a:ea typeface="ＭＳ Ｐゴシック" pitchFamily="-112" charset="-128"/>
          </a:defRPr>
        </a:defPPr>
      </a:lstStyle>
    </a:spDef>
    <a:lnDef>
      <a:spPr>
        <a:ln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 bwMode="auto">
        <a:solidFill>
          <a:srgbClr val="00AEEF"/>
        </a:solidFill>
        <a:ln>
          <a:noFill/>
        </a:ln>
        <a:effectLst>
          <a:outerShdw blurRad="12700" dist="12900" dir="5400000" algn="tl" rotWithShape="0">
            <a:srgbClr val="808080">
              <a:alpha val="75000"/>
            </a:srgbClr>
          </a:outerShdw>
        </a:effectLst>
        <a:extLst>
          <a:ext uri="{91240B29-F687-4f45-9708-019B960494DF}">
            <a14:hiddenLine xmlns:a14="http://schemas.microsoft.com/office/drawing/2010/main" w="38100" cap="rnd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rtlCol="0" anchor="ctr"/>
      <a:lstStyle>
        <a:defPPr algn="ctr">
          <a:defRPr sz="1800" b="1" dirty="0" smtClean="0">
            <a:solidFill>
              <a:srgbClr val="FFFFFF"/>
            </a:solidFill>
            <a:latin typeface="Rockwell" pitchFamily="-112" charset="0"/>
            <a:ea typeface="ＭＳ Ｐゴシック" pitchFamily="-112" charset="-128"/>
          </a:defRPr>
        </a:defPPr>
      </a:lstStyle>
    </a:spDef>
    <a:lnDef>
      <a:spPr>
        <a:ln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217</Words>
  <Application>Microsoft Macintosh PowerPoint</Application>
  <PresentationFormat>On-screen Show (4:3)</PresentationFormat>
  <Paragraphs>73</Paragraphs>
  <Slides>33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Office Theme</vt:lpstr>
      <vt:lpstr>1_Foundry</vt:lpstr>
      <vt:lpstr>Foundry</vt:lpstr>
      <vt:lpstr>1_Office Theme</vt:lpstr>
      <vt:lpstr>2_Foundry</vt:lpstr>
      <vt:lpstr>think-cell Slide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Workflow</vt:lpstr>
      <vt:lpstr>Routing</vt:lpstr>
      <vt:lpstr>Task Design</vt:lpstr>
      <vt:lpstr>Incentives</vt:lpstr>
      <vt:lpstr>CrowdFlower Judgments</vt:lpstr>
      <vt:lpstr>Labor Efficiency Problem</vt:lpstr>
      <vt:lpstr>Labor Efficiency Solution</vt:lpstr>
      <vt:lpstr>PowerPoint Presentation</vt:lpstr>
      <vt:lpstr>Workforce Elasticity</vt:lpstr>
      <vt:lpstr>CrowdFlower Services</vt:lpstr>
      <vt:lpstr>PowerPoint Presentation</vt:lpstr>
      <vt:lpstr>Dialogue Earth</vt:lpstr>
      <vt:lpstr>PowerPoint Presentation</vt:lpstr>
      <vt:lpstr>Contact me to learn more</vt:lpstr>
    </vt:vector>
  </TitlesOfParts>
  <Company>CrowdFlower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 BIEWALD</dc:creator>
  <cp:lastModifiedBy>LUKAS BIEWALD</cp:lastModifiedBy>
  <cp:revision>17</cp:revision>
  <dcterms:created xsi:type="dcterms:W3CDTF">2011-07-21T05:55:42Z</dcterms:created>
  <dcterms:modified xsi:type="dcterms:W3CDTF">2011-09-09T14:48:14Z</dcterms:modified>
</cp:coreProperties>
</file>