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60" r:id="rId3"/>
    <p:sldId id="257" r:id="rId4"/>
    <p:sldId id="258" r:id="rId5"/>
    <p:sldId id="262" r:id="rId6"/>
    <p:sldId id="263" r:id="rId7"/>
    <p:sldId id="261" r:id="rId8"/>
    <p:sldId id="264" r:id="rId9"/>
    <p:sldId id="265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31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567928" y="281735"/>
            <a:ext cx="182880" cy="3886853"/>
          </a:xfrm>
          <a:prstGeom prst="rect">
            <a:avLst/>
          </a:prstGeom>
          <a:gradFill flip="none" rotWithShape="1">
            <a:gsLst>
              <a:gs pos="86000">
                <a:schemeClr val="accent1"/>
              </a:gs>
              <a:gs pos="100000">
                <a:srgbClr val="FFFFFF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506376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3260" y="5568696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56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DB6EF64-FB19-411E-965E-9F52AA474456}" type="slidenum">
              <a:rPr/>
              <a:pPr/>
              <a:t>‹#›</a:t>
            </a:fld>
            <a:endParaRPr/>
          </a:p>
        </p:txBody>
      </p:sp>
      <p:sp>
        <p:nvSpPr>
          <p:cNvPr id="9" name="Rectangle 8"/>
          <p:cNvSpPr/>
          <p:nvPr userDrawn="1"/>
        </p:nvSpPr>
        <p:spPr>
          <a:xfrm>
            <a:off x="352313" y="268288"/>
            <a:ext cx="313743" cy="3900300"/>
          </a:xfrm>
          <a:prstGeom prst="rect">
            <a:avLst/>
          </a:prstGeom>
          <a:gradFill flip="none" rotWithShape="1">
            <a:gsLst>
              <a:gs pos="13000">
                <a:srgbClr val="FFFF00"/>
              </a:gs>
              <a:gs pos="100000">
                <a:srgbClr val="FFFFFF"/>
              </a:gs>
              <a:gs pos="99000">
                <a:schemeClr val="accent1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dag.logo.06..v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812" y="5694070"/>
            <a:ext cx="701468" cy="662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4812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329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329" y="2209800"/>
            <a:ext cx="6508377" cy="3916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5087" y="6356350"/>
            <a:ext cx="506506" cy="365125"/>
          </a:xfrm>
        </p:spPr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395087" y="6290588"/>
            <a:ext cx="5294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6E165E5-7C6D-744D-A7E5-08755FE18471}" type="slidenum"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ag.logo.06..v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812" y="5463883"/>
            <a:ext cx="701468" cy="6622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506988" y="268288"/>
            <a:ext cx="313743" cy="1645920"/>
          </a:xfrm>
          <a:prstGeom prst="rect">
            <a:avLst/>
          </a:prstGeom>
          <a:gradFill flip="none" rotWithShape="1">
            <a:gsLst>
              <a:gs pos="13000">
                <a:srgbClr val="FFFF00"/>
              </a:gs>
              <a:gs pos="100000">
                <a:srgbClr val="FFFFFF"/>
              </a:gs>
              <a:gs pos="99000">
                <a:schemeClr val="accent1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39A385A-D7D7-8B43-B8BA-F66C64438FB5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96E165E5-7C6D-744D-A7E5-08755FE184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4429" y="4506376"/>
            <a:ext cx="7334939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Computing Old and New: Labor Markets for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403" y="5555060"/>
            <a:ext cx="5458968" cy="8194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David Alan Grier</a:t>
            </a:r>
          </a:p>
          <a:p>
            <a:r>
              <a:rPr lang="en-US" dirty="0" smtClean="0"/>
              <a:t>Center for International Science &amp; Technology Policy </a:t>
            </a:r>
          </a:p>
          <a:p>
            <a:r>
              <a:rPr lang="en-US" dirty="0" smtClean="0"/>
              <a:t>George Washington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2064657"/>
            <a:ext cx="6508377" cy="1143000"/>
          </a:xfrm>
        </p:spPr>
        <p:txBody>
          <a:bodyPr/>
          <a:lstStyle/>
          <a:p>
            <a:r>
              <a:rPr lang="en-US" dirty="0" smtClean="0"/>
              <a:t>What Will it Do To Work?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1" y="3414174"/>
            <a:ext cx="7601858" cy="2953969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Machine</a:t>
            </a:r>
            <a:r>
              <a:rPr lang="en-US" sz="2400" dirty="0" smtClean="0"/>
              <a:t>/Judgment Trade Off</a:t>
            </a:r>
          </a:p>
          <a:p>
            <a:pPr lvl="1"/>
            <a:r>
              <a:rPr lang="en-US" sz="2400" dirty="0" smtClean="0"/>
              <a:t>Dynamic Division</a:t>
            </a:r>
          </a:p>
          <a:p>
            <a:pPr lvl="2"/>
            <a:r>
              <a:rPr lang="en-US" sz="2400" dirty="0"/>
              <a:t>Least Expensive Solution: Babbage(1832): </a:t>
            </a:r>
          </a:p>
          <a:p>
            <a:pPr lvl="2"/>
            <a:r>
              <a:rPr lang="en-US" sz="2400" dirty="0" smtClean="0"/>
              <a:t>No Recovery </a:t>
            </a:r>
            <a:r>
              <a:rPr lang="en-US" sz="2400" dirty="0"/>
              <a:t>of Fixed Investments</a:t>
            </a:r>
          </a:p>
          <a:p>
            <a:pPr lvl="2"/>
            <a:r>
              <a:rPr lang="en-US" sz="2400" dirty="0"/>
              <a:t>Rapid Prototyping</a:t>
            </a:r>
          </a:p>
          <a:p>
            <a:pPr lvl="1"/>
            <a:endParaRPr lang="en-US" sz="2400" dirty="0" smtClean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363" y="257628"/>
            <a:ext cx="2655779" cy="207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1869" y="250371"/>
            <a:ext cx="3133294" cy="207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it do to Workers?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04" y="2209800"/>
            <a:ext cx="6508377" cy="3916363"/>
          </a:xfrm>
        </p:spPr>
        <p:txBody>
          <a:bodyPr/>
          <a:lstStyle/>
          <a:p>
            <a:r>
              <a:rPr lang="en-US" sz="2400" dirty="0" smtClean="0"/>
              <a:t>Potential to Educate</a:t>
            </a:r>
          </a:p>
          <a:p>
            <a:pPr lvl="1"/>
            <a:r>
              <a:rPr lang="en-US" sz="2200" dirty="0" smtClean="0"/>
              <a:t>Global Engagement</a:t>
            </a:r>
            <a:endParaRPr lang="en-US" sz="2400" dirty="0" smtClean="0"/>
          </a:p>
          <a:p>
            <a:r>
              <a:rPr lang="en-US" sz="2400" dirty="0" smtClean="0"/>
              <a:t>Spread Opportunities</a:t>
            </a:r>
            <a:endParaRPr lang="en-US" sz="2400" dirty="0" smtClean="0"/>
          </a:p>
          <a:p>
            <a:pPr lvl="1"/>
            <a:r>
              <a:rPr lang="en-US" sz="2400" dirty="0" smtClean="0"/>
              <a:t>Advancement</a:t>
            </a:r>
            <a:endParaRPr lang="en-US" sz="2400" dirty="0" smtClean="0"/>
          </a:p>
          <a:p>
            <a:r>
              <a:rPr lang="en-US" sz="2600" dirty="0" smtClean="0"/>
              <a:t>Organization </a:t>
            </a:r>
          </a:p>
          <a:p>
            <a:pPr lvl="1"/>
            <a:r>
              <a:rPr lang="en-US" sz="2400" dirty="0" smtClean="0"/>
              <a:t>New Forms of Parallelism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read.line.jpg"/>
          <p:cNvPicPr>
            <a:picLocks noChangeAspect="1"/>
          </p:cNvPicPr>
          <p:nvPr/>
        </p:nvPicPr>
        <p:blipFill>
          <a:blip r:embed="rId2"/>
          <a:srcRect l="40849" t="17491" b="23735"/>
          <a:stretch>
            <a:fillRect/>
          </a:stretch>
        </p:blipFill>
        <p:spPr>
          <a:xfrm>
            <a:off x="162825" y="2057400"/>
            <a:ext cx="2616136" cy="169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858" y="342900"/>
            <a:ext cx="7640277" cy="1143000"/>
          </a:xfrm>
        </p:spPr>
        <p:txBody>
          <a:bodyPr/>
          <a:lstStyle/>
          <a:p>
            <a:r>
              <a:rPr lang="en-US" dirty="0" smtClean="0"/>
              <a:t>What will it do </a:t>
            </a:r>
            <a:r>
              <a:rPr lang="en-US" dirty="0" smtClean="0"/>
              <a:t>to Computation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73" y="2354942"/>
            <a:ext cx="5327833" cy="4212772"/>
          </a:xfrm>
        </p:spPr>
        <p:txBody>
          <a:bodyPr>
            <a:normAutofit/>
          </a:bodyPr>
          <a:lstStyle/>
          <a:p>
            <a:r>
              <a:rPr lang="en-US" sz="3100" dirty="0" smtClean="0"/>
              <a:t>Expand capabilities</a:t>
            </a:r>
          </a:p>
          <a:p>
            <a:pPr lvl="1"/>
            <a:r>
              <a:rPr lang="en-US" sz="2900" dirty="0" smtClean="0"/>
              <a:t>Change Quality</a:t>
            </a:r>
          </a:p>
          <a:p>
            <a:pPr lvl="1"/>
            <a:r>
              <a:rPr lang="en-US" sz="2900" dirty="0" smtClean="0"/>
              <a:t>Change Quantity </a:t>
            </a:r>
            <a:r>
              <a:rPr lang="en-US" sz="2900" dirty="0" smtClean="0"/>
              <a:t> </a:t>
            </a:r>
          </a:p>
          <a:p>
            <a:pPr lvl="1"/>
            <a:endParaRPr lang="en-US" sz="2900" dirty="0" smtClean="0"/>
          </a:p>
          <a:p>
            <a:r>
              <a:rPr lang="en-US" sz="3100" dirty="0" smtClean="0"/>
              <a:t>A market activity</a:t>
            </a:r>
          </a:p>
          <a:p>
            <a:pPr lvl="1"/>
            <a:r>
              <a:rPr lang="en-US" sz="3000" dirty="0" smtClean="0"/>
              <a:t>Machinery </a:t>
            </a:r>
          </a:p>
          <a:p>
            <a:pPr lvl="1"/>
            <a:r>
              <a:rPr lang="en-US" sz="3000" dirty="0" smtClean="0"/>
              <a:t> </a:t>
            </a:r>
            <a:r>
              <a:rPr lang="en-US" sz="3000" dirty="0"/>
              <a:t>J</a:t>
            </a:r>
            <a:r>
              <a:rPr lang="en-US" sz="3000" dirty="0" smtClean="0"/>
              <a:t>udgment</a:t>
            </a:r>
          </a:p>
          <a:p>
            <a:pPr marL="0" indent="0">
              <a:buNone/>
            </a:pPr>
            <a:endParaRPr lang="en-US" sz="31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lanch.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2209800"/>
            <a:ext cx="3352393" cy="256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900" y="5359400"/>
            <a:ext cx="6508377" cy="1143000"/>
          </a:xfrm>
        </p:spPr>
        <p:txBody>
          <a:bodyPr/>
          <a:lstStyle/>
          <a:p>
            <a:r>
              <a:rPr lang="en-US" dirty="0" smtClean="0"/>
              <a:t>Finis</a:t>
            </a:r>
            <a:endParaRPr lang="en-US" dirty="0"/>
          </a:p>
        </p:txBody>
      </p:sp>
      <p:pic>
        <p:nvPicPr>
          <p:cNvPr id="3" name="Picture 2" descr="mtp.3.special.compu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1" y="1992086"/>
            <a:ext cx="4242816" cy="304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2873" y="1992086"/>
            <a:ext cx="5327833" cy="4212772"/>
          </a:xfrm>
        </p:spPr>
        <p:txBody>
          <a:bodyPr>
            <a:normAutofit/>
          </a:bodyPr>
          <a:lstStyle/>
          <a:p>
            <a:r>
              <a:rPr lang="en-US" sz="3100" dirty="0" smtClean="0"/>
              <a:t>Powerful extension</a:t>
            </a:r>
          </a:p>
          <a:p>
            <a:r>
              <a:rPr lang="en-US" sz="3100" dirty="0" smtClean="0"/>
              <a:t>Method of Future</a:t>
            </a:r>
          </a:p>
          <a:p>
            <a:r>
              <a:rPr lang="en-US" sz="3100" dirty="0" smtClean="0"/>
              <a:t>Method of Past</a:t>
            </a:r>
            <a:endParaRPr lang="en-US" sz="2900" dirty="0" smtClean="0"/>
          </a:p>
          <a:p>
            <a:pPr lvl="1"/>
            <a:endParaRPr lang="en-US" sz="2900" dirty="0" smtClean="0"/>
          </a:p>
          <a:p>
            <a:pPr marL="0" indent="0">
              <a:buNone/>
            </a:pPr>
            <a:endParaRPr lang="en-US" sz="3100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4" name="Content Placeholder 3" descr="mtp.computing.floor.jpg"/>
          <p:cNvPicPr>
            <a:picLocks noGrp="1" noChangeAspect="1"/>
          </p:cNvPicPr>
          <p:nvPr>
            <p:ph idx="1"/>
          </p:nvPr>
        </p:nvPicPr>
        <p:blipFill>
          <a:blip r:embed="rId2"/>
          <a:srcRect l="703" r="732"/>
          <a:stretch>
            <a:fillRect/>
          </a:stretch>
        </p:blipFill>
        <p:spPr>
          <a:xfrm>
            <a:off x="277897" y="2209801"/>
            <a:ext cx="3227356" cy="2376310"/>
          </a:xfrm>
          <a:ln>
            <a:solidFill>
              <a:schemeClr val="accent2">
                <a:lumMod val="50000"/>
                <a:lumOff val="50000"/>
              </a:schemeClr>
            </a:solidFill>
          </a:ln>
          <a:effectLst>
            <a:reflection stA="50000" endPos="21000" dist="12700" dir="5400000" sy="-100000" algn="bl" rotWithShape="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92555" y="2239671"/>
            <a:ext cx="5551015" cy="4092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Approach </a:t>
            </a:r>
            <a:r>
              <a:rPr lang="en-US" sz="2400" dirty="0" smtClean="0">
                <a:solidFill>
                  <a:schemeClr val="tx2"/>
                </a:solidFill>
              </a:rPr>
              <a:t>to Large </a:t>
            </a:r>
            <a:r>
              <a:rPr lang="en-US" sz="2400" dirty="0" smtClean="0">
                <a:solidFill>
                  <a:schemeClr val="tx2"/>
                </a:solidFill>
              </a:rPr>
              <a:t>Data</a:t>
            </a:r>
          </a:p>
          <a:p>
            <a:pPr marL="685800" lvl="1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Assemble Workers </a:t>
            </a:r>
          </a:p>
          <a:p>
            <a:pPr marL="685800" lvl="1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Divide Work </a:t>
            </a:r>
          </a:p>
          <a:p>
            <a:pPr marL="685800" lvl="1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Organize Results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Frees from Discrete Finite </a:t>
            </a:r>
            <a:r>
              <a:rPr lang="en-US" sz="2400" dirty="0" smtClean="0">
                <a:solidFill>
                  <a:schemeClr val="tx2"/>
                </a:solidFill>
              </a:rPr>
              <a:t>Automata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Natural Extension of Standard Computing Model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044" y="914400"/>
            <a:ext cx="5435814" cy="1143000"/>
          </a:xfrm>
        </p:spPr>
        <p:txBody>
          <a:bodyPr/>
          <a:lstStyle/>
          <a:p>
            <a:r>
              <a:rPr lang="en-US" dirty="0" smtClean="0"/>
              <a:t>Current Uses of Crowds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1" y="2278743"/>
            <a:ext cx="5922634" cy="39163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Image Identification</a:t>
            </a:r>
          </a:p>
          <a:p>
            <a:r>
              <a:rPr lang="en-US" sz="2400" dirty="0" smtClean="0"/>
              <a:t>Encyclopedia Production: Wiki</a:t>
            </a:r>
            <a:endParaRPr lang="en-US" sz="2400" dirty="0" smtClean="0"/>
          </a:p>
          <a:p>
            <a:r>
              <a:rPr lang="en-US" sz="2400" dirty="0" smtClean="0"/>
              <a:t>Translation</a:t>
            </a:r>
          </a:p>
          <a:p>
            <a:r>
              <a:rPr lang="en-US" sz="2400" dirty="0" smtClean="0"/>
              <a:t>Editing</a:t>
            </a:r>
          </a:p>
          <a:p>
            <a:r>
              <a:rPr lang="en-US" sz="2400" dirty="0" smtClean="0"/>
              <a:t>Data Collection: The Census</a:t>
            </a:r>
          </a:p>
          <a:p>
            <a:r>
              <a:rPr lang="en-US" sz="2400" dirty="0" smtClean="0"/>
              <a:t>Search Enhancement</a:t>
            </a:r>
          </a:p>
          <a:p>
            <a:r>
              <a:rPr lang="en-US" sz="2400" dirty="0" smtClean="0"/>
              <a:t>Graphic Design</a:t>
            </a:r>
            <a:endParaRPr lang="en-US" sz="2200" dirty="0" smtClean="0"/>
          </a:p>
          <a:p>
            <a:endParaRPr lang="en-US" sz="2400" dirty="0"/>
          </a:p>
        </p:txBody>
      </p:sp>
      <p:pic>
        <p:nvPicPr>
          <p:cNvPr id="10" name="Picture 9" descr="Balloon10_270x4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6" y="315685"/>
            <a:ext cx="2706915" cy="270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329" y="342900"/>
            <a:ext cx="6508377" cy="1143000"/>
          </a:xfrm>
        </p:spPr>
        <p:txBody>
          <a:bodyPr/>
          <a:lstStyle/>
          <a:p>
            <a:r>
              <a:rPr lang="en-US" dirty="0" smtClean="0"/>
              <a:t>Standard </a:t>
            </a:r>
            <a:r>
              <a:rPr lang="en-US" dirty="0" smtClean="0"/>
              <a:t>Computing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779" y="2209800"/>
            <a:ext cx="4904927" cy="3916363"/>
          </a:xfrm>
        </p:spPr>
        <p:txBody>
          <a:bodyPr/>
          <a:lstStyle/>
          <a:p>
            <a:r>
              <a:rPr lang="en-US" sz="2400" dirty="0" smtClean="0"/>
              <a:t>Discrete Finite Automata</a:t>
            </a:r>
          </a:p>
          <a:p>
            <a:pPr lvl="1"/>
            <a:r>
              <a:rPr lang="en-US" sz="2000" dirty="0" smtClean="0"/>
              <a:t>Data</a:t>
            </a:r>
          </a:p>
          <a:p>
            <a:pPr lvl="1"/>
            <a:r>
              <a:rPr lang="en-US" sz="2000" dirty="0" smtClean="0"/>
              <a:t>Instructions</a:t>
            </a:r>
          </a:p>
          <a:p>
            <a:pPr lvl="1"/>
            <a:r>
              <a:rPr lang="en-US" sz="2000" dirty="0" smtClean="0"/>
              <a:t>Output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400" dirty="0" smtClean="0"/>
              <a:t>1937 Turing</a:t>
            </a:r>
          </a:p>
          <a:p>
            <a:r>
              <a:rPr lang="en-US" sz="2400" dirty="0" smtClean="0"/>
              <a:t>1945 John von Neumann </a:t>
            </a:r>
            <a:endParaRPr lang="en-US" sz="2400" dirty="0"/>
          </a:p>
        </p:txBody>
      </p:sp>
      <p:sp>
        <p:nvSpPr>
          <p:cNvPr id="4" name="Frame 3"/>
          <p:cNvSpPr/>
          <p:nvPr/>
        </p:nvSpPr>
        <p:spPr>
          <a:xfrm>
            <a:off x="2228374" y="3495490"/>
            <a:ext cx="1668579" cy="1031279"/>
          </a:xfrm>
          <a:prstGeom prst="frame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  <a:gs pos="99000">
                <a:schemeClr val="accent6">
                  <a:lumMod val="75000"/>
                </a:schemeClr>
              </a:gs>
            </a:gsLst>
            <a:lin ang="522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4201" y="3495490"/>
            <a:ext cx="1573978" cy="7598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619153" y="2681323"/>
            <a:ext cx="811033" cy="6187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201" y="3701746"/>
            <a:ext cx="141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Instructions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619153" y="4896279"/>
            <a:ext cx="811033" cy="6187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19153" y="2006394"/>
            <a:ext cx="811033" cy="4068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28374" y="5659795"/>
            <a:ext cx="1646869" cy="4663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19153" y="2057400"/>
            <a:ext cx="8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6329" y="5659795"/>
            <a:ext cx="120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Output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6329" y="3701746"/>
            <a:ext cx="144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19" name="Bent-Up Arrow 18"/>
          <p:cNvSpPr/>
          <p:nvPr/>
        </p:nvSpPr>
        <p:spPr>
          <a:xfrm>
            <a:off x="396208" y="4309896"/>
            <a:ext cx="1248328" cy="1074462"/>
          </a:xfrm>
          <a:prstGeom prst="bentUpArrow">
            <a:avLst/>
          </a:prstGeom>
          <a:gradFill flip="none" rotWithShape="1">
            <a:gsLst>
              <a:gs pos="60000">
                <a:schemeClr val="accent1">
                  <a:lumMod val="20000"/>
                  <a:lumOff val="8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scene3d>
            <a:camera prst="orthographicFront">
              <a:rot lat="0" lon="1080000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6729" y="5107359"/>
            <a:ext cx="987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Feedback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Bring </a:t>
            </a:r>
            <a:r>
              <a:rPr lang="en-US" dirty="0" smtClean="0"/>
              <a:t>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849" y="2209800"/>
            <a:ext cx="4535857" cy="3916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Mechanical Discipline Hard </a:t>
            </a:r>
          </a:p>
          <a:p>
            <a:r>
              <a:rPr lang="en-US" sz="2400" dirty="0" smtClean="0"/>
              <a:t>Pattern </a:t>
            </a:r>
            <a:r>
              <a:rPr lang="en-US" sz="2400" dirty="0" smtClean="0"/>
              <a:t>Recognition, Contextualization, Processing Ill-Defined Data </a:t>
            </a:r>
          </a:p>
          <a:p>
            <a:r>
              <a:rPr lang="en-US" sz="2400" dirty="0" smtClean="0"/>
              <a:t>Judgment</a:t>
            </a:r>
          </a:p>
          <a:p>
            <a:r>
              <a:rPr lang="en-US" sz="2400" dirty="0" smtClean="0"/>
              <a:t>Not Right or Wrong</a:t>
            </a:r>
          </a:p>
          <a:p>
            <a:r>
              <a:rPr lang="en-US" sz="2400" dirty="0" smtClean="0"/>
              <a:t>But Better or Worse</a:t>
            </a:r>
            <a:endParaRPr lang="en-US" sz="2400" dirty="0"/>
          </a:p>
        </p:txBody>
      </p:sp>
      <p:pic>
        <p:nvPicPr>
          <p:cNvPr id="4" name="Picture 3" descr="mtp.side.ta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9" y="2209800"/>
            <a:ext cx="3923723" cy="293573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as Judgment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Valuation Activity</a:t>
            </a:r>
          </a:p>
          <a:p>
            <a:r>
              <a:rPr lang="en-US" sz="2400" dirty="0" smtClean="0"/>
              <a:t>Valuation is Always Comparative</a:t>
            </a:r>
          </a:p>
          <a:p>
            <a:pPr lvl="1"/>
            <a:r>
              <a:rPr lang="en-US" sz="2000" dirty="0" smtClean="0"/>
              <a:t>What Would You Give</a:t>
            </a:r>
          </a:p>
          <a:p>
            <a:pPr lvl="1"/>
            <a:r>
              <a:rPr lang="en-US" sz="2000" dirty="0" smtClean="0"/>
              <a:t>In Comparison to Something Else</a:t>
            </a:r>
          </a:p>
          <a:p>
            <a:r>
              <a:rPr lang="en-US" sz="2400" dirty="0" smtClean="0"/>
              <a:t>Market Activity</a:t>
            </a:r>
          </a:p>
          <a:p>
            <a:pPr lvl="1"/>
            <a:r>
              <a:rPr lang="en-US" sz="2200" dirty="0" smtClean="0"/>
              <a:t>Extension of Mechanistic Computation</a:t>
            </a:r>
            <a:endParaRPr lang="en-US" sz="22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329" y="342900"/>
            <a:ext cx="6508377" cy="1143000"/>
          </a:xfrm>
        </p:spPr>
        <p:txBody>
          <a:bodyPr/>
          <a:lstStyle/>
          <a:p>
            <a:r>
              <a:rPr lang="en-US" dirty="0" smtClean="0"/>
              <a:t>Calculation as Exchange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2256504" y="2874820"/>
            <a:ext cx="2512405" cy="1633128"/>
          </a:xfrm>
          <a:prstGeom prst="frame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  <a:gs pos="99000">
                <a:schemeClr val="accent6">
                  <a:lumMod val="75000"/>
                </a:schemeClr>
              </a:gs>
            </a:gsLst>
            <a:lin ang="522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5237" y="3520116"/>
            <a:ext cx="144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44" name="Left Brace 43"/>
          <p:cNvSpPr/>
          <p:nvPr/>
        </p:nvSpPr>
        <p:spPr>
          <a:xfrm>
            <a:off x="4768910" y="2933219"/>
            <a:ext cx="1177806" cy="1520346"/>
          </a:xfrm>
          <a:prstGeom prst="leftBrace">
            <a:avLst>
              <a:gd name="adj1" fmla="val 18952"/>
              <a:gd name="adj2" fmla="val 4894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Down Arrow 5"/>
          <p:cNvSpPr/>
          <p:nvPr/>
        </p:nvSpPr>
        <p:spPr>
          <a:xfrm flipH="1">
            <a:off x="2821948" y="1788134"/>
            <a:ext cx="3993451" cy="71859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2790611" y="4762790"/>
            <a:ext cx="4108174" cy="754494"/>
          </a:xfrm>
          <a:prstGeom prst="curvedUpArrow">
            <a:avLst>
              <a:gd name="adj1" fmla="val 25000"/>
              <a:gd name="adj2" fmla="val 70647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9591" y="5916726"/>
            <a:ext cx="565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Calculation/Judgment Market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01143" y="2105654"/>
            <a:ext cx="234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</a:t>
            </a:r>
            <a:r>
              <a:rPr lang="en-US" sz="2400" dirty="0" smtClean="0"/>
              <a:t>udgments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0160" y="4829636"/>
            <a:ext cx="152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rewards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6126372" y="2780819"/>
            <a:ext cx="338399" cy="29621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3" idx="4"/>
          </p:cNvCxnSpPr>
          <p:nvPr/>
        </p:nvCxnSpPr>
        <p:spPr>
          <a:xfrm flipV="1">
            <a:off x="6295572" y="3077029"/>
            <a:ext cx="0" cy="47171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126372" y="3548743"/>
            <a:ext cx="127943" cy="18830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295572" y="3501191"/>
            <a:ext cx="169199" cy="23585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126372" y="3229429"/>
            <a:ext cx="42178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02844" y="3440838"/>
            <a:ext cx="338399" cy="29621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endCxn id="31" idx="4"/>
          </p:cNvCxnSpPr>
          <p:nvPr/>
        </p:nvCxnSpPr>
        <p:spPr>
          <a:xfrm flipV="1">
            <a:off x="6872044" y="3737048"/>
            <a:ext cx="0" cy="47171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702844" y="4208762"/>
            <a:ext cx="127943" cy="18830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872044" y="4161210"/>
            <a:ext cx="169199" cy="23585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702844" y="3889448"/>
            <a:ext cx="42178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176440" y="2751791"/>
            <a:ext cx="338399" cy="29621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36" idx="4"/>
          </p:cNvCxnSpPr>
          <p:nvPr/>
        </p:nvCxnSpPr>
        <p:spPr>
          <a:xfrm flipV="1">
            <a:off x="7345640" y="3048001"/>
            <a:ext cx="0" cy="47171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176440" y="3519715"/>
            <a:ext cx="127943" cy="18830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7345640" y="3472163"/>
            <a:ext cx="169199" cy="23585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176440" y="3200401"/>
            <a:ext cx="42178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802772" y="3352801"/>
            <a:ext cx="338399" cy="29621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41" idx="4"/>
          </p:cNvCxnSpPr>
          <p:nvPr/>
        </p:nvCxnSpPr>
        <p:spPr>
          <a:xfrm flipV="1">
            <a:off x="7971972" y="3649011"/>
            <a:ext cx="0" cy="47171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802772" y="4120725"/>
            <a:ext cx="127943" cy="18830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7971972" y="4073173"/>
            <a:ext cx="169199" cy="23585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802772" y="3801411"/>
            <a:ext cx="42178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</a:t>
            </a:r>
            <a:r>
              <a:rPr lang="en-US" dirty="0" smtClean="0"/>
              <a:t>Combined Model</a:t>
            </a:r>
            <a:endParaRPr lang="en-US" dirty="0"/>
          </a:p>
        </p:txBody>
      </p:sp>
      <p:pic>
        <p:nvPicPr>
          <p:cNvPr id="4" name="Content Placeholder 3" descr="Slid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45" t="22018" r="38729"/>
          <a:stretch>
            <a:fillRect/>
          </a:stretch>
        </p:blipFill>
        <p:spPr>
          <a:xfrm>
            <a:off x="0" y="2561912"/>
            <a:ext cx="2350235" cy="234480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56329" y="2399079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Every Step Expanded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by Market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Data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Input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Not Necessarily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Gathered by Fixed Rule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Processing</a:t>
            </a:r>
          </a:p>
          <a:p>
            <a:pPr lvl="1" indent="-228600" defTabSz="91440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Complicated Tasks Done Inexpensively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Data Output</a:t>
            </a:r>
          </a:p>
          <a:p>
            <a:pPr lvl="1" indent="-228600" defTabSz="91440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Distribution by Judgment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329" y="342900"/>
            <a:ext cx="6508377" cy="1143000"/>
          </a:xfrm>
        </p:spPr>
        <p:txBody>
          <a:bodyPr/>
          <a:lstStyle/>
          <a:p>
            <a:r>
              <a:rPr lang="en-US" dirty="0" smtClean="0"/>
              <a:t>What Markets </a:t>
            </a:r>
            <a:r>
              <a:rPr lang="en-US" dirty="0" smtClean="0"/>
              <a:t>Bring: </a:t>
            </a:r>
            <a:r>
              <a:rPr lang="en-US" dirty="0" smtClean="0"/>
              <a:t>Mathematical </a:t>
            </a:r>
            <a:r>
              <a:rPr lang="en-US" dirty="0" smtClean="0"/>
              <a:t>Tables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779" y="2209800"/>
            <a:ext cx="4904927" cy="3916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Multiple Layers of Markets</a:t>
            </a:r>
          </a:p>
          <a:p>
            <a:r>
              <a:rPr lang="en-US" sz="2400" dirty="0" smtClean="0"/>
              <a:t>Disciplining Function </a:t>
            </a:r>
          </a:p>
          <a:p>
            <a:pPr lvl="1"/>
            <a:r>
              <a:rPr lang="en-US" sz="2200" dirty="0" smtClean="0"/>
              <a:t>Error Correction </a:t>
            </a:r>
          </a:p>
          <a:p>
            <a:pPr lvl="1"/>
            <a:r>
              <a:rPr lang="en-US" sz="2200" dirty="0" smtClean="0"/>
              <a:t>Education</a:t>
            </a:r>
            <a:endParaRPr lang="en-US" dirty="0" smtClean="0"/>
          </a:p>
          <a:p>
            <a:r>
              <a:rPr lang="en-US" sz="2400" dirty="0" smtClean="0"/>
              <a:t>Problem Choice</a:t>
            </a:r>
            <a:endParaRPr lang="en-US" sz="2400" dirty="0" smtClean="0"/>
          </a:p>
          <a:p>
            <a:pPr lvl="1"/>
            <a:r>
              <a:rPr lang="en-US" sz="2200" dirty="0" smtClean="0"/>
              <a:t>Bethe’s Sun Model</a:t>
            </a:r>
          </a:p>
          <a:p>
            <a:pPr lvl="1"/>
            <a:r>
              <a:rPr lang="en-US" sz="2200" dirty="0" smtClean="0"/>
              <a:t>Linear Programming</a:t>
            </a:r>
          </a:p>
          <a:p>
            <a:pPr lvl="1"/>
            <a:r>
              <a:rPr lang="en-US" sz="2200" dirty="0" smtClean="0"/>
              <a:t>LORAN </a:t>
            </a:r>
            <a:r>
              <a:rPr lang="en-US" sz="2200" dirty="0" smtClean="0"/>
              <a:t>Tables</a:t>
            </a:r>
            <a:endParaRPr lang="en-US" sz="2200" dirty="0"/>
          </a:p>
        </p:txBody>
      </p:sp>
      <p:sp>
        <p:nvSpPr>
          <p:cNvPr id="4" name="Frame 3"/>
          <p:cNvSpPr/>
          <p:nvPr/>
        </p:nvSpPr>
        <p:spPr>
          <a:xfrm>
            <a:off x="396208" y="3186106"/>
            <a:ext cx="1668579" cy="1031279"/>
          </a:xfrm>
          <a:prstGeom prst="frame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  <a:gs pos="99000">
                <a:schemeClr val="accent6">
                  <a:lumMod val="75000"/>
                </a:schemeClr>
              </a:gs>
            </a:gsLst>
            <a:lin ang="522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916" y="2209800"/>
            <a:ext cx="8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7748" y="3517080"/>
            <a:ext cx="9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MTP</a:t>
            </a:r>
            <a:endParaRPr lang="en-US" dirty="0"/>
          </a:p>
        </p:txBody>
      </p:sp>
      <p:sp>
        <p:nvSpPr>
          <p:cNvPr id="29" name="Left Brace 28"/>
          <p:cNvSpPr/>
          <p:nvPr/>
        </p:nvSpPr>
        <p:spPr>
          <a:xfrm>
            <a:off x="2064787" y="3186106"/>
            <a:ext cx="673011" cy="1031279"/>
          </a:xfrm>
          <a:prstGeom prst="leftBrace">
            <a:avLst>
              <a:gd name="adj1" fmla="val 18952"/>
              <a:gd name="adj2" fmla="val 4894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>
            <a:off x="787748" y="3701746"/>
            <a:ext cx="673011" cy="1766209"/>
          </a:xfrm>
          <a:prstGeom prst="leftBrace">
            <a:avLst>
              <a:gd name="adj1" fmla="val 18952"/>
              <a:gd name="adj2" fmla="val 48947"/>
            </a:avLst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1228" y="4714318"/>
            <a:ext cx="211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Market</a:t>
            </a:r>
            <a:endParaRPr lang="en-US" dirty="0"/>
          </a:p>
        </p:txBody>
      </p:sp>
      <p:sp>
        <p:nvSpPr>
          <p:cNvPr id="32" name="Left Brace 31"/>
          <p:cNvSpPr/>
          <p:nvPr/>
        </p:nvSpPr>
        <p:spPr>
          <a:xfrm>
            <a:off x="914916" y="2209800"/>
            <a:ext cx="673011" cy="1031279"/>
          </a:xfrm>
          <a:prstGeom prst="leftBrace">
            <a:avLst>
              <a:gd name="adj1" fmla="val 18952"/>
              <a:gd name="adj2" fmla="val 48947"/>
            </a:avLst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20290" y="3332414"/>
            <a:ext cx="110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329</TotalTime>
  <Words>278</Words>
  <Application>Microsoft Macintosh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Plaza</vt:lpstr>
      <vt:lpstr>Computing Old and New: Labor Markets for Data</vt:lpstr>
      <vt:lpstr>Crowdsourcing</vt:lpstr>
      <vt:lpstr>Current Uses of Crowds</vt:lpstr>
      <vt:lpstr>Standard Computing Model</vt:lpstr>
      <vt:lpstr>Humans Bring Judgment</vt:lpstr>
      <vt:lpstr>Computing as Judgment </vt:lpstr>
      <vt:lpstr>Calculation as Exchange</vt:lpstr>
      <vt:lpstr>Full Combined Model</vt:lpstr>
      <vt:lpstr>What Markets Bring: Mathematical Tables Project</vt:lpstr>
      <vt:lpstr>What Will it Do To Work? </vt:lpstr>
      <vt:lpstr>What will it do to Workers? </vt:lpstr>
      <vt:lpstr>What will it do to Computation?</vt:lpstr>
      <vt:lpstr>Finis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Alan Grier</dc:creator>
  <cp:lastModifiedBy>David Alan Grier</cp:lastModifiedBy>
  <cp:revision>32</cp:revision>
  <dcterms:created xsi:type="dcterms:W3CDTF">2011-08-19T17:52:40Z</dcterms:created>
  <dcterms:modified xsi:type="dcterms:W3CDTF">2011-09-09T14:16:52Z</dcterms:modified>
</cp:coreProperties>
</file>