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32" r:id="rId3"/>
    <p:sldId id="322" r:id="rId4"/>
    <p:sldId id="257" r:id="rId5"/>
    <p:sldId id="297" r:id="rId6"/>
    <p:sldId id="333" r:id="rId7"/>
    <p:sldId id="261" r:id="rId8"/>
    <p:sldId id="335" r:id="rId9"/>
    <p:sldId id="336" r:id="rId10"/>
    <p:sldId id="258" r:id="rId11"/>
    <p:sldId id="263" r:id="rId12"/>
    <p:sldId id="265" r:id="rId13"/>
    <p:sldId id="267" r:id="rId14"/>
    <p:sldId id="314" r:id="rId15"/>
    <p:sldId id="316" r:id="rId16"/>
    <p:sldId id="317" r:id="rId17"/>
    <p:sldId id="273" r:id="rId18"/>
    <p:sldId id="289" r:id="rId19"/>
    <p:sldId id="306" r:id="rId20"/>
    <p:sldId id="329" r:id="rId21"/>
    <p:sldId id="330" r:id="rId22"/>
    <p:sldId id="277" r:id="rId23"/>
    <p:sldId id="324" r:id="rId24"/>
    <p:sldId id="275" r:id="rId25"/>
    <p:sldId id="279" r:id="rId26"/>
    <p:sldId id="292" r:id="rId27"/>
    <p:sldId id="325" r:id="rId28"/>
    <p:sldId id="321" r:id="rId29"/>
    <p:sldId id="312" r:id="rId30"/>
    <p:sldId id="295" r:id="rId31"/>
    <p:sldId id="328" r:id="rId32"/>
    <p:sldId id="296" r:id="rId33"/>
    <p:sldId id="338" r:id="rId34"/>
    <p:sldId id="283" r:id="rId35"/>
  </p:sldIdLst>
  <p:sldSz cx="9144000" cy="6858000" type="screen4x3"/>
  <p:notesSz cx="7010400" cy="923607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E09"/>
    <a:srgbClr val="036635"/>
    <a:srgbClr val="117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6" autoAdjust="0"/>
    <p:restoredTop sz="94722" autoAdjust="0"/>
  </p:normalViewPr>
  <p:slideViewPr>
    <p:cSldViewPr snapToGrid="0">
      <p:cViewPr>
        <p:scale>
          <a:sx n="79" d="100"/>
          <a:sy n="79" d="100"/>
        </p:scale>
        <p:origin x="-498"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vl1pPr>
          </a:lstStyle>
          <a:p>
            <a:endParaRPr lang="en-GB" dirty="0"/>
          </a:p>
        </p:txBody>
      </p:sp>
      <p:sp>
        <p:nvSpPr>
          <p:cNvPr id="10243"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vl1pPr>
          </a:lstStyle>
          <a:p>
            <a:endParaRPr lang="en-GB" dirty="0"/>
          </a:p>
        </p:txBody>
      </p:sp>
      <p:sp>
        <p:nvSpPr>
          <p:cNvPr id="102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6"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vl1pPr>
          </a:lstStyle>
          <a:p>
            <a:endParaRPr lang="en-GB" dirty="0"/>
          </a:p>
        </p:txBody>
      </p:sp>
      <p:sp>
        <p:nvSpPr>
          <p:cNvPr id="10247"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C1EDA147-0ECD-4374-82E1-0B1FF8021276}" type="slidenum">
              <a:rPr lang="en-GB"/>
              <a:pPr/>
              <a:t>‹#›</a:t>
            </a:fld>
            <a:endParaRPr lang="en-GB" dirty="0"/>
          </a:p>
        </p:txBody>
      </p:sp>
    </p:spTree>
    <p:extLst>
      <p:ext uri="{BB962C8B-B14F-4D97-AF65-F5344CB8AC3E}">
        <p14:creationId xmlns:p14="http://schemas.microsoft.com/office/powerpoint/2010/main" val="3415543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14</a:t>
            </a:fld>
            <a:endParaRPr lang="en-GB" dirty="0"/>
          </a:p>
        </p:txBody>
      </p:sp>
    </p:spTree>
    <p:extLst>
      <p:ext uri="{BB962C8B-B14F-4D97-AF65-F5344CB8AC3E}">
        <p14:creationId xmlns:p14="http://schemas.microsoft.com/office/powerpoint/2010/main" val="322777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15</a:t>
            </a:fld>
            <a:endParaRPr lang="en-GB" dirty="0"/>
          </a:p>
        </p:txBody>
      </p:sp>
    </p:spTree>
    <p:extLst>
      <p:ext uri="{BB962C8B-B14F-4D97-AF65-F5344CB8AC3E}">
        <p14:creationId xmlns:p14="http://schemas.microsoft.com/office/powerpoint/2010/main" val="317243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16</a:t>
            </a:fld>
            <a:endParaRPr lang="en-GB" dirty="0"/>
          </a:p>
        </p:txBody>
      </p:sp>
    </p:spTree>
    <p:extLst>
      <p:ext uri="{BB962C8B-B14F-4D97-AF65-F5344CB8AC3E}">
        <p14:creationId xmlns:p14="http://schemas.microsoft.com/office/powerpoint/2010/main" val="334262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75B5E-DD82-4CF9-AA5D-52EFB2E73D6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18</a:t>
            </a:fld>
            <a:endParaRPr lang="en-GB" dirty="0"/>
          </a:p>
        </p:txBody>
      </p:sp>
    </p:spTree>
    <p:extLst>
      <p:ext uri="{BB962C8B-B14F-4D97-AF65-F5344CB8AC3E}">
        <p14:creationId xmlns:p14="http://schemas.microsoft.com/office/powerpoint/2010/main" val="249598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19</a:t>
            </a:fld>
            <a:endParaRPr lang="en-GB" dirty="0"/>
          </a:p>
        </p:txBody>
      </p:sp>
    </p:spTree>
    <p:extLst>
      <p:ext uri="{BB962C8B-B14F-4D97-AF65-F5344CB8AC3E}">
        <p14:creationId xmlns:p14="http://schemas.microsoft.com/office/powerpoint/2010/main" val="17487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DA147-0ECD-4374-82E1-0B1FF8021276}" type="slidenum">
              <a:rPr lang="en-GB" smtClean="0"/>
              <a:pPr/>
              <a:t>2</a:t>
            </a:fld>
            <a:endParaRPr lang="en-GB" dirty="0"/>
          </a:p>
        </p:txBody>
      </p:sp>
    </p:spTree>
    <p:extLst>
      <p:ext uri="{BB962C8B-B14F-4D97-AF65-F5344CB8AC3E}">
        <p14:creationId xmlns:p14="http://schemas.microsoft.com/office/powerpoint/2010/main" val="249084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DA147-0ECD-4374-82E1-0B1FF8021276}" type="slidenum">
              <a:rPr lang="en-GB" smtClean="0"/>
              <a:pPr/>
              <a:t>20</a:t>
            </a:fld>
            <a:endParaRPr lang="en-GB" dirty="0"/>
          </a:p>
        </p:txBody>
      </p:sp>
    </p:spTree>
    <p:extLst>
      <p:ext uri="{BB962C8B-B14F-4D97-AF65-F5344CB8AC3E}">
        <p14:creationId xmlns:p14="http://schemas.microsoft.com/office/powerpoint/2010/main" val="402105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DA147-0ECD-4374-82E1-0B1FF8021276}" type="slidenum">
              <a:rPr lang="en-GB" smtClean="0"/>
              <a:pPr/>
              <a:t>21</a:t>
            </a:fld>
            <a:endParaRPr lang="en-GB" dirty="0"/>
          </a:p>
        </p:txBody>
      </p:sp>
    </p:spTree>
    <p:extLst>
      <p:ext uri="{BB962C8B-B14F-4D97-AF65-F5344CB8AC3E}">
        <p14:creationId xmlns:p14="http://schemas.microsoft.com/office/powerpoint/2010/main" val="2302592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23</a:t>
            </a:fld>
            <a:endParaRPr lang="en-GB" dirty="0"/>
          </a:p>
        </p:txBody>
      </p:sp>
    </p:spTree>
    <p:extLst>
      <p:ext uri="{BB962C8B-B14F-4D97-AF65-F5344CB8AC3E}">
        <p14:creationId xmlns:p14="http://schemas.microsoft.com/office/powerpoint/2010/main" val="353305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E75B5E-DD82-4CF9-AA5D-52EFB2E73D6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26</a:t>
            </a:fld>
            <a:endParaRPr lang="en-GB" dirty="0"/>
          </a:p>
        </p:txBody>
      </p:sp>
    </p:spTree>
    <p:extLst>
      <p:ext uri="{BB962C8B-B14F-4D97-AF65-F5344CB8AC3E}">
        <p14:creationId xmlns:p14="http://schemas.microsoft.com/office/powerpoint/2010/main" val="1551625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27</a:t>
            </a:fld>
            <a:endParaRPr lang="en-GB" dirty="0"/>
          </a:p>
        </p:txBody>
      </p:sp>
    </p:spTree>
    <p:extLst>
      <p:ext uri="{BB962C8B-B14F-4D97-AF65-F5344CB8AC3E}">
        <p14:creationId xmlns:p14="http://schemas.microsoft.com/office/powerpoint/2010/main" val="1223455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28</a:t>
            </a:fld>
            <a:endParaRPr lang="en-GB" dirty="0"/>
          </a:p>
        </p:txBody>
      </p:sp>
    </p:spTree>
    <p:extLst>
      <p:ext uri="{BB962C8B-B14F-4D97-AF65-F5344CB8AC3E}">
        <p14:creationId xmlns:p14="http://schemas.microsoft.com/office/powerpoint/2010/main" val="3839483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29</a:t>
            </a:fld>
            <a:endParaRPr lang="en-GB" dirty="0"/>
          </a:p>
        </p:txBody>
      </p:sp>
    </p:spTree>
    <p:extLst>
      <p:ext uri="{BB962C8B-B14F-4D97-AF65-F5344CB8AC3E}">
        <p14:creationId xmlns:p14="http://schemas.microsoft.com/office/powerpoint/2010/main" val="139308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3</a:t>
            </a:fld>
            <a:endParaRPr lang="en-GB" dirty="0"/>
          </a:p>
        </p:txBody>
      </p:sp>
    </p:spTree>
    <p:extLst>
      <p:ext uri="{BB962C8B-B14F-4D97-AF65-F5344CB8AC3E}">
        <p14:creationId xmlns:p14="http://schemas.microsoft.com/office/powerpoint/2010/main" val="3336031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30</a:t>
            </a:fld>
            <a:endParaRPr lang="en-GB" dirty="0"/>
          </a:p>
        </p:txBody>
      </p:sp>
    </p:spTree>
    <p:extLst>
      <p:ext uri="{BB962C8B-B14F-4D97-AF65-F5344CB8AC3E}">
        <p14:creationId xmlns:p14="http://schemas.microsoft.com/office/powerpoint/2010/main" val="536849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31</a:t>
            </a:fld>
            <a:endParaRPr lang="en-GB" dirty="0"/>
          </a:p>
        </p:txBody>
      </p:sp>
    </p:spTree>
    <p:extLst>
      <p:ext uri="{BB962C8B-B14F-4D97-AF65-F5344CB8AC3E}">
        <p14:creationId xmlns:p14="http://schemas.microsoft.com/office/powerpoint/2010/main" val="78333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32</a:t>
            </a:fld>
            <a:endParaRPr lang="en-GB" dirty="0"/>
          </a:p>
        </p:txBody>
      </p:sp>
    </p:spTree>
    <p:extLst>
      <p:ext uri="{BB962C8B-B14F-4D97-AF65-F5344CB8AC3E}">
        <p14:creationId xmlns:p14="http://schemas.microsoft.com/office/powerpoint/2010/main" val="3265153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DA147-0ECD-4374-82E1-0B1FF8021276}" type="slidenum">
              <a:rPr lang="en-GB" smtClean="0"/>
              <a:pPr/>
              <a:t>33</a:t>
            </a:fld>
            <a:endParaRPr lang="en-GB" dirty="0"/>
          </a:p>
        </p:txBody>
      </p:sp>
    </p:spTree>
    <p:extLst>
      <p:ext uri="{BB962C8B-B14F-4D97-AF65-F5344CB8AC3E}">
        <p14:creationId xmlns:p14="http://schemas.microsoft.com/office/powerpoint/2010/main" val="333409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34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5</a:t>
            </a:fld>
            <a:endParaRPr lang="en-GB" dirty="0"/>
          </a:p>
        </p:txBody>
      </p:sp>
    </p:spTree>
    <p:extLst>
      <p:ext uri="{BB962C8B-B14F-4D97-AF65-F5344CB8AC3E}">
        <p14:creationId xmlns:p14="http://schemas.microsoft.com/office/powerpoint/2010/main" val="274837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DA147-0ECD-4374-82E1-0B1FF8021276}" type="slidenum">
              <a:rPr lang="en-GB" smtClean="0"/>
              <a:pPr/>
              <a:t>6</a:t>
            </a:fld>
            <a:endParaRPr lang="en-GB" dirty="0"/>
          </a:p>
        </p:txBody>
      </p:sp>
    </p:spTree>
    <p:extLst>
      <p:ext uri="{BB962C8B-B14F-4D97-AF65-F5344CB8AC3E}">
        <p14:creationId xmlns:p14="http://schemas.microsoft.com/office/powerpoint/2010/main" val="196735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DA147-0ECD-4374-82E1-0B1FF8021276}"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DA147-0ECD-4374-82E1-0B1FF8021276}" type="slidenum">
              <a:rPr lang="en-GB" smtClean="0"/>
              <a:pPr/>
              <a:t>8</a:t>
            </a:fld>
            <a:endParaRPr lang="en-GB" dirty="0"/>
          </a:p>
        </p:txBody>
      </p:sp>
    </p:spTree>
    <p:extLst>
      <p:ext uri="{BB962C8B-B14F-4D97-AF65-F5344CB8AC3E}">
        <p14:creationId xmlns:p14="http://schemas.microsoft.com/office/powerpoint/2010/main" val="359417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DA147-0ECD-4374-82E1-0B1FF8021276}" type="slidenum">
              <a:rPr lang="en-GB" smtClean="0"/>
              <a:pPr/>
              <a:t>9</a:t>
            </a:fld>
            <a:endParaRPr lang="en-GB" dirty="0"/>
          </a:p>
        </p:txBody>
      </p:sp>
    </p:spTree>
    <p:extLst>
      <p:ext uri="{BB962C8B-B14F-4D97-AF65-F5344CB8AC3E}">
        <p14:creationId xmlns:p14="http://schemas.microsoft.com/office/powerpoint/2010/main" val="151150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663575" y="1463675"/>
            <a:ext cx="7772400" cy="1470025"/>
          </a:xfrm>
        </p:spPr>
        <p:txBody>
          <a:bodyPr/>
          <a:lstStyle>
            <a:lvl1pPr>
              <a:defRPr/>
            </a:lvl1pPr>
          </a:lstStyle>
          <a:p>
            <a:r>
              <a:rPr lang="en-GB"/>
              <a:t>Click to edit Master title style</a:t>
            </a:r>
          </a:p>
        </p:txBody>
      </p:sp>
      <p:sp>
        <p:nvSpPr>
          <p:cNvPr id="3076" name="Rectangle 4"/>
          <p:cNvSpPr>
            <a:spLocks noGrp="1" noChangeArrowheads="1"/>
          </p:cNvSpPr>
          <p:nvPr>
            <p:ph type="subTitle" idx="1"/>
          </p:nvPr>
        </p:nvSpPr>
        <p:spPr>
          <a:xfrm>
            <a:off x="1349375" y="3219450"/>
            <a:ext cx="6400800" cy="1752600"/>
          </a:xfrm>
        </p:spPr>
        <p:txBody>
          <a:bodyPr/>
          <a:lstStyle>
            <a:lvl1pPr marL="0" indent="0" algn="ctr">
              <a:buFontTx/>
              <a:buNone/>
              <a:defRPr/>
            </a:lvl1pPr>
          </a:lstStyle>
          <a:p>
            <a:r>
              <a:rPr lang="en-GB"/>
              <a:t>Click to edit Master subtitle style</a:t>
            </a:r>
          </a:p>
        </p:txBody>
      </p:sp>
      <p:sp>
        <p:nvSpPr>
          <p:cNvPr id="3082" name="Text Box 10"/>
          <p:cNvSpPr txBox="1">
            <a:spLocks noChangeArrowheads="1"/>
          </p:cNvSpPr>
          <p:nvPr userDrawn="1"/>
        </p:nvSpPr>
        <p:spPr bwMode="auto">
          <a:xfrm>
            <a:off x="6364288" y="-26988"/>
            <a:ext cx="2185987" cy="336551"/>
          </a:xfrm>
          <a:prstGeom prst="rect">
            <a:avLst/>
          </a:prstGeom>
          <a:noFill/>
          <a:ln w="9525">
            <a:noFill/>
            <a:miter lim="800000"/>
            <a:headEnd/>
            <a:tailEnd/>
          </a:ln>
          <a:effectLst/>
        </p:spPr>
        <p:txBody>
          <a:bodyPr wrap="none">
            <a:spAutoFit/>
          </a:bodyPr>
          <a:lstStyle/>
          <a:p>
            <a:r>
              <a:rPr lang="en-GB" sz="1600" b="1" dirty="0">
                <a:solidFill>
                  <a:schemeClr val="bg1"/>
                </a:solidFill>
              </a:rPr>
              <a:t>www.InChI-Trust.org</a:t>
            </a:r>
          </a:p>
        </p:txBody>
      </p:sp>
      <p:sp>
        <p:nvSpPr>
          <p:cNvPr id="3091" name="Rectangle 19"/>
          <p:cNvSpPr>
            <a:spLocks noChangeArrowheads="1"/>
          </p:cNvSpPr>
          <p:nvPr userDrawn="1"/>
        </p:nvSpPr>
        <p:spPr bwMode="auto">
          <a:xfrm>
            <a:off x="0" y="5740400"/>
            <a:ext cx="9144000" cy="1117600"/>
          </a:xfrm>
          <a:prstGeom prst="rect">
            <a:avLst/>
          </a:prstGeom>
          <a:solidFill>
            <a:srgbClr val="036635"/>
          </a:solidFill>
          <a:ln w="9525">
            <a:noFill/>
            <a:miter lim="800000"/>
            <a:headEnd/>
            <a:tailEnd/>
          </a:ln>
          <a:effectLst/>
        </p:spPr>
        <p:txBody>
          <a:bodyPr wrap="none" anchor="ctr"/>
          <a:lstStyle/>
          <a:p>
            <a:pPr algn="ctr"/>
            <a:endParaRPr lang="en-US" dirty="0"/>
          </a:p>
        </p:txBody>
      </p:sp>
      <p:sp>
        <p:nvSpPr>
          <p:cNvPr id="3092" name="Rectangle 20"/>
          <p:cNvSpPr>
            <a:spLocks noGrp="1" noChangeArrowheads="1"/>
          </p:cNvSpPr>
          <p:nvPr>
            <p:ph type="sldNum" sz="quarter" idx="4"/>
          </p:nvPr>
        </p:nvSpPr>
        <p:spPr/>
        <p:txBody>
          <a:bodyPr/>
          <a:lstStyle>
            <a:lvl1pPr>
              <a:defRPr/>
            </a:lvl1pPr>
          </a:lstStyle>
          <a:p>
            <a:fld id="{CC8E22BC-F09D-45D9-BC78-760FC6764B58}" type="slidenum">
              <a:rPr lang="en-GB"/>
              <a:pPr/>
              <a:t>‹#›</a:t>
            </a:fld>
            <a:endParaRPr lang="en-GB" dirty="0"/>
          </a:p>
        </p:txBody>
      </p:sp>
      <p:grpSp>
        <p:nvGrpSpPr>
          <p:cNvPr id="3093" name="Group 21"/>
          <p:cNvGrpSpPr>
            <a:grpSpLocks/>
          </p:cNvGrpSpPr>
          <p:nvPr userDrawn="1"/>
        </p:nvGrpSpPr>
        <p:grpSpPr bwMode="auto">
          <a:xfrm>
            <a:off x="3217863" y="5645150"/>
            <a:ext cx="2693987" cy="1312863"/>
            <a:chOff x="3664" y="3556"/>
            <a:chExt cx="1697" cy="827"/>
          </a:xfrm>
        </p:grpSpPr>
        <p:pic>
          <p:nvPicPr>
            <p:cNvPr id="3094" name="Picture 22" descr="InChITrust(w)"/>
            <p:cNvPicPr>
              <a:picLocks noChangeAspect="1" noChangeArrowheads="1"/>
            </p:cNvPicPr>
            <p:nvPr userDrawn="1"/>
          </p:nvPicPr>
          <p:blipFill>
            <a:blip r:embed="rId2" cstate="print">
              <a:clrChange>
                <a:clrFrom>
                  <a:srgbClr val="1D5A11"/>
                </a:clrFrom>
                <a:clrTo>
                  <a:srgbClr val="1D5A11">
                    <a:alpha val="0"/>
                  </a:srgbClr>
                </a:clrTo>
              </a:clrChange>
            </a:blip>
            <a:srcRect/>
            <a:stretch>
              <a:fillRect/>
            </a:stretch>
          </p:blipFill>
          <p:spPr bwMode="auto">
            <a:xfrm>
              <a:off x="3664" y="3564"/>
              <a:ext cx="1670" cy="819"/>
            </a:xfrm>
            <a:prstGeom prst="rect">
              <a:avLst/>
            </a:prstGeom>
            <a:noFill/>
          </p:spPr>
        </p:pic>
        <p:sp>
          <p:nvSpPr>
            <p:cNvPr id="3095" name="Line 23"/>
            <p:cNvSpPr>
              <a:spLocks noChangeShapeType="1"/>
            </p:cNvSpPr>
            <p:nvPr userDrawn="1"/>
          </p:nvSpPr>
          <p:spPr bwMode="auto">
            <a:xfrm flipH="1">
              <a:off x="5332" y="3620"/>
              <a:ext cx="1" cy="698"/>
            </a:xfrm>
            <a:prstGeom prst="line">
              <a:avLst/>
            </a:prstGeom>
            <a:noFill/>
            <a:ln w="9525">
              <a:solidFill>
                <a:srgbClr val="036635"/>
              </a:solidFill>
              <a:round/>
              <a:headEnd/>
              <a:tailEnd/>
            </a:ln>
            <a:effectLst/>
          </p:spPr>
          <p:txBody>
            <a:bodyPr/>
            <a:lstStyle/>
            <a:p>
              <a:endParaRPr lang="en-US" dirty="0"/>
            </a:p>
          </p:txBody>
        </p:sp>
        <p:sp>
          <p:nvSpPr>
            <p:cNvPr id="3096" name="Rectangle 24"/>
            <p:cNvSpPr>
              <a:spLocks noChangeArrowheads="1"/>
            </p:cNvSpPr>
            <p:nvPr userDrawn="1"/>
          </p:nvSpPr>
          <p:spPr bwMode="auto">
            <a:xfrm>
              <a:off x="5295" y="3556"/>
              <a:ext cx="66" cy="58"/>
            </a:xfrm>
            <a:prstGeom prst="rect">
              <a:avLst/>
            </a:prstGeom>
            <a:solidFill>
              <a:schemeClr val="bg1"/>
            </a:solidFill>
            <a:ln w="9525">
              <a:noFill/>
              <a:miter lim="800000"/>
              <a:headEnd/>
              <a:tailEnd/>
            </a:ln>
            <a:effectLst/>
          </p:spPr>
          <p:txBody>
            <a:bodyPr wrap="none" anchor="ctr"/>
            <a:lstStyle/>
            <a:p>
              <a:endParaRPr lang="en-US" dirty="0"/>
            </a:p>
          </p:txBody>
        </p:sp>
      </p:grpSp>
      <p:sp>
        <p:nvSpPr>
          <p:cNvPr id="3097" name="Line 25"/>
          <p:cNvSpPr>
            <a:spLocks noChangeShapeType="1"/>
          </p:cNvSpPr>
          <p:nvPr userDrawn="1"/>
        </p:nvSpPr>
        <p:spPr bwMode="auto">
          <a:xfrm flipV="1">
            <a:off x="0" y="144463"/>
            <a:ext cx="9144000" cy="0"/>
          </a:xfrm>
          <a:prstGeom prst="line">
            <a:avLst/>
          </a:prstGeom>
          <a:noFill/>
          <a:ln w="317500">
            <a:solidFill>
              <a:srgbClr val="036635"/>
            </a:solidFill>
            <a:round/>
            <a:headEnd/>
            <a:tailEnd/>
          </a:ln>
          <a:effectLst/>
        </p:spPr>
        <p:txBody>
          <a:bodyPr/>
          <a:lstStyle/>
          <a:p>
            <a:endParaRPr lang="en-US" dirty="0"/>
          </a:p>
        </p:txBody>
      </p:sp>
      <p:sp>
        <p:nvSpPr>
          <p:cNvPr id="3098" name="Text Box 26"/>
          <p:cNvSpPr txBox="1">
            <a:spLocks noChangeArrowheads="1"/>
          </p:cNvSpPr>
          <p:nvPr userDrawn="1"/>
        </p:nvSpPr>
        <p:spPr bwMode="auto">
          <a:xfrm>
            <a:off x="6364288" y="-26988"/>
            <a:ext cx="2097087" cy="336551"/>
          </a:xfrm>
          <a:prstGeom prst="rect">
            <a:avLst/>
          </a:prstGeom>
          <a:noFill/>
          <a:ln w="9525">
            <a:noFill/>
            <a:miter lim="800000"/>
            <a:headEnd/>
            <a:tailEnd/>
          </a:ln>
          <a:effectLst/>
        </p:spPr>
        <p:txBody>
          <a:bodyPr wrap="none">
            <a:spAutoFit/>
          </a:bodyPr>
          <a:lstStyle/>
          <a:p>
            <a:r>
              <a:rPr lang="en-GB" sz="1600" b="1" dirty="0">
                <a:solidFill>
                  <a:schemeClr val="bg1"/>
                </a:solidFill>
              </a:rPr>
              <a:t>www.inchi-trust.org</a:t>
            </a:r>
          </a:p>
        </p:txBody>
      </p:sp>
      <p:sp>
        <p:nvSpPr>
          <p:cNvPr id="3099" name="Rectangle 27"/>
          <p:cNvSpPr>
            <a:spLocks noGrp="1" noChangeArrowheads="1"/>
          </p:cNvSpPr>
          <p:nvPr>
            <p:ph type="dt" sz="half" idx="2"/>
          </p:nvPr>
        </p:nvSpPr>
        <p:spPr/>
        <p:txBody>
          <a:bodyPr/>
          <a:lstStyle>
            <a:lvl1pPr>
              <a:defRPr/>
            </a:lvl1pPr>
          </a:lstStyle>
          <a:p>
            <a:fld id="{5738F5A7-E01C-4FC2-BC53-6671083540F6}" type="datetime3">
              <a:rPr lang="en-GB"/>
              <a:pPr/>
              <a:t>8 September, 2011</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F3D7FC2-F885-4BE5-B8C8-7D16A620B7BB}" type="slidenum">
              <a:rPr lang="en-GB"/>
              <a:pPr/>
              <a:t>‹#›</a:t>
            </a:fld>
            <a:endParaRPr lang="en-GB" dirty="0"/>
          </a:p>
        </p:txBody>
      </p:sp>
      <p:sp>
        <p:nvSpPr>
          <p:cNvPr id="5" name="Date Placeholder 4"/>
          <p:cNvSpPr>
            <a:spLocks noGrp="1"/>
          </p:cNvSpPr>
          <p:nvPr>
            <p:ph type="dt" sz="half" idx="11"/>
          </p:nvPr>
        </p:nvSpPr>
        <p:spPr/>
        <p:txBody>
          <a:bodyPr/>
          <a:lstStyle>
            <a:lvl1pPr>
              <a:defRPr/>
            </a:lvl1pPr>
          </a:lstStyle>
          <a:p>
            <a:fld id="{A81C9228-604D-43B4-8E49-BA4C6688203D}" type="datetime3">
              <a:rPr lang="en-GB"/>
              <a:pPr/>
              <a:t>8 September, 2011</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7175" y="363538"/>
            <a:ext cx="2057400" cy="5338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363538"/>
            <a:ext cx="6019800" cy="5338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6D29714-FE78-421E-A21E-847C1754036F}" type="slidenum">
              <a:rPr lang="en-GB"/>
              <a:pPr/>
              <a:t>‹#›</a:t>
            </a:fld>
            <a:endParaRPr lang="en-GB" dirty="0"/>
          </a:p>
        </p:txBody>
      </p:sp>
      <p:sp>
        <p:nvSpPr>
          <p:cNvPr id="5" name="Date Placeholder 4"/>
          <p:cNvSpPr>
            <a:spLocks noGrp="1"/>
          </p:cNvSpPr>
          <p:nvPr>
            <p:ph type="dt" sz="half" idx="11"/>
          </p:nvPr>
        </p:nvSpPr>
        <p:spPr/>
        <p:txBody>
          <a:bodyPr/>
          <a:lstStyle>
            <a:lvl1pPr>
              <a:defRPr/>
            </a:lvl1pPr>
          </a:lstStyle>
          <a:p>
            <a:fld id="{2F0CB228-4CCD-42EA-8789-E16D7D0F7F6F}" type="datetime3">
              <a:rPr lang="en-GB"/>
              <a:pPr/>
              <a:t>8 September, 2011</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87C634-9A2E-45D6-A152-E31350D900B1}" type="slidenum">
              <a:rPr lang="en-GB"/>
              <a:pPr/>
              <a:t>‹#›</a:t>
            </a:fld>
            <a:endParaRPr lang="en-GB" dirty="0"/>
          </a:p>
        </p:txBody>
      </p:sp>
      <p:sp>
        <p:nvSpPr>
          <p:cNvPr id="5" name="Date Placeholder 4"/>
          <p:cNvSpPr>
            <a:spLocks noGrp="1"/>
          </p:cNvSpPr>
          <p:nvPr>
            <p:ph type="dt" sz="half" idx="11"/>
          </p:nvPr>
        </p:nvSpPr>
        <p:spPr/>
        <p:txBody>
          <a:bodyPr/>
          <a:lstStyle>
            <a:lvl1pPr>
              <a:defRPr/>
            </a:lvl1pPr>
          </a:lstStyle>
          <a:p>
            <a:fld id="{45D0EAD9-AE09-49B7-8124-D18139D8E6D8}" type="datetime3">
              <a:rPr lang="en-GB"/>
              <a:pPr/>
              <a:t>8 September, 2011</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50600EC-78FB-433E-9C57-4EFB3E7BC885}" type="slidenum">
              <a:rPr lang="en-GB"/>
              <a:pPr/>
              <a:t>‹#›</a:t>
            </a:fld>
            <a:endParaRPr lang="en-GB" dirty="0"/>
          </a:p>
        </p:txBody>
      </p:sp>
      <p:sp>
        <p:nvSpPr>
          <p:cNvPr id="5" name="Date Placeholder 4"/>
          <p:cNvSpPr>
            <a:spLocks noGrp="1"/>
          </p:cNvSpPr>
          <p:nvPr>
            <p:ph type="dt" sz="half" idx="11"/>
          </p:nvPr>
        </p:nvSpPr>
        <p:spPr/>
        <p:txBody>
          <a:bodyPr/>
          <a:lstStyle>
            <a:lvl1pPr>
              <a:defRPr/>
            </a:lvl1pPr>
          </a:lstStyle>
          <a:p>
            <a:fld id="{CAF71131-6D0C-4699-938C-3A4FBD74150D}" type="datetime3">
              <a:rPr lang="en-GB"/>
              <a:pPr/>
              <a:t>8 September, 2011</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975" y="1589088"/>
            <a:ext cx="40386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1589088"/>
            <a:ext cx="40386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DDEA96D-4CA7-41BF-A7DE-40C244582029}" type="slidenum">
              <a:rPr lang="en-GB"/>
              <a:pPr/>
              <a:t>‹#›</a:t>
            </a:fld>
            <a:endParaRPr lang="en-GB" dirty="0"/>
          </a:p>
        </p:txBody>
      </p:sp>
      <p:sp>
        <p:nvSpPr>
          <p:cNvPr id="6" name="Date Placeholder 5"/>
          <p:cNvSpPr>
            <a:spLocks noGrp="1"/>
          </p:cNvSpPr>
          <p:nvPr>
            <p:ph type="dt" sz="half" idx="11"/>
          </p:nvPr>
        </p:nvSpPr>
        <p:spPr/>
        <p:txBody>
          <a:bodyPr/>
          <a:lstStyle>
            <a:lvl1pPr>
              <a:defRPr/>
            </a:lvl1pPr>
          </a:lstStyle>
          <a:p>
            <a:fld id="{DF027405-0F14-4EB3-88FF-3AA2DA8D88B8}" type="datetime3">
              <a:rPr lang="en-GB"/>
              <a:pPr/>
              <a:t>8 September, 2011</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0B2B1A9-C97B-4C1A-B6B2-38A9A4674DDA}" type="slidenum">
              <a:rPr lang="en-GB"/>
              <a:pPr/>
              <a:t>‹#›</a:t>
            </a:fld>
            <a:endParaRPr lang="en-GB" dirty="0"/>
          </a:p>
        </p:txBody>
      </p:sp>
      <p:sp>
        <p:nvSpPr>
          <p:cNvPr id="8" name="Date Placeholder 7"/>
          <p:cNvSpPr>
            <a:spLocks noGrp="1"/>
          </p:cNvSpPr>
          <p:nvPr>
            <p:ph type="dt" sz="half" idx="11"/>
          </p:nvPr>
        </p:nvSpPr>
        <p:spPr/>
        <p:txBody>
          <a:bodyPr/>
          <a:lstStyle>
            <a:lvl1pPr>
              <a:defRPr/>
            </a:lvl1pPr>
          </a:lstStyle>
          <a:p>
            <a:fld id="{5D7E5057-02CE-414F-8F34-F2A17AA73CD2}" type="datetime3">
              <a:rPr lang="en-GB"/>
              <a:pPr/>
              <a:t>8 September, 2011</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CBC9F8C-2966-4273-882E-00FA72B66A8E}" type="slidenum">
              <a:rPr lang="en-GB"/>
              <a:pPr/>
              <a:t>‹#›</a:t>
            </a:fld>
            <a:endParaRPr lang="en-GB" dirty="0"/>
          </a:p>
        </p:txBody>
      </p:sp>
      <p:sp>
        <p:nvSpPr>
          <p:cNvPr id="4" name="Date Placeholder 3"/>
          <p:cNvSpPr>
            <a:spLocks noGrp="1"/>
          </p:cNvSpPr>
          <p:nvPr>
            <p:ph type="dt" sz="half" idx="11"/>
          </p:nvPr>
        </p:nvSpPr>
        <p:spPr/>
        <p:txBody>
          <a:bodyPr/>
          <a:lstStyle>
            <a:lvl1pPr>
              <a:defRPr/>
            </a:lvl1pPr>
          </a:lstStyle>
          <a:p>
            <a:fld id="{D54482B1-A209-4D0C-8E15-F022D04FA918}" type="datetime3">
              <a:rPr lang="en-GB"/>
              <a:pPr/>
              <a:t>8 September, 2011</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D1E5F5-91FD-4574-B8EA-CC900ACDA65B}" type="slidenum">
              <a:rPr lang="en-GB"/>
              <a:pPr/>
              <a:t>‹#›</a:t>
            </a:fld>
            <a:endParaRPr lang="en-GB" dirty="0"/>
          </a:p>
        </p:txBody>
      </p:sp>
      <p:sp>
        <p:nvSpPr>
          <p:cNvPr id="3" name="Date Placeholder 2"/>
          <p:cNvSpPr>
            <a:spLocks noGrp="1"/>
          </p:cNvSpPr>
          <p:nvPr>
            <p:ph type="dt" sz="half" idx="11"/>
          </p:nvPr>
        </p:nvSpPr>
        <p:spPr/>
        <p:txBody>
          <a:bodyPr/>
          <a:lstStyle>
            <a:lvl1pPr>
              <a:defRPr/>
            </a:lvl1pPr>
          </a:lstStyle>
          <a:p>
            <a:fld id="{07C69AA7-08E9-4E8E-821C-62CBF84251E7}" type="datetime3">
              <a:rPr lang="en-GB"/>
              <a:pPr/>
              <a:t>8 September, 2011</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759FFB3-4971-4E9C-A502-52FF84F4BD96}" type="slidenum">
              <a:rPr lang="en-GB"/>
              <a:pPr/>
              <a:t>‹#›</a:t>
            </a:fld>
            <a:endParaRPr lang="en-GB" dirty="0"/>
          </a:p>
        </p:txBody>
      </p:sp>
      <p:sp>
        <p:nvSpPr>
          <p:cNvPr id="6" name="Date Placeholder 5"/>
          <p:cNvSpPr>
            <a:spLocks noGrp="1"/>
          </p:cNvSpPr>
          <p:nvPr>
            <p:ph type="dt" sz="half" idx="11"/>
          </p:nvPr>
        </p:nvSpPr>
        <p:spPr/>
        <p:txBody>
          <a:bodyPr/>
          <a:lstStyle>
            <a:lvl1pPr>
              <a:defRPr/>
            </a:lvl1pPr>
          </a:lstStyle>
          <a:p>
            <a:fld id="{93E88130-5DAB-41A1-A314-5386795E3EAE}" type="datetime3">
              <a:rPr lang="en-GB"/>
              <a:pPr/>
              <a:t>8 September, 2011</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BB58388-B7C3-45CB-B9FF-F1C67A376EC2}" type="slidenum">
              <a:rPr lang="en-GB"/>
              <a:pPr/>
              <a:t>‹#›</a:t>
            </a:fld>
            <a:endParaRPr lang="en-GB" dirty="0"/>
          </a:p>
        </p:txBody>
      </p:sp>
      <p:sp>
        <p:nvSpPr>
          <p:cNvPr id="6" name="Date Placeholder 5"/>
          <p:cNvSpPr>
            <a:spLocks noGrp="1"/>
          </p:cNvSpPr>
          <p:nvPr>
            <p:ph type="dt" sz="half" idx="11"/>
          </p:nvPr>
        </p:nvSpPr>
        <p:spPr/>
        <p:txBody>
          <a:bodyPr/>
          <a:lstStyle>
            <a:lvl1pPr>
              <a:defRPr/>
            </a:lvl1pPr>
          </a:lstStyle>
          <a:p>
            <a:fld id="{2E850F2E-CB76-488E-877B-34CE5A89A37E}" type="datetime3">
              <a:rPr lang="en-GB"/>
              <a:pPr/>
              <a:t>8 September, 2011</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5740400"/>
            <a:ext cx="9144000" cy="1117600"/>
          </a:xfrm>
          <a:prstGeom prst="rect">
            <a:avLst/>
          </a:prstGeom>
          <a:solidFill>
            <a:srgbClr val="036635"/>
          </a:solidFill>
          <a:ln w="9525">
            <a:noFill/>
            <a:miter lim="800000"/>
            <a:headEnd/>
            <a:tailEnd/>
          </a:ln>
          <a:effectLst/>
        </p:spPr>
        <p:txBody>
          <a:bodyPr wrap="none" anchor="ctr"/>
          <a:lstStyle/>
          <a:p>
            <a:pPr algn="ctr"/>
            <a:endParaRPr lang="en-US" dirty="0"/>
          </a:p>
        </p:txBody>
      </p:sp>
      <p:sp>
        <p:nvSpPr>
          <p:cNvPr id="1026" name="Rectangle 2"/>
          <p:cNvSpPr>
            <a:spLocks noGrp="1" noChangeArrowheads="1"/>
          </p:cNvSpPr>
          <p:nvPr>
            <p:ph type="title"/>
          </p:nvPr>
        </p:nvSpPr>
        <p:spPr bwMode="auto">
          <a:xfrm>
            <a:off x="434975" y="3635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0" name="Rectangle 6"/>
          <p:cNvSpPr>
            <a:spLocks noGrp="1" noChangeArrowheads="1"/>
          </p:cNvSpPr>
          <p:nvPr>
            <p:ph type="sldNum" sz="quarter" idx="4"/>
          </p:nvPr>
        </p:nvSpPr>
        <p:spPr bwMode="auto">
          <a:xfrm>
            <a:off x="7658100" y="6115050"/>
            <a:ext cx="10223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chemeClr val="bg1"/>
                </a:solidFill>
              </a:defRPr>
            </a:lvl1pPr>
          </a:lstStyle>
          <a:p>
            <a:fld id="{16EB0EA6-7658-4587-9F8F-E632B6244850}" type="slidenum">
              <a:rPr lang="en-GB"/>
              <a:pPr/>
              <a:t>‹#›</a:t>
            </a:fld>
            <a:endParaRPr lang="en-GB" dirty="0"/>
          </a:p>
        </p:txBody>
      </p:sp>
      <p:sp>
        <p:nvSpPr>
          <p:cNvPr id="1034" name="Line 10"/>
          <p:cNvSpPr>
            <a:spLocks noChangeShapeType="1"/>
          </p:cNvSpPr>
          <p:nvPr userDrawn="1"/>
        </p:nvSpPr>
        <p:spPr bwMode="auto">
          <a:xfrm flipV="1">
            <a:off x="0" y="144463"/>
            <a:ext cx="9144000" cy="0"/>
          </a:xfrm>
          <a:prstGeom prst="line">
            <a:avLst/>
          </a:prstGeom>
          <a:noFill/>
          <a:ln w="317500">
            <a:solidFill>
              <a:srgbClr val="036635"/>
            </a:solidFill>
            <a:round/>
            <a:headEnd/>
            <a:tailEnd/>
          </a:ln>
          <a:effectLst/>
        </p:spPr>
        <p:txBody>
          <a:bodyPr/>
          <a:lstStyle/>
          <a:p>
            <a:endParaRPr lang="en-US" dirty="0"/>
          </a:p>
        </p:txBody>
      </p:sp>
      <p:grpSp>
        <p:nvGrpSpPr>
          <p:cNvPr id="1038" name="Group 14"/>
          <p:cNvGrpSpPr>
            <a:grpSpLocks/>
          </p:cNvGrpSpPr>
          <p:nvPr userDrawn="1"/>
        </p:nvGrpSpPr>
        <p:grpSpPr bwMode="auto">
          <a:xfrm>
            <a:off x="3217863" y="5645150"/>
            <a:ext cx="2693987" cy="1312863"/>
            <a:chOff x="3664" y="3556"/>
            <a:chExt cx="1697" cy="827"/>
          </a:xfrm>
        </p:grpSpPr>
        <p:pic>
          <p:nvPicPr>
            <p:cNvPr id="1039" name="Picture 15" descr="InChITrust(w)"/>
            <p:cNvPicPr>
              <a:picLocks noChangeAspect="1" noChangeArrowheads="1"/>
            </p:cNvPicPr>
            <p:nvPr userDrawn="1"/>
          </p:nvPicPr>
          <p:blipFill>
            <a:blip r:embed="rId13" cstate="print">
              <a:clrChange>
                <a:clrFrom>
                  <a:srgbClr val="1D5A11"/>
                </a:clrFrom>
                <a:clrTo>
                  <a:srgbClr val="1D5A11">
                    <a:alpha val="0"/>
                  </a:srgbClr>
                </a:clrTo>
              </a:clrChange>
            </a:blip>
            <a:srcRect/>
            <a:stretch>
              <a:fillRect/>
            </a:stretch>
          </p:blipFill>
          <p:spPr bwMode="auto">
            <a:xfrm>
              <a:off x="3664" y="3564"/>
              <a:ext cx="1670" cy="819"/>
            </a:xfrm>
            <a:prstGeom prst="rect">
              <a:avLst/>
            </a:prstGeom>
            <a:noFill/>
          </p:spPr>
        </p:pic>
        <p:sp>
          <p:nvSpPr>
            <p:cNvPr id="1040" name="Line 16"/>
            <p:cNvSpPr>
              <a:spLocks noChangeShapeType="1"/>
            </p:cNvSpPr>
            <p:nvPr userDrawn="1"/>
          </p:nvSpPr>
          <p:spPr bwMode="auto">
            <a:xfrm flipH="1">
              <a:off x="5332" y="3620"/>
              <a:ext cx="1" cy="698"/>
            </a:xfrm>
            <a:prstGeom prst="line">
              <a:avLst/>
            </a:prstGeom>
            <a:noFill/>
            <a:ln w="9525">
              <a:solidFill>
                <a:srgbClr val="036635"/>
              </a:solidFill>
              <a:round/>
              <a:headEnd/>
              <a:tailEnd/>
            </a:ln>
            <a:effectLst/>
          </p:spPr>
          <p:txBody>
            <a:bodyPr/>
            <a:lstStyle/>
            <a:p>
              <a:endParaRPr lang="en-US" dirty="0"/>
            </a:p>
          </p:txBody>
        </p:sp>
        <p:sp>
          <p:nvSpPr>
            <p:cNvPr id="1041" name="Rectangle 17"/>
            <p:cNvSpPr>
              <a:spLocks noChangeArrowheads="1"/>
            </p:cNvSpPr>
            <p:nvPr userDrawn="1"/>
          </p:nvSpPr>
          <p:spPr bwMode="auto">
            <a:xfrm>
              <a:off x="5295" y="3556"/>
              <a:ext cx="66" cy="58"/>
            </a:xfrm>
            <a:prstGeom prst="rect">
              <a:avLst/>
            </a:prstGeom>
            <a:solidFill>
              <a:schemeClr val="bg1"/>
            </a:solidFill>
            <a:ln w="9525">
              <a:noFill/>
              <a:miter lim="800000"/>
              <a:headEnd/>
              <a:tailEnd/>
            </a:ln>
            <a:effectLst/>
          </p:spPr>
          <p:txBody>
            <a:bodyPr wrap="none" anchor="ctr"/>
            <a:lstStyle/>
            <a:p>
              <a:endParaRPr lang="en-US" dirty="0"/>
            </a:p>
          </p:txBody>
        </p:sp>
      </p:grpSp>
      <p:sp>
        <p:nvSpPr>
          <p:cNvPr id="1042" name="Text Box 18"/>
          <p:cNvSpPr txBox="1">
            <a:spLocks noChangeArrowheads="1"/>
          </p:cNvSpPr>
          <p:nvPr userDrawn="1"/>
        </p:nvSpPr>
        <p:spPr bwMode="auto">
          <a:xfrm>
            <a:off x="6364288" y="-26988"/>
            <a:ext cx="2097087" cy="336551"/>
          </a:xfrm>
          <a:prstGeom prst="rect">
            <a:avLst/>
          </a:prstGeom>
          <a:noFill/>
          <a:ln w="9525">
            <a:noFill/>
            <a:miter lim="800000"/>
            <a:headEnd/>
            <a:tailEnd/>
          </a:ln>
          <a:effectLst/>
        </p:spPr>
        <p:txBody>
          <a:bodyPr wrap="none">
            <a:spAutoFit/>
          </a:bodyPr>
          <a:lstStyle/>
          <a:p>
            <a:r>
              <a:rPr lang="en-GB" sz="1600" b="1" dirty="0">
                <a:solidFill>
                  <a:schemeClr val="bg1"/>
                </a:solidFill>
              </a:rPr>
              <a:t>www.inchi-trust.org</a:t>
            </a:r>
          </a:p>
        </p:txBody>
      </p:sp>
      <p:sp>
        <p:nvSpPr>
          <p:cNvPr id="1027" name="Rectangle 3"/>
          <p:cNvSpPr>
            <a:spLocks noGrp="1" noChangeArrowheads="1"/>
          </p:cNvSpPr>
          <p:nvPr>
            <p:ph type="body" idx="1"/>
          </p:nvPr>
        </p:nvSpPr>
        <p:spPr bwMode="auto">
          <a:xfrm>
            <a:off x="434975" y="1589088"/>
            <a:ext cx="8229600"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 </a:t>
            </a:r>
          </a:p>
        </p:txBody>
      </p:sp>
      <p:sp>
        <p:nvSpPr>
          <p:cNvPr id="1028" name="Rectangle 4"/>
          <p:cNvSpPr>
            <a:spLocks noGrp="1" noChangeArrowheads="1"/>
          </p:cNvSpPr>
          <p:nvPr>
            <p:ph type="dt" sz="half" idx="2"/>
          </p:nvPr>
        </p:nvSpPr>
        <p:spPr bwMode="auto">
          <a:xfrm>
            <a:off x="455613" y="0"/>
            <a:ext cx="21336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4E71795D-5D9B-4935-8F71-6E002623821A}" type="datetime3">
              <a:rPr lang="en-GB"/>
              <a:pPr/>
              <a:t>8 September, 2011</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charset="0"/>
        </a:defRPr>
      </a:lvl2pPr>
      <a:lvl3pPr algn="ctr" rtl="0" fontAlgn="base">
        <a:spcBef>
          <a:spcPct val="0"/>
        </a:spcBef>
        <a:spcAft>
          <a:spcPct val="0"/>
        </a:spcAft>
        <a:defRPr sz="4400" b="1">
          <a:solidFill>
            <a:schemeClr val="tx2"/>
          </a:solidFill>
          <a:latin typeface="Arial" charset="0"/>
        </a:defRPr>
      </a:lvl3pPr>
      <a:lvl4pPr algn="ctr" rtl="0" fontAlgn="base">
        <a:spcBef>
          <a:spcPct val="0"/>
        </a:spcBef>
        <a:spcAft>
          <a:spcPct val="0"/>
        </a:spcAft>
        <a:defRPr sz="4400" b="1">
          <a:solidFill>
            <a:schemeClr val="tx2"/>
          </a:solidFill>
          <a:latin typeface="Arial" charset="0"/>
        </a:defRPr>
      </a:lvl4pPr>
      <a:lvl5pPr algn="ctr" rtl="0" fontAlgn="base">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inchi-trus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upac.org/inchian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PowerPoint_97-2003_Presentation1.ppt"/><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31304"/>
            <a:ext cx="9144000" cy="1457739"/>
          </a:xfrm>
        </p:spPr>
        <p:txBody>
          <a:bodyPr/>
          <a:lstStyle/>
          <a:p>
            <a:r>
              <a:rPr lang="en-US" sz="2800" dirty="0"/>
              <a:t>The need for data standards.  How the InChI Project is more than just a standard for </a:t>
            </a:r>
            <a:r>
              <a:rPr lang="en-US" sz="2800" dirty="0" smtClean="0"/>
              <a:t>chemists.</a:t>
            </a:r>
            <a:endParaRPr lang="en-GB" sz="2800" dirty="0"/>
          </a:p>
        </p:txBody>
      </p:sp>
      <p:sp>
        <p:nvSpPr>
          <p:cNvPr id="2051" name="Rectangle 3"/>
          <p:cNvSpPr>
            <a:spLocks noGrp="1" noChangeArrowheads="1"/>
          </p:cNvSpPr>
          <p:nvPr>
            <p:ph type="subTitle" idx="1"/>
          </p:nvPr>
        </p:nvSpPr>
        <p:spPr>
          <a:xfrm>
            <a:off x="643467" y="1789043"/>
            <a:ext cx="8331199" cy="3843130"/>
          </a:xfrm>
        </p:spPr>
        <p:txBody>
          <a:bodyPr/>
          <a:lstStyle/>
          <a:p>
            <a:r>
              <a:rPr lang="en-US" sz="2400" dirty="0" smtClean="0"/>
              <a:t>Stephen Heller </a:t>
            </a:r>
          </a:p>
          <a:p>
            <a:r>
              <a:rPr lang="en-US" sz="2400" dirty="0" smtClean="0"/>
              <a:t>InChI-Trust Project Director</a:t>
            </a:r>
          </a:p>
          <a:p>
            <a:r>
              <a:rPr lang="en-US" sz="2400" dirty="0" smtClean="0">
                <a:hlinkClick r:id="rId3"/>
              </a:rPr>
              <a:t>steve@inchi-trust.org</a:t>
            </a:r>
            <a:endParaRPr lang="en-US" sz="2400" dirty="0" smtClean="0"/>
          </a:p>
          <a:p>
            <a:endParaRPr lang="en-US" sz="2400" dirty="0" smtClean="0"/>
          </a:p>
          <a:p>
            <a:r>
              <a:rPr lang="en-US" sz="1600" b="1" dirty="0" smtClean="0"/>
              <a:t>The main web sites for the IUPAC InChI project are:</a:t>
            </a:r>
            <a:endParaRPr lang="en-US" sz="1600" b="1" dirty="0" smtClean="0">
              <a:hlinkClick r:id="rId4"/>
            </a:endParaRPr>
          </a:p>
          <a:p>
            <a:r>
              <a:rPr lang="en-US" sz="1600" b="1" dirty="0" smtClean="0"/>
              <a:t>http://www.iupac.org/inchi  </a:t>
            </a:r>
          </a:p>
          <a:p>
            <a:r>
              <a:rPr lang="en-US" sz="1600" b="1" dirty="0" smtClean="0"/>
              <a:t>and</a:t>
            </a:r>
          </a:p>
          <a:p>
            <a:r>
              <a:rPr lang="en-US" sz="1600" b="1" dirty="0" smtClean="0"/>
              <a:t>                                     http://www.inchi-trust.org                      9/9/2011</a:t>
            </a:r>
          </a:p>
          <a:p>
            <a:endParaRPr lang="en-US" sz="1800" b="1" dirty="0" smtClean="0"/>
          </a:p>
          <a:p>
            <a:r>
              <a:rPr lang="en-US" sz="1600" b="1" dirty="0" smtClean="0"/>
              <a:t>Slides are available at http://www.hellers.com/steve/pub-talks/wolfram-9.pdf</a:t>
            </a:r>
          </a:p>
          <a:p>
            <a:endParaRPr lang="en-US" sz="1800" dirty="0" smtClean="0"/>
          </a:p>
          <a:p>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4975" y="424070"/>
            <a:ext cx="8229600" cy="1099930"/>
          </a:xfrm>
        </p:spPr>
        <p:txBody>
          <a:bodyPr/>
          <a:lstStyle/>
          <a:p>
            <a:r>
              <a:rPr lang="en-US" sz="3600" dirty="0">
                <a:solidFill>
                  <a:srgbClr val="0D7E09"/>
                </a:solidFill>
              </a:rPr>
              <a:t>Why Use </a:t>
            </a:r>
            <a:r>
              <a:rPr lang="en-US" sz="3600" dirty="0" smtClean="0">
                <a:solidFill>
                  <a:srgbClr val="0D7E09"/>
                </a:solidFill>
              </a:rPr>
              <a:t>InChI ? </a:t>
            </a:r>
            <a:r>
              <a:rPr lang="en-US" sz="3600" dirty="0" smtClean="0"/>
              <a:t/>
            </a:r>
            <a:br>
              <a:rPr lang="en-US" sz="3600" dirty="0" smtClean="0"/>
            </a:br>
            <a:endParaRPr lang="en-GB" sz="3600" dirty="0"/>
          </a:p>
        </p:txBody>
      </p:sp>
      <p:sp>
        <p:nvSpPr>
          <p:cNvPr id="11267" name="Rectangle 3"/>
          <p:cNvSpPr>
            <a:spLocks noGrp="1" noChangeArrowheads="1"/>
          </p:cNvSpPr>
          <p:nvPr>
            <p:ph type="body" idx="1"/>
          </p:nvPr>
        </p:nvSpPr>
        <p:spPr>
          <a:xfrm>
            <a:off x="145774" y="1060174"/>
            <a:ext cx="8772939" cy="4663733"/>
          </a:xfrm>
        </p:spPr>
        <p:txBody>
          <a:bodyPr/>
          <a:lstStyle/>
          <a:p>
            <a:pPr marL="0" indent="0">
              <a:buFontTx/>
              <a:buNone/>
            </a:pPr>
            <a:r>
              <a:rPr lang="en-US" sz="2000" dirty="0"/>
              <a:t>For </a:t>
            </a:r>
            <a:r>
              <a:rPr lang="en-US" sz="2000" dirty="0" smtClean="0"/>
              <a:t>publishers, database providers, and organizations with one or more databases and with customers and stakeholders needing to access this information, using InChI </a:t>
            </a:r>
            <a:r>
              <a:rPr lang="en-US" sz="2000" dirty="0"/>
              <a:t>gives one </a:t>
            </a:r>
            <a:r>
              <a:rPr lang="en-US" sz="2000" dirty="0" smtClean="0"/>
              <a:t>an advantage </a:t>
            </a:r>
            <a:r>
              <a:rPr lang="en-US" sz="2000" dirty="0"/>
              <a:t>being able to </a:t>
            </a:r>
            <a:r>
              <a:rPr lang="en-US" sz="2000" dirty="0" smtClean="0"/>
              <a:t>LINK and FIND content from multiple sources over the Internet.  </a:t>
            </a:r>
            <a:r>
              <a:rPr lang="en-US" sz="2000" dirty="0"/>
              <a:t>It offers </a:t>
            </a:r>
            <a:r>
              <a:rPr lang="en-US" sz="2000" dirty="0" smtClean="0"/>
              <a:t>everyone the </a:t>
            </a:r>
            <a:r>
              <a:rPr lang="en-US" sz="2000" dirty="0"/>
              <a:t>ability to </a:t>
            </a:r>
            <a:r>
              <a:rPr lang="en-US" sz="2000" dirty="0" smtClean="0"/>
              <a:t>more easily FIND existing information </a:t>
            </a:r>
            <a:r>
              <a:rPr lang="en-US" sz="2000" dirty="0"/>
              <a:t>and </a:t>
            </a:r>
            <a:r>
              <a:rPr lang="en-US" sz="2000" dirty="0" smtClean="0"/>
              <a:t>data by easily being able to integrate, remix, and retell. InChI is a small, but vital, part of new organization models and technologies involving chemicals that will lead to improved efficiencies new discoveries. Combinability increases the value of information and data.</a:t>
            </a:r>
          </a:p>
          <a:p>
            <a:pPr marL="0" indent="0">
              <a:buFontTx/>
              <a:buNone/>
            </a:pPr>
            <a:endParaRPr lang="en-US" sz="2000" dirty="0"/>
          </a:p>
          <a:p>
            <a:pPr marL="0" indent="0">
              <a:buFontTx/>
              <a:buNone/>
            </a:pPr>
            <a:r>
              <a:rPr lang="en-US" sz="2400" dirty="0" smtClean="0"/>
              <a:t>InChI will save time, resources, money – and find information!</a:t>
            </a:r>
            <a:endParaRPr lang="en-GB"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8"/>
            <a:ext cx="8229600" cy="4859626"/>
          </a:xfrm>
        </p:spPr>
        <p:txBody>
          <a:bodyPr/>
          <a:lstStyle/>
          <a:p>
            <a:r>
              <a:rPr lang="en-US" sz="2800" dirty="0" smtClean="0">
                <a:solidFill>
                  <a:srgbClr val="0D7E09"/>
                </a:solidFill>
              </a:rPr>
              <a:t>Technical</a:t>
            </a:r>
            <a:r>
              <a:rPr lang="en-US" sz="2000" dirty="0" smtClean="0"/>
              <a:t>: InChI is a unique representation/identifier for defined chemical structures. Probably marginally better than previous ones. The InChI algorithm was built on the shoulders of giants, starting with Euler in 1736.</a:t>
            </a:r>
            <a:br>
              <a:rPr lang="en-US" sz="2000" dirty="0" smtClean="0"/>
            </a:br>
            <a:r>
              <a:rPr lang="en-US" sz="2000" dirty="0" smtClean="0"/>
              <a:t> http://en.wikipedia.org/wiki/Graph_theory </a:t>
            </a:r>
            <a:br>
              <a:rPr lang="en-US" sz="2000" dirty="0" smtClean="0"/>
            </a:br>
            <a:r>
              <a:rPr lang="en-US" sz="2000" dirty="0" smtClean="0"/>
              <a:t/>
            </a:r>
            <a:br>
              <a:rPr lang="en-US" sz="2000" dirty="0" smtClean="0"/>
            </a:br>
            <a:r>
              <a:rPr lang="en-US" sz="2800" dirty="0" smtClean="0">
                <a:solidFill>
                  <a:srgbClr val="0D7E09"/>
                </a:solidFill>
              </a:rPr>
              <a:t>Practical</a:t>
            </a:r>
            <a:r>
              <a:rPr lang="en-US" sz="2000" dirty="0" smtClean="0"/>
              <a:t>: InChI and the related hash-code compressed InChIKey are the ONLY available public domain, universal LINKs for in-house , private, and public databases of defined chemical structures.   The adoption and use of InChI by the vast majority of publishers and database providers around the world will assure it is and will continue to be widely used.</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451262"/>
            <a:ext cx="8229600" cy="5142016"/>
          </a:xfrm>
        </p:spPr>
        <p:txBody>
          <a:bodyPr/>
          <a:lstStyle/>
          <a:p>
            <a:pPr algn="l"/>
            <a:r>
              <a:rPr lang="en-US" sz="2400" dirty="0" smtClean="0">
                <a:solidFill>
                  <a:srgbClr val="117711"/>
                </a:solidFill>
              </a:rPr>
              <a:t>                 Why InChI is becoming a success</a:t>
            </a:r>
            <a:r>
              <a:rPr lang="en-US" sz="2400" dirty="0" smtClean="0"/>
              <a:t/>
            </a:r>
            <a:br>
              <a:rPr lang="en-US" sz="2400" dirty="0" smtClean="0"/>
            </a:br>
            <a:r>
              <a:rPr lang="en-US" sz="2400" dirty="0" smtClean="0"/>
              <a:t/>
            </a:r>
            <a:br>
              <a:rPr lang="en-US" sz="2400" dirty="0" smtClean="0"/>
            </a:br>
            <a:r>
              <a:rPr lang="en-US" sz="2000" dirty="0" smtClean="0"/>
              <a:t>1. Organizations around the world need a structure representation for their content (databases, journals, patents, chemicals for sale, products,  and so on) so that their content can be found and LINKED to and combined with other content on the Internet.</a:t>
            </a:r>
            <a:br>
              <a:rPr lang="en-US" sz="2000" dirty="0" smtClean="0"/>
            </a:br>
            <a:r>
              <a:rPr lang="en-US" sz="2000" dirty="0" smtClean="0"/>
              <a:t/>
            </a:r>
            <a:br>
              <a:rPr lang="en-US" sz="2000" dirty="0" smtClean="0"/>
            </a:br>
            <a:r>
              <a:rPr lang="en-US" sz="2000" dirty="0" smtClean="0"/>
              <a:t>2.  InChI is a public domain algorithm that anyone, anywhere can freely use.  </a:t>
            </a:r>
            <a:r>
              <a:rPr lang="en-US" sz="2000" dirty="0"/>
              <a:t>T</a:t>
            </a:r>
            <a:r>
              <a:rPr lang="en-US" sz="2000" dirty="0" smtClean="0"/>
              <a:t>he other major representations are proprietary and hence not affordable for the world-wide community.</a:t>
            </a:r>
            <a:br>
              <a:rPr lang="en-US" sz="2000" dirty="0" smtClean="0"/>
            </a:br>
            <a:r>
              <a:rPr lang="en-US" sz="2000" dirty="0" smtClean="0"/>
              <a:t/>
            </a:r>
            <a:br>
              <a:rPr lang="en-US" sz="2000" dirty="0" smtClean="0"/>
            </a:br>
            <a:r>
              <a:rPr lang="en-US" sz="2000" dirty="0" smtClean="0"/>
              <a:t>3. InChI is not a replacement for any internal structure representations.  InChI is IN ADDITION to what one uses internally.  Its value to most organizations is in LINKING information.</a:t>
            </a:r>
            <a:r>
              <a:rPr lang="en-US" dirty="0" smtClean="0"/>
              <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8"/>
            <a:ext cx="8229600" cy="4873480"/>
          </a:xfrm>
        </p:spPr>
        <p:txBody>
          <a:bodyPr/>
          <a:lstStyle/>
          <a:p>
            <a:r>
              <a:rPr lang="en-US" dirty="0" smtClean="0"/>
              <a:t>How do we know the InChI project is beneficial?</a:t>
            </a:r>
            <a:br>
              <a:rPr lang="en-US" dirty="0" smtClean="0"/>
            </a:br>
            <a:r>
              <a:rPr lang="en-US" dirty="0" smtClean="0"/>
              <a:t/>
            </a:r>
            <a:br>
              <a:rPr lang="en-US" dirty="0" smtClean="0"/>
            </a:br>
            <a:r>
              <a:rPr lang="en-US" dirty="0" smtClean="0">
                <a:solidFill>
                  <a:srgbClr val="117711"/>
                </a:solidFill>
              </a:rPr>
              <a:t>Success is uncoerced adoption</a:t>
            </a:r>
            <a:endParaRPr lang="en-US" dirty="0">
              <a:solidFill>
                <a:srgbClr val="11771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331304"/>
            <a:ext cx="9236765" cy="5353879"/>
          </a:xfrm>
        </p:spPr>
        <p:txBody>
          <a:bodyPr/>
          <a:lstStyle/>
          <a:p>
            <a:pPr algn="l"/>
            <a:r>
              <a:rPr lang="en-US" sz="3600" dirty="0" smtClean="0"/>
              <a:t>    </a:t>
            </a:r>
            <a:r>
              <a:rPr lang="en-US" sz="2800" dirty="0" smtClean="0">
                <a:solidFill>
                  <a:srgbClr val="0D7E09"/>
                </a:solidFill>
              </a:rPr>
              <a:t>What is in it for the various organizations?</a:t>
            </a:r>
            <a:br>
              <a:rPr lang="en-US" sz="2800" dirty="0" smtClean="0">
                <a:solidFill>
                  <a:srgbClr val="0D7E09"/>
                </a:solidFill>
              </a:rPr>
            </a:br>
            <a:r>
              <a:rPr lang="en-US" sz="3600" dirty="0" smtClean="0"/>
              <a:t/>
            </a:r>
            <a:br>
              <a:rPr lang="en-US" sz="3600" dirty="0" smtClean="0"/>
            </a:br>
            <a:r>
              <a:rPr lang="en-US" sz="2000" dirty="0" smtClean="0"/>
              <a:t>The particular value of InChI is simple. </a:t>
            </a:r>
            <a:r>
              <a:rPr lang="en-GB" sz="2000" dirty="0"/>
              <a:t>The justification (or perhaps a better way to put it - the return on investment - ROI) is that the </a:t>
            </a:r>
            <a:r>
              <a:rPr lang="en-GB" sz="2000" dirty="0" smtClean="0"/>
              <a:t>groups and their stakeholders can more</a:t>
            </a:r>
            <a:r>
              <a:rPr lang="en-GB" sz="2000" dirty="0"/>
              <a:t> </a:t>
            </a:r>
            <a:r>
              <a:rPr lang="en-GB" sz="2000" dirty="0" smtClean="0"/>
              <a:t>easily and  </a:t>
            </a:r>
            <a:r>
              <a:rPr lang="en-GB" sz="2000" dirty="0"/>
              <a:t>cost effectively, </a:t>
            </a:r>
            <a:r>
              <a:rPr lang="en-GB" sz="2000" dirty="0" smtClean="0"/>
              <a:t>find the information they need – internally and externally.</a:t>
            </a:r>
            <a:r>
              <a:rPr lang="en-GB" sz="2000" dirty="0"/>
              <a:t>  This will improve </a:t>
            </a:r>
            <a:r>
              <a:rPr lang="en-GB" sz="2000" dirty="0" smtClean="0"/>
              <a:t>quality and the quantity of the results they obtain.</a:t>
            </a:r>
            <a:r>
              <a:rPr lang="en-GB" sz="2000" dirty="0"/>
              <a:t>  There are no other </a:t>
            </a:r>
            <a:r>
              <a:rPr lang="en-GB" sz="2000" dirty="0" smtClean="0"/>
              <a:t>notations now </a:t>
            </a:r>
            <a:r>
              <a:rPr lang="en-GB" sz="2000" dirty="0"/>
              <a:t>being used, e.g.,  SMILES or CAS numbers, that can make this statement, since both are proprietary, not widely readily available, and not likely to ever be non-proprietary</a:t>
            </a:r>
            <a:r>
              <a:rPr lang="en-GB" sz="2000" dirty="0" smtClean="0"/>
              <a:t>.</a:t>
            </a:r>
            <a:br>
              <a:rPr lang="en-GB" sz="2000" dirty="0" smtClean="0"/>
            </a:br>
            <a:r>
              <a:rPr lang="en-GB" sz="2000" dirty="0"/>
              <a:t/>
            </a:r>
            <a:br>
              <a:rPr lang="en-GB" sz="2000" dirty="0"/>
            </a:br>
            <a:r>
              <a:rPr lang="en-GB" sz="2000" dirty="0" smtClean="0"/>
              <a:t>Put very explicitly, today there already are more InChIs in databases and information resources than any other chemical identifier because of two factors. One is that InChIs are free.  The second is that the Internet allows one to find information associated with an InChI.</a:t>
            </a:r>
            <a:r>
              <a:rPr lang="en-GB" sz="2000" dirty="0"/>
              <a:t/>
            </a:r>
            <a:br>
              <a:rPr lang="en-GB" sz="2000" dirty="0"/>
            </a:br>
            <a:r>
              <a:rPr lang="en-GB" sz="2000" dirty="0"/>
              <a:t> </a:t>
            </a:r>
            <a:r>
              <a:rPr lang="en-GB" sz="2000" dirty="0" smtClean="0"/>
              <a:t/>
            </a:r>
            <a:br>
              <a:rPr lang="en-GB" sz="2000" dirty="0" smtClean="0"/>
            </a:br>
            <a:endParaRPr lang="en-US" sz="2000" dirty="0"/>
          </a:p>
        </p:txBody>
      </p:sp>
    </p:spTree>
    <p:extLst>
      <p:ext uri="{BB962C8B-B14F-4D97-AF65-F5344CB8AC3E}">
        <p14:creationId xmlns:p14="http://schemas.microsoft.com/office/powerpoint/2010/main" val="284031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7"/>
            <a:ext cx="8229600" cy="5096359"/>
          </a:xfrm>
        </p:spPr>
        <p:txBody>
          <a:bodyPr/>
          <a:lstStyle/>
          <a:p>
            <a:r>
              <a:rPr lang="en-US" dirty="0" smtClean="0">
                <a:solidFill>
                  <a:srgbClr val="0D7E09"/>
                </a:solidFill>
              </a:rPr>
              <a:t>How difficult is it to create an InChI?</a:t>
            </a:r>
            <a:r>
              <a:rPr lang="en-US" dirty="0" smtClean="0"/>
              <a:t/>
            </a:r>
            <a:br>
              <a:rPr lang="en-US" dirty="0" smtClean="0"/>
            </a:br>
            <a:r>
              <a:rPr lang="en-US" dirty="0"/>
              <a:t/>
            </a:r>
            <a:br>
              <a:rPr lang="en-US" dirty="0"/>
            </a:br>
            <a:r>
              <a:rPr lang="en-US" sz="2000" dirty="0" smtClean="0"/>
              <a:t>Today, all the major structure drawing programs (</a:t>
            </a:r>
            <a:r>
              <a:rPr lang="en-US" sz="2000" dirty="0"/>
              <a:t>C</a:t>
            </a:r>
            <a:r>
              <a:rPr lang="en-US" sz="2000" dirty="0" smtClean="0"/>
              <a:t>hemDraw, MDL/Symyx/Accelrys Draw, ISIS Draw, ChemAxon Marvin Sketch, ACD Labs ChemSketch, Jmol and so on) have incorporated the InChI algorithm in their products, with usually an “InChI” button for generating the InChI. </a:t>
            </a:r>
            <a:endParaRPr lang="en-US" dirty="0"/>
          </a:p>
        </p:txBody>
      </p:sp>
    </p:spTree>
    <p:extLst>
      <p:ext uri="{BB962C8B-B14F-4D97-AF65-F5344CB8AC3E}">
        <p14:creationId xmlns:p14="http://schemas.microsoft.com/office/powerpoint/2010/main" val="31583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7"/>
            <a:ext cx="8229600" cy="4643891"/>
          </a:xfrm>
        </p:spPr>
        <p:txBody>
          <a:bodyPr/>
          <a:lstStyle/>
          <a:p>
            <a:r>
              <a:rPr lang="en-US" dirty="0" smtClean="0">
                <a:solidFill>
                  <a:srgbClr val="0D7E09"/>
                </a:solidFill>
              </a:rPr>
              <a:t>Who uses/searches InChIs</a:t>
            </a:r>
            <a:r>
              <a:rPr lang="en-US" dirty="0" smtClean="0"/>
              <a:t>?</a:t>
            </a:r>
            <a:br>
              <a:rPr lang="en-US" dirty="0" smtClean="0"/>
            </a:br>
            <a:r>
              <a:rPr lang="en-US" dirty="0"/>
              <a:t/>
            </a:r>
            <a:br>
              <a:rPr lang="en-US" dirty="0"/>
            </a:br>
            <a:r>
              <a:rPr lang="en-US" sz="2000" dirty="0" smtClean="0"/>
              <a:t>InChIs are now found in virtually all major chemical databases, particularly in the very large ones.  Databases such as Reaxys (30+ million structures),  NIH/PubChem (25+ million structures),  NIH/NCI (60+ million structures), and SciFinder (55+ million structures) all have InChIs and allow for InChIs as input for a search.</a:t>
            </a:r>
            <a:br>
              <a:rPr lang="en-US" sz="2000" dirty="0" smtClean="0"/>
            </a:br>
            <a:r>
              <a:rPr lang="en-US" sz="2000" dirty="0"/>
              <a:t/>
            </a:r>
            <a:br>
              <a:rPr lang="en-US" sz="2000" dirty="0"/>
            </a:br>
            <a:r>
              <a:rPr lang="en-US" sz="2000" dirty="0" smtClean="0"/>
              <a:t>The next slide shows how different databases from different organizations can link together and find ALL available information. This can be done ONLY by using InChIs.</a:t>
            </a:r>
            <a:endParaRPr lang="en-US" dirty="0"/>
          </a:p>
        </p:txBody>
      </p:sp>
    </p:spTree>
    <p:extLst>
      <p:ext uri="{BB962C8B-B14F-4D97-AF65-F5344CB8AC3E}">
        <p14:creationId xmlns:p14="http://schemas.microsoft.com/office/powerpoint/2010/main" val="1532216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486400" y="1828800"/>
            <a:ext cx="25908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solidFill>
                  <a:schemeClr val="tx1"/>
                </a:solidFill>
              </a:rPr>
              <a:t>Std InChI</a:t>
            </a:r>
            <a:endParaRPr lang="en-US" dirty="0">
              <a:solidFill>
                <a:schemeClr val="tx1"/>
              </a:solidFill>
            </a:endParaRPr>
          </a:p>
        </p:txBody>
      </p:sp>
      <p:sp>
        <p:nvSpPr>
          <p:cNvPr id="17" name="Oval 16"/>
          <p:cNvSpPr/>
          <p:nvPr/>
        </p:nvSpPr>
        <p:spPr>
          <a:xfrm>
            <a:off x="5552768" y="3829665"/>
            <a:ext cx="12954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200" dirty="0" smtClean="0">
                <a:solidFill>
                  <a:schemeClr val="tx1"/>
                </a:solidFill>
              </a:rPr>
              <a:t>Std</a:t>
            </a:r>
            <a:r>
              <a:rPr lang="en-US" sz="1200" dirty="0" smtClean="0"/>
              <a:t> </a:t>
            </a:r>
            <a:r>
              <a:rPr lang="en-US" sz="1400" dirty="0" smtClean="0">
                <a:solidFill>
                  <a:schemeClr val="tx1"/>
                </a:solidFill>
              </a:rPr>
              <a:t>InChI</a:t>
            </a:r>
            <a:endParaRPr lang="en-US" sz="1200" dirty="0">
              <a:solidFill>
                <a:schemeClr val="tx1"/>
              </a:solidFill>
            </a:endParaRPr>
          </a:p>
        </p:txBody>
      </p:sp>
      <p:sp>
        <p:nvSpPr>
          <p:cNvPr id="4" name="Oval 3"/>
          <p:cNvSpPr/>
          <p:nvPr/>
        </p:nvSpPr>
        <p:spPr>
          <a:xfrm>
            <a:off x="1295400" y="2438400"/>
            <a:ext cx="990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InChI</a:t>
            </a:r>
            <a:endParaRPr lang="en-US" dirty="0"/>
          </a:p>
        </p:txBody>
      </p:sp>
      <p:sp>
        <p:nvSpPr>
          <p:cNvPr id="15" name="Oval 14"/>
          <p:cNvSpPr/>
          <p:nvPr/>
        </p:nvSpPr>
        <p:spPr>
          <a:xfrm>
            <a:off x="990600" y="2133600"/>
            <a:ext cx="1524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228601"/>
            <a:ext cx="8534400" cy="1295399"/>
          </a:xfrm>
        </p:spPr>
        <p:txBody>
          <a:bodyPr>
            <a:normAutofit/>
          </a:bodyPr>
          <a:lstStyle/>
          <a:p>
            <a:r>
              <a:rPr lang="en-US" sz="2800" dirty="0" smtClean="0">
                <a:solidFill>
                  <a:srgbClr val="0D7E09"/>
                </a:solidFill>
              </a:rPr>
              <a:t>The LINKED and Interoperable  and Combinable World of InChI</a:t>
            </a:r>
            <a:endParaRPr lang="en-US" sz="2800" dirty="0">
              <a:solidFill>
                <a:srgbClr val="0D7E09"/>
              </a:solidFill>
            </a:endParaRPr>
          </a:p>
        </p:txBody>
      </p:sp>
      <p:sp>
        <p:nvSpPr>
          <p:cNvPr id="5" name="Oval 4"/>
          <p:cNvSpPr/>
          <p:nvPr/>
        </p:nvSpPr>
        <p:spPr>
          <a:xfrm>
            <a:off x="5791200" y="2286000"/>
            <a:ext cx="1905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InChI(2)</a:t>
            </a:r>
          </a:p>
          <a:p>
            <a:pPr algn="ctr"/>
            <a:r>
              <a:rPr lang="en-US" sz="1600" dirty="0" smtClean="0">
                <a:solidFill>
                  <a:schemeClr val="tx1"/>
                </a:solidFill>
              </a:rPr>
              <a:t>SMILES</a:t>
            </a:r>
          </a:p>
          <a:p>
            <a:pPr algn="ctr"/>
            <a:r>
              <a:rPr lang="en-US" sz="1600" dirty="0" smtClean="0">
                <a:solidFill>
                  <a:schemeClr val="tx1"/>
                </a:solidFill>
              </a:rPr>
              <a:t>Mol File</a:t>
            </a:r>
            <a:endParaRPr lang="en-US" sz="1600" dirty="0">
              <a:solidFill>
                <a:schemeClr val="tx1"/>
              </a:solidFill>
            </a:endParaRPr>
          </a:p>
        </p:txBody>
      </p:sp>
      <p:sp>
        <p:nvSpPr>
          <p:cNvPr id="6" name="Oval 5"/>
          <p:cNvSpPr/>
          <p:nvPr/>
        </p:nvSpPr>
        <p:spPr>
          <a:xfrm>
            <a:off x="789709" y="4191000"/>
            <a:ext cx="1877291"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Std InChI/Key</a:t>
            </a:r>
            <a:endParaRPr lang="en-US" sz="2000" dirty="0">
              <a:solidFill>
                <a:schemeClr val="tx1"/>
              </a:solidFill>
            </a:endParaRPr>
          </a:p>
        </p:txBody>
      </p:sp>
      <p:sp>
        <p:nvSpPr>
          <p:cNvPr id="7" name="Oval 6"/>
          <p:cNvSpPr/>
          <p:nvPr/>
        </p:nvSpPr>
        <p:spPr>
          <a:xfrm flipH="1">
            <a:off x="5714999" y="4267200"/>
            <a:ext cx="1059873"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InChI(3)</a:t>
            </a:r>
          </a:p>
          <a:p>
            <a:pPr algn="ctr"/>
            <a:endParaRPr lang="en-US" sz="1200" dirty="0" smtClean="0">
              <a:solidFill>
                <a:schemeClr val="tx1"/>
              </a:solidFill>
            </a:endParaRPr>
          </a:p>
          <a:p>
            <a:pPr algn="ctr"/>
            <a:r>
              <a:rPr lang="en-US" sz="1200" dirty="0" smtClean="0">
                <a:solidFill>
                  <a:schemeClr val="tx1"/>
                </a:solidFill>
              </a:rPr>
              <a:t>WLN</a:t>
            </a:r>
          </a:p>
          <a:p>
            <a:pPr algn="ctr"/>
            <a:endParaRPr lang="en-US" sz="1200" dirty="0" smtClean="0">
              <a:solidFill>
                <a:schemeClr val="tx1"/>
              </a:solidFill>
            </a:endParaRPr>
          </a:p>
          <a:p>
            <a:pPr algn="ctr"/>
            <a:r>
              <a:rPr lang="en-US" sz="1200" dirty="0" smtClean="0">
                <a:solidFill>
                  <a:schemeClr val="tx1"/>
                </a:solidFill>
              </a:rPr>
              <a:t>CAS </a:t>
            </a:r>
            <a:r>
              <a:rPr lang="en-US" sz="1050" dirty="0" smtClean="0">
                <a:solidFill>
                  <a:schemeClr val="tx1"/>
                </a:solidFill>
              </a:rPr>
              <a:t>structure</a:t>
            </a:r>
            <a:endParaRPr lang="en-US" sz="1050" dirty="0">
              <a:solidFill>
                <a:schemeClr val="tx1"/>
              </a:solidFill>
            </a:endParaRPr>
          </a:p>
        </p:txBody>
      </p:sp>
      <p:sp>
        <p:nvSpPr>
          <p:cNvPr id="8" name="Rectangle 7"/>
          <p:cNvSpPr/>
          <p:nvPr/>
        </p:nvSpPr>
        <p:spPr>
          <a:xfrm>
            <a:off x="3429000" y="3352800"/>
            <a:ext cx="1828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InChI Resolver(s)</a:t>
            </a:r>
          </a:p>
          <a:p>
            <a:pPr algn="ctr"/>
            <a:r>
              <a:rPr lang="en-US" sz="1600" dirty="0" smtClean="0">
                <a:solidFill>
                  <a:schemeClr val="tx1"/>
                </a:solidFill>
              </a:rPr>
              <a:t>(InChI &amp; InChI Key)</a:t>
            </a:r>
          </a:p>
          <a:p>
            <a:pPr algn="ctr"/>
            <a:r>
              <a:rPr lang="en-US" sz="1600" dirty="0" smtClean="0">
                <a:solidFill>
                  <a:schemeClr val="tx1"/>
                </a:solidFill>
              </a:rPr>
              <a:t>&amp;/or Search Engine(s)</a:t>
            </a:r>
            <a:endParaRPr lang="en-US" sz="1600" dirty="0">
              <a:solidFill>
                <a:schemeClr val="tx1"/>
              </a:solidFill>
            </a:endParaRPr>
          </a:p>
        </p:txBody>
      </p:sp>
      <p:sp>
        <p:nvSpPr>
          <p:cNvPr id="21" name="Oval 20"/>
          <p:cNvSpPr/>
          <p:nvPr/>
        </p:nvSpPr>
        <p:spPr>
          <a:xfrm>
            <a:off x="609600" y="1981200"/>
            <a:ext cx="2286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Query</a:t>
            </a:r>
          </a:p>
          <a:p>
            <a:pPr algn="ctr"/>
            <a:r>
              <a:rPr lang="en-US" dirty="0" smtClean="0">
                <a:solidFill>
                  <a:schemeClr val="tx1"/>
                </a:solidFill>
              </a:rPr>
              <a:t>(Any InChI or InChIKey)</a:t>
            </a:r>
            <a:endParaRPr lang="en-US" dirty="0">
              <a:solidFill>
                <a:schemeClr val="tx1"/>
              </a:solidFill>
            </a:endParaRPr>
          </a:p>
        </p:txBody>
      </p:sp>
      <p:cxnSp>
        <p:nvCxnSpPr>
          <p:cNvPr id="22" name="Straight Arrow Connector 21"/>
          <p:cNvCxnSpPr/>
          <p:nvPr/>
        </p:nvCxnSpPr>
        <p:spPr>
          <a:xfrm>
            <a:off x="2743200" y="3048000"/>
            <a:ext cx="685800" cy="3048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667000" y="4572000"/>
            <a:ext cx="762000" cy="3048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257800" y="3200400"/>
            <a:ext cx="304800" cy="1524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257800" y="4648200"/>
            <a:ext cx="304800" cy="762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6019800"/>
            <a:ext cx="1641764" cy="646331"/>
          </a:xfrm>
          <a:prstGeom prst="rect">
            <a:avLst/>
          </a:prstGeom>
          <a:noFill/>
        </p:spPr>
        <p:txBody>
          <a:bodyPr wrap="square" rtlCol="0">
            <a:spAutoFit/>
          </a:bodyPr>
          <a:lstStyle/>
          <a:p>
            <a:r>
              <a:rPr lang="en-US" dirty="0" smtClean="0">
                <a:solidFill>
                  <a:srgbClr val="FFFF00"/>
                </a:solidFill>
              </a:rPr>
              <a:t>Company  or Database  1</a:t>
            </a:r>
            <a:endParaRPr lang="en-US" dirty="0">
              <a:solidFill>
                <a:srgbClr val="FFFF00"/>
              </a:solidFill>
            </a:endParaRPr>
          </a:p>
        </p:txBody>
      </p:sp>
      <p:sp>
        <p:nvSpPr>
          <p:cNvPr id="31" name="TextBox 30"/>
          <p:cNvSpPr txBox="1"/>
          <p:nvPr/>
        </p:nvSpPr>
        <p:spPr>
          <a:xfrm>
            <a:off x="7162800" y="3733800"/>
            <a:ext cx="1447800" cy="646331"/>
          </a:xfrm>
          <a:prstGeom prst="rect">
            <a:avLst/>
          </a:prstGeom>
          <a:noFill/>
        </p:spPr>
        <p:txBody>
          <a:bodyPr wrap="square" rtlCol="0">
            <a:spAutoFit/>
          </a:bodyPr>
          <a:lstStyle/>
          <a:p>
            <a:r>
              <a:rPr lang="en-US" dirty="0" smtClean="0"/>
              <a:t>Company or</a:t>
            </a:r>
          </a:p>
          <a:p>
            <a:r>
              <a:rPr lang="en-US" dirty="0" smtClean="0"/>
              <a:t>Database 2</a:t>
            </a:r>
            <a:endParaRPr lang="en-US" dirty="0"/>
          </a:p>
        </p:txBody>
      </p:sp>
      <p:sp>
        <p:nvSpPr>
          <p:cNvPr id="32" name="TextBox 31"/>
          <p:cNvSpPr txBox="1"/>
          <p:nvPr/>
        </p:nvSpPr>
        <p:spPr>
          <a:xfrm>
            <a:off x="6744929" y="5869858"/>
            <a:ext cx="1740309" cy="646331"/>
          </a:xfrm>
          <a:prstGeom prst="rect">
            <a:avLst/>
          </a:prstGeom>
          <a:noFill/>
        </p:spPr>
        <p:txBody>
          <a:bodyPr wrap="square" rtlCol="0">
            <a:spAutoFit/>
          </a:bodyPr>
          <a:lstStyle/>
          <a:p>
            <a:r>
              <a:rPr lang="en-US" dirty="0" smtClean="0">
                <a:solidFill>
                  <a:srgbClr val="FFFF00"/>
                </a:solidFill>
              </a:rPr>
              <a:t>Company  or Database 3</a:t>
            </a:r>
            <a:endParaRPr lang="en-US" dirty="0">
              <a:solidFill>
                <a:srgbClr val="FFFF00"/>
              </a:solidFill>
            </a:endParaRPr>
          </a:p>
        </p:txBody>
      </p:sp>
      <p:sp>
        <p:nvSpPr>
          <p:cNvPr id="33" name="TextBox 32"/>
          <p:cNvSpPr txBox="1"/>
          <p:nvPr/>
        </p:nvSpPr>
        <p:spPr>
          <a:xfrm>
            <a:off x="3313471" y="4800600"/>
            <a:ext cx="2005781" cy="369332"/>
          </a:xfrm>
          <a:prstGeom prst="rect">
            <a:avLst/>
          </a:prstGeom>
          <a:noFill/>
        </p:spPr>
        <p:txBody>
          <a:bodyPr wrap="square" rtlCol="0">
            <a:spAutoFit/>
          </a:bodyPr>
          <a:lstStyle/>
          <a:p>
            <a:r>
              <a:rPr lang="en-US" dirty="0" smtClean="0"/>
              <a:t>   Internet/WWW</a:t>
            </a:r>
            <a:endParaRPr lang="en-US" dirty="0"/>
          </a:p>
        </p:txBody>
      </p:sp>
      <p:sp>
        <p:nvSpPr>
          <p:cNvPr id="34" name="TextBox 33"/>
          <p:cNvSpPr txBox="1"/>
          <p:nvPr/>
        </p:nvSpPr>
        <p:spPr>
          <a:xfrm>
            <a:off x="1371600" y="3505200"/>
            <a:ext cx="838200" cy="369332"/>
          </a:xfrm>
          <a:prstGeom prst="rect">
            <a:avLst/>
          </a:prstGeom>
          <a:noFill/>
        </p:spPr>
        <p:txBody>
          <a:bodyPr wrap="square" rtlCol="0">
            <a:spAutoFit/>
          </a:bodyPr>
          <a:lstStyle/>
          <a:p>
            <a:r>
              <a:rPr lang="en-US" dirty="0" smtClean="0"/>
              <a:t>User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575" y="601886"/>
            <a:ext cx="7772400" cy="844950"/>
          </a:xfrm>
        </p:spPr>
        <p:txBody>
          <a:bodyPr/>
          <a:lstStyle/>
          <a:p>
            <a:r>
              <a:rPr lang="en-US" sz="3600" dirty="0" smtClean="0">
                <a:solidFill>
                  <a:schemeClr val="tx1"/>
                </a:solidFill>
              </a:rPr>
              <a:t>InChI layered structure design</a:t>
            </a:r>
            <a:endParaRPr lang="en-US" sz="3600" dirty="0">
              <a:solidFill>
                <a:schemeClr val="tx1"/>
              </a:solidFill>
            </a:endParaRPr>
          </a:p>
        </p:txBody>
      </p:sp>
      <p:sp>
        <p:nvSpPr>
          <p:cNvPr id="3" name="Subtitle 2"/>
          <p:cNvSpPr>
            <a:spLocks noGrp="1"/>
          </p:cNvSpPr>
          <p:nvPr>
            <p:ph type="subTitle" idx="1"/>
          </p:nvPr>
        </p:nvSpPr>
        <p:spPr>
          <a:xfrm>
            <a:off x="1349375" y="1701477"/>
            <a:ext cx="6400800" cy="3970117"/>
          </a:xfrm>
        </p:spPr>
        <p:txBody>
          <a:bodyPr/>
          <a:lstStyle/>
          <a:p>
            <a:pPr algn="l"/>
            <a:r>
              <a:rPr lang="en-US" sz="1400" b="1" dirty="0" smtClean="0"/>
              <a:t>The current InChI layers are:</a:t>
            </a:r>
          </a:p>
          <a:p>
            <a:pPr algn="l"/>
            <a:endParaRPr lang="en-US" sz="1400" b="1" dirty="0" smtClean="0"/>
          </a:p>
          <a:p>
            <a:pPr algn="l"/>
            <a:r>
              <a:rPr lang="en-US" sz="1400" b="1" dirty="0" smtClean="0"/>
              <a:t>1. Formula</a:t>
            </a:r>
          </a:p>
          <a:p>
            <a:pPr algn="l"/>
            <a:r>
              <a:rPr lang="en-US" sz="1400" b="1" dirty="0" smtClean="0"/>
              <a:t>2. Connectivity (no formal bond orders)</a:t>
            </a:r>
          </a:p>
          <a:p>
            <a:pPr algn="l"/>
            <a:r>
              <a:rPr lang="en-US" sz="1400" b="1" dirty="0" smtClean="0"/>
              <a:t>     a. disconnected metals</a:t>
            </a:r>
          </a:p>
          <a:p>
            <a:pPr algn="l"/>
            <a:r>
              <a:rPr lang="en-US" sz="1400" b="1" dirty="0" smtClean="0"/>
              <a:t>     b. connected metals</a:t>
            </a:r>
          </a:p>
          <a:p>
            <a:pPr algn="l"/>
            <a:r>
              <a:rPr lang="en-US" sz="1400" b="1" dirty="0" smtClean="0"/>
              <a:t>3. Isotopes</a:t>
            </a:r>
          </a:p>
          <a:p>
            <a:pPr algn="l"/>
            <a:r>
              <a:rPr lang="en-US" sz="1400" b="1" dirty="0" smtClean="0"/>
              <a:t>4. Stereochemistry</a:t>
            </a:r>
          </a:p>
          <a:p>
            <a:pPr algn="l"/>
            <a:r>
              <a:rPr lang="en-US" sz="1400" b="1" dirty="0" smtClean="0"/>
              <a:t>     a. double bond (</a:t>
            </a:r>
            <a:r>
              <a:rPr lang="en-US" sz="1400" b="1" i="1" dirty="0" smtClean="0"/>
              <a:t>Z/E)</a:t>
            </a:r>
          </a:p>
          <a:p>
            <a:pPr algn="l"/>
            <a:r>
              <a:rPr lang="en-US" sz="1400" b="1" dirty="0" smtClean="0"/>
              <a:t>     b. tetrahedral (sp3)</a:t>
            </a:r>
          </a:p>
          <a:p>
            <a:pPr algn="l"/>
            <a:r>
              <a:rPr lang="en-US" sz="1400" b="1" dirty="0" smtClean="0"/>
              <a:t>5. Tautomers (on or off)</a:t>
            </a:r>
          </a:p>
          <a:p>
            <a:pPr algn="l"/>
            <a:endParaRPr lang="en-US" sz="1400" b="1" dirty="0" smtClean="0"/>
          </a:p>
          <a:p>
            <a:pPr algn="l"/>
            <a:r>
              <a:rPr lang="en-US" sz="1400" b="1" dirty="0" smtClean="0"/>
              <a:t>     Charges are added to end of the string</a:t>
            </a:r>
          </a:p>
          <a:p>
            <a:r>
              <a:rPr lang="en-US" sz="2400" dirty="0" smtClean="0">
                <a:solidFill>
                  <a:srgbClr val="FF0000"/>
                </a:solidFill>
              </a:rPr>
              <a:t>Bottom line – InChIs are very extensible</a:t>
            </a:r>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295068"/>
          <a:ext cx="9144000" cy="5384800"/>
        </p:xfrm>
        <a:graphic>
          <a:graphicData uri="http://schemas.openxmlformats.org/presentationml/2006/ole">
            <mc:AlternateContent xmlns:mc="http://schemas.openxmlformats.org/markup-compatibility/2006">
              <mc:Choice xmlns:v="urn:schemas-microsoft-com:vml" Requires="v">
                <p:oleObj spid="_x0000_s1138" name="Presentation" r:id="rId5" imgW="4570378" imgH="3427437" progId="PowerPoint.Show.8">
                  <p:embed/>
                </p:oleObj>
              </mc:Choice>
              <mc:Fallback>
                <p:oleObj name="Presentation" r:id="rId5" imgW="4570378" imgH="3427437" progId="PowerPoint.Show.8">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5068"/>
                        <a:ext cx="91440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30317"/>
            <a:ext cx="9144000" cy="3477875"/>
          </a:xfrm>
          <a:prstGeom prst="rect">
            <a:avLst/>
          </a:prstGeom>
        </p:spPr>
        <p:txBody>
          <a:bodyPr wrap="square">
            <a:spAutoFit/>
          </a:bodyPr>
          <a:lstStyle/>
          <a:p>
            <a:r>
              <a:rPr lang="en-US" sz="2800" b="1" dirty="0" smtClean="0"/>
              <a:t>                                </a:t>
            </a:r>
            <a:r>
              <a:rPr lang="en-US" sz="4000" b="1" dirty="0" smtClean="0">
                <a:solidFill>
                  <a:srgbClr val="0D7E09"/>
                </a:solidFill>
              </a:rPr>
              <a:t>Disclaimer</a:t>
            </a:r>
          </a:p>
          <a:p>
            <a:endParaRPr lang="en-US" sz="2800" b="1" dirty="0" smtClean="0">
              <a:solidFill>
                <a:srgbClr val="0D7E09"/>
              </a:solidFill>
            </a:endParaRPr>
          </a:p>
          <a:p>
            <a:endParaRPr lang="en-US" sz="2800" b="1" dirty="0"/>
          </a:p>
          <a:p>
            <a:r>
              <a:rPr lang="en-US" sz="4800" b="1" dirty="0"/>
              <a:t>T</a:t>
            </a:r>
            <a:r>
              <a:rPr lang="en-US" sz="4800" b="1" dirty="0" smtClean="0"/>
              <a:t>hese </a:t>
            </a:r>
            <a:r>
              <a:rPr lang="en-US" sz="4800" b="1" dirty="0"/>
              <a:t>slides were made from 100% recycled electrons</a:t>
            </a:r>
            <a:r>
              <a:rPr lang="en-US" sz="4800" b="1" dirty="0" smtClean="0"/>
              <a:t>.</a:t>
            </a:r>
          </a:p>
          <a:p>
            <a:endParaRPr lang="en-US" sz="2800" b="1" dirty="0"/>
          </a:p>
        </p:txBody>
      </p:sp>
    </p:spTree>
    <p:extLst>
      <p:ext uri="{BB962C8B-B14F-4D97-AF65-F5344CB8AC3E}">
        <p14:creationId xmlns:p14="http://schemas.microsoft.com/office/powerpoint/2010/main" val="256743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xys1.jpg"/>
          <p:cNvPicPr>
            <a:picLocks noChangeAspect="1"/>
          </p:cNvPicPr>
          <p:nvPr/>
        </p:nvPicPr>
        <p:blipFill>
          <a:blip r:embed="rId3" cstate="print"/>
          <a:stretch>
            <a:fillRect/>
          </a:stretch>
        </p:blipFill>
        <p:spPr>
          <a:xfrm>
            <a:off x="0" y="294290"/>
            <a:ext cx="9144000" cy="54128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xys2.jpg"/>
          <p:cNvPicPr>
            <a:picLocks noChangeAspect="1"/>
          </p:cNvPicPr>
          <p:nvPr/>
        </p:nvPicPr>
        <p:blipFill>
          <a:blip r:embed="rId3" cstate="print"/>
          <a:stretch>
            <a:fillRect/>
          </a:stretch>
        </p:blipFill>
        <p:spPr>
          <a:xfrm>
            <a:off x="0" y="294290"/>
            <a:ext cx="9144000" cy="53918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7"/>
            <a:ext cx="8229600" cy="5289117"/>
          </a:xfrm>
        </p:spPr>
        <p:txBody>
          <a:bodyPr/>
          <a:lstStyle/>
          <a:p>
            <a:pPr algn="l"/>
            <a:r>
              <a:rPr lang="en-US" sz="2800" dirty="0" smtClean="0">
                <a:solidFill>
                  <a:srgbClr val="117711"/>
                </a:solidFill>
              </a:rPr>
              <a:t>                          The InChI Trust </a:t>
            </a:r>
            <a:r>
              <a:rPr lang="en-US" sz="2800" dirty="0" smtClean="0">
                <a:solidFill>
                  <a:srgbClr val="FFFF00"/>
                </a:solidFill>
              </a:rPr>
              <a:t/>
            </a:r>
            <a:br>
              <a:rPr lang="en-US" sz="2800" dirty="0" smtClean="0">
                <a:solidFill>
                  <a:srgbClr val="FFFF00"/>
                </a:solidFill>
              </a:rPr>
            </a:br>
            <a:r>
              <a:rPr lang="en-US" sz="2000" dirty="0" smtClean="0">
                <a:solidFill>
                  <a:srgbClr val="FFFF00"/>
                </a:solidFill>
              </a:rPr>
              <a:t/>
            </a:r>
            <a:br>
              <a:rPr lang="en-US" sz="2000" dirty="0" smtClean="0">
                <a:solidFill>
                  <a:srgbClr val="FFFF00"/>
                </a:solidFill>
              </a:rPr>
            </a:br>
            <a:r>
              <a:rPr lang="en-US" sz="2000" dirty="0" smtClean="0">
                <a:solidFill>
                  <a:srgbClr val="FFFF00"/>
                </a:solidFill>
              </a:rPr>
              <a:t>        </a:t>
            </a:r>
            <a:r>
              <a:rPr lang="en-US" sz="2000" dirty="0" smtClean="0">
                <a:solidFill>
                  <a:schemeClr val="tx1">
                    <a:lumMod val="95000"/>
                  </a:schemeClr>
                </a:solidFill>
              </a:rPr>
              <a:t>With the requirements met of what areas of chemistry InChIs were needed for NIST databases, and since IUPAC is fundamentally and culturally a volunteer organization, a way had to be found to continue development of InChI, and maintain the InChI algorithm.  InChI had to be “institutionalized” and turned over to an entity that would ensure its ongoing activities and be acceptable to the community. It was concluded that a not-for-profit organization would best fit the ongoing and future project needs. Thus the decision to create and incorporate the "InChI Trust“ as a UK charity. </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8"/>
            <a:ext cx="8229600" cy="4818062"/>
          </a:xfrm>
        </p:spPr>
        <p:txBody>
          <a:bodyPr/>
          <a:lstStyle/>
          <a:p>
            <a:pPr algn="l"/>
            <a:r>
              <a:rPr lang="en-US" sz="2800" dirty="0" smtClean="0">
                <a:solidFill>
                  <a:schemeClr val="tx1">
                    <a:lumMod val="95000"/>
                  </a:schemeClr>
                </a:solidFill>
              </a:rPr>
              <a:t>                 </a:t>
            </a:r>
            <a:r>
              <a:rPr lang="en-US" sz="2800" dirty="0" smtClean="0">
                <a:solidFill>
                  <a:srgbClr val="0D7E09"/>
                </a:solidFill>
              </a:rPr>
              <a:t>The InChI Trust (continued)</a:t>
            </a:r>
            <a:br>
              <a:rPr lang="en-US" sz="2800" dirty="0" smtClean="0">
                <a:solidFill>
                  <a:srgbClr val="0D7E09"/>
                </a:solidFill>
              </a:rPr>
            </a:br>
            <a:r>
              <a:rPr lang="en-US" sz="2000" dirty="0" smtClean="0">
                <a:solidFill>
                  <a:schemeClr val="tx1">
                    <a:lumMod val="95000"/>
                  </a:schemeClr>
                </a:solidFill>
              </a:rPr>
              <a:t/>
            </a:r>
            <a:br>
              <a:rPr lang="en-US" sz="2000" dirty="0" smtClean="0">
                <a:solidFill>
                  <a:schemeClr val="tx1">
                    <a:lumMod val="95000"/>
                  </a:schemeClr>
                </a:solidFill>
              </a:rPr>
            </a:br>
            <a:r>
              <a:rPr lang="en-US" sz="2000" dirty="0" smtClean="0">
                <a:solidFill>
                  <a:schemeClr val="tx1">
                    <a:lumMod val="95000"/>
                  </a:schemeClr>
                </a:solidFill>
              </a:rPr>
              <a:t>As </a:t>
            </a:r>
            <a:r>
              <a:rPr lang="en-US" sz="2000" dirty="0">
                <a:solidFill>
                  <a:schemeClr val="tx1">
                    <a:lumMod val="95000"/>
                  </a:schemeClr>
                </a:solidFill>
              </a:rPr>
              <a:t>there is no "free lunch", the Trust needs resources to continue to operate. Membership in the InChI Trust requires annual dues. The income from these revenues will be used exclusively for InChI development, maintenance, and educational activities associated with the project. Membership will entitle a member to influence the direction, priority, and speed of further Trust activities. Those organizations which do not join the InChI Trust will still have free access to the InChI algorithms but will not participate in any decision-making or </a:t>
            </a:r>
            <a:r>
              <a:rPr lang="en-US" sz="2000" dirty="0" smtClean="0">
                <a:solidFill>
                  <a:schemeClr val="tx1">
                    <a:lumMod val="95000"/>
                  </a:schemeClr>
                </a:solidFill>
              </a:rPr>
              <a:t>direction-setting </a:t>
            </a:r>
            <a:r>
              <a:rPr lang="en-US" sz="2000" dirty="0">
                <a:solidFill>
                  <a:schemeClr val="tx1">
                    <a:lumMod val="95000"/>
                  </a:schemeClr>
                </a:solidFill>
              </a:rPr>
              <a:t>activities.</a:t>
            </a:r>
            <a:endParaRPr lang="en-US" sz="2000" dirty="0"/>
          </a:p>
        </p:txBody>
      </p:sp>
    </p:spTree>
    <p:extLst>
      <p:ext uri="{BB962C8B-B14F-4D97-AF65-F5344CB8AC3E}">
        <p14:creationId xmlns:p14="http://schemas.microsoft.com/office/powerpoint/2010/main" val="267206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 </a:t>
            </a:r>
            <a:r>
              <a:rPr lang="en-US" dirty="0" smtClean="0">
                <a:solidFill>
                  <a:srgbClr val="0D7E09"/>
                </a:solidFill>
              </a:rPr>
              <a:t>InChI Trust Organization</a:t>
            </a:r>
            <a:endParaRPr lang="en-US" dirty="0">
              <a:solidFill>
                <a:srgbClr val="0D7E09"/>
              </a:solidFill>
            </a:endParaRPr>
          </a:p>
        </p:txBody>
      </p:sp>
      <p:sp>
        <p:nvSpPr>
          <p:cNvPr id="3" name="Rectangle 2"/>
          <p:cNvSpPr/>
          <p:nvPr/>
        </p:nvSpPr>
        <p:spPr>
          <a:xfrm>
            <a:off x="3048000" y="1524000"/>
            <a:ext cx="28194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Board of Directors</a:t>
            </a:r>
            <a:endParaRPr lang="en-US" dirty="0">
              <a:solidFill>
                <a:schemeClr val="tx1"/>
              </a:solidFill>
            </a:endParaRPr>
          </a:p>
        </p:txBody>
      </p:sp>
      <p:sp>
        <p:nvSpPr>
          <p:cNvPr id="5" name="Rectangle 4"/>
          <p:cNvSpPr/>
          <p:nvPr/>
        </p:nvSpPr>
        <p:spPr>
          <a:xfrm>
            <a:off x="3733800" y="2743200"/>
            <a:ext cx="16002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Project Director</a:t>
            </a:r>
          </a:p>
          <a:p>
            <a:pPr algn="ctr"/>
            <a:r>
              <a:rPr lang="en-US" dirty="0" smtClean="0">
                <a:solidFill>
                  <a:schemeClr val="tx1"/>
                </a:solidFill>
              </a:rPr>
              <a:t>(Part Time</a:t>
            </a:r>
            <a:r>
              <a:rPr lang="en-US" dirty="0" smtClean="0"/>
              <a:t>)</a:t>
            </a:r>
            <a:endParaRPr lang="en-US" dirty="0"/>
          </a:p>
        </p:txBody>
      </p:sp>
      <p:sp>
        <p:nvSpPr>
          <p:cNvPr id="6" name="Rectangle 5"/>
          <p:cNvSpPr/>
          <p:nvPr/>
        </p:nvSpPr>
        <p:spPr>
          <a:xfrm>
            <a:off x="304800" y="3581400"/>
            <a:ext cx="1828800" cy="1447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Administrative</a:t>
            </a:r>
          </a:p>
          <a:p>
            <a:pPr algn="ctr"/>
            <a:r>
              <a:rPr lang="en-US" dirty="0" smtClean="0">
                <a:solidFill>
                  <a:schemeClr val="tx1"/>
                </a:solidFill>
              </a:rPr>
              <a:t>Support -</a:t>
            </a:r>
          </a:p>
          <a:p>
            <a:pPr algn="ctr"/>
            <a:r>
              <a:rPr lang="en-US" dirty="0" smtClean="0">
                <a:solidFill>
                  <a:schemeClr val="tx1"/>
                </a:solidFill>
              </a:rPr>
              <a:t>FIZ CHEMIE Berlin</a:t>
            </a:r>
            <a:endParaRPr lang="en-US" dirty="0">
              <a:solidFill>
                <a:schemeClr val="tx1"/>
              </a:solidFill>
            </a:endParaRPr>
          </a:p>
        </p:txBody>
      </p:sp>
      <p:sp>
        <p:nvSpPr>
          <p:cNvPr id="7" name="Rectangle 6"/>
          <p:cNvSpPr/>
          <p:nvPr/>
        </p:nvSpPr>
        <p:spPr>
          <a:xfrm>
            <a:off x="6096000" y="3810000"/>
            <a:ext cx="19812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Central  InChI Computer – FIZ  CHEMIE Berlin</a:t>
            </a:r>
            <a:endParaRPr lang="en-US" dirty="0">
              <a:solidFill>
                <a:schemeClr val="tx1"/>
              </a:solidFill>
            </a:endParaRPr>
          </a:p>
        </p:txBody>
      </p:sp>
      <p:sp>
        <p:nvSpPr>
          <p:cNvPr id="8" name="Rectangle 7"/>
          <p:cNvSpPr/>
          <p:nvPr/>
        </p:nvSpPr>
        <p:spPr>
          <a:xfrm>
            <a:off x="6359236" y="2286000"/>
            <a:ext cx="2556164" cy="1080655"/>
          </a:xfrm>
          <a:prstGeom prst="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IUPAC Division VIII InChI Subcommittee (Scientific Advisory Board)</a:t>
            </a:r>
            <a:endParaRPr lang="en-US" dirty="0">
              <a:solidFill>
                <a:schemeClr val="tx1"/>
              </a:solidFill>
            </a:endParaRPr>
          </a:p>
        </p:txBody>
      </p:sp>
      <p:sp>
        <p:nvSpPr>
          <p:cNvPr id="9" name="Rectangle 8"/>
          <p:cNvSpPr/>
          <p:nvPr/>
        </p:nvSpPr>
        <p:spPr>
          <a:xfrm>
            <a:off x="3124200" y="5257800"/>
            <a:ext cx="2590800" cy="1219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Development</a:t>
            </a:r>
          </a:p>
          <a:p>
            <a:pPr algn="ctr"/>
            <a:r>
              <a:rPr lang="en-US" dirty="0" smtClean="0">
                <a:solidFill>
                  <a:schemeClr val="tx1"/>
                </a:solidFill>
              </a:rPr>
              <a:t>And Maintenance  Programmers</a:t>
            </a:r>
          </a:p>
          <a:p>
            <a:pPr algn="ctr"/>
            <a:r>
              <a:rPr lang="en-US" dirty="0" smtClean="0">
                <a:solidFill>
                  <a:schemeClr val="tx1"/>
                </a:solidFill>
              </a:rPr>
              <a:t>(Part Time)</a:t>
            </a:r>
            <a:endParaRPr lang="en-US" dirty="0">
              <a:solidFill>
                <a:schemeClr val="tx1"/>
              </a:solidFill>
            </a:endParaRPr>
          </a:p>
        </p:txBody>
      </p:sp>
      <p:sp>
        <p:nvSpPr>
          <p:cNvPr id="10" name="Oval 9"/>
          <p:cNvSpPr/>
          <p:nvPr/>
        </p:nvSpPr>
        <p:spPr>
          <a:xfrm>
            <a:off x="7086600" y="1219200"/>
            <a:ext cx="1143000" cy="685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Users</a:t>
            </a:r>
            <a:endParaRPr lang="en-US" dirty="0">
              <a:solidFill>
                <a:schemeClr val="tx1"/>
              </a:solidFill>
            </a:endParaRPr>
          </a:p>
        </p:txBody>
      </p:sp>
      <p:sp>
        <p:nvSpPr>
          <p:cNvPr id="11" name="Rectangle 10"/>
          <p:cNvSpPr/>
          <p:nvPr/>
        </p:nvSpPr>
        <p:spPr>
          <a:xfrm>
            <a:off x="990600" y="1516284"/>
            <a:ext cx="1524000" cy="14236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InChI Trust members, associates, and supporters</a:t>
            </a:r>
            <a:endParaRPr lang="en-US" sz="1600" dirty="0">
              <a:solidFill>
                <a:schemeClr val="tx1"/>
              </a:solidFill>
            </a:endParaRPr>
          </a:p>
        </p:txBody>
      </p:sp>
      <p:cxnSp>
        <p:nvCxnSpPr>
          <p:cNvPr id="13" name="Straight Arrow Connector 12"/>
          <p:cNvCxnSpPr/>
          <p:nvPr/>
        </p:nvCxnSpPr>
        <p:spPr>
          <a:xfrm flipV="1">
            <a:off x="2133600" y="3429000"/>
            <a:ext cx="1600200" cy="6858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p:cNvCxnSpPr>
          <p:nvPr/>
        </p:nvCxnSpPr>
        <p:spPr>
          <a:xfrm flipV="1">
            <a:off x="2514600" y="2057401"/>
            <a:ext cx="457200" cy="170726"/>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8" idx="0"/>
          </p:cNvCxnSpPr>
          <p:nvPr/>
        </p:nvCxnSpPr>
        <p:spPr>
          <a:xfrm rot="5400000">
            <a:off x="7457209" y="2085109"/>
            <a:ext cx="381000" cy="20782"/>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9" idx="0"/>
          </p:cNvCxnSpPr>
          <p:nvPr/>
        </p:nvCxnSpPr>
        <p:spPr>
          <a:xfrm rot="5400000">
            <a:off x="3657600" y="4495800"/>
            <a:ext cx="1524000" cy="1588"/>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p:cNvCxnSpPr>
          <p:nvPr/>
        </p:nvCxnSpPr>
        <p:spPr>
          <a:xfrm>
            <a:off x="5334000" y="3200400"/>
            <a:ext cx="762000" cy="9144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5" idx="0"/>
          </p:cNvCxnSpPr>
          <p:nvPr/>
        </p:nvCxnSpPr>
        <p:spPr>
          <a:xfrm rot="16200000" flipH="1">
            <a:off x="4253068" y="2462368"/>
            <a:ext cx="540772" cy="20891"/>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44097" y="2571135"/>
            <a:ext cx="1143000" cy="4572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334000" y="2743200"/>
            <a:ext cx="990600" cy="26670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p:cNvCxnSpPr>
          <p:nvPr/>
        </p:nvCxnSpPr>
        <p:spPr>
          <a:xfrm rot="5400000">
            <a:off x="5824679" y="1313889"/>
            <a:ext cx="938633" cy="1919989"/>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80010"/>
            <a:ext cx="8229600" cy="5498276"/>
          </a:xfrm>
        </p:spPr>
        <p:txBody>
          <a:bodyPr/>
          <a:lstStyle/>
          <a:p>
            <a:pPr algn="l"/>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t>
            </a:r>
            <a:r>
              <a:rPr lang="en-US" sz="2000" dirty="0" smtClean="0">
                <a:solidFill>
                  <a:srgbClr val="00B050"/>
                </a:solidFill>
              </a:rPr>
              <a:t>Current  InChI Trust  Members*</a:t>
            </a:r>
            <a:br>
              <a:rPr lang="en-US" sz="2000" dirty="0" smtClean="0">
                <a:solidFill>
                  <a:srgbClr val="00B050"/>
                </a:solidFill>
              </a:rPr>
            </a:br>
            <a:r>
              <a:rPr lang="en-US" sz="1800" dirty="0" smtClean="0"/>
              <a:t>Accelrys</a:t>
            </a:r>
            <a:br>
              <a:rPr lang="en-US" sz="1800" dirty="0" smtClean="0"/>
            </a:br>
            <a:r>
              <a:rPr lang="en-US" sz="1800" dirty="0" smtClean="0"/>
              <a:t>ACD/Labs</a:t>
            </a:r>
            <a:br>
              <a:rPr lang="en-US" sz="1800" dirty="0" smtClean="0"/>
            </a:br>
            <a:r>
              <a:rPr lang="en-US" sz="1800" dirty="0" smtClean="0"/>
              <a:t>ChemAxon</a:t>
            </a:r>
            <a:br>
              <a:rPr lang="en-US" sz="1800" dirty="0" smtClean="0"/>
            </a:br>
            <a:r>
              <a:rPr lang="en-US" sz="1800" dirty="0" smtClean="0"/>
              <a:t>CSIRO</a:t>
            </a:r>
            <a:br>
              <a:rPr lang="en-US" sz="1800" dirty="0" smtClean="0"/>
            </a:br>
            <a:r>
              <a:rPr lang="en-US" sz="1800" dirty="0" smtClean="0"/>
              <a:t>Dialog</a:t>
            </a:r>
            <a:br>
              <a:rPr lang="en-US" sz="1800" dirty="0" smtClean="0"/>
            </a:br>
            <a:r>
              <a:rPr lang="en-US" sz="1800" dirty="0" smtClean="0"/>
              <a:t>Elsevier Properties SA</a:t>
            </a:r>
            <a:br>
              <a:rPr lang="en-US" sz="1800" dirty="0" smtClean="0"/>
            </a:br>
            <a:r>
              <a:rPr lang="en-US" sz="1800" dirty="0" smtClean="0"/>
              <a:t>FIZ CHEMIE</a:t>
            </a:r>
            <a:br>
              <a:rPr lang="en-US" sz="1800" dirty="0" smtClean="0"/>
            </a:br>
            <a:r>
              <a:rPr lang="en-US" sz="1800" dirty="0" smtClean="0"/>
              <a:t>IBM Research</a:t>
            </a:r>
            <a:br>
              <a:rPr lang="en-US" sz="1800" dirty="0" smtClean="0"/>
            </a:br>
            <a:r>
              <a:rPr lang="en-US" sz="1800" dirty="0" smtClean="0"/>
              <a:t>IUPAC</a:t>
            </a:r>
            <a:br>
              <a:rPr lang="en-US" sz="1800" dirty="0" smtClean="0"/>
            </a:br>
            <a:r>
              <a:rPr lang="en-US" sz="1800" dirty="0" smtClean="0"/>
              <a:t>Informa / Taylor &amp; Francis</a:t>
            </a:r>
            <a:br>
              <a:rPr lang="en-US" sz="1800" dirty="0" smtClean="0"/>
            </a:br>
            <a:r>
              <a:rPr lang="en-US" sz="1800" dirty="0" smtClean="0"/>
              <a:t>Mcule</a:t>
            </a:r>
            <a:br>
              <a:rPr lang="en-US" sz="1800" dirty="0" smtClean="0"/>
            </a:br>
            <a:r>
              <a:rPr lang="en-US" sz="1800" dirty="0" smtClean="0"/>
              <a:t>Nature Publishing Group</a:t>
            </a:r>
            <a:br>
              <a:rPr lang="en-US" sz="1800" dirty="0" smtClean="0"/>
            </a:br>
            <a:r>
              <a:rPr lang="en-US" sz="1800" dirty="0" smtClean="0"/>
              <a:t>OpenEye</a:t>
            </a:r>
            <a:br>
              <a:rPr lang="en-US" sz="1800" dirty="0" smtClean="0"/>
            </a:br>
            <a:r>
              <a:rPr lang="en-US" sz="1800" dirty="0" smtClean="0"/>
              <a:t>Royal Society of Chemistry</a:t>
            </a:r>
            <a:br>
              <a:rPr lang="en-US" sz="1800" dirty="0" smtClean="0"/>
            </a:br>
            <a:r>
              <a:rPr lang="en-US" sz="1800" dirty="0" smtClean="0"/>
              <a:t>Springer</a:t>
            </a:r>
            <a:br>
              <a:rPr lang="en-US" sz="1800" dirty="0" smtClean="0"/>
            </a:br>
            <a:r>
              <a:rPr lang="en-US" sz="1800" dirty="0" smtClean="0"/>
              <a:t>Wiley</a:t>
            </a:r>
            <a:r>
              <a:rPr lang="en-US" sz="1600" dirty="0" smtClean="0"/>
              <a:t/>
            </a:r>
            <a:br>
              <a:rPr lang="en-US" sz="1600" dirty="0" smtClean="0"/>
            </a:br>
            <a:r>
              <a:rPr lang="en-US" sz="1600" dirty="0" smtClean="0"/>
              <a:t>              * includes 2 being processed                                       16 as of 9/11                               </a:t>
            </a:r>
            <a:br>
              <a:rPr lang="en-US" sz="1600" dirty="0" smtClean="0"/>
            </a:br>
            <a:r>
              <a:rPr lang="en-US" sz="1600" dirty="0" smtClean="0"/>
              <a:t/>
            </a:r>
            <a:br>
              <a:rPr lang="en-US" sz="1600" dirty="0" smtClean="0"/>
            </a:br>
            <a:r>
              <a:rPr lang="en-US" sz="1800" dirty="0" smtClean="0"/>
              <a:t>                                                                                                                                                             </a:t>
            </a:r>
            <a:r>
              <a:rPr lang="en-US" sz="2400" dirty="0" smtClean="0"/>
              <a:t/>
            </a:r>
            <a:br>
              <a:rPr lang="en-US" sz="2400" dirty="0" smtClean="0"/>
            </a:b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97565"/>
            <a:ext cx="8229600" cy="5499652"/>
          </a:xfrm>
        </p:spPr>
        <p:txBody>
          <a:bodyPr/>
          <a:lstStyle/>
          <a:p>
            <a:pPr algn="l"/>
            <a:r>
              <a:rPr lang="en-US" sz="1100" dirty="0" smtClean="0"/>
              <a:t/>
            </a:r>
            <a:br>
              <a:rPr lang="en-US" sz="1100" dirty="0" smtClean="0"/>
            </a:br>
            <a:r>
              <a:rPr lang="en-US" sz="1100" dirty="0" smtClean="0"/>
              <a:t/>
            </a:r>
            <a:br>
              <a:rPr lang="en-US" sz="1100" dirty="0" smtClean="0"/>
            </a:br>
            <a:r>
              <a:rPr lang="en-US" sz="1100" dirty="0" smtClean="0">
                <a:solidFill>
                  <a:srgbClr val="92D050"/>
                </a:solidFill>
              </a:rPr>
              <a:t>                                                          </a:t>
            </a:r>
            <a:r>
              <a:rPr lang="en-US" sz="1200" dirty="0" smtClean="0">
                <a:solidFill>
                  <a:srgbClr val="0D7E09"/>
                </a:solidFill>
              </a:rPr>
              <a:t>Current  InChI Trust Supporters</a:t>
            </a:r>
            <a:br>
              <a:rPr lang="en-US" sz="1200" dirty="0" smtClean="0">
                <a:solidFill>
                  <a:srgbClr val="0D7E09"/>
                </a:solidFill>
              </a:rPr>
            </a:br>
            <a:r>
              <a:rPr lang="en-US" sz="1100" dirty="0" smtClean="0"/>
              <a:t/>
            </a:r>
            <a:br>
              <a:rPr lang="en-US" sz="1100" dirty="0" smtClean="0"/>
            </a:br>
            <a:r>
              <a:rPr lang="en-GB" sz="1000" dirty="0"/>
              <a:t>American Chemical Society Division of Chemical Information (CINF) (Carmen Nitsche)</a:t>
            </a:r>
            <a:r>
              <a:rPr lang="en-US" sz="1000" dirty="0"/>
              <a:t/>
            </a:r>
            <a:br>
              <a:rPr lang="en-US" sz="1000" dirty="0"/>
            </a:br>
            <a:r>
              <a:rPr lang="en-GB" sz="1000" dirty="0"/>
              <a:t>Caltech Library Services, Pasadena, CA, USA (Dana Roth)</a:t>
            </a:r>
            <a:r>
              <a:rPr lang="en-US" sz="1000" dirty="0"/>
              <a:t/>
            </a:r>
            <a:br>
              <a:rPr lang="en-US" sz="1000" dirty="0"/>
            </a:br>
            <a:r>
              <a:rPr lang="en-GB" sz="1000" dirty="0"/>
              <a:t>Chemistry Department, University of California, Riverside, CA, USA (Chris Reed)</a:t>
            </a:r>
            <a:r>
              <a:rPr lang="en-US" sz="1000" dirty="0"/>
              <a:t/>
            </a:r>
            <a:br>
              <a:rPr lang="en-US" sz="1000" dirty="0"/>
            </a:br>
            <a:r>
              <a:rPr lang="en-GB" sz="1000" dirty="0"/>
              <a:t>ChrisDS Consulting Limited (Chris Southan)</a:t>
            </a:r>
            <a:r>
              <a:rPr lang="en-US" sz="1000" dirty="0"/>
              <a:t/>
            </a:r>
            <a:br>
              <a:rPr lang="en-US" sz="1000" dirty="0"/>
            </a:br>
            <a:r>
              <a:rPr lang="en-GB" sz="1000" dirty="0"/>
              <a:t>Eshelman School of Pharmacy, University of North Carolina at Chapel Hill, NC, USA (Alex Tropsha)</a:t>
            </a:r>
            <a:r>
              <a:rPr lang="en-US" sz="1000" dirty="0"/>
              <a:t/>
            </a:r>
            <a:br>
              <a:rPr lang="en-US" sz="1000" dirty="0"/>
            </a:br>
            <a:r>
              <a:rPr lang="en-GB" sz="1000" dirty="0"/>
              <a:t>ETH Zürich, Chemistry Biology Pharmacy Information Center, Switzerland (Martin Brändle)</a:t>
            </a:r>
            <a:r>
              <a:rPr lang="en-US" sz="1000" dirty="0"/>
              <a:t/>
            </a:r>
            <a:br>
              <a:rPr lang="en-US" sz="1000" dirty="0"/>
            </a:br>
            <a:r>
              <a:rPr lang="en-GB" sz="1000" dirty="0"/>
              <a:t>Faculty of Science, University of Paderborn, Germany (Gregor Fels)</a:t>
            </a:r>
            <a:r>
              <a:rPr lang="en-US" sz="1000" dirty="0"/>
              <a:t/>
            </a:r>
            <a:br>
              <a:rPr lang="en-US" sz="1000" dirty="0"/>
            </a:br>
            <a:r>
              <a:rPr lang="en-GB" sz="1000" dirty="0"/>
              <a:t>Gesellschaft Deutscher Chemiker e.V. (GDCh), Germany (Wolfram Koch)</a:t>
            </a:r>
            <a:r>
              <a:rPr lang="en-US" sz="1000" dirty="0"/>
              <a:t/>
            </a:r>
            <a:br>
              <a:rPr lang="en-US" sz="1000" dirty="0"/>
            </a:br>
            <a:r>
              <a:rPr lang="en-GB" sz="1000" dirty="0"/>
              <a:t>Imperial College London, UK (Henry Rzepa)</a:t>
            </a:r>
            <a:r>
              <a:rPr lang="en-US" sz="1000" dirty="0"/>
              <a:t/>
            </a:r>
            <a:br>
              <a:rPr lang="en-US" sz="1000" dirty="0"/>
            </a:br>
            <a:r>
              <a:rPr lang="en-GB" sz="1000" dirty="0"/>
              <a:t>Institute for Chemoinformatics and Bioinformatics, University of Applied Sciences Gelsenkirchen, Recklinghausen </a:t>
            </a:r>
            <a:r>
              <a:rPr lang="en-GB" sz="1000" dirty="0" smtClean="0"/>
              <a:t>    	</a:t>
            </a:r>
            <a:br>
              <a:rPr lang="en-GB" sz="1000" dirty="0" smtClean="0"/>
            </a:br>
            <a:r>
              <a:rPr lang="en-GB" sz="1000" dirty="0"/>
              <a:t> </a:t>
            </a:r>
            <a:r>
              <a:rPr lang="en-GB" sz="1000" dirty="0" smtClean="0"/>
              <a:t>             Section</a:t>
            </a:r>
            <a:r>
              <a:rPr lang="en-GB" sz="1000" dirty="0"/>
              <a:t>, Germany (Achim Zielesny)</a:t>
            </a:r>
            <a:r>
              <a:rPr lang="en-US" sz="1000" dirty="0"/>
              <a:t/>
            </a:r>
            <a:br>
              <a:rPr lang="en-US" sz="1000" dirty="0"/>
            </a:br>
            <a:r>
              <a:rPr lang="en-GB" sz="1000" dirty="0"/>
              <a:t>International Union of Crystallography (Peter Strickland)</a:t>
            </a:r>
            <a:r>
              <a:rPr lang="en-US" sz="1000" dirty="0"/>
              <a:t/>
            </a:r>
            <a:br>
              <a:rPr lang="en-US" sz="1000" dirty="0"/>
            </a:br>
            <a:r>
              <a:rPr lang="en-GB" sz="1000" dirty="0"/>
              <a:t>Leadscope, Columbus, OH, USA (Michael Conley)</a:t>
            </a:r>
            <a:r>
              <a:rPr lang="en-US" sz="1000" dirty="0"/>
              <a:t/>
            </a:r>
            <a:br>
              <a:rPr lang="en-US" sz="1000" dirty="0"/>
            </a:br>
            <a:r>
              <a:rPr lang="en-GB" sz="1000" dirty="0"/>
              <a:t>Ludwig-Maximilians-Universität München, Munich, Germany (Thomas Engel)</a:t>
            </a:r>
            <a:r>
              <a:rPr lang="en-US" sz="1000" dirty="0"/>
              <a:t/>
            </a:r>
            <a:br>
              <a:rPr lang="en-US" sz="1000" dirty="0"/>
            </a:br>
            <a:r>
              <a:rPr lang="en-GB" sz="1000" dirty="0"/>
              <a:t>National Center for Biomedical Ontology, Stanford University, CA, USA (Mark Musen)</a:t>
            </a:r>
            <a:r>
              <a:rPr lang="en-US" sz="1000" dirty="0"/>
              <a:t/>
            </a:r>
            <a:br>
              <a:rPr lang="en-US" sz="1000" dirty="0"/>
            </a:br>
            <a:r>
              <a:rPr lang="en-GB" sz="1000" dirty="0"/>
              <a:t>National Chemical Laboratory, Pune, India (Muthukumarasamy Karthikeyan)</a:t>
            </a:r>
            <a:r>
              <a:rPr lang="en-US" sz="1000" dirty="0"/>
              <a:t/>
            </a:r>
            <a:br>
              <a:rPr lang="en-US" sz="1000" dirty="0"/>
            </a:br>
            <a:r>
              <a:rPr lang="en-GB" sz="1000" dirty="0"/>
              <a:t>National Institute of Chemistry, Ljubljana, Slovenia (Dusanka Janezic)</a:t>
            </a:r>
            <a:r>
              <a:rPr lang="en-US" sz="1000" dirty="0"/>
              <a:t/>
            </a:r>
            <a:br>
              <a:rPr lang="en-US" sz="1000" dirty="0"/>
            </a:br>
            <a:r>
              <a:rPr lang="en-GB" sz="1000" dirty="0"/>
              <a:t>NextMove Software, Santa Fe, NM, USA (Roger Sayle)</a:t>
            </a:r>
            <a:r>
              <a:rPr lang="en-US" sz="1000" dirty="0"/>
              <a:t/>
            </a:r>
            <a:br>
              <a:rPr lang="en-US" sz="1000" dirty="0"/>
            </a:br>
            <a:r>
              <a:rPr lang="en-GB" sz="1000" dirty="0"/>
              <a:t>Open Babel (Noel O'Boyle)</a:t>
            </a:r>
            <a:r>
              <a:rPr lang="en-US" sz="1000" dirty="0"/>
              <a:t/>
            </a:r>
            <a:br>
              <a:rPr lang="en-US" sz="1000" dirty="0"/>
            </a:br>
            <a:r>
              <a:rPr lang="en-GB" sz="1000" dirty="0"/>
              <a:t>SciencePoint, Redmond, WA, USA (Rudy Potenzone)</a:t>
            </a:r>
            <a:r>
              <a:rPr lang="en-US" sz="1000" dirty="0"/>
              <a:t/>
            </a:r>
            <a:br>
              <a:rPr lang="en-US" sz="1000" dirty="0"/>
            </a:br>
            <a:r>
              <a:rPr lang="en-GB" sz="1000" dirty="0"/>
              <a:t>Technical University of Vienna, Austria (Ulrich Jordis)</a:t>
            </a:r>
            <a:r>
              <a:rPr lang="en-US" sz="1000" dirty="0"/>
              <a:t/>
            </a:r>
            <a:br>
              <a:rPr lang="en-US" sz="1000" dirty="0"/>
            </a:br>
            <a:r>
              <a:rPr lang="en-GB" sz="1000" dirty="0"/>
              <a:t>The Chem21 Group, Inc., Lake Forest, IL, USA (Tony Hopfinger)</a:t>
            </a:r>
            <a:r>
              <a:rPr lang="en-US" sz="1000" dirty="0"/>
              <a:t/>
            </a:r>
            <a:br>
              <a:rPr lang="en-US" sz="1000" dirty="0"/>
            </a:br>
            <a:r>
              <a:rPr lang="en-GB" sz="1000" dirty="0"/>
              <a:t>Trinity University, San Antonio, TX, USA (Steven Bachrach)</a:t>
            </a:r>
            <a:r>
              <a:rPr lang="en-US" sz="1000" dirty="0"/>
              <a:t/>
            </a:r>
            <a:br>
              <a:rPr lang="en-US" sz="1000" dirty="0"/>
            </a:br>
            <a:r>
              <a:rPr lang="en-GB" sz="1000" dirty="0"/>
              <a:t>Unilever Centre for Molecular Science Informatics, Cambridge University, UK (Robert Glen)</a:t>
            </a:r>
            <a:r>
              <a:rPr lang="en-US" sz="1000" dirty="0"/>
              <a:t/>
            </a:r>
            <a:br>
              <a:rPr lang="en-US" sz="1000" dirty="0"/>
            </a:br>
            <a:r>
              <a:rPr lang="en-GB" sz="1000" dirty="0"/>
              <a:t>University of California, Davis, Genome Center, CA, USA (Oliver Fiehn)</a:t>
            </a:r>
            <a:r>
              <a:rPr lang="en-US" sz="1000" dirty="0"/>
              <a:t/>
            </a:r>
            <a:br>
              <a:rPr lang="en-US" sz="1000" dirty="0"/>
            </a:br>
            <a:r>
              <a:rPr lang="en-GB" sz="1000" dirty="0"/>
              <a:t>University of California, San Francisco, CA, USA (John Irwin)</a:t>
            </a:r>
            <a:r>
              <a:rPr lang="en-US" sz="1000" dirty="0"/>
              <a:t/>
            </a:r>
            <a:br>
              <a:rPr lang="en-US" sz="1000" dirty="0"/>
            </a:br>
            <a:r>
              <a:rPr lang="en-GB" sz="1000" dirty="0"/>
              <a:t>University of Indiana, Bloomington, IN, USA (David Wild)</a:t>
            </a:r>
            <a:r>
              <a:rPr lang="en-US" sz="1000" dirty="0"/>
              <a:t/>
            </a:r>
            <a:br>
              <a:rPr lang="en-US" sz="1000" dirty="0"/>
            </a:br>
            <a:r>
              <a:rPr lang="en-GB" sz="1000" dirty="0"/>
              <a:t>University of the West Indies, Mona Campus, Jamaica (Robert Lancashire)</a:t>
            </a:r>
            <a:r>
              <a:rPr lang="en-US" sz="1000" dirty="0"/>
              <a:t/>
            </a:r>
            <a:br>
              <a:rPr lang="en-US" sz="1000" dirty="0"/>
            </a:br>
            <a:r>
              <a:rPr lang="en-GB" sz="1000" dirty="0"/>
              <a:t>Xemistry GmbH, Königstein, Germany (Wolf-Dietrich Ihlenfeldt)</a:t>
            </a:r>
            <a:r>
              <a:rPr lang="en-US" sz="1000" dirty="0"/>
              <a:t/>
            </a:r>
            <a:br>
              <a:rPr lang="en-US" sz="1000" dirty="0"/>
            </a:br>
            <a:r>
              <a:rPr lang="en-GB" sz="1100" dirty="0"/>
              <a:t> </a:t>
            </a:r>
            <a:r>
              <a:rPr lang="en-US" sz="1100" dirty="0"/>
              <a:t/>
            </a:r>
            <a:br>
              <a:rPr lang="en-US" sz="1100" dirty="0"/>
            </a:br>
            <a:r>
              <a:rPr lang="en-US" sz="1100" dirty="0" smtClean="0"/>
              <a:t>                                                                                                                                                                               </a:t>
            </a:r>
            <a:r>
              <a:rPr lang="en-US" sz="1100" dirty="0" smtClean="0">
                <a:solidFill>
                  <a:schemeClr val="tx1"/>
                </a:solidFill>
              </a:rPr>
              <a:t>28 as of 9/2011</a:t>
            </a:r>
            <a:br>
              <a:rPr lang="en-US" sz="1100" dirty="0" smtClean="0">
                <a:solidFill>
                  <a:schemeClr val="tx1"/>
                </a:solidFill>
              </a:rPr>
            </a:br>
            <a:r>
              <a:rPr lang="en-US" sz="1800" dirty="0" smtClean="0"/>
              <a:t/>
            </a:r>
            <a:br>
              <a:rPr lang="en-US" sz="1800" dirty="0" smtClean="0"/>
            </a:br>
            <a:r>
              <a:rPr lang="en-US" sz="1800" dirty="0" smtClean="0"/>
              <a:t/>
            </a:r>
            <a:br>
              <a:rPr lang="en-US" sz="1800" dirty="0" smtClean="0"/>
            </a:br>
            <a:endParaRPr lang="en-U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7"/>
            <a:ext cx="8229600" cy="4924079"/>
          </a:xfrm>
        </p:spPr>
        <p:txBody>
          <a:bodyPr/>
          <a:lstStyle/>
          <a:p>
            <a:r>
              <a:rPr lang="en-US" sz="4800" dirty="0" smtClean="0">
                <a:solidFill>
                  <a:srgbClr val="036635"/>
                </a:solidFill>
              </a:rPr>
              <a:t>InChI Trust Freeloaders</a:t>
            </a:r>
            <a:br>
              <a:rPr lang="en-US" sz="4800" dirty="0" smtClean="0">
                <a:solidFill>
                  <a:srgbClr val="036635"/>
                </a:solidFill>
              </a:rPr>
            </a:br>
            <a:r>
              <a:rPr lang="en-US" sz="4800" dirty="0" smtClean="0">
                <a:solidFill>
                  <a:srgbClr val="036635"/>
                </a:solidFill>
              </a:rPr>
              <a:t/>
            </a:r>
            <a:br>
              <a:rPr lang="en-US" sz="4800" dirty="0" smtClean="0">
                <a:solidFill>
                  <a:srgbClr val="036635"/>
                </a:solidFill>
              </a:rPr>
            </a:br>
            <a:r>
              <a:rPr lang="en-US" sz="4800" dirty="0">
                <a:solidFill>
                  <a:srgbClr val="036635"/>
                </a:solidFill>
              </a:rPr>
              <a:t/>
            </a:r>
            <a:br>
              <a:rPr lang="en-US" sz="4800" dirty="0">
                <a:solidFill>
                  <a:srgbClr val="036635"/>
                </a:solidFill>
              </a:rPr>
            </a:br>
            <a:r>
              <a:rPr lang="en-US" sz="2000" dirty="0" smtClean="0">
                <a:solidFill>
                  <a:srgbClr val="002060"/>
                </a:solidFill>
              </a:rPr>
              <a:t>Too numerous to list</a:t>
            </a:r>
            <a:br>
              <a:rPr lang="en-US" sz="2000" dirty="0" smtClean="0">
                <a:solidFill>
                  <a:srgbClr val="002060"/>
                </a:solidFill>
              </a:rPr>
            </a:br>
            <a:r>
              <a:rPr lang="en-US" dirty="0">
                <a:solidFill>
                  <a:srgbClr val="002060"/>
                </a:solidFill>
              </a:rPr>
              <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1869371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4" y="808383"/>
            <a:ext cx="8945216" cy="4770782"/>
          </a:xfrm>
        </p:spPr>
        <p:txBody>
          <a:bodyPr/>
          <a:lstStyle/>
          <a:p>
            <a:r>
              <a:rPr lang="en-US" dirty="0" smtClean="0">
                <a:solidFill>
                  <a:srgbClr val="0D7E09"/>
                </a:solidFill>
              </a:rPr>
              <a:t>Why join the InChI Trust?</a:t>
            </a:r>
            <a:r>
              <a:rPr lang="en-US" dirty="0" smtClean="0"/>
              <a:t/>
            </a:r>
            <a:br>
              <a:rPr lang="en-US" dirty="0" smtClean="0"/>
            </a:br>
            <a:r>
              <a:rPr lang="en-US" sz="2800" dirty="0"/>
              <a:t/>
            </a:r>
            <a:br>
              <a:rPr lang="en-US" sz="2800" dirty="0"/>
            </a:br>
            <a:r>
              <a:rPr lang="en-US" sz="2800" dirty="0" smtClean="0"/>
              <a:t>By joining the InChI Trust as a non-paying supporter you will add to the growing list of supporters who believe that the larger the size of supporting organizations, the more likely a vendor, with whom you do business or need information from, will want to add InChIs to their products.  The more InChIs in resources, the better you can serve you customers, users, and stakeholders.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3348285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7"/>
            <a:ext cx="8229600" cy="5030097"/>
          </a:xfrm>
        </p:spPr>
        <p:txBody>
          <a:bodyPr/>
          <a:lstStyle/>
          <a:p>
            <a:r>
              <a:rPr lang="en-US" dirty="0" smtClean="0">
                <a:solidFill>
                  <a:srgbClr val="0D7E09"/>
                </a:solidFill>
              </a:rPr>
              <a:t>InChI – What is missing?</a:t>
            </a:r>
            <a:r>
              <a:rPr lang="en-US" dirty="0" smtClean="0"/>
              <a:t/>
            </a:r>
            <a:br>
              <a:rPr lang="en-US" dirty="0" smtClean="0"/>
            </a:br>
            <a:r>
              <a:rPr lang="en-US" dirty="0"/>
              <a:t/>
            </a:r>
            <a:br>
              <a:rPr lang="en-US" dirty="0"/>
            </a:br>
            <a:r>
              <a:rPr lang="en-US" sz="2000" dirty="0" smtClean="0"/>
              <a:t>While we believe InChI covers some 99% of the chemicals found in computer readable databases, there are areas of chemistry not yet covered by the InChI algorithm.  Some are currently being addressed, while others of lesser importance will be addressed in the next few years.  But these gaps have not impeded the widespread adoption and support of InChI.</a:t>
            </a:r>
            <a:br>
              <a:rPr lang="en-US" sz="2000" dirty="0" smtClean="0"/>
            </a:br>
            <a:r>
              <a:rPr lang="en-US" sz="2000" dirty="0"/>
              <a:t/>
            </a:r>
            <a:br>
              <a:rPr lang="en-US" sz="2000" dirty="0"/>
            </a:br>
            <a:endParaRPr lang="en-US" sz="2000" dirty="0"/>
          </a:p>
        </p:txBody>
      </p:sp>
    </p:spTree>
    <p:extLst>
      <p:ext uri="{BB962C8B-B14F-4D97-AF65-F5344CB8AC3E}">
        <p14:creationId xmlns:p14="http://schemas.microsoft.com/office/powerpoint/2010/main" val="321115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7"/>
            <a:ext cx="8229600" cy="5162619"/>
          </a:xfrm>
        </p:spPr>
        <p:txBody>
          <a:bodyPr/>
          <a:lstStyle/>
          <a:p>
            <a:pPr algn="l"/>
            <a:r>
              <a:rPr lang="en-US" sz="3600" dirty="0" smtClean="0">
                <a:solidFill>
                  <a:srgbClr val="0D7E09"/>
                </a:solidFill>
              </a:rPr>
              <a:t>                         InChI</a:t>
            </a:r>
            <a:br>
              <a:rPr lang="en-US" sz="3600" dirty="0" smtClean="0">
                <a:solidFill>
                  <a:srgbClr val="0D7E09"/>
                </a:solidFill>
              </a:rPr>
            </a:br>
            <a:r>
              <a:rPr lang="en-US" sz="2000" dirty="0"/>
              <a:t/>
            </a:r>
            <a:br>
              <a:rPr lang="en-US" sz="2000" dirty="0"/>
            </a:br>
            <a:r>
              <a:rPr lang="en-US" sz="2000" dirty="0" smtClean="0"/>
              <a:t>The </a:t>
            </a:r>
            <a:r>
              <a:rPr lang="en-US" sz="2000" dirty="0"/>
              <a:t>IUPAC International Chemical Identifier, or </a:t>
            </a:r>
            <a:r>
              <a:rPr lang="en-US" sz="2000" dirty="0" smtClean="0"/>
              <a:t>InChI, </a:t>
            </a:r>
            <a:r>
              <a:rPr lang="en-US" sz="2000" dirty="0"/>
              <a:t>is a machine-readable string of symbols which enables a computer to represent the compound in a completely unequivocal manner. </a:t>
            </a:r>
            <a:r>
              <a:rPr lang="en-US" sz="2000" dirty="0" smtClean="0"/>
              <a:t/>
            </a:r>
            <a:br>
              <a:rPr lang="en-US" sz="2000" dirty="0" smtClean="0"/>
            </a:br>
            <a:r>
              <a:rPr lang="en-US" sz="2000" dirty="0"/>
              <a:t/>
            </a:r>
            <a:br>
              <a:rPr lang="en-US" sz="2000" dirty="0"/>
            </a:br>
            <a:r>
              <a:rPr lang="en-US" sz="2000" dirty="0" smtClean="0"/>
              <a:t>InChIs </a:t>
            </a:r>
            <a:r>
              <a:rPr lang="en-US" sz="2000" dirty="0"/>
              <a:t>are produced by computer from structures drawn on-screen, and the original structure </a:t>
            </a:r>
            <a:r>
              <a:rPr lang="en-US" sz="2000" dirty="0" smtClean="0"/>
              <a:t>(the international language of chemistry) can </a:t>
            </a:r>
            <a:r>
              <a:rPr lang="en-US" sz="2000" dirty="0"/>
              <a:t>be regenerated from an InChI with appropriate software</a:t>
            </a:r>
            <a:r>
              <a:rPr lang="en-US" sz="2000" dirty="0" smtClean="0"/>
              <a:t>.</a:t>
            </a:r>
            <a:br>
              <a:rPr lang="en-US" sz="2000" dirty="0" smtClean="0"/>
            </a:br>
            <a:r>
              <a:rPr lang="en-US" sz="2000" dirty="0"/>
              <a:t/>
            </a:r>
            <a:br>
              <a:rPr lang="en-US" sz="2000" dirty="0"/>
            </a:br>
            <a:r>
              <a:rPr lang="en-US" sz="2000" dirty="0" smtClean="0"/>
              <a:t>An </a:t>
            </a:r>
            <a:r>
              <a:rPr lang="en-US" sz="2000" dirty="0"/>
              <a:t>InChI is not directly intelligible to the normal human reader, but InChIs will in time form the basis of an unequivocal and unique data base of all chemical compounds</a:t>
            </a:r>
            <a:r>
              <a:rPr lang="en-US" sz="2000" dirty="0" smtClean="0"/>
              <a:t>. </a:t>
            </a:r>
            <a:r>
              <a:rPr lang="en-US" sz="2000" dirty="0"/>
              <a:t> </a:t>
            </a:r>
            <a:r>
              <a:rPr lang="en-US" sz="2000" dirty="0" smtClean="0"/>
              <a:t>Like Bar Codes, InChIs are not designed to be read by humans.</a:t>
            </a:r>
            <a:endParaRPr lang="en-US" sz="2000" dirty="0"/>
          </a:p>
        </p:txBody>
      </p:sp>
    </p:spTree>
    <p:extLst>
      <p:ext uri="{BB962C8B-B14F-4D97-AF65-F5344CB8AC3E}">
        <p14:creationId xmlns:p14="http://schemas.microsoft.com/office/powerpoint/2010/main" val="2296591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87" y="243840"/>
            <a:ext cx="7829688" cy="5388334"/>
          </a:xfrm>
        </p:spPr>
        <p:txBody>
          <a:bodyPr/>
          <a:lstStyle/>
          <a:p>
            <a:pPr algn="l"/>
            <a:r>
              <a:rPr lang="en-US" sz="2800" dirty="0" smtClean="0">
                <a:solidFill>
                  <a:srgbClr val="0D7E09"/>
                </a:solidFill>
              </a:rPr>
              <a:t>Current IUPAC Working Groups &amp; Projects</a:t>
            </a:r>
            <a:r>
              <a:rPr lang="en-US" sz="3600" dirty="0"/>
              <a:t/>
            </a:r>
            <a:br>
              <a:rPr lang="en-US" sz="3600" dirty="0"/>
            </a:br>
            <a:r>
              <a:rPr lang="en-US" sz="3600" dirty="0"/>
              <a:t/>
            </a:r>
            <a:br>
              <a:rPr lang="en-US" sz="3600" dirty="0"/>
            </a:br>
            <a:r>
              <a:rPr lang="en-US" sz="1600" dirty="0" smtClean="0"/>
              <a:t>In Progress</a:t>
            </a:r>
            <a:r>
              <a:rPr lang="en-US" sz="1600" b="0" dirty="0" smtClean="0"/>
              <a:t>:</a:t>
            </a:r>
            <a:r>
              <a:rPr lang="en-US" sz="1600" dirty="0" smtClean="0"/>
              <a:t/>
            </a:r>
            <a:br>
              <a:rPr lang="en-US" sz="1600" dirty="0" smtClean="0"/>
            </a:br>
            <a:r>
              <a:rPr lang="en-US" sz="1600" b="0" dirty="0" smtClean="0"/>
              <a:t>Organometallics</a:t>
            </a:r>
            <a:br>
              <a:rPr lang="en-US" sz="1600" b="0" dirty="0" smtClean="0"/>
            </a:br>
            <a:r>
              <a:rPr lang="en-US" sz="1600" b="0" dirty="0" smtClean="0"/>
              <a:t>InChI Resolver</a:t>
            </a:r>
            <a:br>
              <a:rPr lang="en-US" sz="1600" b="0" dirty="0" smtClean="0"/>
            </a:br>
            <a:r>
              <a:rPr lang="en-US" sz="1600" b="0" dirty="0" smtClean="0"/>
              <a:t>Electronic States</a:t>
            </a:r>
            <a:br>
              <a:rPr lang="en-US" sz="1600" b="0" dirty="0" smtClean="0"/>
            </a:br>
            <a:r>
              <a:rPr lang="en-US" sz="1600" b="0" dirty="0" smtClean="0"/>
              <a:t>RInChI – InChI for Reactions</a:t>
            </a:r>
            <a:r>
              <a:rPr lang="en-US" sz="1600" dirty="0" smtClean="0"/>
              <a:t/>
            </a:r>
            <a:br>
              <a:rPr lang="en-US" sz="1600" dirty="0" smtClean="0"/>
            </a:br>
            <a:r>
              <a:rPr lang="en-US" sz="1600" dirty="0" smtClean="0"/>
              <a:t/>
            </a:r>
            <a:br>
              <a:rPr lang="en-US" sz="1600" dirty="0" smtClean="0"/>
            </a:br>
            <a:r>
              <a:rPr lang="en-US" sz="1600" dirty="0" smtClean="0"/>
              <a:t>Completed:</a:t>
            </a:r>
            <a:br>
              <a:rPr lang="en-US" sz="1600" dirty="0" smtClean="0"/>
            </a:br>
            <a:r>
              <a:rPr lang="en-US" sz="1600" b="0" dirty="0" smtClean="0"/>
              <a:t>InChI Certification Suite</a:t>
            </a:r>
            <a:br>
              <a:rPr lang="en-US" sz="1600" b="0" dirty="0" smtClean="0"/>
            </a:br>
            <a:r>
              <a:rPr lang="en-US" sz="1600" b="0" dirty="0" smtClean="0"/>
              <a:t>Version 1.04 released – 9/11)</a:t>
            </a:r>
            <a:br>
              <a:rPr lang="en-US" sz="1600" b="0" dirty="0" smtClean="0"/>
            </a:br>
            <a:r>
              <a:rPr lang="en-US" sz="1600" b="0" dirty="0" smtClean="0"/>
              <a:t>Markush (contract to be signed when funded)</a:t>
            </a:r>
            <a:r>
              <a:rPr lang="en-US" sz="1600" b="0" dirty="0"/>
              <a:t/>
            </a:r>
            <a:br>
              <a:rPr lang="en-US" sz="1600" b="0" dirty="0"/>
            </a:br>
            <a:r>
              <a:rPr lang="en-US" sz="1600" b="0" dirty="0" smtClean="0"/>
              <a:t>Polymers/Mixtures </a:t>
            </a:r>
            <a:br>
              <a:rPr lang="en-US" sz="1600" b="0" dirty="0" smtClean="0"/>
            </a:br>
            <a:r>
              <a:rPr lang="en-US" sz="1600" dirty="0" smtClean="0"/>
              <a:t/>
            </a:r>
            <a:br>
              <a:rPr lang="en-US" sz="1600" dirty="0" smtClean="0"/>
            </a:br>
            <a:r>
              <a:rPr lang="en-US" sz="1600" dirty="0" smtClean="0"/>
              <a:t>To be started in 2011/2012:</a:t>
            </a:r>
            <a:br>
              <a:rPr lang="en-US" sz="1600" dirty="0" smtClean="0"/>
            </a:br>
            <a:r>
              <a:rPr lang="en-US" sz="1600" b="0" dirty="0" smtClean="0"/>
              <a:t>Revised FAQ’s from Cambridge- Nick Day/Peter Murray-Rust</a:t>
            </a:r>
            <a:br>
              <a:rPr lang="en-US" sz="1600" b="0" dirty="0" smtClean="0"/>
            </a:br>
            <a:r>
              <a:rPr lang="en-US" sz="1600" b="0" dirty="0" smtClean="0"/>
              <a:t>InChI teaching materials</a:t>
            </a:r>
            <a:br>
              <a:rPr lang="en-US" sz="1600" b="0" dirty="0" smtClean="0"/>
            </a:br>
            <a:r>
              <a:rPr lang="en-US" sz="1600" b="0" dirty="0" smtClean="0"/>
              <a:t>Inorganics</a:t>
            </a:r>
            <a:endParaRPr lang="en-US" sz="1600" b="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575" y="357810"/>
            <a:ext cx="7772400" cy="703736"/>
          </a:xfrm>
        </p:spPr>
        <p:txBody>
          <a:bodyPr/>
          <a:lstStyle/>
          <a:p>
            <a:r>
              <a:rPr lang="en-US" sz="3600" dirty="0" smtClean="0">
                <a:solidFill>
                  <a:srgbClr val="0D7E09"/>
                </a:solidFill>
              </a:rPr>
              <a:t>InChI Certification Suite</a:t>
            </a:r>
            <a:endParaRPr lang="en-US" sz="3600" dirty="0">
              <a:solidFill>
                <a:srgbClr val="0D7E09"/>
              </a:solidFill>
            </a:endParaRPr>
          </a:p>
        </p:txBody>
      </p:sp>
      <p:sp>
        <p:nvSpPr>
          <p:cNvPr id="3" name="Subtitle 2"/>
          <p:cNvSpPr>
            <a:spLocks noGrp="1"/>
          </p:cNvSpPr>
          <p:nvPr>
            <p:ph type="subTitle" idx="1"/>
          </p:nvPr>
        </p:nvSpPr>
        <p:spPr>
          <a:xfrm>
            <a:off x="0" y="1114097"/>
            <a:ext cx="8613913" cy="4690355"/>
          </a:xfrm>
        </p:spPr>
        <p:txBody>
          <a:bodyPr/>
          <a:lstStyle/>
          <a:p>
            <a:pPr algn="l"/>
            <a:r>
              <a:rPr lang="en-US" sz="2000" dirty="0"/>
              <a:t>The InChI certification suite is a software package </a:t>
            </a:r>
            <a:r>
              <a:rPr lang="en-US" sz="2000" dirty="0" smtClean="0"/>
              <a:t> developed </a:t>
            </a:r>
            <a:r>
              <a:rPr lang="en-US" sz="2000" dirty="0"/>
              <a:t>and designed to check that your installation </a:t>
            </a:r>
            <a:r>
              <a:rPr lang="en-US" sz="2000" dirty="0" smtClean="0"/>
              <a:t>of </a:t>
            </a:r>
            <a:r>
              <a:rPr lang="en-US" sz="2000" dirty="0"/>
              <a:t>the InChI program has been performed correctly. </a:t>
            </a:r>
            <a:r>
              <a:rPr lang="en-US" sz="2000" dirty="0" smtClean="0"/>
              <a:t>The programs </a:t>
            </a:r>
            <a:r>
              <a:rPr lang="en-US" sz="2000" dirty="0"/>
              <a:t>test your installation against a broad set of </a:t>
            </a:r>
            <a:r>
              <a:rPr lang="en-US" sz="2000" dirty="0" smtClean="0"/>
              <a:t>structures </a:t>
            </a:r>
            <a:r>
              <a:rPr lang="en-US" sz="2000" dirty="0"/>
              <a:t>(which are provided with the Suite</a:t>
            </a:r>
            <a:r>
              <a:rPr lang="en-US" sz="2000" dirty="0" smtClean="0"/>
              <a:t>) to assure the InChIs and InChIKeys are correct and valid. </a:t>
            </a:r>
          </a:p>
          <a:p>
            <a:pPr algn="l"/>
            <a:endParaRPr lang="en-US" sz="2000" dirty="0"/>
          </a:p>
          <a:p>
            <a:pPr algn="l"/>
            <a:r>
              <a:rPr lang="en-US" sz="2000" dirty="0"/>
              <a:t>Once the </a:t>
            </a:r>
            <a:r>
              <a:rPr lang="en-US" sz="2000" dirty="0" smtClean="0"/>
              <a:t>certification package is run in-house, the </a:t>
            </a:r>
            <a:r>
              <a:rPr lang="en-US" sz="2000" dirty="0"/>
              <a:t>results </a:t>
            </a:r>
            <a:r>
              <a:rPr lang="en-US" sz="2000" dirty="0" smtClean="0"/>
              <a:t>are sent </a:t>
            </a:r>
            <a:r>
              <a:rPr lang="en-US" sz="2000" dirty="0"/>
              <a:t>back </a:t>
            </a:r>
            <a:r>
              <a:rPr lang="en-US" sz="2000" dirty="0" smtClean="0"/>
              <a:t>to </a:t>
            </a:r>
            <a:r>
              <a:rPr lang="en-US" sz="2000" dirty="0"/>
              <a:t>the Trust, an "InChI certified" logo will be sent </a:t>
            </a:r>
            <a:r>
              <a:rPr lang="en-US" sz="2000" dirty="0" smtClean="0"/>
              <a:t>to </a:t>
            </a:r>
            <a:r>
              <a:rPr lang="en-US" sz="2000" dirty="0"/>
              <a:t>person/organization. The InChI Trust certification </a:t>
            </a:r>
            <a:r>
              <a:rPr lang="en-US" sz="2000" dirty="0" smtClean="0"/>
              <a:t>logo </a:t>
            </a:r>
            <a:r>
              <a:rPr lang="en-US" sz="2000" dirty="0"/>
              <a:t>can then be put on the pages of the web site for </a:t>
            </a:r>
            <a:r>
              <a:rPr lang="en-US" sz="2000" dirty="0" smtClean="0"/>
              <a:t>all </a:t>
            </a:r>
            <a:r>
              <a:rPr lang="en-US" sz="2000" dirty="0"/>
              <a:t>users to </a:t>
            </a:r>
            <a:r>
              <a:rPr lang="en-US" sz="2000" dirty="0" smtClean="0"/>
              <a:t>see.</a:t>
            </a:r>
          </a:p>
          <a:p>
            <a:endParaRPr lang="en-US" sz="2000" dirty="0"/>
          </a:p>
          <a:p>
            <a:r>
              <a:rPr lang="en-US" sz="2000" dirty="0" smtClean="0"/>
              <a:t>Unlike other Trust products (software and documentation) the Certification Suite is NOT free. It costs $5,000 per year.</a:t>
            </a:r>
            <a:endParaRPr lang="en-US" sz="2000" dirty="0"/>
          </a:p>
        </p:txBody>
      </p:sp>
    </p:spTree>
    <p:extLst>
      <p:ext uri="{BB962C8B-B14F-4D97-AF65-F5344CB8AC3E}">
        <p14:creationId xmlns:p14="http://schemas.microsoft.com/office/powerpoint/2010/main" val="3812714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8"/>
            <a:ext cx="8229600" cy="4659036"/>
          </a:xfrm>
        </p:spPr>
        <p:txBody>
          <a:bodyPr/>
          <a:lstStyle/>
          <a:p>
            <a:pPr algn="l"/>
            <a:r>
              <a:rPr lang="en-US" sz="2800" dirty="0" smtClean="0"/>
              <a:t>               </a:t>
            </a:r>
            <a:r>
              <a:rPr lang="en-US" sz="4000" dirty="0" smtClean="0">
                <a:solidFill>
                  <a:srgbClr val="0D7E09"/>
                </a:solidFill>
              </a:rPr>
              <a:t>The Future/Summary</a:t>
            </a:r>
            <a:r>
              <a:rPr lang="en-US" sz="2800" dirty="0" smtClean="0">
                <a:solidFill>
                  <a:srgbClr val="0D7E09"/>
                </a:solidFill>
              </a:rPr>
              <a:t/>
            </a:r>
            <a:br>
              <a:rPr lang="en-US" sz="2800" dirty="0" smtClean="0">
                <a:solidFill>
                  <a:srgbClr val="0D7E09"/>
                </a:solidFill>
              </a:rPr>
            </a:br>
            <a:r>
              <a:rPr lang="en-US" sz="2800" dirty="0" smtClean="0"/>
              <a:t/>
            </a:r>
            <a:br>
              <a:rPr lang="en-US" sz="2800" dirty="0" smtClean="0"/>
            </a:br>
            <a:r>
              <a:rPr lang="en-US" sz="2800" dirty="0" smtClean="0"/>
              <a:t>	</a:t>
            </a:r>
            <a:r>
              <a:rPr lang="en-US" sz="2400" dirty="0" smtClean="0"/>
              <a:t>InChI has become mainstream for publishers, databases providers, and software developers. Over the next 5-10 years, publishers will use data mining to create both better abstracts, useful indexing, and concept terms. Search engines will be able to search for appropriate text and structures and direct users to the original (fee or free/Open Access/Open Data) sources.</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363538"/>
            <a:ext cx="8229600" cy="4804810"/>
          </a:xfrm>
        </p:spPr>
        <p:txBody>
          <a:bodyPr/>
          <a:lstStyle/>
          <a:p>
            <a:r>
              <a:rPr lang="en-US" dirty="0">
                <a:solidFill>
                  <a:srgbClr val="FF0000"/>
                </a:solidFill>
              </a:rPr>
              <a:t>If you are not part of the</a:t>
            </a:r>
            <a:br>
              <a:rPr lang="en-US" dirty="0">
                <a:solidFill>
                  <a:srgbClr val="FF0000"/>
                </a:solidFill>
              </a:rPr>
            </a:br>
            <a:r>
              <a:rPr lang="en-US" dirty="0">
                <a:solidFill>
                  <a:srgbClr val="FF0000"/>
                </a:solidFill>
              </a:rPr>
              <a:t>solution; you are part of the</a:t>
            </a:r>
            <a:br>
              <a:rPr lang="en-US" dirty="0">
                <a:solidFill>
                  <a:srgbClr val="FF0000"/>
                </a:solidFill>
              </a:rPr>
            </a:br>
            <a:r>
              <a:rPr lang="en-US" dirty="0">
                <a:solidFill>
                  <a:srgbClr val="FF0000"/>
                </a:solidFill>
              </a:rPr>
              <a:t>precipitate.</a:t>
            </a:r>
            <a:r>
              <a:rPr lang="en-US" dirty="0"/>
              <a:t/>
            </a:r>
            <a:br>
              <a:rPr lang="en-US" dirty="0"/>
            </a:br>
            <a:endParaRPr lang="en-US" dirty="0"/>
          </a:p>
        </p:txBody>
      </p:sp>
    </p:spTree>
    <p:extLst>
      <p:ext uri="{BB962C8B-B14F-4D97-AF65-F5344CB8AC3E}">
        <p14:creationId xmlns:p14="http://schemas.microsoft.com/office/powerpoint/2010/main" val="51678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363538"/>
            <a:ext cx="8936181" cy="5067444"/>
          </a:xfrm>
        </p:spPr>
        <p:txBody>
          <a:bodyPr/>
          <a:lstStyle/>
          <a:p>
            <a:pPr algn="l"/>
            <a:r>
              <a:rPr lang="en-US" sz="2000" dirty="0" smtClean="0">
                <a:solidFill>
                  <a:srgbClr val="117711"/>
                </a:solidFill>
                <a:latin typeface="Times New Roman" pitchFamily="18" charset="0"/>
                <a:cs typeface="Times New Roman" pitchFamily="18" charset="0"/>
              </a:rPr>
              <a:t>                                           </a:t>
            </a:r>
            <a:r>
              <a:rPr lang="en-US" sz="2800" dirty="0" smtClean="0">
                <a:solidFill>
                  <a:srgbClr val="117711"/>
                </a:solidFill>
                <a:latin typeface="Times New Roman" pitchFamily="18" charset="0"/>
                <a:cs typeface="Times New Roman" pitchFamily="18" charset="0"/>
              </a:rPr>
              <a:t>Acknowledgements</a:t>
            </a:r>
            <a:r>
              <a:rPr lang="en-US" sz="2000" dirty="0" smtClean="0">
                <a:solidFill>
                  <a:srgbClr val="117711"/>
                </a:solidFill>
                <a:latin typeface="Times New Roman" pitchFamily="18" charset="0"/>
                <a:cs typeface="Times New Roman" pitchFamily="18" charset="0"/>
              </a:rPr>
              <a:t/>
            </a:r>
            <a:br>
              <a:rPr lang="en-US" sz="2000" dirty="0" smtClean="0">
                <a:solidFill>
                  <a:srgbClr val="117711"/>
                </a:solidFill>
                <a:latin typeface="Times New Roman" pitchFamily="18" charset="0"/>
                <a:cs typeface="Times New Roman" pitchFamily="18" charset="0"/>
              </a:rPr>
            </a:br>
            <a:r>
              <a:rPr lang="en-US" sz="2000" dirty="0" smtClean="0">
                <a:solidFill>
                  <a:srgbClr val="117711"/>
                </a:solidFill>
                <a:latin typeface="Times New Roman" pitchFamily="18" charset="0"/>
                <a:cs typeface="Times New Roman" pitchFamily="18" charset="0"/>
              </a:rPr>
              <a:t/>
            </a:r>
            <a:br>
              <a:rPr lang="en-US" sz="2000" dirty="0" smtClean="0">
                <a:solidFill>
                  <a:srgbClr val="117711"/>
                </a:solidFill>
                <a:latin typeface="Times New Roman" pitchFamily="18" charset="0"/>
                <a:cs typeface="Times New Roman" pitchFamily="18" charset="0"/>
              </a:rPr>
            </a:br>
            <a:r>
              <a:rPr lang="en-US" sz="2000" dirty="0" smtClean="0">
                <a:solidFill>
                  <a:srgbClr val="117711"/>
                </a:solidFill>
                <a:latin typeface="Times New Roman" pitchFamily="18" charset="0"/>
                <a:cs typeface="Times New Roman" pitchFamily="18" charset="0"/>
              </a:rPr>
              <a:t>(Primarily members for the IUPAC InChI subcommittee and associated InChI working groups)</a:t>
            </a:r>
            <a:r>
              <a:rPr lang="en-US" sz="2000" dirty="0" smtClean="0">
                <a:solidFill>
                  <a:srgbClr val="FFFF00"/>
                </a:solidFill>
                <a:latin typeface="Times New Roman" pitchFamily="18" charset="0"/>
                <a:cs typeface="Times New Roman" pitchFamily="18" charset="0"/>
              </a:rPr>
              <a:t/>
            </a:r>
            <a:br>
              <a:rPr lang="en-US" sz="2000" dirty="0" smtClean="0">
                <a:solidFill>
                  <a:srgbClr val="FFFF00"/>
                </a:solidFill>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Steve Bachrach, Colin Batchelor,  John Barnard, Evan Bolton,  Steve Boyer,  Steve Bryant,  Szabolcs Csepregi , Rene Deplanque, Nicko Goncharoff,  Jonathan Goodman,  Guenter Grethe, Richard Hartshorn,  Jaroslav Kahovec , Richard Kidd, Hans Kraut, Alexander Lawson , Peter Linstrom,  Bill Milne, Gerry Moss, Peter Murray-Rust, Heike Nau , Marc Nicklaus, Carmen Nitsche, Matthias Nolte , Igor Pletnev, Josep Prous,  Hinnerk Rey,  Ulrich Roessler, Roger Schenck , Martin Schmidt, Steve Stein, Peter Shepherd, Markus Sitzmann, Chris Steinbeck, Keith Taylor, Dmitrii Tchekhovskoi,  Bill Town, Wendy Warr, Jason Wilde, Tony Williams, Andrey Yerin.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2000" dirty="0" smtClean="0">
                <a:solidFill>
                  <a:srgbClr val="117711"/>
                </a:solidFill>
                <a:latin typeface="Times New Roman" pitchFamily="18" charset="0"/>
                <a:cs typeface="Times New Roman" pitchFamily="18" charset="0"/>
              </a:rPr>
              <a:t>Special Acknowledgement</a:t>
            </a:r>
            <a:r>
              <a:rPr lang="en-US" sz="1600" dirty="0" smtClean="0">
                <a:latin typeface="Times New Roman" pitchFamily="18" charset="0"/>
                <a:cs typeface="Times New Roman" pitchFamily="18" charset="0"/>
              </a:rPr>
              <a:t>: Ted Becker&amp; Alan McNaught for their vision and leadership of the future of IUPAC nomenclature.  </a:t>
            </a:r>
            <a:endParaRPr lang="en-US" sz="1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solidFill>
                  <a:srgbClr val="0D7E09"/>
                </a:solidFill>
              </a:rPr>
              <a:t>Objective</a:t>
            </a:r>
            <a:endParaRPr lang="en-GB" dirty="0">
              <a:solidFill>
                <a:srgbClr val="0D7E09"/>
              </a:solidFill>
            </a:endParaRPr>
          </a:p>
        </p:txBody>
      </p:sp>
      <p:sp>
        <p:nvSpPr>
          <p:cNvPr id="4099" name="Rectangle 3"/>
          <p:cNvSpPr>
            <a:spLocks noGrp="1" noChangeArrowheads="1"/>
          </p:cNvSpPr>
          <p:nvPr>
            <p:ph type="body" idx="1"/>
          </p:nvPr>
        </p:nvSpPr>
        <p:spPr/>
        <p:txBody>
          <a:bodyPr/>
          <a:lstStyle/>
          <a:p>
            <a:pPr marL="0" indent="0">
              <a:buFontTx/>
              <a:buNone/>
            </a:pPr>
            <a:r>
              <a:rPr lang="en-US" sz="2800" dirty="0"/>
              <a:t>The objective of the IUPAC Chemical Identifier Project is to create a </a:t>
            </a:r>
            <a:r>
              <a:rPr lang="en-US" sz="2800" dirty="0" smtClean="0"/>
              <a:t>unique arbitrary </a:t>
            </a:r>
            <a:r>
              <a:rPr lang="en-US" sz="2800" dirty="0"/>
              <a:t>label, the IUPAC Chemical Identifier  (InChI), which will be an Open Source, freely available, non-proprietary </a:t>
            </a:r>
            <a:r>
              <a:rPr lang="en-US" sz="2800" dirty="0" smtClean="0"/>
              <a:t>identifier </a:t>
            </a:r>
            <a:r>
              <a:rPr lang="en-US" sz="2800" dirty="0"/>
              <a:t>for well </a:t>
            </a:r>
            <a:r>
              <a:rPr lang="en-US" sz="2800" dirty="0" smtClean="0"/>
              <a:t>defined </a:t>
            </a:r>
            <a:r>
              <a:rPr lang="en-US" sz="2800" dirty="0"/>
              <a:t>chemical substances that can be used in printed and electronic data sources thus enabling easier </a:t>
            </a:r>
            <a:r>
              <a:rPr lang="en-US" sz="2800" b="1" dirty="0" smtClean="0"/>
              <a:t>LINKING </a:t>
            </a:r>
            <a:r>
              <a:rPr lang="en-US" sz="2800" dirty="0" smtClean="0"/>
              <a:t>of </a:t>
            </a:r>
            <a:r>
              <a:rPr lang="en-US" sz="2800" dirty="0"/>
              <a:t>and working with diverse data and information </a:t>
            </a:r>
            <a:r>
              <a:rPr lang="en-US" sz="2800" dirty="0" smtClean="0"/>
              <a:t>compilations in the international Internet world which has no borders.. </a:t>
            </a:r>
            <a:endParaRPr lang="en-GB"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490330"/>
            <a:ext cx="8229600" cy="5088834"/>
          </a:xfrm>
        </p:spPr>
        <p:txBody>
          <a:bodyPr/>
          <a:lstStyle/>
          <a:p>
            <a:pPr algn="l"/>
            <a:r>
              <a:rPr lang="en-US" sz="2400" dirty="0" smtClean="0">
                <a:solidFill>
                  <a:srgbClr val="0D7E09"/>
                </a:solidFill>
              </a:rPr>
              <a:t>        Why InChI? - Too Many Identifiers (“Standards”)</a:t>
            </a:r>
            <a:r>
              <a:rPr lang="en-US" sz="1800" dirty="0" smtClean="0"/>
              <a:t/>
            </a:r>
            <a:br>
              <a:rPr lang="en-US" sz="1800" dirty="0" smtClean="0"/>
            </a:br>
            <a:r>
              <a:rPr lang="en-US" sz="1800" dirty="0" smtClean="0"/>
              <a:t/>
            </a:r>
            <a:br>
              <a:rPr lang="en-US" sz="1800" dirty="0" smtClean="0"/>
            </a:br>
            <a:r>
              <a:rPr lang="en-US" sz="1800" dirty="0" smtClean="0"/>
              <a:t>Structure diagrams </a:t>
            </a:r>
            <a:br>
              <a:rPr lang="en-US" sz="1800" dirty="0" smtClean="0"/>
            </a:br>
            <a:r>
              <a:rPr lang="en-US" sz="1800" dirty="0" smtClean="0"/>
              <a:t>  - various conventions </a:t>
            </a:r>
            <a:br>
              <a:rPr lang="en-US" sz="1800" dirty="0" smtClean="0"/>
            </a:br>
            <a:r>
              <a:rPr lang="en-US" sz="1800" dirty="0" smtClean="0"/>
              <a:t>  - contain ‘too much’ information</a:t>
            </a:r>
            <a:br>
              <a:rPr lang="en-US" sz="1800" dirty="0" smtClean="0"/>
            </a:br>
            <a:r>
              <a:rPr lang="en-US" sz="1800" dirty="0" smtClean="0"/>
              <a:t/>
            </a:r>
            <a:br>
              <a:rPr lang="en-US" sz="1800" dirty="0" smtClean="0"/>
            </a:br>
            <a:r>
              <a:rPr lang="en-US" sz="1800" dirty="0" smtClean="0"/>
              <a:t>Connection Tables </a:t>
            </a:r>
            <a:br>
              <a:rPr lang="en-US" sz="1800" dirty="0" smtClean="0"/>
            </a:br>
            <a:r>
              <a:rPr lang="en-US" sz="1800" dirty="0" smtClean="0"/>
              <a:t>  -  MolFiles, SMILES, ROSDAL, …</a:t>
            </a:r>
            <a:br>
              <a:rPr lang="en-US" sz="1800" dirty="0" smtClean="0"/>
            </a:br>
            <a:r>
              <a:rPr lang="en-US" sz="1800" dirty="0" smtClean="0"/>
              <a:t/>
            </a:r>
            <a:br>
              <a:rPr lang="en-US" sz="1800" dirty="0" smtClean="0"/>
            </a:br>
            <a:r>
              <a:rPr lang="en-US" sz="1800" dirty="0" smtClean="0"/>
              <a:t>Pronounceable (but mostly unpronounceable) and mostly complex names </a:t>
            </a:r>
            <a:br>
              <a:rPr lang="en-US" sz="1800" dirty="0" smtClean="0"/>
            </a:br>
            <a:r>
              <a:rPr lang="en-US" sz="1800" dirty="0" smtClean="0"/>
              <a:t>  -  IUPAC, CAS 8</a:t>
            </a:r>
            <a:r>
              <a:rPr lang="en-US" sz="1800" baseline="30000" dirty="0" smtClean="0"/>
              <a:t>th</a:t>
            </a:r>
            <a:r>
              <a:rPr lang="en-US" sz="1800" dirty="0" smtClean="0"/>
              <a:t> CI name, CAS 9</a:t>
            </a:r>
            <a:r>
              <a:rPr lang="en-US" sz="1800" baseline="30000" dirty="0" smtClean="0"/>
              <a:t>th</a:t>
            </a:r>
            <a:r>
              <a:rPr lang="en-US" sz="1800" dirty="0" smtClean="0"/>
              <a:t> CI name, trivial,  trade, WHO INN</a:t>
            </a:r>
            <a:br>
              <a:rPr lang="en-US" sz="1800" dirty="0" smtClean="0"/>
            </a:br>
            <a:r>
              <a:rPr lang="en-US" sz="1800" dirty="0" smtClean="0"/>
              <a:t/>
            </a:r>
            <a:br>
              <a:rPr lang="en-US" sz="1800" dirty="0" smtClean="0"/>
            </a:br>
            <a:r>
              <a:rPr lang="en-US" sz="1800" dirty="0" smtClean="0"/>
              <a:t>(Dumb) Index Numbers </a:t>
            </a:r>
            <a:br>
              <a:rPr lang="en-US" sz="1800" dirty="0" smtClean="0"/>
            </a:br>
            <a:r>
              <a:rPr lang="en-US" sz="1800" dirty="0" smtClean="0"/>
              <a:t>  -  EINECS, FEMA, DOT, RTECS, CAS, Beilstein, USP, RTECS, EEC, RCRA, NCI, UN, USAN , EC</a:t>
            </a: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444137"/>
            <a:ext cx="8638903" cy="4555093"/>
          </a:xfrm>
          <a:prstGeom prst="rect">
            <a:avLst/>
          </a:prstGeom>
        </p:spPr>
        <p:txBody>
          <a:bodyPr wrap="square">
            <a:spAutoFit/>
          </a:bodyPr>
          <a:lstStyle/>
          <a:p>
            <a:r>
              <a:rPr lang="en-US" sz="3600" b="1" dirty="0" smtClean="0"/>
              <a:t>           </a:t>
            </a:r>
            <a:r>
              <a:rPr lang="en-US" sz="3600" b="1" dirty="0" smtClean="0">
                <a:solidFill>
                  <a:srgbClr val="0D7E09"/>
                </a:solidFill>
              </a:rPr>
              <a:t>InChI is not just for Chemists</a:t>
            </a:r>
          </a:p>
          <a:p>
            <a:r>
              <a:rPr lang="en-US" sz="2400" dirty="0" smtClean="0"/>
              <a:t>                     </a:t>
            </a:r>
            <a:endParaRPr lang="en-US" sz="2400" dirty="0"/>
          </a:p>
          <a:p>
            <a:r>
              <a:rPr lang="en-US" sz="2400" dirty="0" smtClean="0"/>
              <a:t>                         </a:t>
            </a:r>
            <a:r>
              <a:rPr lang="en-US" sz="2400" dirty="0" smtClean="0">
                <a:solidFill>
                  <a:srgbClr val="FF0000"/>
                </a:solidFill>
              </a:rPr>
              <a:t>Where do you </a:t>
            </a:r>
            <a:r>
              <a:rPr lang="en-US" sz="2400" dirty="0">
                <a:solidFill>
                  <a:srgbClr val="FF0000"/>
                </a:solidFill>
              </a:rPr>
              <a:t>find </a:t>
            </a:r>
            <a:r>
              <a:rPr lang="en-US" sz="2400" dirty="0" smtClean="0">
                <a:solidFill>
                  <a:srgbClr val="FF0000"/>
                </a:solidFill>
              </a:rPr>
              <a:t>chemicals?</a:t>
            </a:r>
          </a:p>
          <a:p>
            <a:endParaRPr lang="en-US" sz="2400" dirty="0" smtClean="0">
              <a:solidFill>
                <a:srgbClr val="0D7E09"/>
              </a:solidFill>
            </a:endParaRPr>
          </a:p>
          <a:p>
            <a:r>
              <a:rPr lang="en-US" sz="1400" dirty="0" smtClean="0"/>
              <a:t>                                            Examples of scientific and non-scientific sources –</a:t>
            </a:r>
          </a:p>
          <a:p>
            <a:endParaRPr lang="en-US" sz="1400" dirty="0" smtClean="0"/>
          </a:p>
          <a:p>
            <a:endParaRPr lang="en-US" sz="1400" dirty="0" smtClean="0"/>
          </a:p>
          <a:p>
            <a:r>
              <a:rPr lang="en-US" sz="1400" dirty="0" smtClean="0"/>
              <a:t>abstracting services                               biology/genomics </a:t>
            </a:r>
            <a:r>
              <a:rPr lang="en-US" sz="1400" dirty="0"/>
              <a:t>databases</a:t>
            </a:r>
          </a:p>
          <a:p>
            <a:r>
              <a:rPr lang="en-US" sz="1400" dirty="0"/>
              <a:t>bio-activity </a:t>
            </a:r>
            <a:r>
              <a:rPr lang="en-US" sz="1400" dirty="0" smtClean="0"/>
              <a:t>databases                            books</a:t>
            </a:r>
          </a:p>
          <a:p>
            <a:r>
              <a:rPr lang="en-US" sz="1400" dirty="0"/>
              <a:t>chemistry </a:t>
            </a:r>
            <a:r>
              <a:rPr lang="en-US" sz="1400" dirty="0" smtClean="0"/>
              <a:t>databases                              clinical trials</a:t>
            </a:r>
          </a:p>
          <a:p>
            <a:r>
              <a:rPr lang="en-US" sz="1400" dirty="0"/>
              <a:t>c</a:t>
            </a:r>
            <a:r>
              <a:rPr lang="en-US" sz="1400" dirty="0" smtClean="0"/>
              <a:t>ompany annual reports                        drug information</a:t>
            </a:r>
          </a:p>
          <a:p>
            <a:r>
              <a:rPr lang="en-US" sz="1400" dirty="0" smtClean="0"/>
              <a:t>electronic books</a:t>
            </a:r>
            <a:r>
              <a:rPr lang="en-US" sz="1400" dirty="0"/>
              <a:t> </a:t>
            </a:r>
            <a:r>
              <a:rPr lang="en-US" sz="1400" dirty="0" smtClean="0"/>
              <a:t>                                    environmental information</a:t>
            </a:r>
          </a:p>
          <a:p>
            <a:r>
              <a:rPr lang="en-US" sz="1400" dirty="0"/>
              <a:t>f</a:t>
            </a:r>
            <a:r>
              <a:rPr lang="en-US" sz="1400" dirty="0" smtClean="0"/>
              <a:t>ood additives</a:t>
            </a:r>
            <a:r>
              <a:rPr lang="en-US" sz="1400" dirty="0"/>
              <a:t> </a:t>
            </a:r>
            <a:r>
              <a:rPr lang="en-US" sz="1400" dirty="0" smtClean="0"/>
              <a:t>                                        lawsuits</a:t>
            </a:r>
          </a:p>
          <a:p>
            <a:r>
              <a:rPr lang="en-US" sz="1400" dirty="0"/>
              <a:t>m</a:t>
            </a:r>
            <a:r>
              <a:rPr lang="en-US" sz="1400" dirty="0" smtClean="0"/>
              <a:t>agazines                                              medical </a:t>
            </a:r>
            <a:r>
              <a:rPr lang="en-US" sz="1400" dirty="0"/>
              <a:t>information</a:t>
            </a:r>
          </a:p>
          <a:p>
            <a:r>
              <a:rPr lang="en-US" sz="1400" dirty="0"/>
              <a:t>medical </a:t>
            </a:r>
            <a:r>
              <a:rPr lang="en-US" sz="1400" dirty="0" smtClean="0"/>
              <a:t>records                                      newspapers</a:t>
            </a:r>
            <a:endParaRPr lang="en-US" sz="1400" dirty="0"/>
          </a:p>
          <a:p>
            <a:r>
              <a:rPr lang="en-US" sz="1400" dirty="0"/>
              <a:t>p</a:t>
            </a:r>
            <a:r>
              <a:rPr lang="en-US" sz="1400" dirty="0" smtClean="0"/>
              <a:t>atents                                                   packages/bottles/everyday product labels</a:t>
            </a:r>
          </a:p>
          <a:p>
            <a:r>
              <a:rPr lang="en-US" sz="1400" dirty="0"/>
              <a:t>s</a:t>
            </a:r>
            <a:r>
              <a:rPr lang="en-US" sz="1400" dirty="0" smtClean="0"/>
              <a:t>cientific journals                                    toxicological information</a:t>
            </a:r>
            <a:endParaRPr lang="en-US" sz="1400" dirty="0"/>
          </a:p>
        </p:txBody>
      </p:sp>
    </p:spTree>
    <p:extLst>
      <p:ext uri="{BB962C8B-B14F-4D97-AF65-F5344CB8AC3E}">
        <p14:creationId xmlns:p14="http://schemas.microsoft.com/office/powerpoint/2010/main" val="360849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dirty="0">
                <a:solidFill>
                  <a:srgbClr val="0D7E09"/>
                </a:solidFill>
              </a:rPr>
              <a:t>Critical factors for the success of </a:t>
            </a:r>
            <a:r>
              <a:rPr lang="en-US" sz="4000" dirty="0" smtClean="0">
                <a:solidFill>
                  <a:srgbClr val="0D7E09"/>
                </a:solidFill>
              </a:rPr>
              <a:t>the </a:t>
            </a:r>
            <a:r>
              <a:rPr lang="en-US" sz="4000" dirty="0">
                <a:solidFill>
                  <a:srgbClr val="0D7E09"/>
                </a:solidFill>
              </a:rPr>
              <a:t>InChI project</a:t>
            </a:r>
            <a:endParaRPr lang="en-GB" sz="4000" dirty="0">
              <a:solidFill>
                <a:srgbClr val="0D7E09"/>
              </a:solidFill>
            </a:endParaRPr>
          </a:p>
        </p:txBody>
      </p:sp>
      <p:sp>
        <p:nvSpPr>
          <p:cNvPr id="14339" name="Rectangle 3"/>
          <p:cNvSpPr>
            <a:spLocks noGrp="1" noChangeArrowheads="1"/>
          </p:cNvSpPr>
          <p:nvPr>
            <p:ph type="body" idx="1"/>
          </p:nvPr>
        </p:nvSpPr>
        <p:spPr>
          <a:xfrm>
            <a:off x="434975" y="1510746"/>
            <a:ext cx="8229600" cy="4080757"/>
          </a:xfrm>
        </p:spPr>
        <p:txBody>
          <a:bodyPr/>
          <a:lstStyle/>
          <a:p>
            <a:pPr marL="609600" indent="-609600">
              <a:buFontTx/>
              <a:buAutoNum type="arabicPeriod"/>
            </a:pPr>
            <a:endParaRPr lang="en-US" dirty="0"/>
          </a:p>
          <a:p>
            <a:pPr marL="609600" indent="-609600">
              <a:buFontTx/>
              <a:buAutoNum type="arabicPeriod"/>
            </a:pPr>
            <a:r>
              <a:rPr lang="en-US" sz="2400" dirty="0" smtClean="0"/>
              <a:t>Technically competent, compatible, international, non-territorial staff</a:t>
            </a:r>
          </a:p>
          <a:p>
            <a:pPr marL="0" indent="0">
              <a:buNone/>
            </a:pPr>
            <a:r>
              <a:rPr lang="en-US" sz="2400" dirty="0" smtClean="0"/>
              <a:t>                    (US, UK, Germany &amp; Russia)</a:t>
            </a:r>
            <a:endParaRPr lang="en-US" sz="2400" dirty="0"/>
          </a:p>
          <a:p>
            <a:pPr marL="609600" indent="-609600">
              <a:buNone/>
            </a:pPr>
            <a:r>
              <a:rPr lang="en-US" sz="2400" dirty="0" smtClean="0"/>
              <a:t>2.    Fulfill </a:t>
            </a:r>
            <a:r>
              <a:rPr lang="en-US" sz="2400" dirty="0"/>
              <a:t>a real </a:t>
            </a:r>
            <a:r>
              <a:rPr lang="en-US" sz="2400" dirty="0" smtClean="0"/>
              <a:t>community (users and providers) need – provide an incentive for using InChI</a:t>
            </a:r>
            <a:endParaRPr lang="en-US" sz="2400" dirty="0"/>
          </a:p>
          <a:p>
            <a:pPr marL="609600" indent="-609600">
              <a:buNone/>
            </a:pPr>
            <a:r>
              <a:rPr lang="en-US" sz="2400" dirty="0" smtClean="0"/>
              <a:t>3.    Political </a:t>
            </a:r>
            <a:r>
              <a:rPr lang="en-US" sz="2400" dirty="0"/>
              <a:t>and Financial </a:t>
            </a:r>
            <a:r>
              <a:rPr lang="en-US" sz="2400" dirty="0" smtClean="0"/>
              <a:t>Support – proper consultation &amp; cooperation</a:t>
            </a:r>
          </a:p>
          <a:p>
            <a:pPr marL="609600" indent="-609600">
              <a:buNone/>
            </a:pPr>
            <a:r>
              <a:rPr lang="en-US" sz="2400" dirty="0" smtClean="0"/>
              <a:t>4.    The right timing</a:t>
            </a:r>
            <a:r>
              <a:rPr lang="en-US" dirty="0"/>
              <a:t/>
            </a:r>
            <a:br>
              <a:rPr lang="en-US" dirty="0"/>
            </a:b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1792"/>
            <a:ext cx="9144000" cy="5446644"/>
          </a:xfrm>
          <a:prstGeom prst="rect">
            <a:avLst/>
          </a:prstGeom>
        </p:spPr>
      </p:pic>
    </p:spTree>
    <p:extLst>
      <p:ext uri="{BB962C8B-B14F-4D97-AF65-F5344CB8AC3E}">
        <p14:creationId xmlns:p14="http://schemas.microsoft.com/office/powerpoint/2010/main" val="354278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0330"/>
            <a:ext cx="9143999" cy="5552660"/>
          </a:xfrm>
        </p:spPr>
        <p:txBody>
          <a:bodyPr/>
          <a:lstStyle/>
          <a:p>
            <a:pPr algn="l"/>
            <a:r>
              <a:rPr lang="en-US" sz="1200" dirty="0"/>
              <a:t>Title 15 U.S.C. Chapter 6 §(204) 205a - 205l</a:t>
            </a:r>
            <a:br>
              <a:rPr lang="en-US" sz="1200" dirty="0"/>
            </a:br>
            <a:r>
              <a:rPr lang="en-US" sz="1200" dirty="0"/>
              <a:t>METRIC CONVERSION LAW</a:t>
            </a:r>
            <a:br>
              <a:rPr lang="en-US" sz="1200" dirty="0"/>
            </a:br>
            <a:r>
              <a:rPr lang="en-US" sz="1200" dirty="0"/>
              <a:t>(Pub. L. 94-168, §2, Metric Conversion Act, Dec. 23, 1975</a:t>
            </a:r>
            <a:r>
              <a:rPr lang="en-US" sz="1200" dirty="0" smtClean="0"/>
              <a:t>)</a:t>
            </a:r>
            <a:br>
              <a:rPr lang="en-US" sz="1200" dirty="0" smtClean="0"/>
            </a:br>
            <a:r>
              <a:rPr lang="en-US" sz="1200" dirty="0"/>
              <a:t/>
            </a:r>
            <a:br>
              <a:rPr lang="en-US" sz="1200" dirty="0"/>
            </a:br>
            <a:r>
              <a:rPr lang="en-US" sz="1200" dirty="0"/>
              <a:t>§ 204. Metric system authorized. - It shall be lawful throughout the United States</a:t>
            </a:r>
            <a:br>
              <a:rPr lang="en-US" sz="1200" dirty="0"/>
            </a:br>
            <a:r>
              <a:rPr lang="en-US" sz="1200" dirty="0"/>
              <a:t>of America to employ the weights and measures of the metric system; and no contract</a:t>
            </a:r>
            <a:br>
              <a:rPr lang="en-US" sz="1200" dirty="0"/>
            </a:br>
            <a:r>
              <a:rPr lang="en-US" sz="1200" dirty="0"/>
              <a:t>or dealing, or pleading in any court, shall be deemed invalid or liable to objection</a:t>
            </a:r>
            <a:br>
              <a:rPr lang="en-US" sz="1200" dirty="0"/>
            </a:br>
            <a:r>
              <a:rPr lang="en-US" sz="1200" dirty="0"/>
              <a:t>because the weights or measures expressed or referred to therein are weights or</a:t>
            </a:r>
            <a:br>
              <a:rPr lang="en-US" sz="1200" dirty="0"/>
            </a:br>
            <a:r>
              <a:rPr lang="en-US" sz="1200" dirty="0"/>
              <a:t>measures of the metric system. (14 Stat.339, Adopted July 28,1866</a:t>
            </a:r>
            <a:r>
              <a:rPr lang="en-US" sz="1200" dirty="0" smtClean="0"/>
              <a:t>)</a:t>
            </a:r>
            <a:br>
              <a:rPr lang="en-US" sz="1200" dirty="0" smtClean="0"/>
            </a:br>
            <a:r>
              <a:rPr lang="en-US" sz="1200" dirty="0"/>
              <a:t/>
            </a:r>
            <a:br>
              <a:rPr lang="en-US" sz="1200" dirty="0"/>
            </a:br>
            <a:r>
              <a:rPr lang="en-US" sz="1200" dirty="0"/>
              <a:t>Executive Order 12770 of July 25, 1991</a:t>
            </a:r>
            <a:br>
              <a:rPr lang="en-US" sz="1200" dirty="0"/>
            </a:br>
            <a:r>
              <a:rPr lang="en-US" sz="1200" dirty="0"/>
              <a:t>Metric Usage in Federal Government </a:t>
            </a:r>
            <a:r>
              <a:rPr lang="en-US" sz="1200" dirty="0" smtClean="0"/>
              <a:t>Programs</a:t>
            </a:r>
            <a:br>
              <a:rPr lang="en-US" sz="1200" dirty="0" smtClean="0"/>
            </a:br>
            <a:r>
              <a:rPr lang="en-US" sz="1200" dirty="0"/>
              <a:t/>
            </a:r>
            <a:br>
              <a:rPr lang="en-US" sz="1200" dirty="0"/>
            </a:br>
            <a:r>
              <a:rPr lang="en-US" sz="1200" dirty="0"/>
              <a:t>By the authority vested in me as President by the Constitution and the laws of the</a:t>
            </a:r>
            <a:br>
              <a:rPr lang="en-US" sz="1200" dirty="0"/>
            </a:br>
            <a:r>
              <a:rPr lang="en-US" sz="1200" dirty="0"/>
              <a:t>United States of America, Including the Metric Conversion Act of 1975, Public Law 94-168</a:t>
            </a:r>
            <a:br>
              <a:rPr lang="en-US" sz="1200" dirty="0"/>
            </a:br>
            <a:r>
              <a:rPr lang="en-US" sz="1200" dirty="0"/>
              <a:t>(15 U.S.C.205a et seq.) ("the Metric Conversion Act"),as amended by section 5164 of the</a:t>
            </a:r>
            <a:br>
              <a:rPr lang="en-US" sz="1200" dirty="0"/>
            </a:br>
            <a:r>
              <a:rPr lang="en-US" sz="1200" dirty="0"/>
              <a:t>Omnibus Trade and Competitiveness Act of 1988, Public Law 100-418 ("the Trade and</a:t>
            </a:r>
            <a:br>
              <a:rPr lang="en-US" sz="1200" dirty="0"/>
            </a:br>
            <a:r>
              <a:rPr lang="en-US" sz="1200" dirty="0"/>
              <a:t>Competitiveness Act"), and in order to implement the congressional designation of</a:t>
            </a:r>
            <a:br>
              <a:rPr lang="en-US" sz="1200" dirty="0"/>
            </a:br>
            <a:r>
              <a:rPr lang="en-US" sz="1200" dirty="0"/>
              <a:t>the metric system of measurement as the preferred system of weight sand measures for</a:t>
            </a:r>
            <a:br>
              <a:rPr lang="en-US" sz="1200" dirty="0"/>
            </a:br>
            <a:r>
              <a:rPr lang="en-US" sz="1200" dirty="0"/>
              <a:t>United States trade and commerce, it is hereby ordered as follows</a:t>
            </a:r>
            <a:r>
              <a:rPr lang="en-US" sz="1200" dirty="0" smtClean="0"/>
              <a:t>:</a:t>
            </a:r>
            <a:br>
              <a:rPr lang="en-US" sz="1200" dirty="0" smtClean="0"/>
            </a:br>
            <a:r>
              <a:rPr lang="en-US" sz="1200" dirty="0"/>
              <a:t/>
            </a:r>
            <a:br>
              <a:rPr lang="en-US" sz="1200" dirty="0"/>
            </a:br>
            <a:r>
              <a:rPr lang="en-US" sz="1200" dirty="0"/>
              <a:t>Sec 1. Coordination by the Department of Commerce</a:t>
            </a:r>
            <a:r>
              <a:rPr lang="en-US" sz="1200" dirty="0" smtClean="0"/>
              <a:t>.</a:t>
            </a:r>
            <a:br>
              <a:rPr lang="en-US" sz="1200" dirty="0" smtClean="0"/>
            </a:br>
            <a:r>
              <a:rPr lang="en-US" sz="1200" dirty="0"/>
              <a:t/>
            </a:r>
            <a:br>
              <a:rPr lang="en-US" sz="1200" dirty="0"/>
            </a:br>
            <a:r>
              <a:rPr lang="en-US" sz="1200" dirty="0"/>
              <a:t>The Secretary of Commerce ("Secretary") is designated to direct and coordinate efforts</a:t>
            </a:r>
            <a:br>
              <a:rPr lang="en-US" sz="1200" dirty="0"/>
            </a:br>
            <a:r>
              <a:rPr lang="en-US" sz="1200" dirty="0"/>
              <a:t>by Federal departments and agencies to implement Government metric usage in accordance</a:t>
            </a:r>
            <a:br>
              <a:rPr lang="en-US" sz="1200" dirty="0"/>
            </a:br>
            <a:r>
              <a:rPr lang="en-US" sz="1200" dirty="0"/>
              <a:t>with section3 of the Metric Conversion Act (15 U.S.C. 205b), as amended by section5164(b)</a:t>
            </a:r>
            <a:br>
              <a:rPr lang="en-US" sz="1200" dirty="0"/>
            </a:br>
            <a:r>
              <a:rPr lang="en-US" sz="1200" dirty="0"/>
              <a:t>of the Trade and Competitiveness Act. </a:t>
            </a:r>
            <a:r>
              <a:rPr lang="en-US" sz="1200" dirty="0" smtClean="0"/>
              <a:t>….</a:t>
            </a:r>
            <a:br>
              <a:rPr lang="en-US" sz="1200" dirty="0" smtClean="0"/>
            </a:br>
            <a:r>
              <a:rPr lang="en-US" sz="1200" dirty="0"/>
              <a:t/>
            </a:r>
            <a:br>
              <a:rPr lang="en-US" sz="1200" dirty="0"/>
            </a:br>
            <a:r>
              <a:rPr lang="en-US" sz="1200" dirty="0"/>
              <a:t>The Secretary shall report to the President annually </a:t>
            </a:r>
            <a:r>
              <a:rPr lang="en-US" sz="1200" dirty="0" smtClean="0"/>
              <a:t>regarding the </a:t>
            </a:r>
            <a:r>
              <a:rPr lang="en-US" sz="1200" dirty="0"/>
              <a:t>progress made in implementing this order.</a:t>
            </a:r>
            <a:r>
              <a:rPr lang="en-US" dirty="0"/>
              <a:t/>
            </a:r>
            <a:br>
              <a:rPr lang="en-US" dirty="0"/>
            </a:br>
            <a:endParaRPr lang="en-US" dirty="0"/>
          </a:p>
        </p:txBody>
      </p:sp>
    </p:spTree>
    <p:extLst>
      <p:ext uri="{BB962C8B-B14F-4D97-AF65-F5344CB8AC3E}">
        <p14:creationId xmlns:p14="http://schemas.microsoft.com/office/powerpoint/2010/main" val="67411234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5960</TotalTime>
  <Words>820</Words>
  <Application>Microsoft Office PowerPoint</Application>
  <PresentationFormat>On-screen Show (4:3)</PresentationFormat>
  <Paragraphs>171</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Presentation</vt:lpstr>
      <vt:lpstr>The need for data standards.  How the InChI Project is more than just a standard for chemists.</vt:lpstr>
      <vt:lpstr>PowerPoint Presentation</vt:lpstr>
      <vt:lpstr>                         InChI  The IUPAC International Chemical Identifier, or InChI, is a machine-readable string of symbols which enables a computer to represent the compound in a completely unequivocal manner.   InChIs are produced by computer from structures drawn on-screen, and the original structure (the international language of chemistry) can be regenerated from an InChI with appropriate software.  An InChI is not directly intelligible to the normal human reader, but InChIs will in time form the basis of an unequivocal and unique data base of all chemical compounds.  Like Bar Codes, InChIs are not designed to be read by humans.</vt:lpstr>
      <vt:lpstr>Objective</vt:lpstr>
      <vt:lpstr>        Why InChI? - Too Many Identifiers (“Standards”)  Structure diagrams    - various conventions    - contain ‘too much’ information  Connection Tables    -  MolFiles, SMILES, ROSDAL, …  Pronounceable (but mostly unpronounceable) and mostly complex names    -  IUPAC, CAS 8th CI name, CAS 9th CI name, trivial,  trade, WHO INN  (Dumb) Index Numbers    -  EINECS, FEMA, DOT, RTECS, CAS, Beilstein, USP, RTECS, EEC, RCRA, NCI, UN, USAN , EC </vt:lpstr>
      <vt:lpstr>PowerPoint Presentation</vt:lpstr>
      <vt:lpstr>Critical factors for the success of the InChI project</vt:lpstr>
      <vt:lpstr>PowerPoint Presentation</vt:lpstr>
      <vt:lpstr>Title 15 U.S.C. Chapter 6 §(204) 205a - 205l METRIC CONVERSION LAW (Pub. L. 94-168, §2, Metric Conversion Act, Dec. 23, 1975)  § 204. Metric system authorized. - It shall be lawful throughout the United States of America to employ the weights and measures of the metric system; and no contract or dealing, or pleading in any court, shall be deemed invalid or liable to objection because the weights or measures expressed or referred to therein are weights or measures of the metric system. (14 Stat.339, Adopted July 28,1866)  Executive Order 12770 of July 25, 1991 Metric Usage in Federal Government Programs  By the authority vested in me as President by the Constitution and the laws of the United States of America, Including the Metric Conversion Act of 1975, Public Law 94-168 (15 U.S.C.205a et seq.) ("the Metric Conversion Act"),as amended by section 5164 of the Omnibus Trade and Competitiveness Act of 1988, Public Law 100-418 ("the Trade and Competitiveness Act"), and in order to implement the congressional designation of the metric system of measurement as the preferred system of weight sand measures for United States trade and commerce, it is hereby ordered as follows:  Sec 1. Coordination by the Department of Commerce.  The Secretary of Commerce ("Secretary") is designated to direct and coordinate efforts by Federal departments and agencies to implement Government metric usage in accordance with section3 of the Metric Conversion Act (15 U.S.C. 205b), as amended by section5164(b) of the Trade and Competitiveness Act. ….  The Secretary shall report to the President annually regarding the progress made in implementing this order. </vt:lpstr>
      <vt:lpstr>Why Use InChI ?  </vt:lpstr>
      <vt:lpstr>Technical: InChI is a unique representation/identifier for defined chemical structures. Probably marginally better than previous ones. The InChI algorithm was built on the shoulders of giants, starting with Euler in 1736.  http://en.wikipedia.org/wiki/Graph_theory   Practical: InChI and the related hash-code compressed InChIKey are the ONLY available public domain, universal LINKs for in-house , private, and public databases of defined chemical structures.   The adoption and use of InChI by the vast majority of publishers and database providers around the world will assure it is and will continue to be widely used.</vt:lpstr>
      <vt:lpstr>                 Why InChI is becoming a success  1. Organizations around the world need a structure representation for their content (databases, journals, patents, chemicals for sale, products,  and so on) so that their content can be found and LINKED to and combined with other content on the Internet.  2.  InChI is a public domain algorithm that anyone, anywhere can freely use.  The other major representations are proprietary and hence not affordable for the world-wide community.  3. InChI is not a replacement for any internal structure representations.  InChI is IN ADDITION to what one uses internally.  Its value to most organizations is in LINKING information. </vt:lpstr>
      <vt:lpstr>How do we know the InChI project is beneficial?  Success is uncoerced adoption</vt:lpstr>
      <vt:lpstr>    What is in it for the various organizations?  The particular value of InChI is simple. The justification (or perhaps a better way to put it - the return on investment - ROI) is that the groups and their stakeholders can more easily and  cost effectively, find the information they need – internally and externally.  This will improve quality and the quantity of the results they obtain.  There are no other notations now being used, e.g.,  SMILES or CAS numbers, that can make this statement, since both are proprietary, not widely readily available, and not likely to ever be non-proprietary.  Put very explicitly, today there already are more InChIs in databases and information resources than any other chemical identifier because of two factors. One is that InChIs are free.  The second is that the Internet allows one to find information associated with an InChI.   </vt:lpstr>
      <vt:lpstr>How difficult is it to create an InChI?  Today, all the major structure drawing programs (ChemDraw, MDL/Symyx/Accelrys Draw, ISIS Draw, ChemAxon Marvin Sketch, ACD Labs ChemSketch, Jmol and so on) have incorporated the InChI algorithm in their products, with usually an “InChI” button for generating the InChI. </vt:lpstr>
      <vt:lpstr>Who uses/searches InChIs?  InChIs are now found in virtually all major chemical databases, particularly in the very large ones.  Databases such as Reaxys (30+ million structures),  NIH/PubChem (25+ million structures),  NIH/NCI (60+ million structures), and SciFinder (55+ million structures) all have InChIs and allow for InChIs as input for a search.  The next slide shows how different databases from different organizations can link together and find ALL available information. This can be done ONLY by using InChIs.</vt:lpstr>
      <vt:lpstr>The LINKED and Interoperable  and Combinable World of InChI</vt:lpstr>
      <vt:lpstr>InChI layered structure design</vt:lpstr>
      <vt:lpstr>PowerPoint Presentation</vt:lpstr>
      <vt:lpstr>PowerPoint Presentation</vt:lpstr>
      <vt:lpstr>PowerPoint Presentation</vt:lpstr>
      <vt:lpstr>                          The InChI Trust           With the requirements met of what areas of chemistry InChIs were needed for NIST databases, and since IUPAC is fundamentally and culturally a volunteer organization, a way had to be found to continue development of InChI, and maintain the InChI algorithm.  InChI had to be “institutionalized” and turned over to an entity that would ensure its ongoing activities and be acceptable to the community. It was concluded that a not-for-profit organization would best fit the ongoing and future project needs. Thus the decision to create and incorporate the "InChI Trust“ as a UK charity. </vt:lpstr>
      <vt:lpstr>                 The InChI Trust (continued)  As there is no "free lunch", the Trust needs resources to continue to operate. Membership in the InChI Trust requires annual dues. The income from these revenues will be used exclusively for InChI development, maintenance, and educational activities associated with the project. Membership will entitle a member to influence the direction, priority, and speed of further Trust activities. Those organizations which do not join the InChI Trust will still have free access to the InChI algorithms but will not participate in any decision-making or direction-setting activities.</vt:lpstr>
      <vt:lpstr> InChI Trust Organization</vt:lpstr>
      <vt:lpstr>                                  Current  InChI Trust  Members* Accelrys ACD/Labs ChemAxon CSIRO Dialog Elsevier Properties SA FIZ CHEMIE IBM Research IUPAC Informa / Taylor &amp; Francis Mcule Nature Publishing Group OpenEye Royal Society of Chemistry Springer Wiley               * includes 2 being processed                                       16 as of 9/11                                                                                                                                                                                               </vt:lpstr>
      <vt:lpstr>                                                            Current  InChI Trust Supporters  American Chemical Society Division of Chemical Information (CINF) (Carmen Nitsche) Caltech Library Services, Pasadena, CA, USA (Dana Roth) Chemistry Department, University of California, Riverside, CA, USA (Chris Reed) ChrisDS Consulting Limited (Chris Southan) Eshelman School of Pharmacy, University of North Carolina at Chapel Hill, NC, USA (Alex Tropsha) ETH Zürich, Chemistry Biology Pharmacy Information Center, Switzerland (Martin Brändle) Faculty of Science, University of Paderborn, Germany (Gregor Fels) Gesellschaft Deutscher Chemiker e.V. (GDCh), Germany (Wolfram Koch) Imperial College London, UK (Henry Rzepa) Institute for Chemoinformatics and Bioinformatics, University of Applied Sciences Gelsenkirchen, Recklinghausen                     Section, Germany (Achim Zielesny) International Union of Crystallography (Peter Strickland) Leadscope, Columbus, OH, USA (Michael Conley) Ludwig-Maximilians-Universität München, Munich, Germany (Thomas Engel) National Center for Biomedical Ontology, Stanford University, CA, USA (Mark Musen) National Chemical Laboratory, Pune, India (Muthukumarasamy Karthikeyan) National Institute of Chemistry, Ljubljana, Slovenia (Dusanka Janezic) NextMove Software, Santa Fe, NM, USA (Roger Sayle) Open Babel (Noel O'Boyle) SciencePoint, Redmond, WA, USA (Rudy Potenzone) Technical University of Vienna, Austria (Ulrich Jordis) The Chem21 Group, Inc., Lake Forest, IL, USA (Tony Hopfinger) Trinity University, San Antonio, TX, USA (Steven Bachrach) Unilever Centre for Molecular Science Informatics, Cambridge University, UK (Robert Glen) University of California, Davis, Genome Center, CA, USA (Oliver Fiehn) University of California, San Francisco, CA, USA (John Irwin) University of Indiana, Bloomington, IN, USA (David Wild) University of the West Indies, Mona Campus, Jamaica (Robert Lancashire) Xemistry GmbH, Königstein, Germany (Wolf-Dietrich Ihlenfeldt)                                                                                                                                                                                  28 as of 9/2011   </vt:lpstr>
      <vt:lpstr>InChI Trust Freeloaders   Too numerous to list  </vt:lpstr>
      <vt:lpstr>Why join the InChI Trust?  By joining the InChI Trust as a non-paying supporter you will add to the growing list of supporters who believe that the larger the size of supporting organizations, the more likely a vendor, with whom you do business or need information from, will want to add InChIs to their products.  The more InChIs in resources, the better you can serve you customers, users, and stakeholders.  </vt:lpstr>
      <vt:lpstr>InChI – What is missing?  While we believe InChI covers some 99% of the chemicals found in computer readable databases, there are areas of chemistry not yet covered by the InChI algorithm.  Some are currently being addressed, while others of lesser importance will be addressed in the next few years.  But these gaps have not impeded the widespread adoption and support of InChI.  </vt:lpstr>
      <vt:lpstr>Current IUPAC Working Groups &amp; Projects  In Progress: Organometallics InChI Resolver Electronic States RInChI – InChI for Reactions  Completed: InChI Certification Suite Version 1.04 released – 9/11) Markush (contract to be signed when funded) Polymers/Mixtures   To be started in 2011/2012: Revised FAQ’s from Cambridge- Nick Day/Peter Murray-Rust InChI teaching materials Inorganics</vt:lpstr>
      <vt:lpstr>InChI Certification Suite</vt:lpstr>
      <vt:lpstr>               The Future/Summary   InChI has become mainstream for publishers, databases providers, and software developers. Over the next 5-10 years, publishers will use data mining to create both better abstracts, useful indexing, and concept terms. Search engines will be able to search for appropriate text and structures and direct users to the original (fee or free/Open Access/Open Data) sources.</vt:lpstr>
      <vt:lpstr>If you are not part of the solution; you are part of the precipitate. </vt:lpstr>
      <vt:lpstr>                                           Acknowledgements  (Primarily members for the IUPAC InChI subcommittee and associated InChI working groups)   Steve Bachrach, Colin Batchelor,  John Barnard, Evan Bolton,  Steve Boyer,  Steve Bryant,  Szabolcs Csepregi , Rene Deplanque, Nicko Goncharoff,  Jonathan Goodman,  Guenter Grethe, Richard Hartshorn,  Jaroslav Kahovec , Richard Kidd, Hans Kraut, Alexander Lawson , Peter Linstrom,  Bill Milne, Gerry Moss, Peter Murray-Rust, Heike Nau , Marc Nicklaus, Carmen Nitsche, Matthias Nolte , Igor Pletnev, Josep Prous,  Hinnerk Rey,  Ulrich Roessler, Roger Schenck , Martin Schmidt, Steve Stein, Peter Shepherd, Markus Sitzmann, Chris Steinbeck, Keith Taylor, Dmitrii Tchekhovskoi,  Bill Town, Wendy Warr, Jason Wilde, Tony Williams, Andrey Yerin.  Special Acknowledgement: Ted Becker&amp; Alan McNaught for their vision and leadership of the future of IUPAC nomenclature.  </vt:lpstr>
    </vt:vector>
  </TitlesOfParts>
  <Company>Macmilla Publishers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ACS-SFO talk on InChI</dc:title>
  <dc:creator>Jason Wilde</dc:creator>
  <cp:lastModifiedBy>shelly heller</cp:lastModifiedBy>
  <cp:revision>280</cp:revision>
  <cp:lastPrinted>2011-09-04T19:44:37Z</cp:lastPrinted>
  <dcterms:created xsi:type="dcterms:W3CDTF">2010-02-02T10:23:15Z</dcterms:created>
  <dcterms:modified xsi:type="dcterms:W3CDTF">2011-09-08T12:48:38Z</dcterms:modified>
</cp:coreProperties>
</file>