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A0B4C-DF99-41B1-ABD8-7A1DBACBA750}" type="datetimeFigureOut">
              <a:rPr lang="en-US" smtClean="0"/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82EA-9C38-4B83-826A-6F8993AA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DS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850"/>
            <a:ext cx="8305800" cy="9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2" r="35068" b="-890"/>
          <a:stretch>
            <a:fillRect/>
          </a:stretch>
        </p:blipFill>
        <p:spPr bwMode="auto">
          <a:xfrm>
            <a:off x="4876800" y="315250"/>
            <a:ext cx="3733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0DB30-A311-49B8-8858-05E53B09C6AC}" type="slidenum">
              <a:rPr lang="en-US"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Times New Roman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7010400" cy="425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charset="0"/>
                <a:ea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http://ecommons.library.cornell.edu/handle/1813/17391</a:t>
            </a:r>
            <a:endParaRPr lang="en-US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1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1400" y="2489200"/>
            <a:ext cx="7645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3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  <a:cs typeface="Helvetic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  <a:cs typeface="Helvetic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  <a:cs typeface="Helvetic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  <a:cs typeface="Helvetic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6.wmf"/><Relationship Id="rId7" Type="http://schemas.openxmlformats.org/officeDocument/2006/relationships/image" Target="../media/image19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11" Type="http://schemas.openxmlformats.org/officeDocument/2006/relationships/image" Target="../media/image29.png"/><Relationship Id="rId5" Type="http://schemas.openxmlformats.org/officeDocument/2006/relationships/image" Target="../media/image28.wmf"/><Relationship Id="rId10" Type="http://schemas.openxmlformats.org/officeDocument/2006/relationships/image" Target="../media/image22.wmf"/><Relationship Id="rId4" Type="http://schemas.openxmlformats.org/officeDocument/2006/relationships/image" Target="../media/image27.jpeg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7662" y="1600200"/>
            <a:ext cx="5519738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800" dirty="0"/>
              <a:t>Commercial search engine </a:t>
            </a:r>
            <a:r>
              <a:rPr lang="en-US" sz="2800" dirty="0" smtClean="0"/>
              <a:t>developers </a:t>
            </a:r>
            <a:r>
              <a:rPr lang="en-US" sz="2800" dirty="0"/>
              <a:t>and universities: </a:t>
            </a:r>
            <a:r>
              <a:rPr lang="en-US" sz="2800" dirty="0" smtClean="0"/>
              <a:t>a critical time for </a:t>
            </a:r>
            <a:r>
              <a:rPr lang="en-US" sz="2800" dirty="0"/>
              <a:t>collaboration in the coming age of publicly accessible </a:t>
            </a:r>
            <a:r>
              <a:rPr lang="en-US" sz="2800" dirty="0" smtClean="0"/>
              <a:t>research data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>
              <a:latin typeface="+mn-lt"/>
              <a:cs typeface="Helvetica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7662" y="4648200"/>
            <a:ext cx="66198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/>
              <a:t>Stefan Kramer &amp; </a:t>
            </a:r>
            <a:r>
              <a:rPr lang="en-US" sz="2400" dirty="0"/>
              <a:t>William C. </a:t>
            </a:r>
            <a:r>
              <a:rPr lang="en-US" sz="2400" dirty="0" smtClean="0"/>
              <a:t>Block</a:t>
            </a:r>
            <a:br>
              <a:rPr lang="en-US" sz="2400" dirty="0" smtClean="0"/>
            </a:br>
            <a:r>
              <a:rPr lang="en-US" sz="2400" dirty="0" smtClean="0"/>
              <a:t>Cornell Institute for Social and Economic Research (CISER)</a:t>
            </a:r>
          </a:p>
        </p:txBody>
      </p:sp>
      <p:pic>
        <p:nvPicPr>
          <p:cNvPr id="4" name="Picture 5" descr="C:\Users\Stefan\AppData\Roaming\Microsoft\Media Catalog\Downloaded Clips\cl9c\j039169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250" y="1905000"/>
            <a:ext cx="31305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4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92150" y="11890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sz="3600" dirty="0">
                <a:latin typeface="Helvetica" charset="0"/>
                <a:ea typeface="ＭＳ Ｐゴシック" charset="-128"/>
                <a:cs typeface="Helvetica" charset="0"/>
              </a:rPr>
              <a:t>Thank you for your time &amp; attention!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12411"/>
            <a:ext cx="4563298" cy="43352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lang="en-US" sz="2800" dirty="0"/>
              <a:t>Stefan Kramer</a:t>
            </a:r>
            <a:br>
              <a:rPr lang="en-US" sz="2800" dirty="0"/>
            </a:br>
            <a:r>
              <a:rPr lang="en-US" sz="2800" dirty="0"/>
              <a:t>stefan.kramer@cornell.edu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/>
              <a:t>William </a:t>
            </a:r>
            <a:r>
              <a:rPr lang="en-US" sz="2800" dirty="0" smtClean="0"/>
              <a:t>C. Block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/>
              <a:t>   block@cornell.edu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buFont typeface="Wingdings" charset="2"/>
              <a:buNone/>
              <a:defRPr/>
            </a:pPr>
            <a:endParaRPr lang="en-US" sz="2800" dirty="0"/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819400" y="2332038"/>
            <a:ext cx="6169701" cy="4115641"/>
            <a:chOff x="2819400" y="2332038"/>
            <a:chExt cx="6169701" cy="4115641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5801348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Look for this </a:t>
              </a:r>
              <a:r>
                <a:rPr lang="en-US" dirty="0"/>
                <a:t>presentation in: http://ecommons.library.cornell.edu/handle/1813/17391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718" y="2332038"/>
              <a:ext cx="3987383" cy="337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42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past and the “recent present”: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 universities, researchers have had fairly little incentive to preserve and share their research data with others in the long term, aside from altruism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Not to be confused with temporary data collaboration during a project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Data sharing and publishing  largely not a recognized scholarly activity for the tenure process</a:t>
            </a:r>
            <a:endParaRPr lang="en-US" sz="2000" dirty="0"/>
          </a:p>
        </p:txBody>
      </p:sp>
      <p:pic>
        <p:nvPicPr>
          <p:cNvPr id="2053" name="Picture 5" descr="C:\Users\sk2349\AppData\Local\Microsoft\Windows\Temporary Internet Files\Content.IE5\311HFIVU\MC9000275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37" y="1981200"/>
            <a:ext cx="3259472" cy="32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48" y="1143000"/>
            <a:ext cx="6996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potential game changer</a:t>
            </a:r>
            <a:r>
              <a:rPr lang="en-US" sz="2400" dirty="0" smtClean="0"/>
              <a:t>: requirements by research funding organizations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59" y="1981200"/>
            <a:ext cx="4597920" cy="4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" y="2209800"/>
            <a:ext cx="5256032" cy="34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making research data available becomes </a:t>
            </a:r>
            <a:r>
              <a:rPr lang="en-US" sz="2000" i="1" dirty="0" smtClean="0"/>
              <a:t>non-optional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5449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3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63375"/>
            <a:ext cx="4947560" cy="39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24" y="1249687"/>
            <a:ext cx="794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research universities have their institutional repositories, chiefly for texts,  images, video, audio…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48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which some now (want to) adapt to accommodate </a:t>
            </a:r>
            <a:r>
              <a:rPr lang="en-US" i="1" dirty="0" smtClean="0"/>
              <a:t>research data …</a:t>
            </a:r>
            <a:r>
              <a:rPr lang="en-US" dirty="0" smtClean="0"/>
              <a:t> or build separate repositories for that purpose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4634"/>
            <a:ext cx="8020050" cy="326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3471"/>
            <a:ext cx="5136873" cy="445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" y="2692078"/>
            <a:ext cx="6222626" cy="349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4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093772"/>
            <a:ext cx="7000875" cy="259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7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good: </a:t>
            </a:r>
            <a:r>
              <a:rPr lang="en-US" dirty="0" smtClean="0"/>
              <a:t>metadata standards for specific domains of research data do exist, and research universities are increasingly promoting/supporting </a:t>
            </a:r>
            <a:r>
              <a:rPr lang="en-US" dirty="0" smtClean="0"/>
              <a:t> their </a:t>
            </a:r>
            <a:r>
              <a:rPr lang="en-US" dirty="0" smtClean="0"/>
              <a:t>use by scientists ...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2" y="2303895"/>
            <a:ext cx="6286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53871"/>
            <a:ext cx="57816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247" y="53340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Three e</a:t>
            </a:r>
            <a:r>
              <a:rPr lang="en-US" sz="2000" dirty="0" smtClean="0"/>
              <a:t>xamples, </a:t>
            </a:r>
            <a:r>
              <a:rPr lang="en-US" sz="2000" dirty="0"/>
              <a:t>from </a:t>
            </a:r>
            <a:r>
              <a:rPr lang="en-US" sz="2000" dirty="0" smtClean="0"/>
              <a:t>ecological, life, </a:t>
            </a:r>
            <a:r>
              <a:rPr lang="en-US" sz="2000" dirty="0"/>
              <a:t>and </a:t>
            </a:r>
            <a:r>
              <a:rPr lang="en-US" sz="2000" dirty="0" smtClean="0"/>
              <a:t> </a:t>
            </a:r>
            <a:r>
              <a:rPr lang="en-US" sz="2000" dirty="0"/>
              <a:t>social </a:t>
            </a:r>
            <a:r>
              <a:rPr lang="en-US" sz="2000" dirty="0" smtClean="0"/>
              <a:t>sciences</a:t>
            </a:r>
            <a:endParaRPr lang="en-US" sz="2000" dirty="0"/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770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1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so research data is (or at least can be) documented in ways that do (or at least could) allow for “search” in data-targeted ways: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8358"/>
            <a:ext cx="5943600" cy="357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4" y="557042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Two examples, from ecological and from social </a:t>
            </a:r>
            <a:r>
              <a:rPr lang="en-US" sz="2000" dirty="0" smtClean="0"/>
              <a:t>sciences</a:t>
            </a:r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3810000"/>
            <a:ext cx="3200400" cy="1600200"/>
          </a:xfrm>
          <a:prstGeom prst="round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027">
            <a:off x="2326338" y="2848716"/>
            <a:ext cx="3795713" cy="31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505200"/>
            <a:ext cx="3896234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684">
            <a:off x="5193056" y="2927388"/>
            <a:ext cx="3872716" cy="580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71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bad: </a:t>
            </a:r>
            <a:r>
              <a:rPr lang="en-US" dirty="0" smtClean="0"/>
              <a:t>as research data sharing becomes mandatory, university departments, libraries, research centers, associations, consortia, etc. will likely create more and more (different) information silos for more and more (diverse) data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6" name="Picture 4" descr="C:\Users\sk2349\AppData\Local\Microsoft\Windows\Temporary Internet Files\Content.IE5\85ZMVISH\MC9003347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79336"/>
            <a:ext cx="1820570" cy="17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k2349\AppData\Local\Microsoft\Windows\Temporary Internet Files\Content.IE5\311HFIVU\MC900226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7500"/>
            <a:ext cx="1587926" cy="12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k2349\AppData\Local\Microsoft\Windows\Temporary Internet Files\Content.IE5\85ZMVISH\MC9001550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485900" cy="16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k2349\AppData\Local\Microsoft\Windows\Temporary Internet Files\Content.IE5\MHHF260O\MC9002315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799"/>
            <a:ext cx="2658701" cy="17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k2349\AppData\Local\Microsoft\Windows\Temporary Internet Files\Content.IE5\FEIJZEUS\MC9001498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1" y="2560172"/>
            <a:ext cx="2978590" cy="16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k2349\AppData\Local\Microsoft\Windows\Temporary Internet Files\Content.IE5\U8Z2M3PE\MC90013027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69" y="2547464"/>
            <a:ext cx="4671588" cy="42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k2349\AppData\Local\Microsoft\Windows\Temporary Internet Files\Content.IE5\YMGTN5CA\MC90005558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4" y="3124200"/>
            <a:ext cx="3803964" cy="34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ugly: </a:t>
            </a:r>
            <a:r>
              <a:rPr lang="en-US" dirty="0" smtClean="0"/>
              <a:t>the </a:t>
            </a:r>
            <a:r>
              <a:rPr lang="en-US" i="1" dirty="0" smtClean="0"/>
              <a:t>future</a:t>
            </a:r>
            <a:r>
              <a:rPr lang="en-US" dirty="0" smtClean="0"/>
              <a:t> researcher, looking for data </a:t>
            </a:r>
            <a:r>
              <a:rPr lang="en-US" dirty="0" smtClean="0"/>
              <a:t>for repurposing, replication, </a:t>
            </a:r>
            <a:r>
              <a:rPr lang="en-US" dirty="0" smtClean="0"/>
              <a:t>… won’t and shouldn’t have to know or care much about how this infrastructure came to be …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7739" y="4029186"/>
            <a:ext cx="4600575" cy="1851507"/>
            <a:chOff x="197739" y="3314319"/>
            <a:chExt cx="4600575" cy="1851507"/>
          </a:xfrm>
        </p:grpSpPr>
        <p:pic>
          <p:nvPicPr>
            <p:cNvPr id="4100" name="Picture 4" descr="C:\Users\sk2349\AppData\Local\Microsoft\Windows\Temporary Internet Files\Content.IE5\MHHF260O\MC91021752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39" y="3535519"/>
              <a:ext cx="1524000" cy="163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sk2349\AppData\Local\Microsoft\Windows\Temporary Internet Files\Content.IE5\FEIJZEUS\MC90036831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3314319"/>
              <a:ext cx="1521714" cy="183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C:\Users\sk2349\AppData\Local\Microsoft\Windows\Temporary Internet Files\Content.IE5\FEIJZEUS\MP9003092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39" y="1962446"/>
            <a:ext cx="1066800" cy="16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sk2349\AppData\Local\Microsoft\Windows\Temporary Internet Files\Content.IE5\MHHF260O\MC9003359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9" y="3212613"/>
            <a:ext cx="1440034" cy="24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… but will want cross-data-repository searching to be </a:t>
            </a:r>
            <a:r>
              <a:rPr lang="en-US" b="1" dirty="0" smtClean="0"/>
              <a:t>easy, yet focusable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95462" y="2188692"/>
            <a:ext cx="2273726" cy="973526"/>
            <a:chOff x="213511" y="2438400"/>
            <a:chExt cx="6937015" cy="3792926"/>
          </a:xfrm>
        </p:grpSpPr>
        <p:pic>
          <p:nvPicPr>
            <p:cNvPr id="13" name="Picture 4" descr="C:\Users\sk2349\AppData\Local\Microsoft\Windows\Temporary Internet Files\Content.IE5\85ZMVISH\MC900334792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4479336"/>
              <a:ext cx="1820570" cy="175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sk2349\AppData\Local\Microsoft\Windows\Temporary Internet Files\Content.IE5\311HFIVU\MC90022684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747500"/>
              <a:ext cx="1587926" cy="129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sk2349\AppData\Local\Microsoft\Windows\Temporary Internet Files\Content.IE5\85ZMVISH\MC900155054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438400"/>
              <a:ext cx="1485900" cy="163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C:\Users\sk2349\AppData\Local\Microsoft\Windows\Temporary Internet Files\Content.IE5\MHHF260O\MC900231558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95799"/>
              <a:ext cx="2658701" cy="173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C:\Users\sk2349\AppData\Local\Microsoft\Windows\Temporary Internet Files\Content.IE5\FEIJZEUS\MC90014980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11" y="2560172"/>
              <a:ext cx="2978590" cy="1687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3589"/>
            <a:ext cx="2536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can create the solutions to these problems?  </a:t>
            </a:r>
            <a:r>
              <a:rPr lang="en-US" dirty="0" smtClean="0"/>
              <a:t>Research-generating institutions (incl. universities)</a:t>
            </a:r>
            <a:r>
              <a:rPr lang="en-US" dirty="0" smtClean="0"/>
              <a:t> and search </a:t>
            </a:r>
            <a:r>
              <a:rPr lang="en-US" dirty="0" smtClean="0"/>
              <a:t>engine developers together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313238" cy="11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06" y="4029361"/>
            <a:ext cx="2536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sk2349\AppData\Local\Microsoft\Windows\Temporary Internet Files\Content.IE5\311HFIVU\MP90039881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8020"/>
            <a:ext cx="3581400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0" y="2449945"/>
            <a:ext cx="808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4419600"/>
            <a:ext cx="808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=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483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</p:bldLst>
  </p:timing>
</p:sld>
</file>

<file path=ppt/theme/theme1.xml><?xml version="1.0" encoding="utf-8"?>
<a:theme xmlns:a="http://schemas.openxmlformats.org/drawingml/2006/main" name="1_LifecycleFromWolframDataSumm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LifecycleFromWolframDataSummit</Template>
  <TotalTime>853</TotalTime>
  <Words>350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1_LifecycleFromWolframDataSummit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Kramer</dc:creator>
  <cp:lastModifiedBy>Stefan Kramer</cp:lastModifiedBy>
  <cp:revision>49</cp:revision>
  <dcterms:created xsi:type="dcterms:W3CDTF">2011-08-26T17:45:55Z</dcterms:created>
  <dcterms:modified xsi:type="dcterms:W3CDTF">2011-09-05T18:22:51Z</dcterms:modified>
</cp:coreProperties>
</file>