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24" r:id="rId3"/>
    <p:sldId id="281" r:id="rId4"/>
    <p:sldId id="287" r:id="rId5"/>
    <p:sldId id="340" r:id="rId6"/>
    <p:sldId id="337" r:id="rId7"/>
    <p:sldId id="284" r:id="rId8"/>
    <p:sldId id="339" r:id="rId9"/>
    <p:sldId id="341" r:id="rId10"/>
    <p:sldId id="313" r:id="rId11"/>
    <p:sldId id="344" r:id="rId12"/>
    <p:sldId id="350" r:id="rId13"/>
    <p:sldId id="322" r:id="rId14"/>
    <p:sldId id="347" r:id="rId15"/>
    <p:sldId id="348" r:id="rId16"/>
    <p:sldId id="294" r:id="rId17"/>
    <p:sldId id="334" r:id="rId18"/>
    <p:sldId id="314" r:id="rId19"/>
    <p:sldId id="335" r:id="rId20"/>
    <p:sldId id="338" r:id="rId21"/>
    <p:sldId id="325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Cooper" initials="C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80"/>
    <a:srgbClr val="666666"/>
    <a:srgbClr val="0071BC"/>
    <a:srgbClr val="3FB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48" autoAdjust="0"/>
  </p:normalViewPr>
  <p:slideViewPr>
    <p:cSldViewPr snapToGrid="0">
      <p:cViewPr>
        <p:scale>
          <a:sx n="100" d="100"/>
          <a:sy n="100" d="100"/>
        </p:scale>
        <p:origin x="-660" y="-72"/>
      </p:cViewPr>
      <p:guideLst>
        <p:guide orient="horz" pos="2162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Workbook4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Storage</c:v>
                </c:pt>
              </c:strCache>
            </c:strRef>
          </c:tx>
          <c:spPr>
            <a:ln>
              <a:solidFill>
                <a:srgbClr val="666666"/>
              </a:solidFill>
            </a:ln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151552"/>
        <c:axId val="89085568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Data</c:v>
                </c:pt>
              </c:strCache>
            </c:strRef>
          </c:tx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1</c:v>
                </c:pt>
                <c:pt idx="1">
                  <c:v>30</c:v>
                </c:pt>
                <c:pt idx="2">
                  <c:v>400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Data Forcast</c:v>
                </c:pt>
              </c:strCache>
            </c:strRef>
          </c:tx>
          <c:spPr>
            <a:ln>
              <a:solidFill>
                <a:srgbClr val="0071BC"/>
              </a:solidFill>
              <a:prstDash val="sysDash"/>
            </a:ln>
          </c:spPr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2">
                  <c:v>400</c:v>
                </c:pt>
                <c:pt idx="3">
                  <c:v>1000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084416"/>
        <c:axId val="89084992"/>
      </c:scatterChart>
      <c:valAx>
        <c:axId val="89084416"/>
        <c:scaling>
          <c:orientation val="minMax"/>
          <c:max val="2013"/>
          <c:min val="2008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71BC"/>
                </a:solidFill>
              </a:defRPr>
            </a:pPr>
            <a:endParaRPr lang="en-US"/>
          </a:p>
        </c:txPr>
        <c:crossAx val="89084992"/>
        <c:crosses val="autoZero"/>
        <c:crossBetween val="midCat"/>
        <c:majorUnit val="1"/>
        <c:minorUnit val="0.1"/>
      </c:valAx>
      <c:valAx>
        <c:axId val="890849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0071BC"/>
                    </a:solidFill>
                  </a:defRPr>
                </a:pPr>
                <a:r>
                  <a:rPr lang="en-US" dirty="0" smtClean="0">
                    <a:solidFill>
                      <a:srgbClr val="0071BC"/>
                    </a:solidFill>
                  </a:rPr>
                  <a:t>Data</a:t>
                </a:r>
                <a:r>
                  <a:rPr lang="en-US" baseline="0" dirty="0" smtClean="0">
                    <a:solidFill>
                      <a:srgbClr val="0071BC"/>
                    </a:solidFill>
                  </a:rPr>
                  <a:t> Volume (TB)</a:t>
                </a:r>
                <a:endParaRPr lang="en-US" dirty="0">
                  <a:solidFill>
                    <a:srgbClr val="0071BC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71BC"/>
                </a:solidFill>
              </a:defRPr>
            </a:pPr>
            <a:endParaRPr lang="en-US"/>
          </a:p>
        </c:txPr>
        <c:crossAx val="89084416"/>
        <c:crosses val="autoZero"/>
        <c:crossBetween val="midCat"/>
      </c:valAx>
      <c:valAx>
        <c:axId val="89085568"/>
        <c:scaling>
          <c:orientation val="minMax"/>
          <c:max val="1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0071BC"/>
                    </a:solidFill>
                  </a:defRPr>
                </a:pPr>
                <a:r>
                  <a:rPr lang="en-US" dirty="0" smtClean="0">
                    <a:solidFill>
                      <a:srgbClr val="0071BC"/>
                    </a:solidFill>
                  </a:rPr>
                  <a:t>Disk Size (TB)</a:t>
                </a:r>
                <a:endParaRPr lang="en-US" dirty="0">
                  <a:solidFill>
                    <a:srgbClr val="0071BC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71BC"/>
                </a:solidFill>
              </a:defRPr>
            </a:pPr>
            <a:endParaRPr lang="en-US"/>
          </a:p>
        </c:txPr>
        <c:crossAx val="120151552"/>
        <c:crosses val="max"/>
        <c:crossBetween val="between"/>
        <c:minorUnit val="0.2"/>
      </c:valAx>
      <c:catAx>
        <c:axId val="120151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9085568"/>
        <c:crosses val="autoZero"/>
        <c:auto val="1"/>
        <c:lblAlgn val="ctr"/>
        <c:lblOffset val="100"/>
        <c:noMultiLvlLbl val="0"/>
      </c:catAx>
    </c:plotArea>
    <c:legend>
      <c:legendPos val="r"/>
      <c:overlay val="0"/>
      <c:txPr>
        <a:bodyPr/>
        <a:lstStyle/>
        <a:p>
          <a:pPr>
            <a:defRPr>
              <a:solidFill>
                <a:srgbClr val="0071BC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4D485C-E57A-034D-A349-522EE878B76D}" type="doc">
      <dgm:prSet loTypeId="urn:microsoft.com/office/officeart/2005/8/layout/funnel1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F48B011-2E18-714A-9F5A-44FAB84DEB51}">
      <dgm:prSet/>
      <dgm:spPr/>
      <dgm:t>
        <a:bodyPr/>
        <a:lstStyle/>
        <a:p>
          <a:r>
            <a:rPr lang="en-US" dirty="0" smtClean="0">
              <a:solidFill>
                <a:srgbClr val="0071BC"/>
              </a:solidFill>
            </a:rPr>
            <a:t>Transactions</a:t>
          </a:r>
          <a:endParaRPr lang="en-US" dirty="0">
            <a:solidFill>
              <a:srgbClr val="0071BC"/>
            </a:solidFill>
          </a:endParaRPr>
        </a:p>
      </dgm:t>
    </dgm:pt>
    <dgm:pt modelId="{C1835715-3ECB-DE42-AFB0-F3F8AD636D74}" type="parTrans" cxnId="{37B27918-9FD1-B541-8A34-C4016B264ABB}">
      <dgm:prSet/>
      <dgm:spPr/>
      <dgm:t>
        <a:bodyPr/>
        <a:lstStyle/>
        <a:p>
          <a:endParaRPr lang="en-US"/>
        </a:p>
      </dgm:t>
    </dgm:pt>
    <dgm:pt modelId="{01778439-9A0B-0A4B-B378-729EAE158E0D}" type="sibTrans" cxnId="{37B27918-9FD1-B541-8A34-C4016B264ABB}">
      <dgm:prSet/>
      <dgm:spPr/>
      <dgm:t>
        <a:bodyPr/>
        <a:lstStyle/>
        <a:p>
          <a:endParaRPr lang="en-US"/>
        </a:p>
      </dgm:t>
    </dgm:pt>
    <dgm:pt modelId="{18BCF7DE-88A2-D241-80C6-65E3E3324453}" type="pres">
      <dgm:prSet presAssocID="{EA4D485C-E57A-034D-A349-522EE878B76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29C99D-B0B7-EC4B-91F6-0A93ECE5FA7C}" type="pres">
      <dgm:prSet presAssocID="{EA4D485C-E57A-034D-A349-522EE878B76D}" presName="ellipse" presStyleLbl="trBgShp" presStyleIdx="0" presStyleCnt="1" custScaleX="70265"/>
      <dgm:spPr/>
    </dgm:pt>
    <dgm:pt modelId="{86B9BC2C-455E-B24E-A534-5EDCCF689F9D}" type="pres">
      <dgm:prSet presAssocID="{EA4D485C-E57A-034D-A349-522EE878B76D}" presName="arrow1" presStyleLbl="fgShp" presStyleIdx="0" presStyleCnt="1"/>
      <dgm:spPr/>
    </dgm:pt>
    <dgm:pt modelId="{1C6C2126-0C50-6645-A192-B0C0324FA8AC}" type="pres">
      <dgm:prSet presAssocID="{EA4D485C-E57A-034D-A349-522EE878B76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C41E6-FE55-4E4C-AF99-E06D26203276}" type="pres">
      <dgm:prSet presAssocID="{EA4D485C-E57A-034D-A349-522EE878B76D}" presName="funnel" presStyleLbl="trAlignAcc1" presStyleIdx="0" presStyleCnt="1" custScaleX="71563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D808F817-321D-9246-8698-B6E435B7465A}" type="presOf" srcId="{EA4D485C-E57A-034D-A349-522EE878B76D}" destId="{18BCF7DE-88A2-D241-80C6-65E3E3324453}" srcOrd="0" destOrd="0" presId="urn:microsoft.com/office/officeart/2005/8/layout/funnel1"/>
    <dgm:cxn modelId="{37B27918-9FD1-B541-8A34-C4016B264ABB}" srcId="{EA4D485C-E57A-034D-A349-522EE878B76D}" destId="{AF48B011-2E18-714A-9F5A-44FAB84DEB51}" srcOrd="0" destOrd="0" parTransId="{C1835715-3ECB-DE42-AFB0-F3F8AD636D74}" sibTransId="{01778439-9A0B-0A4B-B378-729EAE158E0D}"/>
    <dgm:cxn modelId="{1C2520F5-FE4D-1549-87E1-541D146E66AD}" type="presOf" srcId="{AF48B011-2E18-714A-9F5A-44FAB84DEB51}" destId="{1C6C2126-0C50-6645-A192-B0C0324FA8AC}" srcOrd="0" destOrd="0" presId="urn:microsoft.com/office/officeart/2005/8/layout/funnel1"/>
    <dgm:cxn modelId="{946940B7-8B56-AD46-B8EE-5A07E5FFE0F2}" type="presParOf" srcId="{18BCF7DE-88A2-D241-80C6-65E3E3324453}" destId="{1B29C99D-B0B7-EC4B-91F6-0A93ECE5FA7C}" srcOrd="0" destOrd="0" presId="urn:microsoft.com/office/officeart/2005/8/layout/funnel1"/>
    <dgm:cxn modelId="{8DBE45D6-FCD1-4247-985E-C4EADF30F5B3}" type="presParOf" srcId="{18BCF7DE-88A2-D241-80C6-65E3E3324453}" destId="{86B9BC2C-455E-B24E-A534-5EDCCF689F9D}" srcOrd="1" destOrd="0" presId="urn:microsoft.com/office/officeart/2005/8/layout/funnel1"/>
    <dgm:cxn modelId="{F8E2537D-D916-8A42-8E0B-DE1D1256156A}" type="presParOf" srcId="{18BCF7DE-88A2-D241-80C6-65E3E3324453}" destId="{1C6C2126-0C50-6645-A192-B0C0324FA8AC}" srcOrd="2" destOrd="0" presId="urn:microsoft.com/office/officeart/2005/8/layout/funnel1"/>
    <dgm:cxn modelId="{67E5161E-F81F-E444-BB61-3460A167C6E5}" type="presParOf" srcId="{18BCF7DE-88A2-D241-80C6-65E3E3324453}" destId="{9AFC41E6-FE55-4E4C-AF99-E06D26203276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4D485C-E57A-034D-A349-522EE878B76D}" type="doc">
      <dgm:prSet loTypeId="urn:microsoft.com/office/officeart/2005/8/layout/funnel1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F48B011-2E18-714A-9F5A-44FAB84DEB51}">
      <dgm:prSet custT="1"/>
      <dgm:spPr/>
      <dgm:t>
        <a:bodyPr/>
        <a:lstStyle/>
        <a:p>
          <a:r>
            <a:rPr lang="en-US" sz="1600" dirty="0" smtClean="0">
              <a:solidFill>
                <a:srgbClr val="0071BC"/>
              </a:solidFill>
            </a:rPr>
            <a:t>Transactions</a:t>
          </a:r>
          <a:endParaRPr lang="en-US" sz="4000" dirty="0">
            <a:solidFill>
              <a:srgbClr val="0071BC"/>
            </a:solidFill>
          </a:endParaRPr>
        </a:p>
      </dgm:t>
    </dgm:pt>
    <dgm:pt modelId="{C1835715-3ECB-DE42-AFB0-F3F8AD636D74}" type="parTrans" cxnId="{37B27918-9FD1-B541-8A34-C4016B264ABB}">
      <dgm:prSet/>
      <dgm:spPr/>
      <dgm:t>
        <a:bodyPr/>
        <a:lstStyle/>
        <a:p>
          <a:endParaRPr lang="en-US"/>
        </a:p>
      </dgm:t>
    </dgm:pt>
    <dgm:pt modelId="{01778439-9A0B-0A4B-B378-729EAE158E0D}" type="sibTrans" cxnId="{37B27918-9FD1-B541-8A34-C4016B264ABB}">
      <dgm:prSet/>
      <dgm:spPr/>
      <dgm:t>
        <a:bodyPr/>
        <a:lstStyle/>
        <a:p>
          <a:endParaRPr lang="en-US"/>
        </a:p>
      </dgm:t>
    </dgm:pt>
    <dgm:pt modelId="{18BCF7DE-88A2-D241-80C6-65E3E3324453}" type="pres">
      <dgm:prSet presAssocID="{EA4D485C-E57A-034D-A349-522EE878B76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29C99D-B0B7-EC4B-91F6-0A93ECE5FA7C}" type="pres">
      <dgm:prSet presAssocID="{EA4D485C-E57A-034D-A349-522EE878B76D}" presName="ellipse" presStyleLbl="trBgShp" presStyleIdx="0" presStyleCnt="1" custScaleX="146067"/>
      <dgm:spPr/>
    </dgm:pt>
    <dgm:pt modelId="{86B9BC2C-455E-B24E-A534-5EDCCF689F9D}" type="pres">
      <dgm:prSet presAssocID="{EA4D485C-E57A-034D-A349-522EE878B76D}" presName="arrow1" presStyleLbl="fgShp" presStyleIdx="0" presStyleCnt="1" custScaleX="41320" custScaleY="44429"/>
      <dgm:spPr/>
    </dgm:pt>
    <dgm:pt modelId="{1C6C2126-0C50-6645-A192-B0C0324FA8AC}" type="pres">
      <dgm:prSet presAssocID="{EA4D485C-E57A-034D-A349-522EE878B76D}" presName="rectangle" presStyleLbl="revTx" presStyleIdx="0" presStyleCnt="1" custLinFactNeighborX="684" custLinFactNeighborY="-40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C41E6-FE55-4E4C-AF99-E06D26203276}" type="pres">
      <dgm:prSet presAssocID="{EA4D485C-E57A-034D-A349-522EE878B76D}" presName="funnel" presStyleLbl="trAlignAcc1" presStyleIdx="0" presStyleCnt="1" custScaleX="143883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04E4F246-CB65-B249-85A0-60AF583D5E84}" type="presOf" srcId="{EA4D485C-E57A-034D-A349-522EE878B76D}" destId="{18BCF7DE-88A2-D241-80C6-65E3E3324453}" srcOrd="0" destOrd="0" presId="urn:microsoft.com/office/officeart/2005/8/layout/funnel1"/>
    <dgm:cxn modelId="{37B27918-9FD1-B541-8A34-C4016B264ABB}" srcId="{EA4D485C-E57A-034D-A349-522EE878B76D}" destId="{AF48B011-2E18-714A-9F5A-44FAB84DEB51}" srcOrd="0" destOrd="0" parTransId="{C1835715-3ECB-DE42-AFB0-F3F8AD636D74}" sibTransId="{01778439-9A0B-0A4B-B378-729EAE158E0D}"/>
    <dgm:cxn modelId="{4195218C-59A4-4F4A-83CF-F35EB9E4EDDE}" type="presOf" srcId="{AF48B011-2E18-714A-9F5A-44FAB84DEB51}" destId="{1C6C2126-0C50-6645-A192-B0C0324FA8AC}" srcOrd="0" destOrd="0" presId="urn:microsoft.com/office/officeart/2005/8/layout/funnel1"/>
    <dgm:cxn modelId="{8ED7C388-101B-E24E-A167-67FC7A2F4DC3}" type="presParOf" srcId="{18BCF7DE-88A2-D241-80C6-65E3E3324453}" destId="{1B29C99D-B0B7-EC4B-91F6-0A93ECE5FA7C}" srcOrd="0" destOrd="0" presId="urn:microsoft.com/office/officeart/2005/8/layout/funnel1"/>
    <dgm:cxn modelId="{ACBCEB37-0341-9041-81D5-28237FA5D5A8}" type="presParOf" srcId="{18BCF7DE-88A2-D241-80C6-65E3E3324453}" destId="{86B9BC2C-455E-B24E-A534-5EDCCF689F9D}" srcOrd="1" destOrd="0" presId="urn:microsoft.com/office/officeart/2005/8/layout/funnel1"/>
    <dgm:cxn modelId="{E9F4DE14-3400-EF4E-AF66-9C30106EF4F6}" type="presParOf" srcId="{18BCF7DE-88A2-D241-80C6-65E3E3324453}" destId="{1C6C2126-0C50-6645-A192-B0C0324FA8AC}" srcOrd="2" destOrd="0" presId="urn:microsoft.com/office/officeart/2005/8/layout/funnel1"/>
    <dgm:cxn modelId="{8DDAA5B8-97DD-8A48-A9B7-A62648B0071B}" type="presParOf" srcId="{18BCF7DE-88A2-D241-80C6-65E3E3324453}" destId="{9AFC41E6-FE55-4E4C-AF99-E06D26203276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9C99D-B0B7-EC4B-91F6-0A93ECE5FA7C}">
      <dsp:nvSpPr>
        <dsp:cNvPr id="0" name=""/>
        <dsp:cNvSpPr/>
      </dsp:nvSpPr>
      <dsp:spPr>
        <a:xfrm>
          <a:off x="1660522" y="490220"/>
          <a:ext cx="2762763" cy="1365504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9BC2C-455E-B24E-A534-5EDCCF689F9D}">
      <dsp:nvSpPr>
        <dsp:cNvPr id="0" name=""/>
        <dsp:cNvSpPr/>
      </dsp:nvSpPr>
      <dsp:spPr>
        <a:xfrm>
          <a:off x="2667000" y="3833876"/>
          <a:ext cx="762000" cy="487680"/>
        </a:xfrm>
        <a:prstGeom prst="down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C2126-0C50-6645-A192-B0C0324FA8AC}">
      <dsp:nvSpPr>
        <dsp:cNvPr id="0" name=""/>
        <dsp:cNvSpPr/>
      </dsp:nvSpPr>
      <dsp:spPr>
        <a:xfrm>
          <a:off x="1219199" y="4224020"/>
          <a:ext cx="3657600" cy="91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rgbClr val="0071BC"/>
              </a:solidFill>
            </a:rPr>
            <a:t>Transactions</a:t>
          </a:r>
          <a:endParaRPr lang="en-US" sz="3300" kern="1200" dirty="0">
            <a:solidFill>
              <a:srgbClr val="0071BC"/>
            </a:solidFill>
          </a:endParaRPr>
        </a:p>
      </dsp:txBody>
      <dsp:txXfrm>
        <a:off x="1219199" y="4224020"/>
        <a:ext cx="3657600" cy="914400"/>
      </dsp:txXfrm>
    </dsp:sp>
    <dsp:sp modelId="{9AFC41E6-FE55-4E4C-AF99-E06D26203276}">
      <dsp:nvSpPr>
        <dsp:cNvPr id="0" name=""/>
        <dsp:cNvSpPr/>
      </dsp:nvSpPr>
      <dsp:spPr>
        <a:xfrm>
          <a:off x="1521131" y="322580"/>
          <a:ext cx="3053736" cy="341376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D411FE-97C3-334D-B900-1C7E72693B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472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7EAF5A-01A8-2741-B02A-C366BACB49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416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afternoon,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I’d like to talk about why we embraced big data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benefits we’ve gained from the data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lessons that we’ve learned from this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Apologies for the switch, but the original topic didn’t work with the additional context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AF5A-01A8-2741-B02A-C366BACB493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08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Some of the things we can do now that we have the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detailed information and the means to process the information.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Customers who’ve looked at hotels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in your recent history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etc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are complicated problems to solve.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7DE0529-48E7-CE4B-97D0-84D36A70068F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 chart that illustrates</a:t>
            </a:r>
            <a:r>
              <a:rPr lang="en-US" baseline="0" dirty="0" smtClean="0"/>
              <a:t> how global the business is.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We just plotted the </a:t>
            </a:r>
            <a:r>
              <a:rPr lang="en-US" baseline="0" dirty="0" err="1" smtClean="0"/>
              <a:t>lat</a:t>
            </a:r>
            <a:r>
              <a:rPr lang="en-US" baseline="0" dirty="0" smtClean="0"/>
              <a:t>/long of hotel bookings for the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76885-D679-C94E-8F73-F942508D20A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 axis = number of days before the booking</a:t>
            </a:r>
          </a:p>
          <a:p>
            <a:endParaRPr lang="en-US" dirty="0" smtClean="0"/>
          </a:p>
          <a:p>
            <a:r>
              <a:rPr lang="en-US" dirty="0" smtClean="0"/>
              <a:t>X axis</a:t>
            </a:r>
            <a:r>
              <a:rPr lang="en-US" baseline="0" dirty="0" smtClean="0"/>
              <a:t> = days stayed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Color = multiples of the x and y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Weekends big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planning </a:t>
            </a:r>
            <a:r>
              <a:rPr lang="en-US" baseline="0" smtClean="0"/>
              <a:t>to visit NYC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AF5A-01A8-2741-B02A-C366BACB493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5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Data is used analysis of user segments, which can drive personalization.</a:t>
            </a:r>
          </a:p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This </a:t>
            </a:r>
            <a:r>
              <a:rPr lang="en-US" dirty="0">
                <a:ea typeface="ＭＳ Ｐゴシック" charset="0"/>
                <a:cs typeface="ＭＳ Ｐゴシック" charset="0"/>
              </a:rPr>
              <a:t>chart shows that Safari users click on hotels with higher mean and median prices as opposed to other users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1097F19-E6A2-8046-8B55-56A40B13106E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Coming from our historical background</a:t>
            </a:r>
            <a:r>
              <a:rPr lang="en-US" baseline="0" dirty="0" smtClean="0"/>
              <a:t> of air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a given origin city and travel days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much would you pay?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all data recorded from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AF5A-01A8-2741-B02A-C366BACB493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63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Slightly</a:t>
            </a:r>
            <a:r>
              <a:rPr lang="en-US" baseline="0" dirty="0" smtClean="0"/>
              <a:t> different analysis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Overlaid a simple curve fit to guess future prices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has evolved a bit into an internal game where we test different algorithm ability to predict future prices.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AF5A-01A8-2741-B02A-C366BACB493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42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Fun stuff,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but there’s still a bit of disconnect.  We can get much more granular about the activity, but it’s challenging to tie it with the fundamentals.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We’re trying to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converge our worlds</a:t>
            </a:r>
            <a:endParaRPr lang="en-US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A602664-3E0C-CF4B-8C4E-ACDB45540A94}" type="slidenum">
              <a:rPr lang="en-US" sz="1200"/>
              <a:pPr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Self service</a:t>
            </a:r>
            <a:r>
              <a:rPr lang="en-US" baseline="0" dirty="0" smtClean="0"/>
              <a:t> questions like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Which marketing channels are the most effective and relevant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Business</a:t>
            </a:r>
            <a:r>
              <a:rPr lang="en-US" baseline="0" dirty="0" smtClean="0"/>
              <a:t> objective =  show the most relevant content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</a:t>
            </a:r>
            <a:r>
              <a:rPr lang="en-US" baseline="0" dirty="0" smtClean="0"/>
              <a:t> we track back from the purchase the </a:t>
            </a:r>
            <a:r>
              <a:rPr lang="en-US" dirty="0" smtClean="0"/>
              <a:t>Peel the onion and</a:t>
            </a:r>
            <a:r>
              <a:rPr lang="en-US" baseline="0" dirty="0" smtClean="0"/>
              <a:t> pull out 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 we know what effect a change in one channel’s traffic will have on site traffic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</a:t>
            </a:r>
            <a:r>
              <a:rPr lang="en-US" baseline="0" dirty="0" smtClean="0"/>
              <a:t> can understand the 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 we can eventually make spending decisions based on incremental transactions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D14CC-3595-48EE-8AFE-7528DC81B70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Risk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of Technology in Search of a problem</a:t>
            </a:r>
          </a:p>
          <a:p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Very real resource contention issues.  One query at a time and first come first served.</a:t>
            </a:r>
          </a:p>
          <a:p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How do we make this accessible to the business analysts in the company.  SQL of SQL-like interfaces.</a:t>
            </a:r>
          </a:p>
          <a:p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Quantify of data is becoming overwhelming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F91C714-1889-A140-8163-00D2DBCCD63B}" type="slidenum">
              <a:rPr lang="en-US" sz="1200"/>
              <a:pPr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going to challenge your assumptions</a:t>
            </a:r>
          </a:p>
          <a:p>
            <a:endParaRPr lang="en-US" dirty="0" smtClean="0"/>
          </a:p>
          <a:p>
            <a:r>
              <a:rPr lang="en-US" dirty="0" smtClean="0"/>
              <a:t>We’ve actually</a:t>
            </a:r>
            <a:r>
              <a:rPr lang="en-US" baseline="0" dirty="0" smtClean="0"/>
              <a:t> run into a bit of a pickle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Kitchen sink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Storage density has doubled every 2-</a:t>
            </a:r>
            <a:r>
              <a:rPr lang="en-US" baseline="0" dirty="0" smtClean="0"/>
              <a:t>4 years.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AF5A-01A8-2741-B02A-C366BACB493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69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7FD92FE-06C8-AC4C-9167-0164F950A941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Orbitz is a </a:t>
            </a:r>
            <a:r>
              <a:rPr lang="en-US" smtClean="0">
                <a:ea typeface="ＭＳ Ｐゴシック" charset="0"/>
                <a:cs typeface="ＭＳ Ｐゴシック" charset="0"/>
              </a:rPr>
              <a:t>global </a:t>
            </a:r>
            <a:r>
              <a:rPr lang="en-US" smtClean="0">
                <a:ea typeface="ＭＳ Ｐゴシック" charset="0"/>
                <a:cs typeface="ＭＳ Ｐゴシック" charset="0"/>
              </a:rPr>
              <a:t>travel</a:t>
            </a:r>
            <a:r>
              <a:rPr lang="en-US" baseline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mtClean="0">
                <a:ea typeface="ＭＳ Ｐゴシック" charset="0"/>
                <a:cs typeface="ＭＳ Ｐゴシック" charset="0"/>
              </a:rPr>
              <a:t>company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 </a:t>
            </a:r>
          </a:p>
          <a:p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Lot’s of consolidation in travel over the last decade.</a:t>
            </a:r>
          </a:p>
          <a:p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8 agencies 90% of the 3</a:t>
            </a:r>
            <a:r>
              <a:rPr lang="en-US" baseline="30000" dirty="0" smtClean="0">
                <a:ea typeface="ＭＳ Ｐゴシック" charset="0"/>
                <a:cs typeface="ＭＳ Ｐゴシック" charset="0"/>
              </a:rPr>
              <a:t>rd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party travel market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charset="0"/>
              </a:rPr>
              <a:t>&gt;$11 billion in sales 2010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charset="0"/>
              </a:rPr>
              <a:t>How do I get the best Deals?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Naïve</a:t>
            </a:r>
            <a:r>
              <a:rPr lang="en-US" baseline="0" dirty="0" smtClean="0"/>
              <a:t> view was never throw any data away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Seems to make sense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</a:t>
            </a:r>
            <a:r>
              <a:rPr lang="en-US" baseline="0" dirty="0" smtClean="0"/>
              <a:t> matters is you record the data you want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Developers are very good a generating infinite amounts of logging and metrics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Logs should have an intended target to get a better signal to noise ratio and make the most of your storage.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or 7 million events per minute for only 35,000 signals</a:t>
            </a:r>
          </a:p>
          <a:p>
            <a:r>
              <a:rPr lang="en-US" baseline="0" dirty="0" smtClean="0"/>
              <a:t>Use some sample logs and give a rough estimate of developer/system noise to signal ratio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AF5A-01A8-2741-B02A-C366BACB493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universal key will allow you to tie data together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r</a:t>
            </a:r>
            <a:r>
              <a:rPr lang="en-US" dirty="0" smtClean="0"/>
              <a:t>aw</a:t>
            </a:r>
            <a:r>
              <a:rPr lang="en-US" baseline="0" dirty="0" smtClean="0"/>
              <a:t> data allows you to derive new dimensions that you hadn’t though of ahead of time as well as go back in time to rerun queries.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Having common languages and well understood paradigms like SQL makes things much more accessible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technology in all honesty is bleeding edge.  Don’t be embarrassed about asking how to backup and deal with disaster recovery.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data is proprietary and personal so how much needs to be </a:t>
            </a:r>
            <a:r>
              <a:rPr lang="en-US" baseline="0" dirty="0" err="1" smtClean="0"/>
              <a:t>anonymized</a:t>
            </a:r>
            <a:r>
              <a:rPr lang="en-US" baseline="0" dirty="0" smtClean="0"/>
              <a:t> before it’s shared?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Evolving application of data challenge what assumed everything was worth keeping.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maturing fast.  We have a pretty big ecosystem of technologies that aim to solve our problems.</a:t>
            </a:r>
          </a:p>
          <a:p>
            <a:r>
              <a:rPr lang="en-US" baseline="0" dirty="0" smtClean="0"/>
              <a:t>==================</a:t>
            </a:r>
          </a:p>
          <a:p>
            <a:r>
              <a:rPr lang="en-US" baseline="0" dirty="0" smtClean="0"/>
              <a:t>In spite of all this, we’re confident that our investment has been well-spent and that our future evolution will be built around this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AF5A-01A8-2741-B02A-C366BACB493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5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Other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than public repositories of movies preferences and scraping amazon in violation of T&amp;C’s there’s not a lot of freely available data on consumer preferences 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Having lot’s of data is cool</a:t>
            </a:r>
          </a:p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But believe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it or not we were not strictly motivated by technology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DC791B2-21DB-B243-86A7-A598C798906D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Focus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on the consumer data.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We started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by trying to solve a particular business problem of ranking properties in hotel search results. </a:t>
            </a:r>
          </a:p>
          <a:p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 It’s challenging because availability and pricing are generally fluid and dynamic.  </a:t>
            </a:r>
          </a:p>
          <a:p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Availability tends to fluctuate as well.  </a:t>
            </a:r>
          </a:p>
          <a:p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this page is dynamically assembled.</a:t>
            </a:r>
          </a:p>
          <a:p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What was reported was summarized information about transactions for each hotel as well as </a:t>
            </a:r>
          </a:p>
          <a:p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When we looked at the data, we realized that what we recorded was user activity.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2A10CE4-BAC8-6748-AD57-00984D375F9F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Typical data</a:t>
            </a:r>
            <a:r>
              <a:rPr lang="en-US" baseline="0" dirty="0" smtClean="0"/>
              <a:t> is web analytics and marketing performance data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Stuff like campaign performance, but performance really measured by did they show up</a:t>
            </a:r>
          </a:p>
          <a:p>
            <a:endParaRPr lang="en-US" baseline="0" dirty="0" smtClean="0"/>
          </a:p>
          <a:p>
            <a:r>
              <a:rPr lang="en-US" baseline="0" dirty="0" smtClean="0"/>
              <a:t>Qualified traffic wars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AF5A-01A8-2741-B02A-C366BACB493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62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Two distinct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databases</a:t>
            </a:r>
          </a:p>
          <a:p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Two distinct constituents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AF5A-01A8-2741-B02A-C366BACB493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07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 smtClean="0">
                <a:latin typeface="Arial" charset="0"/>
                <a:ea typeface="ＭＳ Ｐゴシック" charset="0"/>
                <a:cs typeface="ＭＳ Ｐゴシック" charset="0"/>
              </a:rPr>
              <a:t>To solve this problem,</a:t>
            </a:r>
          </a:p>
          <a:p>
            <a:endParaRPr lang="en-US" sz="12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dirty="0" smtClean="0">
                <a:latin typeface="Arial" charset="0"/>
                <a:ea typeface="ＭＳ Ｐゴシック" charset="0"/>
                <a:cs typeface="ＭＳ Ｐゴシック" charset="0"/>
              </a:rPr>
              <a:t>An</a:t>
            </a:r>
            <a:r>
              <a:rPr lang="en-US" sz="1200" baseline="0" dirty="0" smtClean="0">
                <a:latin typeface="Arial" charset="0"/>
                <a:ea typeface="ＭＳ Ｐゴシック" charset="0"/>
                <a:cs typeface="ＭＳ Ｐゴシック" charset="0"/>
              </a:rPr>
              <a:t> open source technology inspired by </a:t>
            </a:r>
            <a:r>
              <a:rPr lang="en-US" sz="120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google</a:t>
            </a:r>
            <a:r>
              <a:rPr lang="en-US" sz="1200" baseline="0" dirty="0" smtClean="0">
                <a:latin typeface="Arial" charset="0"/>
                <a:ea typeface="ＭＳ Ｐゴシック" charset="0"/>
                <a:cs typeface="ＭＳ Ｐゴシック" charset="0"/>
              </a:rPr>
              <a:t> was created by a Yahoo employee Doug Cutting called </a:t>
            </a:r>
            <a:r>
              <a:rPr lang="en-US" sz="120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Hadoop</a:t>
            </a:r>
            <a:endParaRPr lang="en-US" sz="12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12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dirty="0" err="1" smtClean="0">
                <a:latin typeface="Arial" charset="0"/>
                <a:ea typeface="ＭＳ Ｐゴシック" charset="0"/>
                <a:cs typeface="ＭＳ Ｐゴシック" charset="0"/>
              </a:rPr>
              <a:t>Hadoop</a:t>
            </a:r>
            <a:r>
              <a:rPr lang="en-US" sz="1200" dirty="0" smtClean="0">
                <a:latin typeface="Arial" charset="0"/>
                <a:ea typeface="ＭＳ Ｐゴシック" charset="0"/>
                <a:cs typeface="ＭＳ Ｐゴシック" charset="0"/>
              </a:rPr>
              <a:t> is software framework that allows us store and process large amounts of data</a:t>
            </a:r>
          </a:p>
          <a:p>
            <a:endParaRPr lang="en-US" sz="12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dirty="0" smtClean="0">
                <a:latin typeface="Arial" charset="0"/>
                <a:ea typeface="ＭＳ Ｐゴシック" charset="0"/>
                <a:cs typeface="ＭＳ Ｐゴシック" charset="0"/>
              </a:rPr>
              <a:t>Web scale</a:t>
            </a:r>
          </a:p>
          <a:p>
            <a:pPr>
              <a:buFontTx/>
              <a:buNone/>
            </a:pPr>
            <a:endParaRPr lang="en-US" sz="12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dirty="0" smtClean="0">
                <a:latin typeface="Arial" charset="0"/>
              </a:rPr>
              <a:t>It has proven to be scalable and reliable storage (but a bit bleeding edge)</a:t>
            </a:r>
          </a:p>
          <a:p>
            <a:endParaRPr lang="en-US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5CCD031-D0B8-9143-A8D6-7A8373DC93F8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started to record</a:t>
            </a:r>
            <a:r>
              <a:rPr lang="en-US" baseline="0" dirty="0" smtClean="0"/>
              <a:t> the raw analytics data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Click events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Actual page content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Ability to rerun queries. 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When you think of a new attribute you would like to consider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Of people who left the site just before purchase, how many looked at more than one hotel and were on an </a:t>
            </a:r>
            <a:r>
              <a:rPr lang="en-US" baseline="0" dirty="0" err="1" smtClean="0"/>
              <a:t>iphone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AF5A-01A8-2741-B02A-C366BACB493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07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Not aggregations or samples but every single page view.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Records numbering the billions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very important to note the distinction for us to have access to every individual record.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AF5A-01A8-2741-B02A-C366BACB493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0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4775" y="2940050"/>
            <a:ext cx="6402388" cy="415925"/>
          </a:xfrm>
        </p:spPr>
        <p:txBody>
          <a:bodyPr/>
          <a:lstStyle>
            <a:lvl1pPr algn="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1213"/>
            <a:ext cx="6400800" cy="328612"/>
          </a:xfrm>
        </p:spPr>
        <p:txBody>
          <a:bodyPr/>
          <a:lstStyle>
            <a:lvl1pPr marL="0" indent="0" algn="r">
              <a:buFontTx/>
              <a:buNone/>
              <a:defRPr sz="1800" b="1">
                <a:solidFill>
                  <a:srgbClr val="3FB2DC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347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44760299-7499-C54D-A1E7-49E6F9A258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5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885950" cy="4986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7200"/>
            <a:ext cx="5505450" cy="4986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D366A738-246E-514E-8CD9-2F33300938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9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28738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762500" y="1328738"/>
            <a:ext cx="36957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6BBA77D4-5293-4E4E-92FB-13C1639E89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57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28738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328738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2E07B253-4A97-014C-9AD0-4DAE1FD627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20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328738"/>
            <a:ext cx="75438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FB14025A-904E-4C46-A94F-98C4F3E7A5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37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2000">
                <a:solidFill>
                  <a:srgbClr val="0071B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23390-AB1B-4FE0-945F-E6F370584C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24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EAE316DD-C542-7B4A-B27C-776F6BDCF0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0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7AE2D029-5728-BA49-8D16-929DF7C73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28738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328738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80CD547E-309B-6C47-8368-8492FCA3EF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3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12CAAF47-5C28-A74A-9A0B-901A27C598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9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1C2070D6-5E84-A742-9439-1EF8664B6B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4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9DB87BF5-A0BF-C041-90D9-6CB43B52C1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3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E8583979-52A1-AF4A-90B9-997B2852A3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2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78FB983C-3220-CA44-A0CB-542FB64728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3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57200"/>
            <a:ext cx="754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28738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1038" y="6361113"/>
            <a:ext cx="71596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Arial" charset="0"/>
              </a:defRPr>
            </a:lvl1pPr>
          </a:lstStyle>
          <a:p>
            <a:r>
              <a:rPr lang="en-US"/>
              <a:t>page </a:t>
            </a:r>
            <a:fld id="{6F44A7B1-8428-9242-A598-7F73322EFA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9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1BC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1BC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1BC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1BC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1BC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0071B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0071B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0071B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0071BC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30000"/>
        </a:spcBef>
        <a:spcAft>
          <a:spcPct val="0"/>
        </a:spcAft>
        <a:buChar char="•"/>
        <a:defRPr sz="2000">
          <a:solidFill>
            <a:srgbClr val="0071BC"/>
          </a:solidFill>
          <a:latin typeface="+mn-lt"/>
          <a:ea typeface="ＭＳ Ｐゴシック" charset="-128"/>
          <a:cs typeface="ＭＳ Ｐゴシック" charset="-128"/>
        </a:defRPr>
      </a:lvl1pPr>
      <a:lvl2pPr marL="571500" indent="-227013" algn="l" rtl="0" eaLnBrk="0" fontAlgn="base" hangingPunct="0">
        <a:spcBef>
          <a:spcPct val="30000"/>
        </a:spcBef>
        <a:spcAft>
          <a:spcPct val="0"/>
        </a:spcAft>
        <a:buChar char="–"/>
        <a:defRPr sz="2000">
          <a:solidFill>
            <a:srgbClr val="0071BC"/>
          </a:solidFill>
          <a:latin typeface="+mn-lt"/>
          <a:ea typeface="ＭＳ Ｐゴシック" charset="-128"/>
        </a:defRPr>
      </a:lvl2pPr>
      <a:lvl3pPr marL="915988" indent="-227013" algn="l" rtl="0" eaLnBrk="0" fontAlgn="base" hangingPunct="0">
        <a:spcBef>
          <a:spcPct val="30000"/>
        </a:spcBef>
        <a:spcAft>
          <a:spcPct val="0"/>
        </a:spcAft>
        <a:buChar char="•"/>
        <a:defRPr sz="2000">
          <a:solidFill>
            <a:srgbClr val="0071BC"/>
          </a:solidFill>
          <a:latin typeface="+mn-lt"/>
          <a:ea typeface="ＭＳ Ｐゴシック" charset="-128"/>
        </a:defRPr>
      </a:lvl3pPr>
      <a:lvl4pPr marL="1660525" indent="-630238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71BC"/>
          </a:solidFill>
          <a:latin typeface="+mn-lt"/>
          <a:ea typeface="ＭＳ Ｐゴシック" charset="-128"/>
        </a:defRPr>
      </a:lvl4pPr>
      <a:lvl5pPr marL="23479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1BC"/>
          </a:solidFill>
          <a:latin typeface="+mn-lt"/>
          <a:ea typeface="ＭＳ Ｐゴシック" charset="-128"/>
        </a:defRPr>
      </a:lvl5pPr>
      <a:lvl6pPr marL="28051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71BC"/>
          </a:solidFill>
          <a:latin typeface="+mn-lt"/>
          <a:ea typeface="ＭＳ Ｐゴシック" charset="-128"/>
        </a:defRPr>
      </a:lvl6pPr>
      <a:lvl7pPr marL="32623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71BC"/>
          </a:solidFill>
          <a:latin typeface="+mn-lt"/>
          <a:ea typeface="ＭＳ Ｐゴシック" charset="-128"/>
        </a:defRPr>
      </a:lvl7pPr>
      <a:lvl8pPr marL="37195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71BC"/>
          </a:solidFill>
          <a:latin typeface="+mn-lt"/>
          <a:ea typeface="ＭＳ Ｐゴシック" charset="-128"/>
        </a:defRPr>
      </a:lvl8pPr>
      <a:lvl9pPr marL="41767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71BC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343150"/>
            <a:ext cx="2857500" cy="2857500"/>
          </a:xfrm>
          <a:prstGeom prst="rect">
            <a:avLst/>
          </a:prstGeom>
        </p:spPr>
      </p:pic>
      <p:sp>
        <p:nvSpPr>
          <p:cNvPr id="18434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430213" y="2519363"/>
            <a:ext cx="7480300" cy="704850"/>
          </a:xfrm>
        </p:spPr>
        <p:txBody>
          <a:bodyPr/>
          <a:lstStyle/>
          <a:p>
            <a:pPr eaLnBrk="1" hangingPunct="1"/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Experiences with Big Data </a:t>
            </a:r>
            <a:b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and </a:t>
            </a:r>
            <a:b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Learning What’s Worth Keeping</a:t>
            </a: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490663" y="3362325"/>
            <a:ext cx="6400800" cy="11207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Roger Liew, CTO Orbitz Worldwide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Wolfram Data Summit 2011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Recommendations For You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8915" name="Content Placeholder 4" descr="recommender_screenshot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579" r="-1557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800">
                <a:solidFill>
                  <a:schemeClr val="bg2"/>
                </a:solidFill>
                <a:latin typeface="Arial" charset="0"/>
              </a:rPr>
              <a:t>page </a:t>
            </a:r>
            <a:fld id="{498CEB79-2592-C84D-8F65-E03BC138A120}" type="slidenum">
              <a:rPr lang="en-US" sz="800">
                <a:solidFill>
                  <a:schemeClr val="bg2"/>
                </a:solidFill>
                <a:latin typeface="Arial" charset="0"/>
              </a:rPr>
              <a:pPr/>
              <a:t>10</a:t>
            </a:fld>
            <a:endParaRPr lang="en-US" sz="80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Orbitz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34645D0-127D-E241-B29F-60E487E647B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6557"/>
            <a:ext cx="8697916" cy="543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445" b="-6445"/>
          <a:stretch>
            <a:fillRect/>
          </a:stretch>
        </p:blipFill>
        <p:spPr>
          <a:xfrm>
            <a:off x="774700" y="-284162"/>
            <a:ext cx="7543800" cy="4114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EAE316DD-C542-7B4A-B27C-776F6BDCF0C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00" y="3376246"/>
            <a:ext cx="7518400" cy="3632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952500" y="3517900"/>
            <a:ext cx="3084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71BC"/>
                </a:solidFill>
                <a:latin typeface="+mn-lt"/>
              </a:rPr>
              <a:t>Advance hotel booking days</a:t>
            </a:r>
            <a:endParaRPr lang="en-US" sz="1800" dirty="0">
              <a:solidFill>
                <a:srgbClr val="0071B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91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Safari Users Seem to be Interested in More Expensive Hotels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800">
                <a:solidFill>
                  <a:schemeClr val="bg2"/>
                </a:solidFill>
                <a:latin typeface="Arial" charset="0"/>
              </a:rPr>
              <a:t>page </a:t>
            </a:r>
            <a:fld id="{17822ED6-A687-F743-8AFB-01A0C36D8216}" type="slidenum">
              <a:rPr lang="en-US" sz="800">
                <a:solidFill>
                  <a:schemeClr val="bg2"/>
                </a:solidFill>
                <a:latin typeface="Arial" charset="0"/>
              </a:rPr>
              <a:pPr/>
              <a:t>13</a:t>
            </a:fld>
            <a:endParaRPr lang="en-US" sz="80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45060" name="Content Placeholder 6" descr="Price-by-Browser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902" r="-42902"/>
          <a:stretch>
            <a:fillRect/>
          </a:stretch>
        </p:blipFill>
        <p:spPr>
          <a:xfrm>
            <a:off x="0" y="988537"/>
            <a:ext cx="9144000" cy="4987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937894"/>
            <a:ext cx="8496300" cy="580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29000" y="30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Prices From a Given Origin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01" y="996903"/>
            <a:ext cx="7937499" cy="566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Price Predictions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6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800">
                <a:solidFill>
                  <a:schemeClr val="bg2"/>
                </a:solidFill>
                <a:latin typeface="Arial" charset="0"/>
              </a:rPr>
              <a:t>page </a:t>
            </a:r>
            <a:fld id="{FF76A27B-4641-0B40-A751-C38BEC821DB5}" type="slidenum">
              <a:rPr lang="en-US" sz="800">
                <a:solidFill>
                  <a:schemeClr val="bg2"/>
                </a:solidFill>
                <a:latin typeface="Arial" charset="0"/>
              </a:rPr>
              <a:pPr/>
              <a:t>16</a:t>
            </a:fld>
            <a:endParaRPr lang="en-US" sz="80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54275" name="Content Placeholder 8" descr="unified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974" r="-22974"/>
          <a:stretch>
            <a:fillRect/>
          </a:stretch>
        </p:blipFill>
        <p:spPr>
          <a:xfrm>
            <a:off x="1447800" y="2946400"/>
            <a:ext cx="5989638" cy="2501900"/>
          </a:xfrm>
        </p:spPr>
      </p:pic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584200" y="1231900"/>
            <a:ext cx="7861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71BC"/>
                </a:solidFill>
                <a:latin typeface="Arial" charset="0"/>
              </a:rPr>
              <a:t>Our goal </a:t>
            </a:r>
            <a:r>
              <a:rPr lang="en-US" dirty="0">
                <a:solidFill>
                  <a:srgbClr val="0071BC"/>
                </a:solidFill>
                <a:latin typeface="Arial" charset="0"/>
              </a:rPr>
              <a:t>is a unified view of the data, allowing us to use the power of our existing tools for reporting and </a:t>
            </a:r>
            <a:r>
              <a:rPr lang="en-US" dirty="0" smtClean="0">
                <a:solidFill>
                  <a:srgbClr val="0071BC"/>
                </a:solidFill>
                <a:latin typeface="Arial" charset="0"/>
              </a:rPr>
              <a:t>analysis</a:t>
            </a:r>
            <a:endParaRPr lang="en-US" dirty="0">
              <a:solidFill>
                <a:srgbClr val="0071B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Begin to solve business 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Answer how customers move between marketing channels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/>
              <a:t>I</a:t>
            </a:r>
            <a:r>
              <a:rPr lang="en-US" sz="2400" dirty="0" smtClean="0"/>
              <a:t>dentify transactions attributed to a marketing channel that are not truly incremental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Anticipate customer needs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23390-AB1B-4FE0-945F-E6F370584C7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6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We’re Dealing With a Few Challenges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7918"/>
            <a:ext cx="7543800" cy="4114800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Most of these efforts are driven by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technology</a:t>
            </a: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It’s batch oriented and simplistically controlled</a:t>
            </a: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 challenge now is to unlock the value in this data by making it more available to the rest of the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organization</a:t>
            </a:r>
          </a:p>
          <a:p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What is worth keeping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800">
                <a:solidFill>
                  <a:schemeClr val="bg2"/>
                </a:solidFill>
                <a:latin typeface="Arial" charset="0"/>
              </a:rPr>
              <a:t>page </a:t>
            </a:r>
            <a:fld id="{A4A88F0C-174D-F845-9BE5-65567C093F5C}" type="slidenum">
              <a:rPr lang="en-US" sz="800">
                <a:solidFill>
                  <a:schemeClr val="bg2"/>
                </a:solidFill>
                <a:latin typeface="Arial" charset="0"/>
              </a:rPr>
              <a:pPr/>
              <a:t>18</a:t>
            </a:fld>
            <a:endParaRPr lang="en-US" sz="80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pace of data collection has outpaced growth curve of storage and </a:t>
            </a:r>
            <a:r>
              <a:rPr lang="en-US" dirty="0" smtClean="0"/>
              <a:t>processing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EAE316DD-C542-7B4A-B27C-776F6BDCF0CD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371661"/>
              </p:ext>
            </p:extLst>
          </p:nvPr>
        </p:nvGraphicFramePr>
        <p:xfrm>
          <a:off x="396886" y="1101934"/>
          <a:ext cx="8747113" cy="4885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556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800">
                <a:solidFill>
                  <a:schemeClr val="bg2"/>
                </a:solidFill>
                <a:latin typeface="Arial" charset="0"/>
              </a:rPr>
              <a:t>page </a:t>
            </a:r>
            <a:fld id="{465E3DD7-9E3A-EB4C-B550-564371B891CE}" type="slidenum">
              <a:rPr lang="en-US" sz="800">
                <a:solidFill>
                  <a:schemeClr val="bg2"/>
                </a:solidFill>
                <a:latin typeface="Arial" charset="0"/>
              </a:rPr>
              <a:pPr/>
              <a:t>2</a:t>
            </a:fld>
            <a:endParaRPr lang="en-US" sz="8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3555" name="AutoShape 3" descr="Ifh3JsPapTwkMAAAAASUVORK5CYII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209550" y="1746250"/>
            <a:ext cx="3400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71BC"/>
                </a:solidFill>
                <a:latin typeface="Arial" charset="0"/>
              </a:rPr>
              <a:t>Launched in </a:t>
            </a:r>
            <a:r>
              <a:rPr lang="en-US" sz="2800" dirty="0" smtClean="0">
                <a:solidFill>
                  <a:srgbClr val="0071BC"/>
                </a:solidFill>
                <a:latin typeface="Arial" charset="0"/>
              </a:rPr>
              <a:t>2001</a:t>
            </a:r>
            <a:endParaRPr lang="en-US" sz="2800" dirty="0">
              <a:solidFill>
                <a:srgbClr val="0071BC"/>
              </a:solidFill>
              <a:latin typeface="Arial" charset="0"/>
            </a:endParaRPr>
          </a:p>
        </p:txBody>
      </p:sp>
      <p:pic>
        <p:nvPicPr>
          <p:cNvPr id="23558" name="Picture 1" descr="Screen shot 2011-07-19 at 1.47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9383" y="0"/>
            <a:ext cx="5599112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5051865" y="3911560"/>
            <a:ext cx="322738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71BC"/>
                </a:solidFill>
                <a:latin typeface="Arial" charset="0"/>
              </a:rPr>
              <a:t>Over 160 million </a:t>
            </a:r>
            <a:r>
              <a:rPr lang="en-US" sz="2800" dirty="0" smtClean="0">
                <a:solidFill>
                  <a:srgbClr val="0071BC"/>
                </a:solidFill>
                <a:latin typeface="Arial" charset="0"/>
              </a:rPr>
              <a:t>bookings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71BC"/>
                </a:solidFill>
                <a:latin typeface="Arial" charset="0"/>
              </a:rPr>
              <a:t>7</a:t>
            </a:r>
            <a:r>
              <a:rPr lang="en-US" sz="2800" baseline="30000" dirty="0" smtClean="0">
                <a:solidFill>
                  <a:srgbClr val="0071BC"/>
                </a:solidFill>
                <a:latin typeface="Arial" charset="0"/>
              </a:rPr>
              <a:t>th</a:t>
            </a:r>
            <a:r>
              <a:rPr lang="en-US" sz="2800" dirty="0" smtClean="0">
                <a:solidFill>
                  <a:srgbClr val="0071BC"/>
                </a:solidFill>
                <a:latin typeface="Arial" charset="0"/>
              </a:rPr>
              <a:t> Largest seller of travel in the world</a:t>
            </a:r>
            <a:endParaRPr lang="en-US" sz="2800" dirty="0">
              <a:solidFill>
                <a:srgbClr val="0071BC"/>
              </a:solidFill>
              <a:latin typeface="Arial" charset="0"/>
            </a:endParaRPr>
          </a:p>
        </p:txBody>
      </p:sp>
      <p:pic>
        <p:nvPicPr>
          <p:cNvPr id="23560" name="Picture 2" descr="Screen shot 2011-07-19 at 2.01.0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63" y="2994025"/>
            <a:ext cx="37973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91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3454"/>
    </mc:Choice>
    <mc:Fallback xmlns="" xmlns:mv="urn:schemas-microsoft-com:mac:vml">
      <p:transition advTm="2345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88"/>
            <a:ext cx="8229600" cy="1143000"/>
          </a:xfrm>
        </p:spPr>
        <p:txBody>
          <a:bodyPr/>
          <a:lstStyle/>
          <a:p>
            <a:r>
              <a:rPr lang="en-US" dirty="0" smtClean="0"/>
              <a:t>What’s Worth Keeping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Hot?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Raw data / source data</a:t>
            </a:r>
          </a:p>
          <a:p>
            <a:r>
              <a:rPr lang="en-US" dirty="0" smtClean="0"/>
              <a:t>Intentional data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What’s Not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System metrics</a:t>
            </a:r>
          </a:p>
          <a:p>
            <a:r>
              <a:rPr lang="en-US" dirty="0" smtClean="0"/>
              <a:t>(Most) Application logs</a:t>
            </a:r>
          </a:p>
          <a:p>
            <a:r>
              <a:rPr lang="en-US" dirty="0" smtClean="0"/>
              <a:t>Incidental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EAE316DD-C542-7B4A-B27C-776F6BDCF0C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0" y="751608"/>
            <a:ext cx="3149600" cy="2004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These Things in Mind When Dealing with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Create a universal key </a:t>
            </a:r>
          </a:p>
          <a:p>
            <a:r>
              <a:rPr lang="en-US" sz="2400" dirty="0" smtClean="0"/>
              <a:t>Always keep source data</a:t>
            </a:r>
          </a:p>
          <a:p>
            <a:r>
              <a:rPr lang="en-US" sz="2400" dirty="0" smtClean="0"/>
              <a:t>Data Scientists like SQL</a:t>
            </a:r>
          </a:p>
          <a:p>
            <a:r>
              <a:rPr lang="en-US" sz="2400" dirty="0" smtClean="0"/>
              <a:t>Operationalize your bleeding edge infrastructure</a:t>
            </a:r>
          </a:p>
          <a:p>
            <a:r>
              <a:rPr lang="en-US" sz="2400" dirty="0" smtClean="0"/>
              <a:t>It’s difficult to share data with third parties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hallenge assumptions and older lessons learned</a:t>
            </a:r>
          </a:p>
          <a:p>
            <a:r>
              <a:rPr lang="en-US" sz="2400" dirty="0" smtClean="0"/>
              <a:t>Fast evolving technology space that’s challenging to keep up with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EAE316DD-C542-7B4A-B27C-776F6BDCF0C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800">
                <a:solidFill>
                  <a:schemeClr val="bg2"/>
                </a:solidFill>
                <a:latin typeface="Arial" charset="0"/>
              </a:rPr>
              <a:t>page </a:t>
            </a:r>
            <a:fld id="{9F3A6517-03CD-974F-BF23-61CCCD204036}" type="slidenum">
              <a:rPr lang="en-US" sz="800">
                <a:solidFill>
                  <a:schemeClr val="bg2"/>
                </a:solidFill>
                <a:latin typeface="Arial" charset="0"/>
              </a:rPr>
              <a:pPr/>
              <a:t>3</a:t>
            </a:fld>
            <a:endParaRPr lang="en-US" sz="8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901700" y="1530350"/>
            <a:ext cx="7467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4400" dirty="0" smtClean="0">
                <a:solidFill>
                  <a:srgbClr val="0071BC"/>
                </a:solidFill>
                <a:latin typeface="Arial" charset="0"/>
              </a:rPr>
              <a:t>How did Orbitz end up with big data?</a:t>
            </a:r>
            <a:endParaRPr lang="en-US" sz="4400" dirty="0">
              <a:solidFill>
                <a:srgbClr val="0071BC"/>
              </a:solidFill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403600"/>
            <a:ext cx="42672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Optimizing Hotel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Sorting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800">
                <a:solidFill>
                  <a:schemeClr val="bg2"/>
                </a:solidFill>
                <a:latin typeface="Arial" charset="0"/>
              </a:rPr>
              <a:t>page </a:t>
            </a:r>
            <a:fld id="{4A6E0E58-85A8-E343-95F4-577EF3AA4436}" type="slidenum">
              <a:rPr lang="en-US" sz="800">
                <a:solidFill>
                  <a:schemeClr val="bg2"/>
                </a:solidFill>
                <a:latin typeface="Arial" charset="0"/>
              </a:rPr>
              <a:pPr/>
              <a:t>4</a:t>
            </a:fld>
            <a:endParaRPr lang="en-US" sz="80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278" r="-18278"/>
          <a:stretch>
            <a:fillRect/>
          </a:stretch>
        </p:blipFill>
        <p:spPr>
          <a:xfrm>
            <a:off x="-261218" y="1098928"/>
            <a:ext cx="9405218" cy="5130119"/>
          </a:xfrm>
        </p:spPr>
      </p:pic>
      <p:sp>
        <p:nvSpPr>
          <p:cNvPr id="5" name="Rectangle 4"/>
          <p:cNvSpPr/>
          <p:nvPr/>
        </p:nvSpPr>
        <p:spPr bwMode="auto">
          <a:xfrm>
            <a:off x="2528739" y="2767014"/>
            <a:ext cx="4082270" cy="90721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28739" y="3742273"/>
            <a:ext cx="4082270" cy="90721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28739" y="4706192"/>
            <a:ext cx="4082270" cy="90721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528739" y="5658771"/>
            <a:ext cx="4082270" cy="907218"/>
          </a:xfrm>
          <a:prstGeom prst="rect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28739" y="1723714"/>
            <a:ext cx="4082270" cy="90721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679046" y="1542269"/>
            <a:ext cx="1145304" cy="471753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We Collected Did Not Meet Our Research Needs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Top clicked links</a:t>
            </a:r>
          </a:p>
          <a:p>
            <a:r>
              <a:rPr lang="en-US" dirty="0" smtClean="0"/>
              <a:t>Top paths through site</a:t>
            </a:r>
          </a:p>
          <a:p>
            <a:r>
              <a:rPr lang="en-US" dirty="0" smtClean="0"/>
              <a:t>Top referrers</a:t>
            </a:r>
          </a:p>
          <a:p>
            <a:r>
              <a:rPr lang="en-US" dirty="0" smtClean="0"/>
              <a:t>Top bounce pages</a:t>
            </a:r>
          </a:p>
          <a:p>
            <a:r>
              <a:rPr lang="en-US" dirty="0" smtClean="0"/>
              <a:t>Path conversion</a:t>
            </a:r>
          </a:p>
          <a:p>
            <a:r>
              <a:rPr lang="en-US" dirty="0" smtClean="0"/>
              <a:t>Browser type</a:t>
            </a:r>
          </a:p>
          <a:p>
            <a:r>
              <a:rPr lang="en-US" dirty="0" smtClean="0"/>
              <a:t>OS version</a:t>
            </a:r>
          </a:p>
          <a:p>
            <a:r>
              <a:rPr lang="en-US" dirty="0" smtClean="0"/>
              <a:t>Geographic distribution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1C2070D6-5E84-A742-9439-1EF8664B6B0F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66125028"/>
              </p:ext>
            </p:extLst>
          </p:nvPr>
        </p:nvGraphicFramePr>
        <p:xfrm>
          <a:off x="2933700" y="884008"/>
          <a:ext cx="6096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34365" y="1527005"/>
            <a:ext cx="2883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1BC"/>
                </a:solidFill>
                <a:latin typeface="+mn-lt"/>
              </a:rPr>
              <a:t>Aggregate</a:t>
            </a:r>
          </a:p>
          <a:p>
            <a:r>
              <a:rPr lang="en-US" dirty="0" smtClean="0">
                <a:solidFill>
                  <a:srgbClr val="0071BC"/>
                </a:solidFill>
                <a:latin typeface="+mn-lt"/>
              </a:rPr>
              <a:t>Consumer behavior</a:t>
            </a:r>
          </a:p>
        </p:txBody>
      </p:sp>
    </p:spTree>
    <p:extLst>
      <p:ext uri="{BB962C8B-B14F-4D97-AF65-F5344CB8AC3E}">
        <p14:creationId xmlns:p14="http://schemas.microsoft.com/office/powerpoint/2010/main" val="227580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We Have Two Distinct Databases Serving Different Constituents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800">
                <a:solidFill>
                  <a:schemeClr val="bg2"/>
                </a:solidFill>
                <a:latin typeface="Arial" charset="0"/>
              </a:rPr>
              <a:t>page </a:t>
            </a:r>
            <a:fld id="{C68C98E1-B66A-C74D-A1A4-34BB7EE67845}" type="slidenum">
              <a:rPr lang="en-US" sz="800">
                <a:solidFill>
                  <a:schemeClr val="bg2"/>
                </a:solidFill>
                <a:latin typeface="Arial" charset="0"/>
              </a:rPr>
              <a:pPr/>
              <a:t>6</a:t>
            </a:fld>
            <a:endParaRPr lang="en-US" sz="8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8675" name="Can 5"/>
          <p:cNvSpPr>
            <a:spLocks noChangeArrowheads="1"/>
          </p:cNvSpPr>
          <p:nvPr/>
        </p:nvSpPr>
        <p:spPr bwMode="auto">
          <a:xfrm>
            <a:off x="4876800" y="3873500"/>
            <a:ext cx="2476500" cy="13589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1800" b="1" dirty="0">
                <a:solidFill>
                  <a:srgbClr val="0071BC"/>
                </a:solidFill>
                <a:latin typeface="Arial" charset="0"/>
              </a:rPr>
              <a:t>Transactional Data (e.g. bookings)</a:t>
            </a:r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4881134" y="5475242"/>
            <a:ext cx="2482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1BC"/>
                </a:solidFill>
                <a:latin typeface="Arial" charset="0"/>
              </a:rPr>
              <a:t>Data Warehouse</a:t>
            </a:r>
          </a:p>
        </p:txBody>
      </p:sp>
      <p:sp>
        <p:nvSpPr>
          <p:cNvPr id="28677" name="Can 9"/>
          <p:cNvSpPr>
            <a:spLocks noChangeArrowheads="1"/>
          </p:cNvSpPr>
          <p:nvPr/>
        </p:nvSpPr>
        <p:spPr bwMode="auto">
          <a:xfrm>
            <a:off x="1651000" y="3873500"/>
            <a:ext cx="2476500" cy="13589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1800" b="1" dirty="0" smtClean="0">
                <a:solidFill>
                  <a:srgbClr val="0071BC"/>
                </a:solidFill>
                <a:latin typeface="Arial" charset="0"/>
              </a:rPr>
              <a:t>Aggregated Non</a:t>
            </a:r>
            <a:r>
              <a:rPr lang="en-US" sz="1800" b="1" dirty="0">
                <a:solidFill>
                  <a:srgbClr val="0071BC"/>
                </a:solidFill>
                <a:latin typeface="Arial" charset="0"/>
              </a:rPr>
              <a:t>-Transactional Data (e.g. searches)</a:t>
            </a:r>
          </a:p>
        </p:txBody>
      </p:sp>
      <p:sp>
        <p:nvSpPr>
          <p:cNvPr id="28678" name="TextBox 10"/>
          <p:cNvSpPr txBox="1">
            <a:spLocks noChangeArrowheads="1"/>
          </p:cNvSpPr>
          <p:nvPr/>
        </p:nvSpPr>
        <p:spPr bwMode="auto">
          <a:xfrm>
            <a:off x="1614419" y="5472453"/>
            <a:ext cx="24827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71BC"/>
                </a:solidFill>
                <a:latin typeface="Arial" charset="0"/>
              </a:rPr>
              <a:t>Data Warehouse</a:t>
            </a:r>
            <a:endParaRPr lang="en-US" dirty="0">
              <a:solidFill>
                <a:srgbClr val="0071BC"/>
              </a:solidFill>
              <a:latin typeface="Arial" charset="0"/>
            </a:endParaRPr>
          </a:p>
        </p:txBody>
      </p:sp>
      <p:pic>
        <p:nvPicPr>
          <p:cNvPr id="2" name="Picture 1" descr="7145053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284" y="1197303"/>
            <a:ext cx="1231433" cy="3218795"/>
          </a:xfrm>
          <a:prstGeom prst="rect">
            <a:avLst/>
          </a:prstGeom>
        </p:spPr>
      </p:pic>
      <p:pic>
        <p:nvPicPr>
          <p:cNvPr id="3" name="Picture 2" descr="rbrb_275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348" y="1131261"/>
            <a:ext cx="2883504" cy="332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800">
                <a:solidFill>
                  <a:schemeClr val="bg2"/>
                </a:solidFill>
                <a:latin typeface="Arial" charset="0"/>
              </a:rPr>
              <a:t>page </a:t>
            </a:r>
            <a:fld id="{E23E51A6-8E0B-D849-8461-A78419D1B97C}" type="slidenum">
              <a:rPr lang="en-US" sz="800">
                <a:solidFill>
                  <a:schemeClr val="bg2"/>
                </a:solidFill>
                <a:latin typeface="Arial" charset="0"/>
              </a:rPr>
              <a:pPr/>
              <a:t>7</a:t>
            </a:fld>
            <a:endParaRPr lang="en-US" sz="8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6628" name="Content Placeholder 6"/>
          <p:cNvSpPr txBox="1">
            <a:spLocks/>
          </p:cNvSpPr>
          <p:nvPr/>
        </p:nvSpPr>
        <p:spPr bwMode="auto">
          <a:xfrm>
            <a:off x="930275" y="1058863"/>
            <a:ext cx="754380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7013" indent="-227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dirty="0" err="1">
                <a:solidFill>
                  <a:srgbClr val="0071BC"/>
                </a:solidFill>
                <a:latin typeface="Arial" charset="0"/>
              </a:rPr>
              <a:t>Hadoop</a:t>
            </a:r>
            <a:r>
              <a:rPr lang="en-US" dirty="0">
                <a:solidFill>
                  <a:srgbClr val="0071BC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71BC"/>
                </a:solidFill>
                <a:latin typeface="Arial" charset="0"/>
              </a:rPr>
              <a:t>technology and economics allow us to do things we couldn’t do before</a:t>
            </a:r>
          </a:p>
        </p:txBody>
      </p:sp>
      <p:graphicFrame>
        <p:nvGraphicFramePr>
          <p:cNvPr id="26626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063906"/>
              </p:ext>
            </p:extLst>
          </p:nvPr>
        </p:nvGraphicFramePr>
        <p:xfrm>
          <a:off x="2806700" y="2066925"/>
          <a:ext cx="5702300" cy="393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5" name="Worksheet" r:id="rId5" imgW="5702300" imgH="4178300" progId="Excel.Sheet.8">
                  <p:embed/>
                </p:oleObj>
              </mc:Choice>
              <mc:Fallback>
                <p:oleObj name="Worksheet" r:id="rId5" imgW="5702300" imgH="4178300" progId="Excel.Sheet.8">
                  <p:embed/>
                  <p:pic>
                    <p:nvPicPr>
                      <p:cNvPr id="0" name="Picture 2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2066925"/>
                        <a:ext cx="5702300" cy="3938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Box 7"/>
          <p:cNvSpPr txBox="1">
            <a:spLocks noChangeArrowheads="1"/>
          </p:cNvSpPr>
          <p:nvPr/>
        </p:nvSpPr>
        <p:spPr bwMode="auto">
          <a:xfrm rot="16200000">
            <a:off x="1628822" y="3490555"/>
            <a:ext cx="19374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71BC"/>
                </a:solidFill>
                <a:latin typeface="Arial" charset="0"/>
              </a:rPr>
              <a:t>Thousand $ </a:t>
            </a:r>
            <a:r>
              <a:rPr lang="en-US" sz="1600" dirty="0">
                <a:solidFill>
                  <a:srgbClr val="0071BC"/>
                </a:solidFill>
                <a:latin typeface="Arial" charset="0"/>
              </a:rPr>
              <a:t>per TB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Our New Infrastructure Allows Us to Record and Process User Activity at the Individual Level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800">
                <a:solidFill>
                  <a:schemeClr val="bg2"/>
                </a:solidFill>
                <a:latin typeface="Arial" charset="0"/>
              </a:rPr>
              <a:t>page </a:t>
            </a:r>
            <a:fld id="{C68C98E1-B66A-C74D-A1A4-34BB7EE67845}" type="slidenum">
              <a:rPr lang="en-US" sz="800">
                <a:solidFill>
                  <a:schemeClr val="bg2"/>
                </a:solidFill>
                <a:latin typeface="Arial" charset="0"/>
              </a:rPr>
              <a:pPr/>
              <a:t>8</a:t>
            </a:fld>
            <a:endParaRPr lang="en-US" sz="8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8675" name="Can 5"/>
          <p:cNvSpPr>
            <a:spLocks noChangeArrowheads="1"/>
          </p:cNvSpPr>
          <p:nvPr/>
        </p:nvSpPr>
        <p:spPr bwMode="auto">
          <a:xfrm>
            <a:off x="4876800" y="2540000"/>
            <a:ext cx="2476500" cy="13589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1800" b="1" dirty="0">
                <a:solidFill>
                  <a:srgbClr val="0071BC"/>
                </a:solidFill>
                <a:latin typeface="Arial" charset="0"/>
              </a:rPr>
              <a:t>Transactional Data (e.g. bookings)</a:t>
            </a:r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4881134" y="4141742"/>
            <a:ext cx="2482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1BC"/>
                </a:solidFill>
                <a:latin typeface="Arial" charset="0"/>
              </a:rPr>
              <a:t>Data Warehouse</a:t>
            </a:r>
          </a:p>
        </p:txBody>
      </p:sp>
      <p:sp>
        <p:nvSpPr>
          <p:cNvPr id="28677" name="Can 9"/>
          <p:cNvSpPr>
            <a:spLocks noChangeArrowheads="1"/>
          </p:cNvSpPr>
          <p:nvPr/>
        </p:nvSpPr>
        <p:spPr bwMode="auto">
          <a:xfrm>
            <a:off x="1651000" y="1037800"/>
            <a:ext cx="2476500" cy="4368054"/>
          </a:xfrm>
          <a:prstGeom prst="can">
            <a:avLst>
              <a:gd name="adj" fmla="val 25000"/>
            </a:avLst>
          </a:prstGeom>
          <a:solidFill>
            <a:schemeClr val="accent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charset="0"/>
              </a:rPr>
              <a:t>Detailed Non</a:t>
            </a: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-Transactional Data </a:t>
            </a:r>
            <a:r>
              <a:rPr lang="en-US" sz="1800" b="1" dirty="0" smtClean="0">
                <a:solidFill>
                  <a:schemeClr val="bg1"/>
                </a:solidFill>
                <a:latin typeface="Arial" charset="0"/>
              </a:rPr>
              <a:t>(What Each User Sees and Clicks)</a:t>
            </a:r>
            <a:endParaRPr lang="en-US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678" name="TextBox 10"/>
          <p:cNvSpPr txBox="1">
            <a:spLocks noChangeArrowheads="1"/>
          </p:cNvSpPr>
          <p:nvPr/>
        </p:nvSpPr>
        <p:spPr bwMode="auto">
          <a:xfrm>
            <a:off x="2280423" y="5424586"/>
            <a:ext cx="1262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err="1" smtClean="0">
                <a:solidFill>
                  <a:srgbClr val="0071BC"/>
                </a:solidFill>
                <a:latin typeface="Arial" charset="0"/>
              </a:rPr>
              <a:t>Hadoop</a:t>
            </a:r>
            <a:endParaRPr lang="en-US" dirty="0">
              <a:solidFill>
                <a:srgbClr val="0071B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1C2070D6-5E84-A742-9439-1EF8664B6B0F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16552990"/>
              </p:ext>
            </p:extLst>
          </p:nvPr>
        </p:nvGraphicFramePr>
        <p:xfrm>
          <a:off x="811530" y="805457"/>
          <a:ext cx="7620000" cy="6052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14529" y="1595424"/>
            <a:ext cx="2989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1BC"/>
                </a:solidFill>
                <a:latin typeface="+mn-lt"/>
              </a:rPr>
              <a:t>Detailed events</a:t>
            </a:r>
            <a:endParaRPr lang="en-US" dirty="0">
              <a:solidFill>
                <a:srgbClr val="0071B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208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47925</TotalTime>
  <Words>1382</Words>
  <Application>Microsoft Office PowerPoint</Application>
  <PresentationFormat>On-screen Show (4:3)</PresentationFormat>
  <Paragraphs>269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Blank Presentation</vt:lpstr>
      <vt:lpstr>Worksheet</vt:lpstr>
      <vt:lpstr>Experiences with Big Data  and  Learning What’s Worth Keeping</vt:lpstr>
      <vt:lpstr>PowerPoint Presentation</vt:lpstr>
      <vt:lpstr>PowerPoint Presentation</vt:lpstr>
      <vt:lpstr>Optimizing Hotel Sorting</vt:lpstr>
      <vt:lpstr>The Data We Collected Did Not Meet Our Research Needs</vt:lpstr>
      <vt:lpstr>We Have Two Distinct Databases Serving Different Constituents </vt:lpstr>
      <vt:lpstr>PowerPoint Presentation</vt:lpstr>
      <vt:lpstr>Our New Infrastructure Allows Us to Record and Process User Activity at the Individual Level </vt:lpstr>
      <vt:lpstr>PowerPoint Presentation</vt:lpstr>
      <vt:lpstr>Recommendations For You</vt:lpstr>
      <vt:lpstr>Orbitz World</vt:lpstr>
      <vt:lpstr>PowerPoint Presentation</vt:lpstr>
      <vt:lpstr>Safari Users Seem to be Interested in More Expensive Hotels </vt:lpstr>
      <vt:lpstr>Historical Prices From a Given Origin</vt:lpstr>
      <vt:lpstr>Simple Price Predictions</vt:lpstr>
      <vt:lpstr>PowerPoint Presentation</vt:lpstr>
      <vt:lpstr>We Can Begin to solve business questions</vt:lpstr>
      <vt:lpstr>We’re Dealing With a Few Challenges</vt:lpstr>
      <vt:lpstr>The pace of data collection has outpaced growth curve of storage and processing </vt:lpstr>
      <vt:lpstr>What’s Worth Keeping</vt:lpstr>
      <vt:lpstr>Keep These Things in Mind When Dealing with Big Data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wolfram</cp:lastModifiedBy>
  <cp:revision>163</cp:revision>
  <cp:lastPrinted>2007-12-19T20:58:54Z</cp:lastPrinted>
  <dcterms:created xsi:type="dcterms:W3CDTF">2011-09-08T14:46:54Z</dcterms:created>
  <dcterms:modified xsi:type="dcterms:W3CDTF">2011-09-09T18:04:01Z</dcterms:modified>
  <cp:category/>
</cp:coreProperties>
</file>