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441" r:id="rId2"/>
    <p:sldId id="449" r:id="rId3"/>
    <p:sldId id="450" r:id="rId4"/>
    <p:sldId id="442" r:id="rId5"/>
    <p:sldId id="445" r:id="rId6"/>
    <p:sldId id="451" r:id="rId7"/>
    <p:sldId id="438" r:id="rId8"/>
    <p:sldId id="452" r:id="rId9"/>
    <p:sldId id="421" r:id="rId10"/>
    <p:sldId id="422" r:id="rId11"/>
    <p:sldId id="423" r:id="rId12"/>
    <p:sldId id="424" r:id="rId13"/>
    <p:sldId id="426" r:id="rId14"/>
    <p:sldId id="427" r:id="rId15"/>
    <p:sldId id="429" r:id="rId16"/>
    <p:sldId id="428" r:id="rId17"/>
    <p:sldId id="425" r:id="rId18"/>
    <p:sldId id="430" r:id="rId19"/>
    <p:sldId id="432" r:id="rId20"/>
    <p:sldId id="439" r:id="rId21"/>
    <p:sldId id="436" r:id="rId22"/>
    <p:sldId id="437" r:id="rId23"/>
    <p:sldId id="453" r:id="rId24"/>
    <p:sldId id="440" r:id="rId25"/>
    <p:sldId id="446" r:id="rId26"/>
    <p:sldId id="448" r:id="rId27"/>
    <p:sldId id="454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3" d="100"/>
          <a:sy n="103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'[Chart in Microsoft PowerPoint]Sheet1'!$B$1:$G$1</c:f>
              <c:strCache>
                <c:ptCount val="6"/>
                <c:pt idx="0">
                  <c:v>Tim Duncan</c:v>
                </c:pt>
                <c:pt idx="1">
                  <c:v>Monta Ellis</c:v>
                </c:pt>
                <c:pt idx="2">
                  <c:v>Kevin Love</c:v>
                </c:pt>
                <c:pt idx="3">
                  <c:v>Jason Terry</c:v>
                </c:pt>
                <c:pt idx="4">
                  <c:v>Jason Kidd</c:v>
                </c:pt>
                <c:pt idx="5">
                  <c:v>R. Westbrook</c:v>
                </c:pt>
              </c:strCache>
            </c:strRef>
          </c:cat>
          <c:val>
            <c:numRef>
              <c:f>'[Chart in Microsoft PowerPoint]Sheet1'!$B$2:$G$2</c:f>
              <c:numCache>
                <c:formatCode>General</c:formatCode>
                <c:ptCount val="6"/>
                <c:pt idx="0">
                  <c:v>0.60099999999999998</c:v>
                </c:pt>
                <c:pt idx="1">
                  <c:v>0.6</c:v>
                </c:pt>
                <c:pt idx="2">
                  <c:v>0.55600000000000005</c:v>
                </c:pt>
                <c:pt idx="3">
                  <c:v>0.54300000000000004</c:v>
                </c:pt>
                <c:pt idx="4">
                  <c:v>0.54200000000000004</c:v>
                </c:pt>
                <c:pt idx="5">
                  <c:v>0.54100000000000004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922112"/>
        <c:axId val="80923648"/>
        <c:axId val="0"/>
      </c:bar3DChart>
      <c:catAx>
        <c:axId val="80922112"/>
        <c:scaling>
          <c:orientation val="minMax"/>
        </c:scaling>
        <c:delete val="0"/>
        <c:axPos val="b"/>
        <c:majorTickMark val="out"/>
        <c:minorTickMark val="none"/>
        <c:tickLblPos val="nextTo"/>
        <c:crossAx val="80923648"/>
        <c:crosses val="autoZero"/>
        <c:auto val="1"/>
        <c:lblAlgn val="ctr"/>
        <c:lblOffset val="100"/>
        <c:noMultiLvlLbl val="0"/>
      </c:catAx>
      <c:valAx>
        <c:axId val="80923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922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CC0000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cat>
            <c:strRef>
              <c:f>'[Chart in Microsoft PowerPoint]Sheet1'!$A$2:$A$7</c:f>
              <c:strCache>
                <c:ptCount val="6"/>
                <c:pt idx="0">
                  <c:v>Kevin Durant</c:v>
                </c:pt>
                <c:pt idx="1">
                  <c:v>Monta Ellis</c:v>
                </c:pt>
                <c:pt idx="2">
                  <c:v>Luol Deng</c:v>
                </c:pt>
                <c:pt idx="3">
                  <c:v>Shawn Marion</c:v>
                </c:pt>
                <c:pt idx="4">
                  <c:v>Trevor Ariza</c:v>
                </c:pt>
                <c:pt idx="5">
                  <c:v>Jason Terry</c:v>
                </c:pt>
              </c:strCache>
            </c:strRef>
          </c:cat>
          <c:val>
            <c:numRef>
              <c:f>'[Chart in Microsoft PowerPoint]Sheet1'!$B$2:$B$7</c:f>
              <c:numCache>
                <c:formatCode>General</c:formatCode>
                <c:ptCount val="6"/>
                <c:pt idx="0">
                  <c:v>0.55700000000000005</c:v>
                </c:pt>
                <c:pt idx="1">
                  <c:v>0.379</c:v>
                </c:pt>
                <c:pt idx="2">
                  <c:v>0.316</c:v>
                </c:pt>
                <c:pt idx="3">
                  <c:v>0.30599999999999999</c:v>
                </c:pt>
                <c:pt idx="4">
                  <c:v>0.27400000000000002</c:v>
                </c:pt>
                <c:pt idx="5">
                  <c:v>0.26500000000000001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756736"/>
        <c:axId val="80758272"/>
        <c:axId val="0"/>
      </c:bar3DChart>
      <c:catAx>
        <c:axId val="807567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en-US"/>
          </a:p>
        </c:txPr>
        <c:crossAx val="80758272"/>
        <c:crosses val="autoZero"/>
        <c:auto val="1"/>
        <c:lblAlgn val="ctr"/>
        <c:lblOffset val="100"/>
        <c:noMultiLvlLbl val="0"/>
      </c:catAx>
      <c:valAx>
        <c:axId val="80758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07567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2" y="1"/>
            <a:ext cx="297180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9372A55B-DE9B-4910-A564-17409A6DA127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2" y="8829967"/>
            <a:ext cx="297180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55C58AF4-4ECA-475B-B729-15FE7B249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26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2" y="1"/>
            <a:ext cx="297180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298823F-E69A-4789-8241-53A24E2678B9}" type="datetimeFigureOut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2" y="8829967"/>
            <a:ext cx="297180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0BD0DB94-C3ED-47E3-B3BE-30204BFC6E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5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273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46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79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0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09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87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55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2274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159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3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8A7C3-1D08-4F87-A556-457F2D8CD5D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24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8A7C3-1D08-4F87-A556-457F2D8CD5D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2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8A7C3-1D08-4F87-A556-457F2D8CD5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2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8A7C3-1D08-4F87-A556-457F2D8CD5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2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70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8A7C3-1D08-4F87-A556-457F2D8CD5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24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0DB94-C3ED-47E3-B3BE-30204BFC6E7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8A7C3-1D08-4F87-A556-457F2D8CD5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24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E3A8A4-6CC8-40E7-990B-8C2370C700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075C0-1AB6-4248-A69A-66B077ACBD3A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92FC-6AF8-4901-A119-1F1AAEB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85374-4285-4A45-A4BB-D0DB66660500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92FC-6AF8-4901-A119-1F1AAEB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5EEF2-A06E-4FAB-9A02-1F48A22327E9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92FC-6AF8-4901-A119-1F1AAEB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3D223-CDF6-4222-9DB1-E7C08E5A6B00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92FC-6AF8-4901-A119-1F1AAEB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4CB6-606D-4030-8DF4-A30EFD2C8AA0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92FC-6AF8-4901-A119-1F1AAEB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DB2DB-FD68-42BC-85BC-5290B3AB1836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92FC-6AF8-4901-A119-1F1AAEB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8E45-818C-42D5-9E89-E488844FFBA8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92FC-6AF8-4901-A119-1F1AAEB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CCF0-1015-4CBB-AF15-FD7E16918A1F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92FC-6AF8-4901-A119-1F1AAEB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7C8C-0D64-401A-B79A-B1EE02217473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92FC-6AF8-4901-A119-1F1AAEB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F8A4-D9A4-4757-9D82-7620E5E418BF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92FC-6AF8-4901-A119-1F1AAEB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629E-C77E-4504-995A-E351240DA88C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C92FC-6AF8-4901-A119-1F1AAEB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1D96-39F5-4059-92E5-C8A0E04A0E68}" type="datetime1">
              <a:rPr lang="en-US" smtClean="0"/>
              <a:pPr/>
              <a:t>9/7/2011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C92FC-6AF8-4901-A119-1F1AAEB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bkopp\Desktop\SportVU%20Basketball\MLS%20Cup%20Final.wmv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STATS Logo\STATSlogo_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08150"/>
            <a:ext cx="5500688" cy="163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3581400"/>
            <a:ext cx="8305800" cy="1143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Sports Analytics:  </a:t>
            </a: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Player </a:t>
            </a: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Tracking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22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ortvu.com/images/Durant_Detai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2" y="1293139"/>
            <a:ext cx="7887368" cy="53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Single Game Breakdown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9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Cumulative Season Breakdown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75152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 of Possession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 descr="Y:\Creative\SportVU_Basketball_Graphics\WestbrookLineCh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4" y="2057400"/>
            <a:ext cx="8461571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9251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Westbrook Triple Double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4" descr="http://vtcomweb01/BkOptical/images/headshots/NBA_4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841"/>
            <a:ext cx="581872" cy="706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warkins\Desktop\mag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8" y="1371600"/>
            <a:ext cx="7981950" cy="6858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92807"/>
              </p:ext>
            </p:extLst>
          </p:nvPr>
        </p:nvGraphicFramePr>
        <p:xfrm>
          <a:off x="566848" y="2286000"/>
          <a:ext cx="30099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950"/>
                <a:gridCol w="1504950"/>
              </a:tblGrid>
              <a:tr h="3073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Statistical</a:t>
                      </a:r>
                      <a:r>
                        <a:rPr lang="en-US" baseline="0" dirty="0" smtClean="0"/>
                        <a:t> Info</a:t>
                      </a:r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073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</a:tr>
              <a:tr h="3073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Pts</a:t>
                      </a:r>
                      <a:r>
                        <a:rPr lang="en-US" dirty="0" smtClean="0"/>
                        <a:t>/Touch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07340">
                <a:tc>
                  <a:txBody>
                    <a:bodyPr/>
                    <a:lstStyle/>
                    <a:p>
                      <a:r>
                        <a:rPr lang="en-US" dirty="0" smtClean="0"/>
                        <a:t>Touches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107</a:t>
                      </a:r>
                      <a:endParaRPr lang="en-US" dirty="0"/>
                    </a:p>
                  </a:txBody>
                  <a:tcPr/>
                </a:tc>
              </a:tr>
              <a:tr h="307340">
                <a:tc>
                  <a:txBody>
                    <a:bodyPr/>
                    <a:lstStyle/>
                    <a:p>
                      <a:r>
                        <a:rPr lang="en-US" dirty="0" smtClean="0"/>
                        <a:t>Dribbles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680</a:t>
                      </a:r>
                      <a:endParaRPr lang="en-US" dirty="0"/>
                    </a:p>
                  </a:txBody>
                  <a:tcPr/>
                </a:tc>
              </a:tr>
              <a:tr h="307340">
                <a:tc>
                  <a:txBody>
                    <a:bodyPr/>
                    <a:lstStyle/>
                    <a:p>
                      <a:r>
                        <a:rPr lang="en-US" dirty="0" smtClean="0"/>
                        <a:t>Rebounds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07340">
                <a:tc>
                  <a:txBody>
                    <a:bodyPr/>
                    <a:lstStyle/>
                    <a:p>
                      <a:r>
                        <a:rPr lang="en-US" dirty="0" smtClean="0"/>
                        <a:t>Assists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307340">
                <a:tc>
                  <a:txBody>
                    <a:bodyPr/>
                    <a:lstStyle/>
                    <a:p>
                      <a:r>
                        <a:rPr lang="en-US" dirty="0" smtClean="0"/>
                        <a:t>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11:08</a:t>
                      </a:r>
                      <a:endParaRPr lang="en-US" dirty="0"/>
                    </a:p>
                  </a:txBody>
                  <a:tcPr/>
                </a:tc>
              </a:tr>
              <a:tr h="307340">
                <a:tc>
                  <a:txBody>
                    <a:bodyPr/>
                    <a:lstStyle/>
                    <a:p>
                      <a:r>
                        <a:rPr lang="en-US" dirty="0" smtClean="0"/>
                        <a:t>Distance Run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 miles</a:t>
                      </a:r>
                      <a:endParaRPr lang="en-US" dirty="0"/>
                    </a:p>
                  </a:txBody>
                  <a:tcPr/>
                </a:tc>
              </a:tr>
              <a:tr h="307340">
                <a:tc>
                  <a:txBody>
                    <a:bodyPr/>
                    <a:lstStyle/>
                    <a:p>
                      <a:r>
                        <a:rPr lang="en-US" dirty="0" smtClean="0"/>
                        <a:t>Avg. 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 mph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\\Nas1b\marketing\Creative\SportVU_Basketball_Graphics\PossesionPieCha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53" y="214423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0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9251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Westbrook Triple Double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4" descr="http://vtcomweb01/BkOptical/images/headshots/NBA_4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841"/>
            <a:ext cx="581872" cy="706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warkins\Desktop\mag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8" y="1371600"/>
            <a:ext cx="7981950" cy="6858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Nas1b\marketing\Creative\SportVU_Basketball_Graphics\PassignCh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4926883" cy="2932336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09800"/>
            <a:ext cx="492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Russell Westbrook Passing</a:t>
            </a:r>
            <a:endParaRPr lang="en-US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03913"/>
              </p:ext>
            </p:extLst>
          </p:nvPr>
        </p:nvGraphicFramePr>
        <p:xfrm>
          <a:off x="5333999" y="2733020"/>
          <a:ext cx="3429002" cy="294251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966580"/>
                <a:gridCol w="769507"/>
                <a:gridCol w="769507"/>
                <a:gridCol w="923408"/>
              </a:tblGrid>
              <a:tr h="3264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Player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</a:rPr>
                        <a:t>Assists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FGM-FGA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3PM-3PA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264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K. Durant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9-11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1-2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264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J. Green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1-6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0-1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264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S. </a:t>
                      </a:r>
                      <a:r>
                        <a:rPr lang="en-US" sz="1100" dirty="0" err="1">
                          <a:effectLst/>
                        </a:rPr>
                        <a:t>Ibaka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0-3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0-0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264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N. </a:t>
                      </a:r>
                      <a:r>
                        <a:rPr lang="en-US" sz="1100" dirty="0" err="1">
                          <a:effectLst/>
                        </a:rPr>
                        <a:t>Krstic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3-4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0-0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264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E. Maynor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0-1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0-1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31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T. Sefolosha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</a:rPr>
                        <a:t>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3-3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0-0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264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J. Harden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0-0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0-0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3264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N. Collison</a:t>
                      </a:r>
                      <a:endParaRPr lang="en-US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0-0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0-0</a:t>
                      </a:r>
                      <a:endParaRPr lang="en-US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9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warkins\Desktop\passta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9464"/>
            <a:ext cx="5026400" cy="31955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Westbrook to     Durant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97" y="2527300"/>
            <a:ext cx="3285303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34" y="1575391"/>
            <a:ext cx="7981950" cy="6858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vtcomweb01/BkOptical/images/headshots/NBA_439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841"/>
            <a:ext cx="581872" cy="706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tcomweb01/BkOptical/images/headshots/NBA_42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81" y="207841"/>
            <a:ext cx="579837" cy="704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3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ortvu.com/images/OKCcourtgraphicHa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794" y="2277047"/>
            <a:ext cx="2954606" cy="26765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sportvu.com/images/HoopsAnalysis_K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5181600"/>
            <a:ext cx="27813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9251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266414"/>
            <a:ext cx="4953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/>
              <a:t>On January 8th, 2011 the Memphis Grizzlies matched up with the Oklahoma City Thunder. </a:t>
            </a:r>
            <a:endParaRPr lang="en-US" sz="1600" dirty="0" smtClean="0"/>
          </a:p>
          <a:p>
            <a:pPr fontAlgn="base"/>
            <a:endParaRPr lang="en-US" sz="1600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 smtClean="0"/>
              <a:t>Kevin </a:t>
            </a:r>
            <a:r>
              <a:rPr lang="en-US" sz="1600" dirty="0"/>
              <a:t>Durant scored 28 of his 40 points in the 2nd half, leading</a:t>
            </a:r>
            <a:r>
              <a:rPr lang="en-US" sz="2000" dirty="0"/>
              <a:t> </a:t>
            </a:r>
            <a:r>
              <a:rPr lang="en-US" sz="1600" dirty="0"/>
              <a:t>the</a:t>
            </a:r>
            <a:r>
              <a:rPr lang="en-US" sz="2000" dirty="0"/>
              <a:t> </a:t>
            </a:r>
            <a:r>
              <a:rPr lang="en-US" sz="1600" dirty="0"/>
              <a:t>Thunder to 109 to 100 victory</a:t>
            </a:r>
            <a:r>
              <a:rPr lang="en-US" sz="1600" dirty="0" smtClean="0"/>
              <a:t>.</a:t>
            </a:r>
          </a:p>
          <a:p>
            <a:pPr fontAlgn="base"/>
            <a:endParaRPr lang="en-US" sz="1600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 smtClean="0"/>
              <a:t>On </a:t>
            </a:r>
            <a:r>
              <a:rPr lang="en-US" sz="1600" dirty="0"/>
              <a:t>13 passes from Westbrook, Durant recorded a healthy one point per touch, well over his .6 points per touch average throughout the course of the game. </a:t>
            </a:r>
            <a:endParaRPr lang="en-US" sz="1600" dirty="0" smtClean="0"/>
          </a:p>
          <a:p>
            <a:pPr marL="285750" indent="-285750" fontAlgn="base">
              <a:buFont typeface="Arial" pitchFamily="34" charset="0"/>
              <a:buChar char="•"/>
            </a:pPr>
            <a:endParaRPr lang="en-US" sz="1600" dirty="0"/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/>
              <a:t>level of efficiency was achieved while Durant attempted a field goal on 62.5% of touches where he received a pass from Westbrook</a:t>
            </a:r>
            <a:r>
              <a:rPr lang="en-US" sz="1600" dirty="0" smtClean="0"/>
              <a:t>.</a:t>
            </a:r>
          </a:p>
          <a:p>
            <a:pPr fontAlgn="base"/>
            <a:endParaRPr lang="en-US" sz="1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Westbrook to     Durant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4" descr="http://vtcomweb01/BkOptical/images/headshots/NBA_43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7841"/>
            <a:ext cx="581872" cy="7065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vtcomweb01/BkOptical/images/headshots/NBA_42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681" y="207841"/>
            <a:ext cx="579837" cy="7040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71600"/>
            <a:ext cx="7981950" cy="6858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FG% by Passer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96649"/>
              </p:ext>
            </p:extLst>
          </p:nvPr>
        </p:nvGraphicFramePr>
        <p:xfrm>
          <a:off x="381000" y="1313652"/>
          <a:ext cx="8458198" cy="295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/>
                <a:gridCol w="1208314"/>
                <a:gridCol w="1208314"/>
                <a:gridCol w="1208314"/>
                <a:gridCol w="1208314"/>
                <a:gridCol w="1208314"/>
                <a:gridCol w="1208314"/>
              </a:tblGrid>
              <a:tr h="1225169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b="0" dirty="0" smtClean="0"/>
                        <a:t>Tim Duncan</a:t>
                      </a:r>
                      <a:endParaRPr lang="en-US" sz="1100" b="0" dirty="0"/>
                    </a:p>
                  </a:txBody>
                  <a:tcPr>
                    <a:gradFill>
                      <a:gsLst>
                        <a:gs pos="24000">
                          <a:schemeClr val="tx1"/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err="1" smtClean="0"/>
                        <a:t>Monta</a:t>
                      </a:r>
                      <a:r>
                        <a:rPr lang="en-US" sz="1100" dirty="0" smtClean="0"/>
                        <a:t> Ellis</a:t>
                      </a:r>
                      <a:endParaRPr lang="en-US" sz="1100" dirty="0"/>
                    </a:p>
                  </a:txBody>
                  <a:tcPr>
                    <a:gradFill>
                      <a:gsLst>
                        <a:gs pos="26000">
                          <a:schemeClr val="tx2">
                            <a:lumMod val="60000"/>
                            <a:lumOff val="40000"/>
                          </a:schemeClr>
                        </a:gs>
                        <a:gs pos="2000">
                          <a:schemeClr val="bg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Kevin Love</a:t>
                      </a:r>
                      <a:endParaRPr lang="en-US" sz="1100" dirty="0"/>
                    </a:p>
                  </a:txBody>
                  <a:tcPr>
                    <a:gradFill>
                      <a:gsLst>
                        <a:gs pos="86000">
                          <a:schemeClr val="tx2"/>
                        </a:gs>
                        <a:gs pos="49000">
                          <a:schemeClr val="tx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Jason Terry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Jason Kidd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R. Westbrook</a:t>
                      </a:r>
                      <a:endParaRPr lang="en-US" sz="1100" dirty="0"/>
                    </a:p>
                  </a:txBody>
                  <a:tcPr>
                    <a:gradFill>
                      <a:gsLst>
                        <a:gs pos="54000">
                          <a:schemeClr val="tx2"/>
                        </a:gs>
                        <a:gs pos="13000">
                          <a:srgbClr val="FF9900"/>
                        </a:gs>
                      </a:gsLst>
                      <a:lin ang="5400000" scaled="0"/>
                    </a:gradFill>
                  </a:tcPr>
                </a:tc>
              </a:tr>
              <a:tr h="3698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FGM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92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153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271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266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98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FGA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153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282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.492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83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FG</a:t>
                      </a:r>
                      <a:r>
                        <a:rPr lang="en-US" sz="1600" b="1" baseline="0" dirty="0" smtClean="0"/>
                        <a:t> %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.601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.600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.556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.543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.542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.541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6092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Games Tracked</a:t>
                      </a:r>
                      <a:endParaRPr lang="en-US" sz="16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18" y="1466051"/>
            <a:ext cx="690282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08" y="1463003"/>
            <a:ext cx="692792" cy="841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08" y="1466051"/>
            <a:ext cx="692792" cy="841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08" y="1466051"/>
            <a:ext cx="692792" cy="841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66051"/>
            <a:ext cx="692792" cy="841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466051"/>
            <a:ext cx="692792" cy="841248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824537"/>
              </p:ext>
            </p:extLst>
          </p:nvPr>
        </p:nvGraphicFramePr>
        <p:xfrm>
          <a:off x="-533400" y="4267200"/>
          <a:ext cx="103632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0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59251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922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Player Comparison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 descr="\\Nas1b\marketing\Creative\SportVU_Basketball_Graphics\playercomparis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001000" cy="46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51329"/>
              </p:ext>
            </p:extLst>
          </p:nvPr>
        </p:nvGraphicFramePr>
        <p:xfrm>
          <a:off x="475011" y="1371600"/>
          <a:ext cx="4858990" cy="434340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01389"/>
                <a:gridCol w="852162"/>
                <a:gridCol w="716952"/>
                <a:gridCol w="945486"/>
                <a:gridCol w="1143001"/>
              </a:tblGrid>
              <a:tr h="620486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Touches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Points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PPT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Games Tracked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620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Kevin Durant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0.557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0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Monta</a:t>
                      </a:r>
                      <a:r>
                        <a:rPr lang="en-US" sz="1800" u="none" strike="noStrike" dirty="0" smtClean="0">
                          <a:effectLst/>
                        </a:rPr>
                        <a:t> Ellis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939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0.379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0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 smtClean="0">
                          <a:effectLst/>
                        </a:rPr>
                        <a:t>Luol</a:t>
                      </a:r>
                      <a:r>
                        <a:rPr lang="en-US" sz="1800" u="none" strike="noStrike" dirty="0" smtClean="0">
                          <a:effectLst/>
                        </a:rPr>
                        <a:t> Deng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0.316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0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Shawn Marion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1298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0.306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0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Trevor 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Ariza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0.274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0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Jason Terry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0.265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Points Per Touch – SG/SF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257821"/>
              </p:ext>
            </p:extLst>
          </p:nvPr>
        </p:nvGraphicFramePr>
        <p:xfrm>
          <a:off x="5397952" y="1112519"/>
          <a:ext cx="3365048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 bwMode="auto">
          <a:xfrm>
            <a:off x="2286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Initial attempts to quantify performance were rudimentary</a:t>
            </a: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Once established few new data points/analytics were added for each sport</a:t>
            </a: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In last 20-30 years, rapid expansion of new data points, with subsequent expansion of analytics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Major emphasis on economics analytics within sport in the last 10 years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Realization that all of today’s data capture still includes only a small fraction of what happens on the playing field has led to push for player/ball tracking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History of Sports Analytics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6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STATS Logo\STATSlogo_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08150"/>
            <a:ext cx="5500688" cy="163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35814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Football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81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Inside the Numbers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 descr="\\Nas1b\marketing\Mocks\NFL\nfl_coverage_defe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371600"/>
            <a:ext cx="6953250" cy="49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Inside the Numbers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122" name="Picture 2" descr="\\Nas1b\marketing\Mocks\NFL\nfl_top_passing_targ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24" y="1371600"/>
            <a:ext cx="701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Inside the Numbers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453216" y="3244334"/>
            <a:ext cx="11093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 descr="C:\Users\sasman\AppData\Local\Microsoft\Windows\Temporary Internet Files\Content.Word\hit_force_relative_forc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1"/>
            <a:ext cx="78486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67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STATS Logo\STATSlogo_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08150"/>
            <a:ext cx="5500688" cy="163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35814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Soccer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5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62" y="1143000"/>
            <a:ext cx="8229600" cy="4709160"/>
          </a:xfrm>
        </p:spPr>
        <p:txBody>
          <a:bodyPr/>
          <a:lstStyle/>
          <a:p>
            <a:r>
              <a:rPr lang="en-US" sz="2000" dirty="0" smtClean="0"/>
              <a:t>Distance Travelled</a:t>
            </a:r>
          </a:p>
          <a:p>
            <a:r>
              <a:rPr lang="en-US" sz="2000" dirty="0" smtClean="0"/>
              <a:t>Average Speed</a:t>
            </a:r>
          </a:p>
          <a:p>
            <a:r>
              <a:rPr lang="en-US" sz="2000" dirty="0" smtClean="0"/>
              <a:t>Max Speed</a:t>
            </a:r>
          </a:p>
          <a:p>
            <a:r>
              <a:rPr lang="en-US" sz="2000" dirty="0" smtClean="0"/>
              <a:t>Momentary Speed</a:t>
            </a:r>
          </a:p>
          <a:p>
            <a:r>
              <a:rPr lang="en-US" sz="2000" dirty="0" smtClean="0"/>
              <a:t>Number of Sprints</a:t>
            </a:r>
          </a:p>
          <a:p>
            <a:r>
              <a:rPr lang="en-US" sz="2000" dirty="0" smtClean="0"/>
              <a:t>Coverage Maps</a:t>
            </a:r>
          </a:p>
          <a:p>
            <a:r>
              <a:rPr lang="en-US" sz="2000" dirty="0" smtClean="0"/>
              <a:t>Time of Possession</a:t>
            </a:r>
          </a:p>
          <a:p>
            <a:r>
              <a:rPr lang="en-US" sz="2000" dirty="0" smtClean="0"/>
              <a:t>Player Possession </a:t>
            </a:r>
          </a:p>
          <a:p>
            <a:r>
              <a:rPr lang="en-US" sz="2000" dirty="0" smtClean="0"/>
              <a:t>Ball Speed</a:t>
            </a:r>
          </a:p>
          <a:p>
            <a:r>
              <a:rPr lang="en-US" sz="2000" dirty="0" smtClean="0"/>
              <a:t>Ball Distance</a:t>
            </a:r>
          </a:p>
          <a:p>
            <a:r>
              <a:rPr lang="en-US" sz="2000" dirty="0" smtClean="0"/>
              <a:t>Zone Coverage</a:t>
            </a:r>
          </a:p>
          <a:p>
            <a:r>
              <a:rPr lang="en-US" sz="2000" dirty="0" smtClean="0"/>
              <a:t>Team Formation</a:t>
            </a:r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Statistical Content</a:t>
            </a:r>
            <a:endParaRPr lang="en-US" sz="5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9144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133C92FC-6AF8-4901-A119-1F1AAEB367C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076" name="Picture 4" descr="\\Nas1b\marketing\Creative\SportVU_Soccer_Graphics\soccer_xav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91728"/>
            <a:ext cx="5306443" cy="379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Nas1b\marketing\Creative\SportVU_Soccer_Graphics\soccer_statist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4357800" cy="311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4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Fitness and Coverage</a:t>
            </a:r>
            <a:endParaRPr lang="en-US" sz="54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9144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124" name="Picture 4" descr="\\Nas1b\marketing\Screenshots\MatchCast\AFCAsian_hea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6140"/>
          <a:stretch/>
        </p:blipFill>
        <p:spPr bwMode="auto">
          <a:xfrm>
            <a:off x="228600" y="1155328"/>
            <a:ext cx="5079294" cy="3751883"/>
          </a:xfrm>
          <a:prstGeom prst="rect">
            <a:avLst/>
          </a:prstGeom>
          <a:noFill/>
          <a:effectLst>
            <a:reflection stA="22000" endPos="24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oxsportsgamezo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0100" y="1348186"/>
            <a:ext cx="4125168" cy="4381096"/>
          </a:xfrm>
          <a:prstGeom prst="rect">
            <a:avLst/>
          </a:prstGeom>
          <a:effectLst>
            <a:reflection stA="23000" endPos="11000" dir="5400000" sy="-100000" algn="bl" rotWithShape="0"/>
          </a:effectLst>
        </p:spPr>
      </p:pic>
      <p:pic>
        <p:nvPicPr>
          <p:cNvPr id="5125" name="Picture 5" descr="\\Nas1b\marketing\Screenshots\MatchCast\SportVU_playercar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7"/>
          <a:stretch/>
        </p:blipFill>
        <p:spPr bwMode="auto">
          <a:xfrm>
            <a:off x="2123728" y="4141812"/>
            <a:ext cx="3332126" cy="2005039"/>
          </a:xfrm>
          <a:prstGeom prst="rect">
            <a:avLst/>
          </a:prstGeom>
          <a:noFill/>
          <a:effectLst>
            <a:reflection stA="22000" endPos="24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7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 bwMode="auto">
          <a:xfrm>
            <a:off x="228600" y="1447800"/>
            <a:ext cx="853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Continued development of sport-specific algorithms</a:t>
            </a:r>
            <a:endParaRPr lang="en-US" sz="240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Increased deployment</a:t>
            </a:r>
            <a:endParaRPr lang="en-US" sz="240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More complex analytics on the horizon</a:t>
            </a:r>
            <a:endParaRPr lang="en-US" sz="240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Future of Player Tracking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4" descr="H:\STATS Logo\STATSlogo_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7064" y="4343400"/>
            <a:ext cx="4495800" cy="13390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890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 bwMode="auto">
          <a:xfrm>
            <a:off x="228600" y="1219200"/>
            <a:ext cx="853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Simply put – player tracking measures the precise </a:t>
            </a:r>
            <a:r>
              <a:rPr lang="en-US" sz="2400" dirty="0" err="1" smtClean="0">
                <a:latin typeface="Calibri" pitchFamily="34" charset="0"/>
              </a:rPr>
              <a:t>x,y,z</a:t>
            </a:r>
            <a:r>
              <a:rPr lang="en-US" sz="2400" dirty="0" smtClean="0">
                <a:latin typeface="Calibri" pitchFamily="34" charset="0"/>
              </a:rPr>
              <a:t> location of each player on the field at all times</a:t>
            </a: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STATS uses a technology called </a:t>
            </a:r>
            <a:r>
              <a:rPr lang="en-US" sz="2400" dirty="0" err="1" smtClean="0">
                <a:latin typeface="Calibri" pitchFamily="34" charset="0"/>
              </a:rPr>
              <a:t>SportVu</a:t>
            </a:r>
            <a:r>
              <a:rPr lang="en-US" sz="2400" dirty="0" smtClean="0">
                <a:latin typeface="Calibri" pitchFamily="34" charset="0"/>
              </a:rPr>
              <a:t> that captures this information 25 times per second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dirty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is Player Tracking?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 descr="C:\Users\sasman\AppData\Local\Microsoft\Windows\Temporary Internet Files\Content.Word\game_anima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419600" cy="2833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94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LS Cup Fin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 l="8220" t="15151" r="9547" b="18919"/>
          <a:stretch>
            <a:fillRect/>
          </a:stretch>
        </p:blipFill>
        <p:spPr>
          <a:xfrm>
            <a:off x="6172200" y="1447800"/>
            <a:ext cx="2438400" cy="1711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3"/>
          <p:cNvSpPr txBox="1">
            <a:spLocks/>
          </p:cNvSpPr>
          <p:nvPr/>
        </p:nvSpPr>
        <p:spPr bwMode="auto">
          <a:xfrm>
            <a:off x="228600" y="1219200"/>
            <a:ext cx="5410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SportVU player tracking technology utilizes complex </a:t>
            </a:r>
            <a:r>
              <a:rPr lang="en-US" dirty="0">
                <a:latin typeface="Calibri" pitchFamily="34" charset="0"/>
              </a:rPr>
              <a:t>algorithms </a:t>
            </a:r>
            <a:r>
              <a:rPr lang="en-US" dirty="0" smtClean="0">
                <a:latin typeface="Calibri" pitchFamily="34" charset="0"/>
              </a:rPr>
              <a:t>to extract </a:t>
            </a:r>
            <a:r>
              <a:rPr lang="en-US" dirty="0">
                <a:latin typeface="Calibri" pitchFamily="34" charset="0"/>
              </a:rPr>
              <a:t>X,Y,Z positioning data of the ball and </a:t>
            </a:r>
            <a:r>
              <a:rPr lang="en-US" dirty="0" smtClean="0">
                <a:latin typeface="Calibri" pitchFamily="34" charset="0"/>
              </a:rPr>
              <a:t>participants</a:t>
            </a: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Data is captured by computer vision cameras and is used </a:t>
            </a:r>
            <a:r>
              <a:rPr lang="en-US" dirty="0">
                <a:latin typeface="Calibri" pitchFamily="34" charset="0"/>
              </a:rPr>
              <a:t>to calculate player and team statistics as well as provide graphic representations of live action</a:t>
            </a: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The soccer system is used by broadcasters, clubs, and leagues around the world</a:t>
            </a: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The basketball system is currently used in 6 NBA arenas</a:t>
            </a: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The football system is currently being tested in several NFL stadiums</a:t>
            </a: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SportVU Player Tracking Technology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http://www.stats.com/sportvu/images/football/fb_webmobile_mont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771899"/>
            <a:ext cx="3171825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7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 fullScrn="1"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/>
          </p:cNvSpPr>
          <p:nvPr/>
        </p:nvSpPr>
        <p:spPr bwMode="auto">
          <a:xfrm>
            <a:off x="381000" y="1143000"/>
            <a:ext cx="5410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Computer vision cameras capture video and data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Complex algorithms extract X,Y,Z positioning data of all objects on the court, 25 times per second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6 cameras in 4-6 locations in the catwalk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Three cameras per half court allows for true 3D object tracking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Cameras wired together (coaxial, </a:t>
            </a:r>
            <a:r>
              <a:rPr lang="en-US" dirty="0" err="1" smtClean="0">
                <a:latin typeface="Calibri" pitchFamily="34" charset="0"/>
              </a:rPr>
              <a:t>ethernet</a:t>
            </a:r>
            <a:r>
              <a:rPr lang="en-US" dirty="0" smtClean="0">
                <a:latin typeface="Calibri" pitchFamily="34" charset="0"/>
              </a:rPr>
              <a:t>) and then connected back to command center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3809179"/>
            <a:ext cx="5334000" cy="2827747"/>
            <a:chOff x="228600" y="3809179"/>
            <a:chExt cx="5334000" cy="2827747"/>
          </a:xfrm>
        </p:grpSpPr>
        <p:pic>
          <p:nvPicPr>
            <p:cNvPr id="1026" name="Picture 2" descr="http://www.nba.com/media/canada/court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89" y="3809179"/>
              <a:ext cx="4716411" cy="2515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5-Point Star 20"/>
            <p:cNvSpPr/>
            <p:nvPr/>
          </p:nvSpPr>
          <p:spPr>
            <a:xfrm>
              <a:off x="5288813" y="4917744"/>
              <a:ext cx="273787" cy="276225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228600" y="4917744"/>
              <a:ext cx="273787" cy="276225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457200" y="6360701"/>
              <a:ext cx="273787" cy="276225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716813" y="6360701"/>
              <a:ext cx="273787" cy="276225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>
              <a:off x="4724400" y="6353175"/>
              <a:ext cx="273787" cy="276225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5005941" y="6353175"/>
              <a:ext cx="273787" cy="276225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Basketball </a:t>
            </a:r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Setup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UC Setup 005.jpg"/>
          <p:cNvPicPr>
            <a:picLocks noChangeAspect="1"/>
          </p:cNvPicPr>
          <p:nvPr/>
        </p:nvPicPr>
        <p:blipFill rotWithShape="1">
          <a:blip r:embed="rId4" cstate="print"/>
          <a:srcRect l="34697" t="30813" r="15833" b="4444"/>
          <a:stretch/>
        </p:blipFill>
        <p:spPr>
          <a:xfrm>
            <a:off x="6400799" y="1554707"/>
            <a:ext cx="2286001" cy="2128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Picture 27" descr="UC Setup 009.jpg"/>
          <p:cNvPicPr>
            <a:picLocks noChangeAspect="1"/>
          </p:cNvPicPr>
          <p:nvPr/>
        </p:nvPicPr>
        <p:blipFill rotWithShape="1">
          <a:blip r:embed="rId5" cstate="print"/>
          <a:srcRect l="22002" t="46000" r="35000" b="11082"/>
          <a:stretch/>
        </p:blipFill>
        <p:spPr>
          <a:xfrm>
            <a:off x="6400800" y="4169960"/>
            <a:ext cx="2267445" cy="16974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 bwMode="auto">
          <a:xfrm>
            <a:off x="3733800" y="1219200"/>
            <a:ext cx="502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For one game, depending on the sport, there are 1-2.5 million unique data records.  (This is 5-10,000 times the number of records in traditional statistics)</a:t>
            </a: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In addition to needing a bigger database and a smart data design, the challenge is determining what the data really means.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dirty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lang="en-US" dirty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to do with the Data?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C:\Users\sasman\AppData\Local\Microsoft\Windows\Temporary Internet Files\Content.Word\Dat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7799"/>
            <a:ext cx="3200399" cy="4752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4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:\STATS Logo\STATSlogo_gra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08150"/>
            <a:ext cx="5500688" cy="163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3581400"/>
            <a:ext cx="8305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Basketball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525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 bwMode="auto">
          <a:xfrm>
            <a:off x="2286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How do </a:t>
            </a:r>
            <a:r>
              <a:rPr lang="en-US" sz="2400" dirty="0" smtClean="0">
                <a:latin typeface="Calibri" pitchFamily="34" charset="0"/>
              </a:rPr>
              <a:t>we define each movement on the court?</a:t>
            </a:r>
            <a:endParaRPr lang="en-US" sz="240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What constitutes a possession?</a:t>
            </a: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How do you define a pass?</a:t>
            </a: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What’s the definition of a dribble?</a:t>
            </a:r>
          </a:p>
          <a:p>
            <a:pPr marL="342900" indent="-342900" eaLnBrk="0" hangingPunct="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How do you determine the defender on a play?</a:t>
            </a: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None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Initial Challenges</a:t>
            </a:r>
            <a:endParaRPr lang="en-US" sz="5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938470"/>
              </p:ext>
            </p:extLst>
          </p:nvPr>
        </p:nvGraphicFramePr>
        <p:xfrm>
          <a:off x="234288" y="1200100"/>
          <a:ext cx="2514600" cy="381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46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Player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58703"/>
              </p:ext>
            </p:extLst>
          </p:nvPr>
        </p:nvGraphicFramePr>
        <p:xfrm>
          <a:off x="3243616" y="1200100"/>
          <a:ext cx="2547584" cy="381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47584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Team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56185"/>
              </p:ext>
            </p:extLst>
          </p:nvPr>
        </p:nvGraphicFramePr>
        <p:xfrm>
          <a:off x="6324600" y="1200100"/>
          <a:ext cx="2514600" cy="381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46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Ball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270157"/>
              </p:ext>
            </p:extLst>
          </p:nvPr>
        </p:nvGraphicFramePr>
        <p:xfrm>
          <a:off x="228600" y="1581100"/>
          <a:ext cx="2514600" cy="48197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4600"/>
              </a:tblGrid>
              <a:tr h="481970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b="1" dirty="0" smtClean="0">
                          <a:latin typeface="Calibri" pitchFamily="34" charset="0"/>
                        </a:rPr>
                        <a:t>Speed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/ Distance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Avg.,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max, instant speed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Total, possession distance</a:t>
                      </a:r>
                      <a:endParaRPr lang="en-US" sz="1400" b="0" dirty="0" smtClean="0">
                        <a:latin typeface="Calibri" pitchFamily="34" charset="0"/>
                      </a:endParaRPr>
                    </a:p>
                    <a:p>
                      <a:endParaRPr lang="en-US" sz="1600" b="1" dirty="0" smtClean="0">
                        <a:latin typeface="Calibri" pitchFamily="34" charset="0"/>
                      </a:endParaRPr>
                    </a:p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Shooting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FG% by location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Distance on shots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Location tendencies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TOP – shoot vs. pass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n-US" sz="1400" dirty="0" smtClean="0">
                        <a:latin typeface="Calibri" pitchFamily="34" charset="0"/>
                      </a:endParaRPr>
                    </a:p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Passing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% of passes led to assists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Total, avg. # of passes</a:t>
                      </a:r>
                    </a:p>
                    <a:p>
                      <a:endParaRPr lang="en-US" sz="1600" dirty="0" smtClean="0">
                        <a:latin typeface="Calibri" pitchFamily="34" charset="0"/>
                      </a:endParaRPr>
                    </a:p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Defense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FG% based on defender distance / location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Exact defensive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spacing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Response to exact player tendencies</a:t>
                      </a:r>
                      <a:endParaRPr lang="en-US" sz="1400" b="0" dirty="0" smtClean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256658"/>
              </p:ext>
            </p:extLst>
          </p:nvPr>
        </p:nvGraphicFramePr>
        <p:xfrm>
          <a:off x="3237928" y="1581100"/>
          <a:ext cx="2547584" cy="48197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47584"/>
              </a:tblGrid>
              <a:tr h="48197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Speed</a:t>
                      </a:r>
                      <a:r>
                        <a:rPr lang="en-US" sz="1600" b="1" baseline="0" dirty="0" smtClean="0">
                          <a:latin typeface="Calibri" pitchFamily="34" charset="0"/>
                        </a:rPr>
                        <a:t> / Distance</a:t>
                      </a:r>
                      <a:endParaRPr lang="en-US" sz="1600" b="1" dirty="0" smtClean="0">
                        <a:latin typeface="Calibri" pitchFamily="34" charset="0"/>
                      </a:endParaRP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Avg.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speed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True pace of play</a:t>
                      </a:r>
                    </a:p>
                    <a:p>
                      <a:endParaRPr lang="en-US" sz="1600" b="1" dirty="0" smtClean="0">
                        <a:latin typeface="Calibri" pitchFamily="34" charset="0"/>
                      </a:endParaRPr>
                    </a:p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Shooting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FG% by location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Distance on shots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Location tendencies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TOP – shoot vs. pass</a:t>
                      </a:r>
                    </a:p>
                    <a:p>
                      <a:endParaRPr lang="en-US" sz="1600" b="1" dirty="0" smtClean="0">
                        <a:latin typeface="Calibri" pitchFamily="34" charset="0"/>
                      </a:endParaRPr>
                    </a:p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Passing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# of passes on play type</a:t>
                      </a:r>
                    </a:p>
                    <a:p>
                      <a:pPr marL="115888" marR="0" lvl="0" indent="-11588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latin typeface="Calibri" pitchFamily="34" charset="0"/>
                          <a:ea typeface="Calibri"/>
                          <a:cs typeface="Times New Roman"/>
                        </a:rPr>
                        <a:t>Total, avg. # of passes</a:t>
                      </a:r>
                    </a:p>
                    <a:p>
                      <a:endParaRPr lang="en-US" sz="1600" dirty="0" smtClean="0">
                        <a:latin typeface="Calibri" pitchFamily="34" charset="0"/>
                      </a:endParaRPr>
                    </a:p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Defense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Tendencies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/ exact  positions and results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Closest defender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15778"/>
              </p:ext>
            </p:extLst>
          </p:nvPr>
        </p:nvGraphicFramePr>
        <p:xfrm>
          <a:off x="6318912" y="1581100"/>
          <a:ext cx="2514600" cy="4819700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4600"/>
              </a:tblGrid>
              <a:tr h="48197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Trajectory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Player arc comparison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on makes vs. misses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Goaltending accuracy</a:t>
                      </a:r>
                      <a:endParaRPr lang="en-US" sz="1400" b="0" dirty="0" smtClean="0">
                        <a:latin typeface="Calibri" pitchFamily="34" charset="0"/>
                      </a:endParaRPr>
                    </a:p>
                    <a:p>
                      <a:endParaRPr lang="en-US" sz="1600" b="1" dirty="0" smtClean="0">
                        <a:latin typeface="Calibri" pitchFamily="34" charset="0"/>
                      </a:endParaRPr>
                    </a:p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Movement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Automated pass, dribble,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shot counter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Connect # of passes, dribbles with play results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FG% on shots off dribble</a:t>
                      </a:r>
                      <a:endParaRPr lang="en-US" sz="1400" b="0" dirty="0" smtClean="0">
                        <a:latin typeface="Calibri" pitchFamily="34" charset="0"/>
                      </a:endParaRPr>
                    </a:p>
                    <a:p>
                      <a:endParaRPr lang="en-US" sz="1600" b="1" dirty="0" smtClean="0">
                        <a:latin typeface="Calibri" pitchFamily="34" charset="0"/>
                      </a:endParaRPr>
                    </a:p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Speed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Avg.,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max, instant speed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Shots, passes, blocks</a:t>
                      </a:r>
                      <a:endParaRPr lang="en-US" sz="1400" b="0" dirty="0" smtClean="0">
                        <a:latin typeface="Calibri" pitchFamily="34" charset="0"/>
                      </a:endParaRPr>
                    </a:p>
                    <a:p>
                      <a:endParaRPr lang="en-US" sz="1600" b="1" dirty="0" smtClean="0">
                        <a:latin typeface="Calibri" pitchFamily="34" charset="0"/>
                      </a:endParaRPr>
                    </a:p>
                    <a:p>
                      <a:r>
                        <a:rPr lang="en-US" sz="1600" b="1" dirty="0" smtClean="0">
                          <a:latin typeface="Calibri" pitchFamily="34" charset="0"/>
                        </a:rPr>
                        <a:t>Time of Possession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dirty="0" smtClean="0">
                          <a:latin typeface="Calibri" pitchFamily="34" charset="0"/>
                        </a:rPr>
                        <a:t>TOP breakdown</a:t>
                      </a:r>
                      <a:r>
                        <a:rPr lang="en-US" sz="1400" b="0" baseline="0" dirty="0" smtClean="0">
                          <a:latin typeface="Calibri" pitchFamily="34" charset="0"/>
                        </a:rPr>
                        <a:t> by play and total game</a:t>
                      </a:r>
                    </a:p>
                    <a:p>
                      <a:pPr marL="109538" indent="-109538"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>
                          <a:latin typeface="Calibri" pitchFamily="34" charset="0"/>
                        </a:rPr>
                        <a:t>Connect TOP to results</a:t>
                      </a:r>
                      <a:endParaRPr lang="en-US" sz="1400" b="0" dirty="0" smtClean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57200" y="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Player Tracking Data Output</a:t>
            </a: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1066800"/>
            <a:ext cx="8686800" cy="45719"/>
          </a:xfrm>
          <a:prstGeom prst="rect">
            <a:avLst/>
          </a:prstGeom>
          <a:gradFill>
            <a:gsLst>
              <a:gs pos="5100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0FB7DC09-B5FB-4E1F-9F41-2768D276A01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3178</TotalTime>
  <Words>951</Words>
  <Application>Microsoft Office PowerPoint</Application>
  <PresentationFormat>On-screen Show (4:3)</PresentationFormat>
  <Paragraphs>381</Paragraphs>
  <Slides>27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Inside the Numbers</vt:lpstr>
      <vt:lpstr>Inside the Numbers</vt:lpstr>
      <vt:lpstr>Inside the Numbers</vt:lpstr>
      <vt:lpstr>PowerPoint Presentation</vt:lpstr>
      <vt:lpstr>PowerPoint Presentation</vt:lpstr>
      <vt:lpstr>PowerPoint Presentation</vt:lpstr>
      <vt:lpstr>PowerPoint Presentation</vt:lpstr>
    </vt:vector>
  </TitlesOfParts>
  <Company>stats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 Charoenrath</dc:creator>
  <cp:lastModifiedBy>Sasman, John</cp:lastModifiedBy>
  <cp:revision>212</cp:revision>
  <cp:lastPrinted>2011-09-07T16:43:43Z</cp:lastPrinted>
  <dcterms:created xsi:type="dcterms:W3CDTF">2010-04-13T13:26:29Z</dcterms:created>
  <dcterms:modified xsi:type="dcterms:W3CDTF">2011-09-07T16:45:13Z</dcterms:modified>
</cp:coreProperties>
</file>