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57" r:id="rId4"/>
    <p:sldId id="258" r:id="rId5"/>
    <p:sldId id="259" r:id="rId6"/>
    <p:sldId id="263" r:id="rId7"/>
    <p:sldId id="267" r:id="rId8"/>
    <p:sldId id="268" r:id="rId9"/>
    <p:sldId id="260" r:id="rId10"/>
    <p:sldId id="261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AB58331-E442-4788-9561-58D248B5A0E5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CB356292-76D1-4309-B735-062FF2D50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6549946-F991-474E-A00A-B9B85F807EC1}" type="datetime1">
              <a:rPr lang="en-US"/>
              <a:pPr>
                <a:defRPr/>
              </a:pPr>
              <a:t>9/9/2011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C30B69B3-2E1D-4302-826B-19DE70713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B69B3-2E1D-4302-826B-19DE70713E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B69B3-2E1D-4302-826B-19DE70713E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B69B3-2E1D-4302-826B-19DE70713E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B69B3-2E1D-4302-826B-19DE70713ED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B69B3-2E1D-4302-826B-19DE70713ED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B69B3-2E1D-4302-826B-19DE70713ED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B69B3-2E1D-4302-826B-19DE70713E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B69B3-2E1D-4302-826B-19DE70713E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B69B3-2E1D-4302-826B-19DE70713E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B69B3-2E1D-4302-826B-19DE70713E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B69B3-2E1D-4302-826B-19DE70713E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B69B3-2E1D-4302-826B-19DE70713E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B69B3-2E1D-4302-826B-19DE70713ED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92138" y="1273175"/>
            <a:ext cx="7916862" cy="15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320"/>
            <a:ext cx="8229600" cy="51043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6">
                    <a:lumMod val="75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>
              <a:buFontTx/>
              <a:buNone/>
              <a:defRPr sz="1200">
                <a:latin typeface="Arial"/>
              </a:defRPr>
            </a:lvl3pPr>
            <a:lvl4pPr>
              <a:buFontTx/>
              <a:buNone/>
              <a:defRPr>
                <a:latin typeface="Arial"/>
              </a:defRPr>
            </a:lvl4pPr>
            <a:lvl5pPr>
              <a:buFontTx/>
              <a:buNone/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ransition spd="med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19163" y="1295400"/>
            <a:ext cx="7399337" cy="49149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ctr" defTabSz="91440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4000" b="1" kern="0" dirty="0" smtClean="0">
                <a:solidFill>
                  <a:srgbClr val="F26C00"/>
                </a:solidFill>
                <a:latin typeface="Arial Bold"/>
                <a:ea typeface="+mn-ea"/>
                <a:cs typeface="Arial Bold"/>
              </a:rPr>
              <a:t>Doing Business in the Face of the Information Explosion</a:t>
            </a:r>
            <a:endParaRPr lang="en-US" sz="4000" b="1" dirty="0">
              <a:solidFill>
                <a:srgbClr val="F26C00"/>
              </a:solidFill>
              <a:latin typeface="Arial Bold"/>
              <a:ea typeface="+mn-ea"/>
              <a:cs typeface="Arial Bold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Anthony J. Scriffignano </a:t>
            </a:r>
            <a:r>
              <a:rPr lang="ja-JP" altLang="en-US" sz="1500" b="1" smtClean="0">
                <a:solidFill>
                  <a:schemeClr val="tx2"/>
                </a:solidFill>
              </a:rPr>
              <a:t>学</a:t>
            </a:r>
            <a:r>
              <a:rPr lang="ja-JP" altLang="en-US" sz="1500" b="1">
                <a:solidFill>
                  <a:schemeClr val="tx2"/>
                </a:solidFill>
              </a:rPr>
              <a:t>術</a:t>
            </a:r>
            <a:r>
              <a:rPr lang="ja-JP" altLang="en-US" sz="1500" b="1">
                <a:solidFill>
                  <a:schemeClr val="tx2"/>
                </a:solidFill>
              </a:rPr>
              <a:t>博</a:t>
            </a:r>
            <a:r>
              <a:rPr lang="ja-JP" altLang="en-US" sz="1500" b="1" smtClean="0">
                <a:solidFill>
                  <a:schemeClr val="tx2"/>
                </a:solidFill>
              </a:rPr>
              <a:t>士</a:t>
            </a:r>
            <a:endParaRPr kumimoji="1" lang="ja-JP" altLang="en-US" sz="2400" b="1" smtClean="0">
              <a:solidFill>
                <a:schemeClr val="tx2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Dun &amp; Bradstreet </a:t>
            </a:r>
            <a:r>
              <a:rPr lang="zh-CN" altLang="en-US" sz="1400" b="1" dirty="0" smtClean="0"/>
              <a:t>邓</a:t>
            </a:r>
            <a:r>
              <a:rPr lang="zh-CN" altLang="en-US" sz="1400" b="1" dirty="0"/>
              <a:t>白氏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rPr>
              <a:t>Vice President, Global Data Strategy</a:t>
            </a:r>
          </a:p>
          <a:p>
            <a:r>
              <a:rPr lang="ja-JP" altLang="en-US" sz="1500" b="1" smtClean="0">
                <a:solidFill>
                  <a:schemeClr val="tx2"/>
                </a:solidFill>
              </a:rPr>
              <a:t>ヴァイスプレジデント</a:t>
            </a:r>
            <a:endParaRPr lang="en-US" altLang="ja-JP" sz="1500" b="1" dirty="0" smtClean="0">
              <a:solidFill>
                <a:schemeClr val="tx2"/>
              </a:solidFill>
            </a:endParaRPr>
          </a:p>
          <a:p>
            <a:r>
              <a:rPr kumimoji="1" lang="ja-JP" altLang="en-US" sz="1500" b="1" smtClean="0">
                <a:solidFill>
                  <a:schemeClr val="tx2"/>
                </a:solidFill>
              </a:rPr>
              <a:t>グローバルデータストラテジー</a:t>
            </a:r>
            <a:endParaRPr kumimoji="1" lang="en-US" altLang="ja-JP" sz="1500" b="1" dirty="0" smtClean="0">
              <a:solidFill>
                <a:schemeClr val="tx2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/>
              <a:t/>
            </a:r>
            <a:br>
              <a:rPr lang="ja-JP" altLang="en-US"/>
            </a:br>
            <a:r>
              <a:rPr lang="ja-JP" altLang="en-US"/>
              <a:t>20</a:t>
            </a:r>
            <a:r>
              <a:rPr lang="en-US" altLang="ja-JP" dirty="0" smtClean="0"/>
              <a:t>11</a:t>
            </a:r>
            <a:r>
              <a:rPr lang="ja-JP" altLang="en-US" smtClean="0"/>
              <a:t>年</a:t>
            </a:r>
            <a:r>
              <a:rPr lang="en-US" altLang="ja-JP" dirty="0"/>
              <a:t>9</a:t>
            </a:r>
            <a:r>
              <a:rPr lang="ja-JP" altLang="en-US" smtClean="0"/>
              <a:t>月</a:t>
            </a:r>
            <a:r>
              <a:rPr lang="en-US" altLang="ja-JP" dirty="0"/>
              <a:t>9</a:t>
            </a:r>
            <a:r>
              <a:rPr lang="ja-JP" altLang="en-US" smtClean="0"/>
              <a:t>日</a:t>
            </a:r>
            <a:endParaRPr lang="en-US" dirty="0">
              <a:latin typeface="Helvetica"/>
              <a:cs typeface="Helvetic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4356100" y="4064000"/>
            <a:ext cx="1771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760413"/>
            <a:ext cx="8229600" cy="509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E46C0A"/>
                </a:solidFill>
                <a:latin typeface="Arial" charset="0"/>
              </a:rPr>
              <a:t>Enabling cross-border data curation and stewardship must also consider collaboration</a:t>
            </a:r>
            <a:endParaRPr lang="en-US" dirty="0" smtClean="0">
              <a:solidFill>
                <a:srgbClr val="E46C0A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89100"/>
            <a:ext cx="7213382" cy="490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16513" y="6619875"/>
            <a:ext cx="5310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D&amp;B Proprietary information</a:t>
            </a:r>
            <a:endParaRPr lang="en-US" sz="1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760413"/>
            <a:ext cx="8229600" cy="509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E46C0A"/>
                </a:solidFill>
                <a:latin typeface="Arial" charset="0"/>
              </a:rPr>
              <a:t>Businesses also change how they represent themselves depending on audience</a:t>
            </a:r>
            <a:endParaRPr lang="en-US" dirty="0" smtClean="0">
              <a:solidFill>
                <a:srgbClr val="E46C0A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4393168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三菱汽车销售（中国）有限公司入场动画页面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1500" y="528320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/>
              <a:t>三菱</a:t>
            </a:r>
            <a:endParaRPr lang="en-US" sz="4800" dirty="0"/>
          </a:p>
        </p:txBody>
      </p:sp>
      <p:sp>
        <p:nvSpPr>
          <p:cNvPr id="16" name="Rectangle 15"/>
          <p:cNvSpPr/>
          <p:nvPr/>
        </p:nvSpPr>
        <p:spPr>
          <a:xfrm>
            <a:off x="2014706" y="6014541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prstClr val="black"/>
                </a:solidFill>
              </a:rPr>
              <a:t>中国</a:t>
            </a:r>
            <a:endParaRPr lang="en-US" sz="4400" dirty="0"/>
          </a:p>
        </p:txBody>
      </p:sp>
      <p:sp>
        <p:nvSpPr>
          <p:cNvPr id="17" name="Down Arrow 16"/>
          <p:cNvSpPr/>
          <p:nvPr/>
        </p:nvSpPr>
        <p:spPr>
          <a:xfrm>
            <a:off x="889000" y="4762500"/>
            <a:ext cx="646331" cy="660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228165" y="5422900"/>
            <a:ext cx="646331" cy="660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13281" y="4776569"/>
            <a:ext cx="511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solution to this type of problem involves </a:t>
            </a:r>
            <a:r>
              <a:rPr lang="en-US" dirty="0" err="1" smtClean="0"/>
              <a:t>polylogogrammatic</a:t>
            </a:r>
            <a:r>
              <a:rPr lang="en-US" dirty="0" smtClean="0"/>
              <a:t> semantic disambiguation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388234" y="5677475"/>
            <a:ext cx="328586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Asian Business in the west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0" y="5594093"/>
            <a:ext cx="1085850" cy="116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38"/>
          <p:cNvGrpSpPr/>
          <p:nvPr/>
        </p:nvGrpSpPr>
        <p:grpSpPr>
          <a:xfrm>
            <a:off x="558800" y="1816100"/>
            <a:ext cx="7467600" cy="1664732"/>
            <a:chOff x="558800" y="1816100"/>
            <a:chExt cx="7467600" cy="1664732"/>
          </a:xfrm>
        </p:grpSpPr>
        <p:grpSp>
          <p:nvGrpSpPr>
            <p:cNvPr id="28" name="Group 27"/>
            <p:cNvGrpSpPr/>
            <p:nvPr/>
          </p:nvGrpSpPr>
          <p:grpSpPr>
            <a:xfrm>
              <a:off x="1498600" y="1816100"/>
              <a:ext cx="6121400" cy="1664732"/>
              <a:chOff x="1498600" y="1816100"/>
              <a:chExt cx="6121400" cy="1664732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514600" y="1816100"/>
                <a:ext cx="5105400" cy="784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Xiamen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itchFamily="18" charset="0"/>
                  </a:rPr>
                  <a:t>Suo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itchFamily="18" charset="0"/>
                  </a:rPr>
                  <a:t>Fei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 Te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Hotel ?</a:t>
                </a:r>
                <a:endParaRPr lang="en-US" dirty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Xiamen Lake Side (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itchFamily="18" charset="0"/>
                  </a:rPr>
                  <a:t>Hu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 Bing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itchFamily="18" charset="0"/>
                  </a:rPr>
                  <a:t>Bei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 Lu) North Road #19 </a:t>
                </a: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1498600" y="3023632"/>
                <a:ext cx="51054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Xiamen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itchFamily="18" charset="0"/>
                  </a:rPr>
                  <a:t>Sofitel</a:t>
                </a:r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 Hotel </a:t>
                </a:r>
              </a:p>
            </p:txBody>
          </p:sp>
        </p:grp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571500" y="2286000"/>
              <a:ext cx="434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厦门湖滨北路19号</a:t>
              </a: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571500" y="1828800"/>
              <a:ext cx="403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厦门索菲特大酒店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558800" y="2682964"/>
              <a:ext cx="7467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dirty="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福建 厦门 湖滨北路 19号 </a:t>
              </a:r>
              <a:r>
                <a:rPr lang="en-US" altLang="zh-CN" dirty="0" smtClean="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Same address (Fujian </a:t>
              </a:r>
              <a:r>
                <a:rPr lang="en-US" altLang="zh-CN" dirty="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province added at </a:t>
              </a:r>
              <a:r>
                <a:rPr lang="en-US" altLang="zh-CN" dirty="0" smtClean="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</a:rPr>
                <a:t>beginning) </a:t>
              </a:r>
              <a:endParaRPr lang="en-US" altLang="zh-CN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609600" y="3023632"/>
              <a:ext cx="403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</a:rPr>
                <a:t>索菲特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1332" y="3023632"/>
            <a:ext cx="1428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angle 40"/>
          <p:cNvSpPr/>
          <p:nvPr/>
        </p:nvSpPr>
        <p:spPr>
          <a:xfrm>
            <a:off x="5288865" y="3059093"/>
            <a:ext cx="344873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Western business in </a:t>
            </a:r>
            <a:r>
              <a:rPr lang="en-US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asia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6513" y="6619875"/>
            <a:ext cx="5310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D&amp;B Proprietary information</a:t>
            </a:r>
            <a:endParaRPr lang="en-US" sz="1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  <p:bldP spid="19" grpId="0"/>
      <p:bldP spid="22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760413"/>
            <a:ext cx="8229600" cy="509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E46C0A"/>
                </a:solidFill>
                <a:latin typeface="Arial" charset="0"/>
              </a:rPr>
              <a:t>Our challenge</a:t>
            </a:r>
            <a:br>
              <a:rPr lang="en-US" dirty="0" smtClean="0">
                <a:solidFill>
                  <a:srgbClr val="E46C0A"/>
                </a:solidFill>
                <a:latin typeface="Arial" charset="0"/>
              </a:rPr>
            </a:br>
            <a:endParaRPr lang="en-US" dirty="0" smtClean="0">
              <a:solidFill>
                <a:srgbClr val="E46C0A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4343618"/>
            <a:ext cx="7378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“You cannot solve a problem from the same consciousness that created it. You must learn to see the world anew.”</a:t>
            </a:r>
          </a:p>
          <a:p>
            <a:r>
              <a:rPr lang="en-US" sz="2800" dirty="0" smtClean="0"/>
              <a:t>Albert Einstein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351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Identity vs. Insight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Innovating on the Source vs. Innovating on the process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Maintaining the cohesiveness of the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Proactively addressing fraud and volatility in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Providing a consistent experience globally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760413"/>
            <a:ext cx="8229600" cy="509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E46C0A"/>
                </a:solidFill>
                <a:latin typeface="Arial" charset="0"/>
              </a:rPr>
              <a:t>One final note – Happy Mid-Autumn Festival!</a:t>
            </a:r>
            <a:br>
              <a:rPr lang="en-US" dirty="0" smtClean="0">
                <a:solidFill>
                  <a:srgbClr val="E46C0A"/>
                </a:solidFill>
                <a:latin typeface="Arial" charset="0"/>
              </a:rPr>
            </a:br>
            <a:endParaRPr lang="en-US" dirty="0" smtClean="0">
              <a:solidFill>
                <a:srgbClr val="E46C0A"/>
              </a:solidFill>
              <a:latin typeface="Arial" charset="0"/>
            </a:endParaRPr>
          </a:p>
        </p:txBody>
      </p:sp>
      <p:pic>
        <p:nvPicPr>
          <p:cNvPr id="11266" name="ecx_x005f_x0000_i1029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150" y="1708150"/>
            <a:ext cx="51625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760413"/>
            <a:ext cx="8229600" cy="509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E46C0A"/>
                </a:solidFill>
                <a:latin typeface="Arial" charset="0"/>
              </a:rPr>
              <a:t>We’re starting to get the message…</a:t>
            </a:r>
            <a:endParaRPr lang="en-US" dirty="0" smtClean="0">
              <a:solidFill>
                <a:srgbClr val="E46C0A"/>
              </a:solidFill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5176" y="1515908"/>
            <a:ext cx="3007624" cy="5498527"/>
            <a:chOff x="345176" y="1515908"/>
            <a:chExt cx="3007624" cy="5498527"/>
          </a:xfrm>
        </p:grpSpPr>
        <p:pic>
          <p:nvPicPr>
            <p:cNvPr id="4" name="Picture 3" descr="the_economist_daily_deluge_cov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1" y="1515908"/>
              <a:ext cx="2705100" cy="343699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57200" y="4460464"/>
              <a:ext cx="25314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The Economist, Feb 25, 2010</a:t>
              </a:r>
              <a:endParaRPr lang="en-US" sz="1400" dirty="0"/>
            </a:p>
          </p:txBody>
        </p:sp>
        <p:sp>
          <p:nvSpPr>
            <p:cNvPr id="7" name="Text Placeholder 4"/>
            <p:cNvSpPr txBox="1">
              <a:spLocks/>
            </p:cNvSpPr>
            <p:nvPr/>
          </p:nvSpPr>
          <p:spPr>
            <a:xfrm>
              <a:off x="345176" y="4768241"/>
              <a:ext cx="3007624" cy="2246194"/>
            </a:xfrm>
            <a:prstGeom prst="rect">
              <a:avLst/>
            </a:prstGeom>
          </p:spPr>
          <p:txBody>
            <a:bodyPr/>
            <a:lstStyle/>
            <a:p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2060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A81029"/>
                  </a:solidFill>
                  <a:effectLst/>
                  <a:uLnTx/>
                  <a:uFillTx/>
                  <a:latin typeface="+mj-lt"/>
                  <a:ea typeface="+mn-ea"/>
                  <a:cs typeface="ヒラギノ角ゴ Pro W3" pitchFamily="26" charset="-128"/>
                </a:rPr>
                <a:t> </a:t>
              </a:r>
              <a:r>
                <a:rPr kumimoji="0" lang="en-US" b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ヒラギノ角ゴ Pro W3" pitchFamily="26" charset="-128"/>
                </a:rPr>
                <a:t>“Data is widely available; what is scarce is the ability to extract wisdom from </a:t>
              </a:r>
              <a:r>
                <a:rPr lang="en-US" b="1" kern="0" dirty="0" smtClean="0">
                  <a:solidFill>
                    <a:schemeClr val="tx2"/>
                  </a:solidFill>
                  <a:latin typeface="+mj-lt"/>
                  <a:cs typeface="ヒラギノ角ゴ Pro W3" pitchFamily="26" charset="-128"/>
                </a:rPr>
                <a:t>it.”  </a:t>
              </a:r>
              <a:endParaRPr lang="en-US" b="1" kern="0" dirty="0">
                <a:solidFill>
                  <a:schemeClr val="tx2"/>
                </a:solidFill>
                <a:latin typeface="+mj-lt"/>
                <a:cs typeface="ヒラギノ角ゴ Pro W3" pitchFamily="26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1857" y="5915543"/>
              <a:ext cx="2790444" cy="57451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n-US" sz="1400" i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Hal Varian, Chief Economist, </a:t>
              </a:r>
              <a:r>
                <a:rPr lang="en-US" sz="1400" i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Google</a:t>
              </a:r>
            </a:p>
            <a:p>
              <a:pPr>
                <a:spcBef>
                  <a:spcPts val="400"/>
                </a:spcBef>
              </a:pPr>
              <a:r>
                <a:rPr lang="en-US" sz="1400" dirty="0" smtClean="0"/>
                <a:t>The Economist, Feb 25, 2010</a:t>
              </a:r>
              <a:endParaRPr lang="en-US" sz="1400" i="1" dirty="0" smtClean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47176" y="3202013"/>
            <a:ext cx="4874524" cy="2246194"/>
            <a:chOff x="3647176" y="3202013"/>
            <a:chExt cx="4874524" cy="2246194"/>
          </a:xfrm>
        </p:grpSpPr>
        <p:sp>
          <p:nvSpPr>
            <p:cNvPr id="10" name="Text Placeholder 4"/>
            <p:cNvSpPr txBox="1">
              <a:spLocks/>
            </p:cNvSpPr>
            <p:nvPr/>
          </p:nvSpPr>
          <p:spPr>
            <a:xfrm>
              <a:off x="3647176" y="3202013"/>
              <a:ext cx="4874524" cy="2246194"/>
            </a:xfrm>
            <a:prstGeom prst="rect">
              <a:avLst/>
            </a:prstGeom>
          </p:spPr>
          <p:txBody>
            <a:bodyPr/>
            <a:lstStyle/>
            <a:p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2060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A81029"/>
                  </a:solidFill>
                  <a:effectLst/>
                  <a:uLnTx/>
                  <a:uFillTx/>
                  <a:latin typeface="+mj-lt"/>
                  <a:ea typeface="+mn-ea"/>
                  <a:cs typeface="ヒラギノ角ゴ Pro W3" pitchFamily="26" charset="-128"/>
                </a:rPr>
                <a:t> </a:t>
              </a:r>
              <a:r>
                <a:rPr kumimoji="0" lang="en-US" b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ヒラギノ角ゴ Pro W3" pitchFamily="26" charset="-128"/>
                </a:rPr>
                <a:t>“Just getting the data is only about 10% of</a:t>
              </a:r>
              <a:r>
                <a:rPr kumimoji="0" lang="en-US" b="1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ヒラギノ角ゴ Pro W3" pitchFamily="26" charset="-128"/>
                </a:rPr>
                <a:t> the problem.”</a:t>
              </a:r>
              <a:endParaRPr lang="en-US" b="1" kern="0" dirty="0">
                <a:solidFill>
                  <a:schemeClr val="tx2"/>
                </a:solidFill>
                <a:latin typeface="+mj-lt"/>
                <a:cs typeface="ヒラギノ角ゴ Pro W3" pitchFamily="26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0" y="3733548"/>
              <a:ext cx="4523995" cy="57451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n-US" sz="1400" i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Stephen Wolfram, Founder &amp; CEO, Wolfram Research</a:t>
              </a:r>
            </a:p>
            <a:p>
              <a:pPr>
                <a:spcBef>
                  <a:spcPts val="400"/>
                </a:spcBef>
              </a:pPr>
              <a:r>
                <a:rPr lang="en-US" sz="1400" dirty="0" smtClean="0"/>
                <a:t>Wolfram Data Summit, September 9, 2011, 9:09:11 AM</a:t>
              </a:r>
              <a:endParaRPr lang="en-US" sz="1400" i="1" dirty="0" smtClean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24876" y="1373213"/>
            <a:ext cx="5661924" cy="2246194"/>
            <a:chOff x="3024876" y="1373213"/>
            <a:chExt cx="5661924" cy="2246194"/>
          </a:xfrm>
        </p:grpSpPr>
        <p:sp>
          <p:nvSpPr>
            <p:cNvPr id="13" name="Text Placeholder 4"/>
            <p:cNvSpPr txBox="1">
              <a:spLocks/>
            </p:cNvSpPr>
            <p:nvPr/>
          </p:nvSpPr>
          <p:spPr>
            <a:xfrm>
              <a:off x="3024876" y="1373213"/>
              <a:ext cx="5661924" cy="2246194"/>
            </a:xfrm>
            <a:prstGeom prst="rect">
              <a:avLst/>
            </a:prstGeom>
          </p:spPr>
          <p:txBody>
            <a:bodyPr/>
            <a:lstStyle/>
            <a:p>
              <a:pPr marL="228600" lvl="0" indent="-228600" defTabSz="914400" eaLnBrk="0" hangingPunct="0">
                <a:spcBef>
                  <a:spcPct val="20000"/>
                </a:spcBef>
                <a:buClr>
                  <a:srgbClr val="002060"/>
                </a:buClr>
                <a:defRPr/>
              </a:pPr>
              <a:r>
                <a:rPr kumimoji="0" lang="en-US" sz="1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A81029"/>
                  </a:solidFill>
                  <a:effectLst/>
                  <a:uLnTx/>
                  <a:uFillTx/>
                  <a:latin typeface="+mj-lt"/>
                  <a:ea typeface="+mn-ea"/>
                  <a:cs typeface="ヒラギノ角ゴ Pro W3" pitchFamily="26" charset="-128"/>
                </a:rPr>
                <a:t> </a:t>
              </a:r>
              <a:r>
                <a:rPr kumimoji="0" lang="en-US" b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ヒラギノ角ゴ Pro W3" pitchFamily="26" charset="-128"/>
                </a:rPr>
                <a:t>“</a:t>
              </a:r>
              <a:r>
                <a:rPr lang="en-US" b="1" kern="0" dirty="0" smtClean="0">
                  <a:solidFill>
                    <a:schemeClr val="tx2"/>
                  </a:solidFill>
                  <a:latin typeface="+mj-lt"/>
                  <a:ea typeface="+mn-ea"/>
                  <a:cs typeface="ヒラギノ角ゴ Pro W3" pitchFamily="26" charset="-128"/>
                </a:rPr>
                <a:t>Last </a:t>
              </a:r>
              <a:r>
                <a:rPr lang="en-US" b="1" kern="0" dirty="0">
                  <a:solidFill>
                    <a:schemeClr val="tx2"/>
                  </a:solidFill>
                  <a:latin typeface="+mj-lt"/>
                  <a:ea typeface="+mn-ea"/>
                  <a:cs typeface="ヒラギノ角ゴ Pro W3" pitchFamily="26" charset="-128"/>
                </a:rPr>
                <a:t>year, hard disk drive manufacturers shipped 5,127 </a:t>
              </a:r>
              <a:r>
                <a:rPr lang="en-US" b="1" kern="0" dirty="0" err="1">
                  <a:solidFill>
                    <a:schemeClr val="tx2"/>
                  </a:solidFill>
                  <a:latin typeface="+mj-lt"/>
                  <a:ea typeface="+mn-ea"/>
                  <a:cs typeface="ヒラギノ角ゴ Pro W3" pitchFamily="26" charset="-128"/>
                </a:rPr>
                <a:t>petabytes</a:t>
              </a:r>
              <a:r>
                <a:rPr lang="en-US" b="1" kern="0" dirty="0">
                  <a:solidFill>
                    <a:schemeClr val="tx2"/>
                  </a:solidFill>
                  <a:latin typeface="+mj-lt"/>
                  <a:ea typeface="+mn-ea"/>
                  <a:cs typeface="ヒラギノ角ゴ Pro W3" pitchFamily="26" charset="-128"/>
                </a:rPr>
                <a:t> of storage capacity, a 55.7% increase over 2009, according to a report released Friday by market research </a:t>
              </a:r>
              <a:r>
                <a:rPr lang="en-US" b="1" kern="0" dirty="0" smtClean="0">
                  <a:solidFill>
                    <a:schemeClr val="tx2"/>
                  </a:solidFill>
                  <a:latin typeface="+mj-lt"/>
                  <a:ea typeface="+mn-ea"/>
                  <a:cs typeface="ヒラギノ角ゴ Pro W3" pitchFamily="26" charset="-128"/>
                </a:rPr>
                <a:t>firm IDC.” </a:t>
              </a:r>
              <a:endParaRPr lang="en-US" b="1" kern="0" dirty="0">
                <a:solidFill>
                  <a:schemeClr val="tx2"/>
                </a:solidFill>
                <a:latin typeface="+mj-lt"/>
                <a:cs typeface="ヒラギノ角ゴ Pro W3" pitchFamily="26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14701" y="2419455"/>
              <a:ext cx="2640466" cy="57451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en-US" sz="1400" dirty="0" smtClean="0"/>
                <a:t>Lucas </a:t>
              </a:r>
              <a:r>
                <a:rPr lang="en-US" sz="1400" dirty="0" err="1" smtClean="0"/>
                <a:t>Mearian</a:t>
              </a:r>
              <a:endParaRPr lang="en-US" sz="1400" dirty="0" smtClean="0"/>
            </a:p>
            <a:p>
              <a:pPr>
                <a:spcBef>
                  <a:spcPts val="400"/>
                </a:spcBef>
              </a:pPr>
              <a:r>
                <a:rPr lang="en-US" sz="1400" dirty="0" smtClean="0"/>
                <a:t>Computerworld, March 4, 2011</a:t>
              </a:r>
              <a:endParaRPr lang="en-US" sz="1400" i="1" dirty="0" smtClean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20177" y="4375613"/>
            <a:ext cx="5580174" cy="2251398"/>
            <a:chOff x="3520177" y="4375613"/>
            <a:chExt cx="5580174" cy="2251398"/>
          </a:xfrm>
        </p:grpSpPr>
        <p:pic>
          <p:nvPicPr>
            <p:cNvPr id="9219" name="Picture 3" descr="D:\Documents and Settings\scriffigna\Desktop\WA 2011\DSC00256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0177" y="4375613"/>
              <a:ext cx="2941334" cy="2206001"/>
            </a:xfrm>
            <a:prstGeom prst="rect">
              <a:avLst/>
            </a:prstGeom>
            <a:noFill/>
          </p:spPr>
        </p:pic>
        <p:pic>
          <p:nvPicPr>
            <p:cNvPr id="9218" name="Picture 2" descr="D:\Documents and Settings\scriffigna\Desktop\WA 2011\headscreen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91667" y="4460464"/>
              <a:ext cx="3208684" cy="2166547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683000" y="5674417"/>
              <a:ext cx="25753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C000"/>
                  </a:solidFill>
                </a:rPr>
                <a:t>Where do we start?</a:t>
              </a:r>
              <a:endParaRPr lang="en-US" sz="2400" b="1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760413"/>
            <a:ext cx="8229600" cy="509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E46C0A"/>
                </a:solidFill>
                <a:latin typeface="Arial" charset="0"/>
              </a:rPr>
              <a:t>Is the Information Explosion a Good Thing for Business Identity Resolution?</a:t>
            </a:r>
            <a:endParaRPr lang="en-US" dirty="0" smtClean="0">
              <a:solidFill>
                <a:srgbClr val="E46C0A"/>
              </a:solidFill>
              <a:latin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89113"/>
            <a:ext cx="21773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:\Documents and Settings\scriffigna\Desktop\WA 2011\FromUSATod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7319" y="1789112"/>
            <a:ext cx="2519081" cy="3710679"/>
          </a:xfrm>
          <a:prstGeom prst="rect">
            <a:avLst/>
          </a:prstGeom>
          <a:noFill/>
        </p:spPr>
      </p:pic>
      <p:pic>
        <p:nvPicPr>
          <p:cNvPr id="3079" name="Picture 7" descr="D:\Documents and Settings\scriffigna\Desktop\WA 2011\DSC008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4699" y="1789112"/>
            <a:ext cx="3083982" cy="23129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378200"/>
            <a:ext cx="21773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It is easier than ever to start a new business – geographic location, existing infrastructure, and physical customer interaction are becoming irrelevant. </a:t>
            </a:r>
          </a:p>
          <a:p>
            <a:r>
              <a:rPr lang="en-US" sz="1600" b="1" dirty="0" smtClean="0"/>
              <a:t>…However, ALL OF THESE ATTRIBUTES HELP RESOLVE BUSINESS IDENTITY.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67319" y="5594191"/>
            <a:ext cx="2770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 the ability to provide “helpful” information proliferates, the truth can get lost.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54699" y="4102099"/>
            <a:ext cx="3083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 information is increasingly unstructured or imbedded in applications and private spaces, the lines between what is public and what is discernable are blurred.</a:t>
            </a:r>
            <a:endParaRPr lang="en-US" sz="1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toryboard_1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459" y="1270000"/>
            <a:ext cx="6231468" cy="292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593" y="3873500"/>
            <a:ext cx="8216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 smtClean="0"/>
              <a:t>Making new mistakes together: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Information is ubiquitous, truth is not… beware the madness of crowds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Inception of business starts with a single source… beware the single source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Consistently wrong is better than inconsistently right…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Having what the customer wants is only half the battle: People want to type like they think… we haven’t perfected the soul interface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The cost of data is often zero, selling data alone is a commodity position – we must continue to launch new insight from our data… there is no such thing as a free launch!</a:t>
            </a: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760413"/>
            <a:ext cx="8229600" cy="509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E46C0A"/>
                </a:solidFill>
                <a:latin typeface="Arial" charset="0"/>
              </a:rPr>
              <a:t>The Challenge: Find new businesses and attach relevant insight</a:t>
            </a:r>
            <a:endParaRPr lang="en-US" dirty="0" smtClean="0">
              <a:solidFill>
                <a:srgbClr val="E46C0A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760413"/>
            <a:ext cx="8229600" cy="509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E46C0A"/>
                </a:solidFill>
                <a:latin typeface="Arial" charset="0"/>
              </a:rPr>
              <a:t>Some key strategies to extracting business insight </a:t>
            </a:r>
            <a:br>
              <a:rPr lang="en-US" dirty="0" smtClean="0">
                <a:solidFill>
                  <a:srgbClr val="E46C0A"/>
                </a:solidFill>
                <a:latin typeface="Arial" charset="0"/>
              </a:rPr>
            </a:br>
            <a:r>
              <a:rPr lang="en-US" dirty="0" smtClean="0">
                <a:solidFill>
                  <a:srgbClr val="E46C0A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E46C0A"/>
                </a:solidFill>
                <a:latin typeface="Arial" charset="0"/>
              </a:rPr>
            </a:br>
            <a:endParaRPr lang="en-US" dirty="0" smtClean="0">
              <a:solidFill>
                <a:srgbClr val="E46C0A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3900"/>
            <a:ext cx="8420100" cy="4132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n-ea"/>
              </a:rPr>
              <a:t>Multisourcing</a:t>
            </a:r>
            <a:r>
              <a:rPr lang="en-US" dirty="0" smtClean="0">
                <a:ea typeface="+mn-ea"/>
              </a:rPr>
              <a:t> of information and mindful partnering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Recursive (“learning” ) entity extraction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Perpetual adjudication and segmentation of veracity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People in the process in the right places</a:t>
            </a:r>
            <a:endParaRPr lang="en-US" dirty="0" smtClean="0">
              <a:solidFill>
                <a:srgbClr val="FF0000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rgbClr val="FF0000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No people in the process in the right places</a:t>
            </a:r>
            <a:endParaRPr lang="en-US" dirty="0" smtClean="0">
              <a:solidFill>
                <a:srgbClr val="FF0000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rgbClr val="FF0000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Mindful segmentation of language treatments vis-à-vis business practice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760413"/>
            <a:ext cx="8229600" cy="509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E46C0A"/>
                </a:solidFill>
                <a:latin typeface="Arial" charset="0"/>
              </a:rPr>
              <a:t>The key to making associations is data</a:t>
            </a:r>
            <a:br>
              <a:rPr lang="en-US" dirty="0" smtClean="0">
                <a:solidFill>
                  <a:srgbClr val="E46C0A"/>
                </a:solidFill>
                <a:latin typeface="Arial" charset="0"/>
              </a:rPr>
            </a:br>
            <a:endParaRPr lang="en-US" dirty="0" smtClean="0">
              <a:solidFill>
                <a:srgbClr val="E46C0A"/>
              </a:solidFill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44538" y="1654175"/>
            <a:ext cx="2438400" cy="10461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3250" y="2959100"/>
            <a:ext cx="3186113" cy="2919413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44538" y="1654175"/>
            <a:ext cx="2143125" cy="1079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006600"/>
                </a:solidFill>
                <a:latin typeface="Arial Narrow" pitchFamily="34" charset="0"/>
              </a:rPr>
              <a:t>ABC, Inc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Arial Narrow" pitchFamily="34" charset="0"/>
              </a:rPr>
              <a:t>220 Main St.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006600"/>
                </a:solidFill>
                <a:latin typeface="Arial Narrow" pitchFamily="34" charset="0"/>
              </a:rPr>
              <a:t>Bethlehem, PA 18025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006600"/>
                </a:solidFill>
                <a:latin typeface="Arial Narrow" pitchFamily="34" charset="0"/>
              </a:rPr>
              <a:t>Chuck Smith, Pres.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44538" y="2797175"/>
            <a:ext cx="2438400" cy="1295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44538" y="2797175"/>
            <a:ext cx="2362200" cy="1327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00FF00"/>
                </a:solidFill>
                <a:latin typeface="Arial Narrow" pitchFamily="34" charset="0"/>
              </a:rPr>
              <a:t>Chuck’s Mini-Mart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006600"/>
                </a:solidFill>
                <a:latin typeface="Arial Narrow" pitchFamily="34" charset="0"/>
              </a:rPr>
              <a:t>123 Elm St.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006600"/>
                </a:solidFill>
                <a:latin typeface="Arial Narrow" pitchFamily="34" charset="0"/>
              </a:rPr>
              <a:t>Bethlehem, PA 18025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006600"/>
                </a:solidFill>
                <a:latin typeface="Arial Narrow" pitchFamily="34" charset="0"/>
              </a:rPr>
              <a:t>Chuck Smith, Pres.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Arial Narrow" pitchFamily="34" charset="0"/>
              </a:rPr>
              <a:t>610 882-4545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39738" y="3330575"/>
            <a:ext cx="228600" cy="3635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1">
                <a:latin typeface="Arial Narrow" pitchFamily="34" charset="0"/>
              </a:rPr>
              <a:t>2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44538" y="4168775"/>
            <a:ext cx="2438400" cy="1066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44538" y="4092575"/>
            <a:ext cx="2438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Arial Narrow" pitchFamily="34" charset="0"/>
              </a:rPr>
              <a:t>APEX Real Estate</a:t>
            </a:r>
            <a:r>
              <a:rPr lang="en-US" b="1">
                <a:solidFill>
                  <a:srgbClr val="0000FF"/>
                </a:solidFill>
                <a:latin typeface="Arial Narrow" pitchFamily="34" charset="0"/>
              </a:rPr>
              <a:t> </a:t>
            </a:r>
          </a:p>
          <a:p>
            <a:r>
              <a:rPr lang="en-US" b="1">
                <a:solidFill>
                  <a:srgbClr val="FF0000"/>
                </a:solidFill>
                <a:latin typeface="Arial Narrow" pitchFamily="34" charset="0"/>
              </a:rPr>
              <a:t>P.O. Box 22</a:t>
            </a:r>
          </a:p>
          <a:p>
            <a:r>
              <a:rPr lang="en-US" b="1">
                <a:solidFill>
                  <a:srgbClr val="006600"/>
                </a:solidFill>
                <a:latin typeface="Arial Narrow" pitchFamily="34" charset="0"/>
              </a:rPr>
              <a:t>Bethlehem, PA 18055</a:t>
            </a:r>
          </a:p>
          <a:p>
            <a:r>
              <a:rPr lang="en-US" b="1">
                <a:solidFill>
                  <a:srgbClr val="006600"/>
                </a:solidFill>
                <a:latin typeface="Arial Narrow" pitchFamily="34" charset="0"/>
              </a:rPr>
              <a:t>610 882-7600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39738" y="4473575"/>
            <a:ext cx="280987" cy="3635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1">
                <a:latin typeface="Arial Narrow" pitchFamily="34" charset="0"/>
              </a:rPr>
              <a:t>3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39738" y="1958975"/>
            <a:ext cx="228600" cy="3635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1">
                <a:latin typeface="Arial Narrow" pitchFamily="34" charset="0"/>
              </a:rPr>
              <a:t>1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rot="10800000" flipH="1">
            <a:off x="3225800" y="3482975"/>
            <a:ext cx="609600" cy="1066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44538" y="5235575"/>
            <a:ext cx="22098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Arial Narrow" pitchFamily="34" charset="0"/>
              </a:rPr>
              <a:t>Chuck Smith</a:t>
            </a:r>
          </a:p>
          <a:p>
            <a:r>
              <a:rPr lang="en-US" b="1">
                <a:solidFill>
                  <a:srgbClr val="00FF00"/>
                </a:solidFill>
                <a:latin typeface="Arial Narrow" pitchFamily="34" charset="0"/>
              </a:rPr>
              <a:t>890 Eaton Ave.</a:t>
            </a:r>
          </a:p>
          <a:p>
            <a:r>
              <a:rPr lang="en-US" b="1">
                <a:solidFill>
                  <a:srgbClr val="006600"/>
                </a:solidFill>
                <a:latin typeface="Arial Narrow" pitchFamily="34" charset="0"/>
              </a:rPr>
              <a:t>Bethlehem, PA 18055</a:t>
            </a:r>
          </a:p>
          <a:p>
            <a:r>
              <a:rPr lang="en-US" b="1">
                <a:solidFill>
                  <a:srgbClr val="006600"/>
                </a:solidFill>
                <a:latin typeface="Arial Narrow" pitchFamily="34" charset="0"/>
              </a:rPr>
              <a:t>610 882-7600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744538" y="5311775"/>
            <a:ext cx="2438400" cy="1143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39738" y="56165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68338" y="1333500"/>
            <a:ext cx="270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/>
              <a:t>Multiple unlinked records</a:t>
            </a: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4114800" y="1425575"/>
            <a:ext cx="4140200" cy="5029200"/>
            <a:chOff x="2976" y="912"/>
            <a:chExt cx="2608" cy="3168"/>
          </a:xfrm>
        </p:grpSpPr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127" y="1878"/>
              <a:ext cx="2007" cy="1839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024" y="1248"/>
              <a:ext cx="2560" cy="24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285750" indent="-285750">
                <a:lnSpc>
                  <a:spcPct val="80000"/>
                </a:lnSpc>
                <a:spcBef>
                  <a:spcPct val="30000"/>
                </a:spcBef>
              </a:pPr>
              <a:r>
                <a:rPr lang="en-US" b="1" dirty="0">
                  <a:solidFill>
                    <a:schemeClr val="tx2"/>
                  </a:solidFill>
                </a:rPr>
                <a:t>D-U-N-S Number : 123456789</a:t>
              </a:r>
              <a:endParaRPr lang="en-US" b="1" dirty="0">
                <a:solidFill>
                  <a:srgbClr val="009900"/>
                </a:solidFill>
                <a:latin typeface="Arial Narrow" pitchFamily="34" charset="0"/>
              </a:endParaRP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</a:pPr>
              <a:r>
                <a:rPr lang="en-US" b="1" dirty="0">
                  <a:solidFill>
                    <a:srgbClr val="006600"/>
                  </a:solidFill>
                  <a:latin typeface="Arial Narrow" pitchFamily="34" charset="0"/>
                </a:rPr>
                <a:t>ABC, Inc.                                  </a:t>
              </a:r>
              <a:r>
                <a:rPr lang="en-US" i="1" dirty="0">
                  <a:solidFill>
                    <a:srgbClr val="006600"/>
                  </a:solidFill>
                  <a:latin typeface="Arial Narrow" pitchFamily="34" charset="0"/>
                </a:rPr>
                <a:t>(Legal Name)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</a:pPr>
              <a:r>
                <a:rPr lang="en-US" dirty="0">
                  <a:solidFill>
                    <a:srgbClr val="009900"/>
                  </a:solidFill>
                  <a:latin typeface="Arial Narrow" pitchFamily="34" charset="0"/>
                </a:rPr>
                <a:t>+ </a:t>
              </a:r>
              <a:r>
                <a:rPr lang="en-US" b="1" dirty="0">
                  <a:solidFill>
                    <a:srgbClr val="00FF00"/>
                  </a:solidFill>
                  <a:latin typeface="Arial Narrow" pitchFamily="34" charset="0"/>
                </a:rPr>
                <a:t>Chuck’s Mini-Mart                   </a:t>
              </a:r>
              <a:r>
                <a:rPr lang="en-US" i="1" dirty="0">
                  <a:solidFill>
                    <a:srgbClr val="00FF00"/>
                  </a:solidFill>
                  <a:latin typeface="Arial Narrow" pitchFamily="34" charset="0"/>
                </a:rPr>
                <a:t>(</a:t>
              </a:r>
              <a:r>
                <a:rPr lang="en-US" i="1" dirty="0" err="1">
                  <a:solidFill>
                    <a:srgbClr val="00FF00"/>
                  </a:solidFill>
                  <a:latin typeface="Arial Narrow" pitchFamily="34" charset="0"/>
                </a:rPr>
                <a:t>Tradestyle</a:t>
              </a:r>
              <a:r>
                <a:rPr lang="en-US" i="1" dirty="0">
                  <a:solidFill>
                    <a:srgbClr val="00FF00"/>
                  </a:solidFill>
                  <a:latin typeface="Arial Narrow" pitchFamily="34" charset="0"/>
                </a:rPr>
                <a:t>)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</a:pPr>
              <a:r>
                <a:rPr lang="en-US" i="1" dirty="0">
                  <a:solidFill>
                    <a:srgbClr val="00FF00"/>
                  </a:solidFill>
                  <a:latin typeface="Arial Narrow" pitchFamily="34" charset="0"/>
                </a:rPr>
                <a:t>+ </a:t>
              </a:r>
              <a:r>
                <a:rPr lang="en-US" b="1" dirty="0">
                  <a:solidFill>
                    <a:srgbClr val="00FF00"/>
                  </a:solidFill>
                  <a:latin typeface="Arial Narrow" pitchFamily="34" charset="0"/>
                </a:rPr>
                <a:t>APEX Real Estate</a:t>
              </a:r>
              <a:r>
                <a:rPr lang="en-US" dirty="0">
                  <a:solidFill>
                    <a:srgbClr val="00FF00"/>
                  </a:solidFill>
                </a:rPr>
                <a:t>                </a:t>
              </a:r>
              <a:r>
                <a:rPr lang="en-US" i="1" dirty="0">
                  <a:solidFill>
                    <a:srgbClr val="00FF00"/>
                  </a:solidFill>
                  <a:latin typeface="Arial Narrow" pitchFamily="34" charset="0"/>
                </a:rPr>
                <a:t>(</a:t>
              </a:r>
              <a:r>
                <a:rPr lang="en-US" i="1" dirty="0" err="1">
                  <a:solidFill>
                    <a:srgbClr val="00FF00"/>
                  </a:solidFill>
                  <a:latin typeface="Arial Narrow" pitchFamily="34" charset="0"/>
                </a:rPr>
                <a:t>Tradestyle</a:t>
              </a:r>
              <a:r>
                <a:rPr lang="en-US" i="1" dirty="0">
                  <a:solidFill>
                    <a:srgbClr val="00FF00"/>
                  </a:solidFill>
                  <a:latin typeface="Arial Narrow" pitchFamily="34" charset="0"/>
                </a:rPr>
                <a:t>) 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</a:pPr>
              <a:r>
                <a:rPr lang="en-US" dirty="0">
                  <a:solidFill>
                    <a:srgbClr val="FF0000"/>
                  </a:solidFill>
                  <a:latin typeface="Arial Narrow" pitchFamily="34" charset="0"/>
                </a:rPr>
                <a:t>+</a:t>
              </a:r>
              <a:r>
                <a:rPr lang="en-US" b="1" dirty="0">
                  <a:solidFill>
                    <a:srgbClr val="FF0000"/>
                  </a:solidFill>
                  <a:latin typeface="Arial Narrow" pitchFamily="34" charset="0"/>
                </a:rPr>
                <a:t> Smith Holding Co.            </a:t>
              </a:r>
              <a:r>
                <a:rPr lang="en-US" i="1" dirty="0">
                  <a:solidFill>
                    <a:srgbClr val="FF0000"/>
                  </a:solidFill>
                  <a:latin typeface="Arial Narrow" pitchFamily="34" charset="0"/>
                </a:rPr>
                <a:t>(Former Name)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</a:pPr>
              <a:r>
                <a:rPr lang="en-US" b="1" dirty="0">
                  <a:solidFill>
                    <a:srgbClr val="006600"/>
                  </a:solidFill>
                  <a:latin typeface="Arial Narrow" pitchFamily="34" charset="0"/>
                </a:rPr>
                <a:t>P.O. Box 111</a:t>
              </a:r>
              <a:r>
                <a:rPr lang="en-US" dirty="0">
                  <a:solidFill>
                    <a:srgbClr val="006600"/>
                  </a:solidFill>
                  <a:latin typeface="Arial Narrow" pitchFamily="34" charset="0"/>
                </a:rPr>
                <a:t>                      </a:t>
              </a:r>
              <a:r>
                <a:rPr lang="en-US" i="1" dirty="0">
                  <a:solidFill>
                    <a:srgbClr val="006600"/>
                  </a:solidFill>
                  <a:latin typeface="Arial Narrow" pitchFamily="34" charset="0"/>
                </a:rPr>
                <a:t>(Mailing address)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</a:pPr>
              <a:r>
                <a:rPr lang="en-US" i="1" dirty="0">
                  <a:solidFill>
                    <a:srgbClr val="FF0000"/>
                  </a:solidFill>
                  <a:latin typeface="Arial Narrow" pitchFamily="34" charset="0"/>
                </a:rPr>
                <a:t>+ </a:t>
              </a:r>
              <a:r>
                <a:rPr lang="en-US" b="1" dirty="0">
                  <a:solidFill>
                    <a:srgbClr val="FF0000"/>
                  </a:solidFill>
                  <a:latin typeface="Arial Narrow" pitchFamily="34" charset="0"/>
                </a:rPr>
                <a:t>P.O. Box 22        </a:t>
              </a:r>
              <a:r>
                <a:rPr lang="en-US" i="1" dirty="0">
                  <a:solidFill>
                    <a:srgbClr val="FF0000"/>
                  </a:solidFill>
                  <a:latin typeface="Arial Narrow" pitchFamily="34" charset="0"/>
                </a:rPr>
                <a:t>(Former Mailing address)</a:t>
              </a:r>
              <a:r>
                <a:rPr lang="en-US" b="1" i="1" dirty="0">
                  <a:solidFill>
                    <a:schemeClr val="tx2"/>
                  </a:solidFill>
                  <a:latin typeface="Arial Narrow" pitchFamily="34" charset="0"/>
                </a:rPr>
                <a:t> 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</a:pPr>
              <a:r>
                <a:rPr lang="en-US" b="1" dirty="0">
                  <a:solidFill>
                    <a:srgbClr val="006600"/>
                  </a:solidFill>
                  <a:latin typeface="Arial Narrow" pitchFamily="34" charset="0"/>
                </a:rPr>
                <a:t>Bethlehem, PA 18055</a:t>
              </a:r>
              <a:r>
                <a:rPr lang="en-US" dirty="0">
                  <a:solidFill>
                    <a:srgbClr val="006600"/>
                  </a:solidFill>
                  <a:latin typeface="Arial Narrow" pitchFamily="34" charset="0"/>
                </a:rPr>
                <a:t>           </a:t>
              </a:r>
              <a:r>
                <a:rPr lang="en-US" i="1" dirty="0">
                  <a:solidFill>
                    <a:srgbClr val="006600"/>
                  </a:solidFill>
                  <a:latin typeface="Arial Narrow" pitchFamily="34" charset="0"/>
                </a:rPr>
                <a:t>(P.O. Box ZIP)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</a:pPr>
              <a:r>
                <a:rPr lang="en-US" b="1" dirty="0">
                  <a:solidFill>
                    <a:srgbClr val="006600"/>
                  </a:solidFill>
                  <a:latin typeface="Arial Narrow" pitchFamily="34" charset="0"/>
                </a:rPr>
                <a:t>123 Elm St.</a:t>
              </a:r>
              <a:r>
                <a:rPr lang="en-US" dirty="0">
                  <a:solidFill>
                    <a:srgbClr val="006600"/>
                  </a:solidFill>
                  <a:latin typeface="Arial Narrow" pitchFamily="34" charset="0"/>
                </a:rPr>
                <a:t>                      </a:t>
              </a:r>
              <a:r>
                <a:rPr lang="en-US" i="1" dirty="0">
                  <a:solidFill>
                    <a:srgbClr val="006600"/>
                  </a:solidFill>
                  <a:latin typeface="Arial Narrow" pitchFamily="34" charset="0"/>
                </a:rPr>
                <a:t>(Physical Address)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</a:pPr>
              <a:r>
                <a:rPr lang="en-US" b="1" i="1" dirty="0">
                  <a:solidFill>
                    <a:srgbClr val="FF0000"/>
                  </a:solidFill>
                  <a:latin typeface="Arial Narrow" pitchFamily="34" charset="0"/>
                </a:rPr>
                <a:t>+ </a:t>
              </a:r>
              <a:r>
                <a:rPr lang="en-US" b="1" dirty="0">
                  <a:solidFill>
                    <a:srgbClr val="FF0000"/>
                  </a:solidFill>
                  <a:latin typeface="Arial Narrow" pitchFamily="34" charset="0"/>
                </a:rPr>
                <a:t>220 Main St.</a:t>
              </a:r>
              <a:r>
                <a:rPr lang="en-US" b="1" dirty="0">
                  <a:solidFill>
                    <a:srgbClr val="FF00FF"/>
                  </a:solidFill>
                  <a:latin typeface="Arial Narrow" pitchFamily="34" charset="0"/>
                </a:rPr>
                <a:t>     </a:t>
              </a:r>
              <a:r>
                <a:rPr lang="en-US" i="1" dirty="0">
                  <a:solidFill>
                    <a:srgbClr val="FF0000"/>
                  </a:solidFill>
                  <a:latin typeface="Arial Narrow" pitchFamily="34" charset="0"/>
                </a:rPr>
                <a:t>(Former Physical Address)</a:t>
              </a:r>
              <a:r>
                <a:rPr lang="en-US" i="1" dirty="0">
                  <a:solidFill>
                    <a:schemeClr val="tx2"/>
                  </a:solidFill>
                  <a:latin typeface="Arial Narrow" pitchFamily="34" charset="0"/>
                </a:rPr>
                <a:t>     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</a:pPr>
              <a:r>
                <a:rPr lang="en-US" b="1" dirty="0">
                  <a:solidFill>
                    <a:srgbClr val="006600"/>
                  </a:solidFill>
                  <a:latin typeface="Arial Narrow" pitchFamily="34" charset="0"/>
                </a:rPr>
                <a:t>Bethlehem, PA 10825</a:t>
              </a:r>
              <a:r>
                <a:rPr lang="en-US" dirty="0">
                  <a:solidFill>
                    <a:srgbClr val="006600"/>
                  </a:solidFill>
                  <a:latin typeface="Arial Narrow" pitchFamily="34" charset="0"/>
                </a:rPr>
                <a:t>            </a:t>
              </a:r>
              <a:r>
                <a:rPr lang="en-US" i="1" dirty="0">
                  <a:solidFill>
                    <a:srgbClr val="006600"/>
                  </a:solidFill>
                  <a:latin typeface="Arial Narrow" pitchFamily="34" charset="0"/>
                </a:rPr>
                <a:t>(Physical ZIP)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</a:pPr>
              <a:r>
                <a:rPr lang="en-US" b="1" dirty="0">
                  <a:solidFill>
                    <a:srgbClr val="006600"/>
                  </a:solidFill>
                  <a:latin typeface="Arial Narrow" pitchFamily="34" charset="0"/>
                </a:rPr>
                <a:t>610 882-7600         </a:t>
              </a:r>
              <a:r>
                <a:rPr lang="en-US" i="1" dirty="0">
                  <a:solidFill>
                    <a:srgbClr val="006600"/>
                  </a:solidFill>
                  <a:latin typeface="Arial Narrow" pitchFamily="34" charset="0"/>
                </a:rPr>
                <a:t>(Current Phone Number)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</a:pPr>
              <a:r>
                <a:rPr lang="en-US" dirty="0">
                  <a:solidFill>
                    <a:srgbClr val="FF0000"/>
                  </a:solidFill>
                  <a:latin typeface="Arial Narrow" pitchFamily="34" charset="0"/>
                </a:rPr>
                <a:t>+  </a:t>
              </a:r>
              <a:r>
                <a:rPr lang="en-US" b="1" dirty="0">
                  <a:solidFill>
                    <a:srgbClr val="FF0000"/>
                  </a:solidFill>
                  <a:latin typeface="Arial Narrow" pitchFamily="34" charset="0"/>
                </a:rPr>
                <a:t>610-882- 4545    </a:t>
              </a:r>
              <a:r>
                <a:rPr lang="en-US" i="1" dirty="0">
                  <a:solidFill>
                    <a:srgbClr val="FF0000"/>
                  </a:solidFill>
                  <a:latin typeface="Arial Narrow" pitchFamily="34" charset="0"/>
                </a:rPr>
                <a:t>(Former Phone Number)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</a:pPr>
              <a:r>
                <a:rPr lang="en-US" b="1" dirty="0">
                  <a:solidFill>
                    <a:srgbClr val="006600"/>
                  </a:solidFill>
                  <a:latin typeface="Arial Narrow" pitchFamily="34" charset="0"/>
                </a:rPr>
                <a:t>Chuck Smith, President       </a:t>
              </a:r>
              <a:r>
                <a:rPr lang="en-US" i="1" dirty="0">
                  <a:solidFill>
                    <a:srgbClr val="006600"/>
                  </a:solidFill>
                  <a:latin typeface="Arial Narrow" pitchFamily="34" charset="0"/>
                </a:rPr>
                <a:t>(Current CEO)</a:t>
              </a:r>
            </a:p>
            <a:p>
              <a:pPr marL="285750" indent="-285750">
                <a:lnSpc>
                  <a:spcPct val="80000"/>
                </a:lnSpc>
                <a:spcBef>
                  <a:spcPct val="30000"/>
                </a:spcBef>
              </a:pPr>
              <a:r>
                <a:rPr lang="en-US" b="1" dirty="0">
                  <a:solidFill>
                    <a:srgbClr val="00FF00"/>
                  </a:solidFill>
                  <a:latin typeface="Arial Narrow" pitchFamily="34" charset="0"/>
                </a:rPr>
                <a:t>890 Eaton Ave.</a:t>
              </a:r>
              <a:r>
                <a:rPr lang="en-US" i="1" dirty="0">
                  <a:solidFill>
                    <a:srgbClr val="009900"/>
                  </a:solidFill>
                  <a:latin typeface="Arial Narrow" pitchFamily="34" charset="0"/>
                </a:rPr>
                <a:t>                    (Home address)</a:t>
              </a:r>
              <a:endParaRPr lang="en-US" sz="2000" b="1" dirty="0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976" y="1200"/>
              <a:ext cx="2496" cy="28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3120" y="912"/>
              <a:ext cx="19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D&amp;B Consolidated Record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16513" y="6619875"/>
            <a:ext cx="5310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D&amp;B Proprietary information</a:t>
            </a:r>
            <a:endParaRPr lang="en-US" sz="1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5" descr="storyboard_2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6701" y="1592892"/>
            <a:ext cx="5055797" cy="236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760413"/>
            <a:ext cx="8229600" cy="509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E46C0A"/>
                </a:solidFill>
                <a:latin typeface="Arial" charset="0"/>
              </a:rPr>
              <a:t>It is critical to expose relationships to understand total risk and opportunity</a:t>
            </a:r>
            <a:endParaRPr lang="en-US" dirty="0" smtClean="0">
              <a:solidFill>
                <a:srgbClr val="E46C0A"/>
              </a:solidFill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1" y="2235200"/>
            <a:ext cx="3950534" cy="366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2834" y="3962797"/>
            <a:ext cx="1191237" cy="266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7" name="TextBox 146"/>
          <p:cNvSpPr txBox="1"/>
          <p:nvPr/>
        </p:nvSpPr>
        <p:spPr>
          <a:xfrm>
            <a:off x="457200" y="5915025"/>
            <a:ext cx="408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 trees can also be very complex, involving ongoing merger, acquisition and divestiture</a:t>
            </a:r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6898672" y="4610100"/>
            <a:ext cx="1961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Often the relationships are not subject to public disclosure or are very difficult to understand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5116513" y="6619875"/>
            <a:ext cx="5310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D&amp;B Proprietary information</a:t>
            </a:r>
            <a:endParaRPr lang="en-US" sz="1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Customers want us to find businesses that are smaller and less traditional</a:t>
            </a:r>
            <a:endParaRPr lang="en-US" dirty="0"/>
          </a:p>
        </p:txBody>
      </p:sp>
      <p:pic>
        <p:nvPicPr>
          <p:cNvPr id="15362" name="Picture 2" descr="D:\Documents and Settings\scriffigna\Desktop\WA 2011\DSC00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77819"/>
            <a:ext cx="4756151" cy="3567113"/>
          </a:xfrm>
          <a:prstGeom prst="rect">
            <a:avLst/>
          </a:prstGeom>
          <a:noFill/>
        </p:spPr>
      </p:pic>
      <p:pic>
        <p:nvPicPr>
          <p:cNvPr id="15363" name="Picture 3" descr="D:\Documents and Settings\scriffigna\Desktop\WA 2011\DSC012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3659" y="1562100"/>
            <a:ext cx="3333141" cy="24998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59650" y="4025900"/>
            <a:ext cx="279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Subtropolis</a:t>
            </a:r>
            <a:r>
              <a:rPr lang="en-US" dirty="0" smtClean="0"/>
              <a:t> facility outside Kansas City, MO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796303"/>
            <a:ext cx="349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small business that can literally move over night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9142" y="5119469"/>
            <a:ext cx="2498015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09142" y="6211669"/>
            <a:ext cx="404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business with a digital presence</a:t>
            </a:r>
            <a:endParaRPr lang="en-US" dirty="0"/>
          </a:p>
        </p:txBody>
      </p:sp>
      <p:pic>
        <p:nvPicPr>
          <p:cNvPr id="15365" name="Picture 5" descr="D:\Documents and Settings\scriffigna\Desktop\WA 2011\shouldnt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8417" y="5442634"/>
            <a:ext cx="1794933" cy="1346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44700" y="6419502"/>
            <a:ext cx="404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bad idea?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57200" y="760413"/>
            <a:ext cx="8229600" cy="509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E46C0A"/>
                </a:solidFill>
                <a:latin typeface="Arial" charset="0"/>
              </a:rPr>
              <a:t>As businesses become smaller and less traditional, understanding people is key</a:t>
            </a:r>
            <a:endParaRPr lang="en-US" dirty="0" smtClean="0">
              <a:solidFill>
                <a:srgbClr val="E46C0A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27562" y="2215361"/>
            <a:ext cx="48339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1400" i="1" dirty="0" err="1"/>
              <a:t>Γιάννης</a:t>
            </a:r>
            <a:r>
              <a:rPr lang="en-US" sz="1400" dirty="0"/>
              <a:t>  -- Common Greek name</a:t>
            </a:r>
          </a:p>
          <a:p>
            <a:pPr algn="ctr" eaLnBrk="1" hangingPunct="1"/>
            <a:r>
              <a:rPr lang="en-US" sz="1400" dirty="0" err="1"/>
              <a:t>Giannhs</a:t>
            </a:r>
            <a:r>
              <a:rPr lang="en-US" sz="1400" dirty="0"/>
              <a:t> – “Standardized” transliteration</a:t>
            </a:r>
          </a:p>
          <a:p>
            <a:pPr algn="ctr" eaLnBrk="1" hangingPunct="1"/>
            <a:endParaRPr lang="en-US" sz="1400" dirty="0"/>
          </a:p>
          <a:p>
            <a:pPr algn="ctr" eaLnBrk="1" hangingPunct="1"/>
            <a:r>
              <a:rPr lang="en-US" sz="1400" dirty="0"/>
              <a:t>But…</a:t>
            </a:r>
          </a:p>
          <a:p>
            <a:pPr algn="ctr" eaLnBrk="1" hangingPunct="1"/>
            <a:r>
              <a:rPr lang="en-US" sz="1400" dirty="0"/>
              <a:t>Alternate transliterations could include</a:t>
            </a:r>
          </a:p>
          <a:p>
            <a:pPr algn="ctr" eaLnBrk="1" hangingPunct="1"/>
            <a:r>
              <a:rPr lang="en-US" sz="1400" i="1" dirty="0" err="1"/>
              <a:t>Yanni</a:t>
            </a:r>
            <a:r>
              <a:rPr lang="en-US" sz="1400" dirty="0"/>
              <a:t>, </a:t>
            </a:r>
            <a:r>
              <a:rPr lang="en-US" sz="1400" i="1" dirty="0" err="1"/>
              <a:t>Iannis</a:t>
            </a:r>
            <a:r>
              <a:rPr lang="en-US" sz="1400" dirty="0"/>
              <a:t> and </a:t>
            </a:r>
            <a:r>
              <a:rPr lang="en-US" sz="1400" i="1" dirty="0" err="1"/>
              <a:t>Yannakis</a:t>
            </a:r>
            <a:endParaRPr lang="en-US" sz="1400" i="1" dirty="0"/>
          </a:p>
          <a:p>
            <a:pPr algn="ctr" eaLnBrk="1" hangingPunct="1"/>
            <a:endParaRPr lang="en-US" sz="1400" i="1" dirty="0"/>
          </a:p>
          <a:p>
            <a:pPr algn="ctr" eaLnBrk="1" hangingPunct="1"/>
            <a:r>
              <a:rPr lang="en-US" sz="1400" i="1" dirty="0"/>
              <a:t>And…</a:t>
            </a:r>
          </a:p>
          <a:p>
            <a:pPr algn="ctr" eaLnBrk="1" hangingPunct="1"/>
            <a:r>
              <a:rPr lang="en-US" sz="1400" i="1" dirty="0"/>
              <a:t>Common names don’t follow patterns</a:t>
            </a:r>
          </a:p>
          <a:p>
            <a:pPr algn="ctr" eaLnBrk="1" hangingPunct="1"/>
            <a:endParaRPr lang="en-US" sz="1400" i="1" dirty="0"/>
          </a:p>
          <a:p>
            <a:pPr algn="ctr"/>
            <a:r>
              <a:rPr lang="en-US" sz="1000" i="1" dirty="0" err="1"/>
              <a:t>Giannis</a:t>
            </a:r>
            <a:r>
              <a:rPr lang="en-US" sz="1000" i="1" dirty="0"/>
              <a:t> </a:t>
            </a:r>
            <a:r>
              <a:rPr lang="en-US" sz="1000" i="1" dirty="0" err="1"/>
              <a:t>Agouris</a:t>
            </a:r>
            <a:r>
              <a:rPr lang="en-US" sz="1000" i="1" dirty="0"/>
              <a:t> - Greek writer and journalist </a:t>
            </a:r>
          </a:p>
          <a:p>
            <a:pPr algn="ctr"/>
            <a:r>
              <a:rPr lang="en-US" sz="1000" i="1" dirty="0" err="1"/>
              <a:t>Yannis</a:t>
            </a:r>
            <a:r>
              <a:rPr lang="en-US" sz="1000" i="1" dirty="0"/>
              <a:t> </a:t>
            </a:r>
            <a:r>
              <a:rPr lang="en-US" sz="1000" i="1" dirty="0" err="1"/>
              <a:t>Bezos</a:t>
            </a:r>
            <a:r>
              <a:rPr lang="en-US" sz="1000" i="1" dirty="0"/>
              <a:t> - Greek actor </a:t>
            </a:r>
          </a:p>
          <a:p>
            <a:pPr algn="ctr"/>
            <a:r>
              <a:rPr lang="en-US" sz="1000" i="1" dirty="0" err="1"/>
              <a:t>Giannis</a:t>
            </a:r>
            <a:r>
              <a:rPr lang="en-US" sz="1000" i="1" dirty="0"/>
              <a:t> </a:t>
            </a:r>
            <a:r>
              <a:rPr lang="en-US" sz="1000" i="1" dirty="0" err="1"/>
              <a:t>Christou</a:t>
            </a:r>
            <a:r>
              <a:rPr lang="en-US" sz="1000" i="1" dirty="0"/>
              <a:t> - Greek composer </a:t>
            </a:r>
          </a:p>
          <a:p>
            <a:pPr algn="ctr"/>
            <a:r>
              <a:rPr lang="en-US" sz="1000" i="1" dirty="0" err="1"/>
              <a:t>Yanni</a:t>
            </a:r>
            <a:r>
              <a:rPr lang="en-US" sz="1000" i="1" dirty="0"/>
              <a:t> </a:t>
            </a:r>
            <a:r>
              <a:rPr lang="en-US" sz="1000" i="1" dirty="0" err="1"/>
              <a:t>Theodoridis</a:t>
            </a:r>
            <a:r>
              <a:rPr lang="en-US" sz="1000" i="1" dirty="0"/>
              <a:t> - Greek trumpeter </a:t>
            </a:r>
          </a:p>
          <a:p>
            <a:pPr algn="ctr"/>
            <a:r>
              <a:rPr lang="en-US" sz="1000" i="1" dirty="0" err="1"/>
              <a:t>Iannis</a:t>
            </a:r>
            <a:r>
              <a:rPr lang="en-US" sz="1000" i="1" dirty="0"/>
              <a:t> </a:t>
            </a:r>
            <a:r>
              <a:rPr lang="en-US" sz="1000" i="1" dirty="0" err="1"/>
              <a:t>Xenakis</a:t>
            </a:r>
            <a:r>
              <a:rPr lang="en-US" sz="1000" i="1" dirty="0"/>
              <a:t> - Greek composer </a:t>
            </a:r>
          </a:p>
          <a:p>
            <a:pPr algn="ctr"/>
            <a:r>
              <a:rPr lang="en-US" sz="1000" i="1" dirty="0" err="1"/>
              <a:t>Ioannis</a:t>
            </a:r>
            <a:r>
              <a:rPr lang="en-US" sz="1000" i="1" dirty="0"/>
              <a:t> </a:t>
            </a:r>
            <a:r>
              <a:rPr lang="en-US" sz="1000" i="1" dirty="0" err="1"/>
              <a:t>Amanatidis</a:t>
            </a:r>
            <a:r>
              <a:rPr lang="en-US" sz="1000" i="1" dirty="0"/>
              <a:t> - Greek footballer </a:t>
            </a:r>
          </a:p>
          <a:p>
            <a:pPr algn="ctr"/>
            <a:r>
              <a:rPr lang="en-US" sz="1000" i="1" dirty="0" err="1"/>
              <a:t>Yanni</a:t>
            </a:r>
            <a:r>
              <a:rPr lang="en-US" sz="1000" i="1" dirty="0"/>
              <a:t> --- Greek New Age artist/composer</a:t>
            </a:r>
          </a:p>
          <a:p>
            <a:pPr algn="ctr"/>
            <a:endParaRPr lang="en-US" sz="1000" i="1" dirty="0"/>
          </a:p>
          <a:p>
            <a:pPr algn="ctr"/>
            <a:r>
              <a:rPr lang="en-US" sz="1000" b="1" i="1" dirty="0"/>
              <a:t>The big question – how much does this influence your situation?</a:t>
            </a:r>
          </a:p>
          <a:p>
            <a:pPr algn="ctr"/>
            <a:endParaRPr lang="en-US" sz="1000" b="1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1656561"/>
            <a:ext cx="5326062" cy="305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964" y="3882286"/>
            <a:ext cx="1531936" cy="293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16513" y="6619875"/>
            <a:ext cx="5310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D&amp;B Proprietary information</a:t>
            </a:r>
            <a:endParaRPr lang="en-US" sz="1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1007</Words>
  <Application>Microsoft Office PowerPoint</Application>
  <PresentationFormat>On-screen Show (4:3)</PresentationFormat>
  <Paragraphs>160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ＭＳ Ｐゴシック</vt:lpstr>
      <vt:lpstr>Calibri</vt:lpstr>
      <vt:lpstr>Arial Bold</vt:lpstr>
      <vt:lpstr>Office Theme</vt:lpstr>
      <vt:lpstr>Slide 1</vt:lpstr>
      <vt:lpstr>We’re starting to get the message…</vt:lpstr>
      <vt:lpstr>Is the Information Explosion a Good Thing for Business Identity Resolution?</vt:lpstr>
      <vt:lpstr>The Challenge: Find new businesses and attach relevant insight</vt:lpstr>
      <vt:lpstr>Some key strategies to extracting business insight   </vt:lpstr>
      <vt:lpstr>The key to making associations is data </vt:lpstr>
      <vt:lpstr>It is critical to expose relationships to understand total risk and opportunity</vt:lpstr>
      <vt:lpstr>Customers want us to find businesses that are smaller and less traditional</vt:lpstr>
      <vt:lpstr>As businesses become smaller and less traditional, understanding people is key</vt:lpstr>
      <vt:lpstr>Enabling cross-border data curation and stewardship must also consider collaboration</vt:lpstr>
      <vt:lpstr>Businesses also change how they represent themselves depending on audience</vt:lpstr>
      <vt:lpstr>Our challenge </vt:lpstr>
      <vt:lpstr>One final note – Happy Mid-Autumn Festival! </vt:lpstr>
    </vt:vector>
  </TitlesOfParts>
  <Company>Wolfram Research,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Perardi</dc:creator>
  <cp:lastModifiedBy>Anthony Scriffignano</cp:lastModifiedBy>
  <cp:revision>12</cp:revision>
  <dcterms:created xsi:type="dcterms:W3CDTF">2011-07-14T19:59:58Z</dcterms:created>
  <dcterms:modified xsi:type="dcterms:W3CDTF">2011-09-09T15:57:57Z</dcterms:modified>
</cp:coreProperties>
</file>