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9" r:id="rId1"/>
  </p:sldMasterIdLst>
  <p:notesMasterIdLst>
    <p:notesMasterId r:id="rId33"/>
  </p:notesMasterIdLst>
  <p:handoutMasterIdLst>
    <p:handoutMasterId r:id="rId34"/>
  </p:handoutMasterIdLst>
  <p:sldIdLst>
    <p:sldId id="301" r:id="rId2"/>
    <p:sldId id="526" r:id="rId3"/>
    <p:sldId id="522" r:id="rId4"/>
    <p:sldId id="500" r:id="rId5"/>
    <p:sldId id="517" r:id="rId6"/>
    <p:sldId id="530" r:id="rId7"/>
    <p:sldId id="529" r:id="rId8"/>
    <p:sldId id="532" r:id="rId9"/>
    <p:sldId id="533" r:id="rId10"/>
    <p:sldId id="528" r:id="rId11"/>
    <p:sldId id="527" r:id="rId12"/>
    <p:sldId id="520" r:id="rId13"/>
    <p:sldId id="531" r:id="rId14"/>
    <p:sldId id="518" r:id="rId15"/>
    <p:sldId id="519" r:id="rId16"/>
    <p:sldId id="455" r:id="rId17"/>
    <p:sldId id="501" r:id="rId18"/>
    <p:sldId id="502" r:id="rId19"/>
    <p:sldId id="503" r:id="rId20"/>
    <p:sldId id="505" r:id="rId21"/>
    <p:sldId id="521" r:id="rId22"/>
    <p:sldId id="506" r:id="rId23"/>
    <p:sldId id="507" r:id="rId24"/>
    <p:sldId id="523" r:id="rId25"/>
    <p:sldId id="524" r:id="rId26"/>
    <p:sldId id="525" r:id="rId27"/>
    <p:sldId id="508" r:id="rId28"/>
    <p:sldId id="534" r:id="rId29"/>
    <p:sldId id="509" r:id="rId30"/>
    <p:sldId id="510" r:id="rId31"/>
    <p:sldId id="516" r:id="rId32"/>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002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579" autoAdjust="0"/>
  </p:normalViewPr>
  <p:slideViewPr>
    <p:cSldViewPr snapToObjects="1">
      <p:cViewPr varScale="1">
        <p:scale>
          <a:sx n="71" d="100"/>
          <a:sy n="71" d="100"/>
        </p:scale>
        <p:origin x="-30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3747A515-6458-7347-A8E7-CA2DBF1DC7E1}" type="datetimeFigureOut">
              <a:rPr lang="en-US" smtClean="0"/>
              <a:pPr/>
              <a:t>9/6/2011</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6CDDB7B-7164-8A4F-9C68-0D210466B3CD}" type="slidenum">
              <a:rPr lang="en-US" smtClean="0"/>
              <a:pPr/>
              <a:t>‹#›</a:t>
            </a:fld>
            <a:endParaRPr lang="en-US"/>
          </a:p>
        </p:txBody>
      </p:sp>
    </p:spTree>
    <p:extLst>
      <p:ext uri="{BB962C8B-B14F-4D97-AF65-F5344CB8AC3E}">
        <p14:creationId xmlns:p14="http://schemas.microsoft.com/office/powerpoint/2010/main" xmlns="" val="30965804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fontAlgn="auto">
              <a:spcBef>
                <a:spcPts val="0"/>
              </a:spcBef>
              <a:spcAft>
                <a:spcPts val="0"/>
              </a:spcAft>
              <a:defRPr sz="1200" smtClean="0">
                <a:latin typeface="+mn-lt"/>
              </a:defRPr>
            </a:lvl1pPr>
          </a:lstStyle>
          <a:p>
            <a:pPr>
              <a:defRPr/>
            </a:pPr>
            <a:fld id="{954E7FB8-1B31-45AB-95A2-4561710931A1}" type="datetimeFigureOut">
              <a:rPr lang="en-US"/>
              <a:pPr>
                <a:defRPr/>
              </a:pPr>
              <a:t>9/6/2011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fontAlgn="auto">
              <a:spcBef>
                <a:spcPts val="0"/>
              </a:spcBef>
              <a:spcAft>
                <a:spcPts val="0"/>
              </a:spcAft>
              <a:defRPr sz="1200" smtClean="0">
                <a:latin typeface="+mn-lt"/>
              </a:defRPr>
            </a:lvl1pPr>
          </a:lstStyle>
          <a:p>
            <a:pPr>
              <a:defRPr/>
            </a:pPr>
            <a:fld id="{46A494B5-9DBA-487E-A533-3D4F38B139B4}" type="slidenum">
              <a:rPr lang="en-US"/>
              <a:pPr>
                <a:defRPr/>
              </a:pPr>
              <a:t>‹#›</a:t>
            </a:fld>
            <a:endParaRPr lang="en-US" dirty="0"/>
          </a:p>
        </p:txBody>
      </p:sp>
    </p:spTree>
    <p:extLst>
      <p:ext uri="{BB962C8B-B14F-4D97-AF65-F5344CB8AC3E}">
        <p14:creationId xmlns:p14="http://schemas.microsoft.com/office/powerpoint/2010/main" xmlns="" val="3733789437"/>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37" eaLnBrk="0" hangingPunct="0">
              <a:defRPr sz="2400">
                <a:solidFill>
                  <a:schemeClr val="tx1"/>
                </a:solidFill>
                <a:latin typeface="Arial" charset="0"/>
                <a:ea typeface="ＭＳ Ｐゴシック" charset="0"/>
                <a:cs typeface="ＭＳ Ｐゴシック" charset="0"/>
              </a:defRPr>
            </a:lvl1pPr>
            <a:lvl2pPr marL="37929628" indent="-37472452" defTabSz="915937"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74" eaLnBrk="0" fontAlgn="base" hangingPunct="0">
              <a:spcBef>
                <a:spcPct val="0"/>
              </a:spcBef>
              <a:spcAft>
                <a:spcPct val="0"/>
              </a:spcAft>
              <a:defRPr sz="2400">
                <a:solidFill>
                  <a:schemeClr val="tx1"/>
                </a:solidFill>
                <a:latin typeface="Arial" charset="0"/>
                <a:ea typeface="ＭＳ Ｐゴシック" charset="0"/>
              </a:defRPr>
            </a:lvl6pPr>
            <a:lvl7pPr marL="914350" eaLnBrk="0" fontAlgn="base" hangingPunct="0">
              <a:spcBef>
                <a:spcPct val="0"/>
              </a:spcBef>
              <a:spcAft>
                <a:spcPct val="0"/>
              </a:spcAft>
              <a:defRPr sz="2400">
                <a:solidFill>
                  <a:schemeClr val="tx1"/>
                </a:solidFill>
                <a:latin typeface="Arial" charset="0"/>
                <a:ea typeface="ＭＳ Ｐゴシック" charset="0"/>
              </a:defRPr>
            </a:lvl7pPr>
            <a:lvl8pPr marL="1371524" eaLnBrk="0" fontAlgn="base" hangingPunct="0">
              <a:spcBef>
                <a:spcPct val="0"/>
              </a:spcBef>
              <a:spcAft>
                <a:spcPct val="0"/>
              </a:spcAft>
              <a:defRPr sz="2400">
                <a:solidFill>
                  <a:schemeClr val="tx1"/>
                </a:solidFill>
                <a:latin typeface="Arial" charset="0"/>
                <a:ea typeface="ＭＳ Ｐゴシック" charset="0"/>
              </a:defRPr>
            </a:lvl8pPr>
            <a:lvl9pPr marL="182869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13399F-DEE5-C34B-99AE-28D8C1967F58}" type="slidenum">
              <a:rPr lang="en-US" sz="1200"/>
              <a:pPr eaLnBrk="1" hangingPunct="1"/>
              <a:t>2</a:t>
            </a:fld>
            <a:endParaRPr lang="en-US" sz="1200"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37" eaLnBrk="0" hangingPunct="0">
              <a:defRPr sz="2400">
                <a:solidFill>
                  <a:schemeClr val="tx1"/>
                </a:solidFill>
                <a:latin typeface="Arial" charset="0"/>
                <a:ea typeface="ＭＳ Ｐゴシック" charset="0"/>
                <a:cs typeface="ＭＳ Ｐゴシック" charset="0"/>
              </a:defRPr>
            </a:lvl1pPr>
            <a:lvl2pPr marL="37929628" indent="-37472452" defTabSz="915937"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74" eaLnBrk="0" fontAlgn="base" hangingPunct="0">
              <a:spcBef>
                <a:spcPct val="0"/>
              </a:spcBef>
              <a:spcAft>
                <a:spcPct val="0"/>
              </a:spcAft>
              <a:defRPr sz="2400">
                <a:solidFill>
                  <a:schemeClr val="tx1"/>
                </a:solidFill>
                <a:latin typeface="Arial" charset="0"/>
                <a:ea typeface="ＭＳ Ｐゴシック" charset="0"/>
              </a:defRPr>
            </a:lvl6pPr>
            <a:lvl7pPr marL="914350" eaLnBrk="0" fontAlgn="base" hangingPunct="0">
              <a:spcBef>
                <a:spcPct val="0"/>
              </a:spcBef>
              <a:spcAft>
                <a:spcPct val="0"/>
              </a:spcAft>
              <a:defRPr sz="2400">
                <a:solidFill>
                  <a:schemeClr val="tx1"/>
                </a:solidFill>
                <a:latin typeface="Arial" charset="0"/>
                <a:ea typeface="ＭＳ Ｐゴシック" charset="0"/>
              </a:defRPr>
            </a:lvl7pPr>
            <a:lvl8pPr marL="1371524" eaLnBrk="0" fontAlgn="base" hangingPunct="0">
              <a:spcBef>
                <a:spcPct val="0"/>
              </a:spcBef>
              <a:spcAft>
                <a:spcPct val="0"/>
              </a:spcAft>
              <a:defRPr sz="2400">
                <a:solidFill>
                  <a:schemeClr val="tx1"/>
                </a:solidFill>
                <a:latin typeface="Arial" charset="0"/>
                <a:ea typeface="ＭＳ Ｐゴシック" charset="0"/>
              </a:defRPr>
            </a:lvl8pPr>
            <a:lvl9pPr marL="182869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1BB66E-2682-9A4D-AF2C-779157472EF2}" type="slidenum">
              <a:rPr lang="en-US" sz="1200"/>
              <a:pPr eaLnBrk="1" hangingPunct="1"/>
              <a:t>16</a:t>
            </a:fld>
            <a:endParaRPr 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r>
              <a:rPr lang="en-US" b="1" dirty="0" smtClean="0">
                <a:ea typeface="ＭＳ Ｐゴシック" pitchFamily="-105" charset="-128"/>
                <a:cs typeface="ＭＳ Ｐゴシック" pitchFamily="-105" charset="-128"/>
              </a:rPr>
              <a:t>Benchmark what the current state of Open Data is, at all levels of government. </a:t>
            </a:r>
            <a:endParaRPr lang="en-US" dirty="0" smtClean="0">
              <a:ea typeface="ＭＳ Ｐゴシック" pitchFamily="-105" charset="-128"/>
              <a:cs typeface="ＭＳ Ｐゴシック" pitchFamily="-105" charset="-128"/>
            </a:endParaRPr>
          </a:p>
          <a:p>
            <a:pPr lvl="1"/>
            <a:r>
              <a:rPr lang="en-US" dirty="0" smtClean="0">
                <a:ea typeface="ＭＳ Ｐゴシック" pitchFamily="-105" charset="-128"/>
              </a:rPr>
              <a:t>To What extent are </a:t>
            </a:r>
            <a:r>
              <a:rPr lang="en-US" dirty="0" err="1" smtClean="0">
                <a:ea typeface="ＭＳ Ｐゴシック" pitchFamily="-105" charset="-128"/>
              </a:rPr>
              <a:t>gov.</a:t>
            </a:r>
            <a:r>
              <a:rPr lang="en-US" dirty="0" smtClean="0">
                <a:ea typeface="ＭＳ Ｐゴシック" pitchFamily="-105" charset="-128"/>
              </a:rPr>
              <a:t> orgs. adopting Open Data as part of how they deliver services to citizens</a:t>
            </a:r>
            <a:br>
              <a:rPr lang="en-US" dirty="0" smtClean="0">
                <a:ea typeface="ＭＳ Ｐゴシック" pitchFamily="-105" charset="-128"/>
              </a:rPr>
            </a:br>
            <a:endParaRPr lang="en-US" dirty="0" smtClean="0">
              <a:ea typeface="ＭＳ Ｐゴシック" pitchFamily="-105" charset="-128"/>
            </a:endParaRPr>
          </a:p>
          <a:p>
            <a:pPr lvl="1"/>
            <a:r>
              <a:rPr lang="en-US" dirty="0" smtClean="0">
                <a:ea typeface="ＭＳ Ｐゴシック" pitchFamily="-105" charset="-128"/>
              </a:rPr>
              <a:t>Is there a gap between goals and aspirations on one hand, and implementation on the ground on the other?</a:t>
            </a:r>
            <a:br>
              <a:rPr lang="en-US" dirty="0" smtClean="0">
                <a:ea typeface="ＭＳ Ｐゴシック" pitchFamily="-105" charset="-128"/>
              </a:rPr>
            </a:br>
            <a:endParaRPr lang="en-US" dirty="0" smtClean="0">
              <a:ea typeface="ＭＳ Ｐゴシック" pitchFamily="-105" charset="-128"/>
            </a:endParaRPr>
          </a:p>
          <a:p>
            <a:pPr lvl="1"/>
            <a:r>
              <a:rPr lang="en-US" dirty="0" smtClean="0">
                <a:ea typeface="ＭＳ Ｐゴシック" pitchFamily="-105" charset="-128"/>
              </a:rPr>
              <a:t>How are Open Data projects being initiated and delivered?</a:t>
            </a:r>
            <a:br>
              <a:rPr lang="en-US" dirty="0" smtClean="0">
                <a:ea typeface="ＭＳ Ｐゴシック" pitchFamily="-105" charset="-128"/>
              </a:rPr>
            </a:br>
            <a:endParaRPr lang="en-US" dirty="0" smtClean="0">
              <a:ea typeface="ＭＳ Ｐゴシック" pitchFamily="-105" charset="-128"/>
            </a:endParaRPr>
          </a:p>
          <a:p>
            <a:pPr lvl="1"/>
            <a:r>
              <a:rPr lang="en-US" dirty="0" smtClean="0">
                <a:ea typeface="ＭＳ Ｐゴシック" pitchFamily="-105" charset="-128"/>
              </a:rPr>
              <a:t>Are the underlying motivations and attitudes for initiating Open Data projects indicative of an enduring movement that will be a permanent dimension to a modern democracy?</a:t>
            </a:r>
            <a:br>
              <a:rPr lang="en-US" dirty="0" smtClean="0">
                <a:ea typeface="ＭＳ Ｐゴシック" pitchFamily="-105" charset="-128"/>
              </a:rPr>
            </a:br>
            <a:endParaRPr lang="en-US" dirty="0" smtClean="0">
              <a:ea typeface="ＭＳ Ｐゴシック" pitchFamily="-105" charset="-128"/>
            </a:endParaRPr>
          </a:p>
          <a:p>
            <a:pPr lvl="0"/>
            <a:r>
              <a:rPr lang="en-US" b="1" dirty="0" smtClean="0">
                <a:ea typeface="ＭＳ Ｐゴシック" pitchFamily="-105" charset="-128"/>
                <a:cs typeface="ＭＳ Ｐゴシック" pitchFamily="-105" charset="-128"/>
              </a:rPr>
              <a:t>Understand the perspectives, requirements and needs of the three key constituent groups in Open Data. </a:t>
            </a:r>
            <a:endParaRPr lang="en-US" dirty="0" smtClean="0">
              <a:ea typeface="ＭＳ Ｐゴシック" pitchFamily="-105" charset="-128"/>
              <a:cs typeface="ＭＳ Ｐゴシック" pitchFamily="-105" charset="-128"/>
            </a:endParaRPr>
          </a:p>
          <a:p>
            <a:pPr lvl="1"/>
            <a:r>
              <a:rPr lang="en-US" dirty="0" smtClean="0">
                <a:ea typeface="ＭＳ Ｐゴシック" pitchFamily="-105" charset="-128"/>
              </a:rPr>
              <a:t>We often deal with the supply-side of the equation. For the first time in the Open Data movement, we wanted to give citizens an opportunity to express how they feel about Open Government, what they expect from their governments at all levels and what the best ways to facilitate their engagement and participation.</a:t>
            </a:r>
            <a:br>
              <a:rPr lang="en-US" dirty="0" smtClean="0">
                <a:ea typeface="ＭＳ Ｐゴシック" pitchFamily="-105" charset="-128"/>
              </a:rPr>
            </a:br>
            <a:endParaRPr lang="en-US" dirty="0" smtClean="0">
              <a:ea typeface="ＭＳ Ｐゴシック" pitchFamily="-105" charset="-128"/>
            </a:endParaRPr>
          </a:p>
          <a:p>
            <a:pPr lvl="1"/>
            <a:r>
              <a:rPr lang="en-US" dirty="0" smtClean="0">
                <a:ea typeface="ＭＳ Ｐゴシック" pitchFamily="-105" charset="-128"/>
              </a:rPr>
              <a:t>We also recognize that Open Data developers are playing a crucial role in transforming raw data into valuable services and products. So we set out to understand their motivations, their challenges and identify what they expect/need in order to make it easier for them to contribute.</a:t>
            </a:r>
          </a:p>
          <a:p>
            <a:r>
              <a:rPr lang="en-US" dirty="0" smtClean="0">
                <a:ea typeface="ＭＳ Ｐゴシック" pitchFamily="-105" charset="-128"/>
                <a:cs typeface="ＭＳ Ｐゴシック" pitchFamily="-105" charset="-128"/>
              </a:rPr>
              <a:t> </a:t>
            </a:r>
          </a:p>
          <a:p>
            <a:pPr lvl="0"/>
            <a:r>
              <a:rPr lang="en-US" b="1" dirty="0" smtClean="0">
                <a:ea typeface="ＭＳ Ｐゴシック" pitchFamily="-105" charset="-128"/>
                <a:cs typeface="ＭＳ Ｐゴシック" pitchFamily="-105" charset="-128"/>
              </a:rPr>
              <a:t>Offer Government Organizations empirical-based evidence and insight in order to help them make better decisions and accelerate their adoption of Open Data. </a:t>
            </a:r>
            <a:r>
              <a:rPr lang="en-US" dirty="0" smtClean="0">
                <a:ea typeface="ＭＳ Ｐゴシック" pitchFamily="-105" charset="-128"/>
                <a:cs typeface="ＭＳ Ｐゴシック" pitchFamily="-105" charset="-128"/>
              </a:rPr>
              <a:t>This includes practical insights into:</a:t>
            </a:r>
            <a:br>
              <a:rPr lang="en-US" dirty="0" smtClean="0">
                <a:ea typeface="ＭＳ Ｐゴシック" pitchFamily="-105" charset="-128"/>
                <a:cs typeface="ＭＳ Ｐゴシック" pitchFamily="-105" charset="-128"/>
              </a:rPr>
            </a:br>
            <a:endParaRPr lang="en-US" dirty="0" smtClean="0">
              <a:ea typeface="ＭＳ Ｐゴシック" pitchFamily="-105" charset="-128"/>
              <a:cs typeface="ＭＳ Ｐゴシック" pitchFamily="-105" charset="-128"/>
            </a:endParaRPr>
          </a:p>
          <a:p>
            <a:pPr lvl="1"/>
            <a:r>
              <a:rPr lang="en-US" dirty="0" smtClean="0">
                <a:ea typeface="ＭＳ Ｐゴシック" pitchFamily="-105" charset="-128"/>
              </a:rPr>
              <a:t>What data do citizens expect?</a:t>
            </a:r>
            <a:br>
              <a:rPr lang="en-US" dirty="0" smtClean="0">
                <a:ea typeface="ＭＳ Ｐゴシック" pitchFamily="-105" charset="-128"/>
              </a:rPr>
            </a:br>
            <a:endParaRPr lang="en-US" dirty="0" smtClean="0">
              <a:ea typeface="ＭＳ Ｐゴシック" pitchFamily="-105" charset="-128"/>
            </a:endParaRPr>
          </a:p>
          <a:p>
            <a:pPr lvl="1"/>
            <a:r>
              <a:rPr lang="en-US" dirty="0" smtClean="0">
                <a:ea typeface="ＭＳ Ｐゴシック" pitchFamily="-105" charset="-128"/>
              </a:rPr>
              <a:t>How do citizens prefer to access government data. What kind of experience is most conducive to engagement and participation?</a:t>
            </a:r>
          </a:p>
          <a:p>
            <a:pPr lvl="1"/>
            <a:r>
              <a:rPr lang="en-US" dirty="0" smtClean="0">
                <a:ea typeface="ＭＳ Ｐゴシック" pitchFamily="-105" charset="-128"/>
              </a:rPr>
              <a:t>How to make it easy for developers to work with the data and build on it?</a:t>
            </a:r>
            <a:br>
              <a:rPr lang="en-US" dirty="0" smtClean="0">
                <a:ea typeface="ＭＳ Ｐゴシック" pitchFamily="-105" charset="-128"/>
              </a:rPr>
            </a:br>
            <a:endParaRPr lang="en-US" dirty="0" smtClean="0">
              <a:ea typeface="ＭＳ Ｐゴシック" pitchFamily="-105" charset="-128"/>
            </a:endParaRPr>
          </a:p>
          <a:p>
            <a:pPr lvl="1"/>
            <a:r>
              <a:rPr lang="en-US" dirty="0" smtClean="0">
                <a:ea typeface="ＭＳ Ｐゴシック" pitchFamily="-105" charset="-128"/>
              </a:rPr>
              <a:t>What do their peers in government need in order to turn their Open Data goals into actionable projects that deliver value from day 1.</a:t>
            </a:r>
          </a:p>
          <a:p>
            <a:endParaRPr lang="en-US" dirty="0"/>
          </a:p>
        </p:txBody>
      </p:sp>
      <p:sp>
        <p:nvSpPr>
          <p:cNvPr id="4" name="Slide Number Placeholder 3"/>
          <p:cNvSpPr>
            <a:spLocks noGrp="1"/>
          </p:cNvSpPr>
          <p:nvPr>
            <p:ph type="sldNum" sz="quarter" idx="10"/>
          </p:nvPr>
        </p:nvSpPr>
        <p:spPr/>
        <p:txBody>
          <a:bodyPr/>
          <a:lstStyle/>
          <a:p>
            <a:fld id="{F6BE8D6D-FD0A-438A-8B14-5088875A468B}" type="slidenum">
              <a:rPr lang="en-US" smtClean="0"/>
              <a:pPr/>
              <a:t>18</a:t>
            </a:fld>
            <a:endParaRPr lang="en-US"/>
          </a:p>
        </p:txBody>
      </p:sp>
    </p:spTree>
    <p:extLst>
      <p:ext uri="{BB962C8B-B14F-4D97-AF65-F5344CB8AC3E}">
        <p14:creationId xmlns:p14="http://schemas.microsoft.com/office/powerpoint/2010/main" xmlns="" val="3810360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a:cs typeface="Arial"/>
              </a:rPr>
              <a:t>Contributing to </a:t>
            </a:r>
            <a:r>
              <a:rPr lang="en-US" b="1" dirty="0" err="1" smtClean="0">
                <a:latin typeface="Arial"/>
                <a:cs typeface="Arial"/>
              </a:rPr>
              <a:t>Data.Gov</a:t>
            </a:r>
            <a:r>
              <a:rPr lang="en-US" b="1" dirty="0" smtClean="0">
                <a:latin typeface="Arial"/>
                <a:cs typeface="Arial"/>
              </a:rPr>
              <a:t> is now effortless.</a:t>
            </a:r>
          </a:p>
          <a:p>
            <a:r>
              <a:rPr lang="en-US" dirty="0" smtClean="0">
                <a:latin typeface="Arial"/>
                <a:cs typeface="Arial"/>
              </a:rPr>
              <a:t>Agency stakeholders have two options to participate in the </a:t>
            </a:r>
            <a:r>
              <a:rPr lang="en-US" dirty="0" err="1" smtClean="0">
                <a:latin typeface="Arial"/>
                <a:cs typeface="Arial"/>
              </a:rPr>
              <a:t>Data.Gov</a:t>
            </a:r>
            <a:r>
              <a:rPr lang="en-US" dirty="0" smtClean="0">
                <a:latin typeface="Arial"/>
                <a:cs typeface="Arial"/>
              </a:rPr>
              <a:t> program. In the first option, agencies upload data directly to </a:t>
            </a:r>
            <a:r>
              <a:rPr lang="en-US" dirty="0" err="1" smtClean="0">
                <a:latin typeface="Arial"/>
                <a:cs typeface="Arial"/>
              </a:rPr>
              <a:t>Data.Gov</a:t>
            </a:r>
            <a:r>
              <a:rPr lang="en-US" dirty="0" smtClean="0">
                <a:latin typeface="Arial"/>
                <a:cs typeface="Arial"/>
              </a:rPr>
              <a:t>, sharing its cloud-based data hosting environment.  </a:t>
            </a:r>
          </a:p>
          <a:p>
            <a:r>
              <a:rPr lang="en-US" dirty="0" smtClean="0">
                <a:latin typeface="Arial"/>
                <a:cs typeface="Arial"/>
              </a:rPr>
              <a:t>In the second option, agencies upload their data into their own agency-branded </a:t>
            </a:r>
            <a:r>
              <a:rPr lang="en-US" dirty="0" err="1" smtClean="0">
                <a:latin typeface="Arial"/>
                <a:cs typeface="Arial"/>
              </a:rPr>
              <a:t>datasite</a:t>
            </a:r>
            <a:r>
              <a:rPr lang="en-US" dirty="0" smtClean="0">
                <a:latin typeface="Arial"/>
                <a:cs typeface="Arial"/>
              </a:rPr>
              <a:t>, which automatically federates agency datasets into </a:t>
            </a:r>
            <a:r>
              <a:rPr lang="en-US" dirty="0" err="1" smtClean="0">
                <a:latin typeface="Arial"/>
                <a:cs typeface="Arial"/>
              </a:rPr>
              <a:t>Data.Gov</a:t>
            </a:r>
            <a:r>
              <a:rPr lang="en-US" dirty="0" smtClean="0">
                <a:latin typeface="Arial"/>
                <a:cs typeface="Arial"/>
              </a:rPr>
              <a:t>, as shown in the conceptual diagram on the left. </a:t>
            </a:r>
          </a:p>
          <a:p>
            <a:r>
              <a:rPr lang="en-US" dirty="0" smtClean="0">
                <a:latin typeface="Arial"/>
                <a:cs typeface="Arial"/>
              </a:rPr>
              <a:t>Either way, your data will automatically appear on the </a:t>
            </a:r>
            <a:r>
              <a:rPr lang="en-US" dirty="0" err="1" smtClean="0">
                <a:latin typeface="Arial"/>
                <a:cs typeface="Arial"/>
              </a:rPr>
              <a:t>Data.Gov</a:t>
            </a:r>
            <a:r>
              <a:rPr lang="en-US" dirty="0" smtClean="0">
                <a:latin typeface="Arial"/>
                <a:cs typeface="Arial"/>
              </a:rPr>
              <a:t> government-wide virtual catalog.</a:t>
            </a:r>
          </a:p>
          <a:p>
            <a:endParaRPr lang="en-US"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pPr>
              <a:defRPr/>
            </a:pPr>
            <a:fld id="{46A494B5-9DBA-487E-A533-3D4F38B139B4}" type="slidenum">
              <a:rPr lang="en-US" smtClean="0"/>
              <a:pPr>
                <a:defRPr/>
              </a:pPr>
              <a:t>19</a:t>
            </a:fld>
            <a:endParaRPr lang="en-US" dirty="0"/>
          </a:p>
        </p:txBody>
      </p:sp>
    </p:spTree>
    <p:extLst>
      <p:ext uri="{BB962C8B-B14F-4D97-AF65-F5344CB8AC3E}">
        <p14:creationId xmlns:p14="http://schemas.microsoft.com/office/powerpoint/2010/main" xmlns="" val="2744886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a:cs typeface="Arial"/>
              </a:rPr>
              <a:t>How do constituents find relevant data?</a:t>
            </a:r>
          </a:p>
          <a:p>
            <a:r>
              <a:rPr lang="en-US" dirty="0" smtClean="0">
                <a:latin typeface="Arial"/>
                <a:cs typeface="Arial"/>
              </a:rPr>
              <a:t>For government data to be useful, constituents must first find it. The new </a:t>
            </a:r>
            <a:r>
              <a:rPr lang="en-US" dirty="0" err="1" smtClean="0">
                <a:latin typeface="Arial"/>
                <a:cs typeface="Arial"/>
              </a:rPr>
              <a:t>Data.Gov</a:t>
            </a:r>
            <a:r>
              <a:rPr lang="en-US" dirty="0" smtClean="0">
                <a:latin typeface="Arial"/>
                <a:cs typeface="Arial"/>
              </a:rPr>
              <a:t> public data catalog gives a non-technical user a multitude of ways to find relevant and useful data quickly.</a:t>
            </a:r>
          </a:p>
          <a:p>
            <a:pPr lvl="0"/>
            <a:r>
              <a:rPr lang="en-US" dirty="0" smtClean="0">
                <a:latin typeface="Arial"/>
                <a:cs typeface="Arial"/>
              </a:rPr>
              <a:t>Constituents search using keywords to find relevant datasets or specific data within a dataset. A robust, weighted index that combines metadata as well as row-, column- and cell-level data ensures maximum relevance of search results.</a:t>
            </a:r>
          </a:p>
          <a:p>
            <a:pPr lvl="0"/>
            <a:r>
              <a:rPr lang="en-US" dirty="0" smtClean="0">
                <a:latin typeface="Arial"/>
                <a:cs typeface="Arial"/>
              </a:rPr>
              <a:t>Constituents browse categories and topics in the data catalog and benefit from community tags and ratings to find the most useful and relevant data. </a:t>
            </a:r>
          </a:p>
          <a:p>
            <a:endParaRPr lang="en-US"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pPr>
              <a:defRPr/>
            </a:pPr>
            <a:fld id="{46A494B5-9DBA-487E-A533-3D4F38B139B4}" type="slidenum">
              <a:rPr lang="en-US" smtClean="0"/>
              <a:pPr>
                <a:defRPr/>
              </a:pPr>
              <a:t>20</a:t>
            </a:fld>
            <a:endParaRPr lang="en-US" dirty="0"/>
          </a:p>
        </p:txBody>
      </p:sp>
    </p:spTree>
    <p:extLst>
      <p:ext uri="{BB962C8B-B14F-4D97-AF65-F5344CB8AC3E}">
        <p14:creationId xmlns:p14="http://schemas.microsoft.com/office/powerpoint/2010/main" xmlns="" val="669163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a:cs typeface="Arial"/>
              </a:rPr>
              <a:t>A platform for engagement.</a:t>
            </a:r>
          </a:p>
          <a:p>
            <a:r>
              <a:rPr lang="en-US" dirty="0" smtClean="0">
                <a:latin typeface="Arial"/>
                <a:cs typeface="Arial"/>
              </a:rPr>
              <a:t>Promoting civic engagement is one of the primary goals of </a:t>
            </a:r>
            <a:r>
              <a:rPr lang="en-US" dirty="0" err="1" smtClean="0">
                <a:latin typeface="Arial"/>
                <a:cs typeface="Arial"/>
              </a:rPr>
              <a:t>Data.Gov</a:t>
            </a:r>
            <a:r>
              <a:rPr lang="en-US" dirty="0" smtClean="0">
                <a:latin typeface="Arial"/>
                <a:cs typeface="Arial"/>
              </a:rPr>
              <a:t>. The next-generation platform gives constituents a rich social experience around data that promotes their participation and gives them a voice.</a:t>
            </a:r>
          </a:p>
          <a:p>
            <a:pPr lvl="0"/>
            <a:r>
              <a:rPr lang="en-US" dirty="0" smtClean="0">
                <a:latin typeface="Arial"/>
                <a:cs typeface="Arial"/>
              </a:rPr>
              <a:t>Constituents contribute to creating a rich experience around data by providing ratings and comments. The social feedback loop in turn drives more adoption </a:t>
            </a:r>
          </a:p>
          <a:p>
            <a:pPr lvl="0"/>
            <a:r>
              <a:rPr lang="en-US" dirty="0" smtClean="0">
                <a:latin typeface="Arial"/>
                <a:cs typeface="Arial"/>
              </a:rPr>
              <a:t>Constituents help propagate interesting data on social networks, creating a new data distribution channel </a:t>
            </a:r>
          </a:p>
          <a:p>
            <a:pPr lvl="0"/>
            <a:r>
              <a:rPr lang="en-US" dirty="0" smtClean="0">
                <a:latin typeface="Arial"/>
                <a:cs typeface="Arial"/>
              </a:rPr>
              <a:t>Constituents can recommend datasets and participate in communities of interest</a:t>
            </a:r>
          </a:p>
          <a:p>
            <a:r>
              <a:rPr lang="en-US" b="1" dirty="0" smtClean="0">
                <a:latin typeface="Arial"/>
                <a:cs typeface="Arial"/>
              </a:rPr>
              <a:t>Millions of contributors.</a:t>
            </a:r>
          </a:p>
          <a:p>
            <a:r>
              <a:rPr lang="en-US" dirty="0" smtClean="0">
                <a:latin typeface="Arial"/>
                <a:cs typeface="Arial"/>
              </a:rPr>
              <a:t>The same powerful visualization capabilities that Publishers enjoy are available to all users on </a:t>
            </a:r>
            <a:r>
              <a:rPr lang="en-US" dirty="0" err="1" smtClean="0">
                <a:latin typeface="Arial"/>
                <a:cs typeface="Arial"/>
              </a:rPr>
              <a:t>Data.Gov</a:t>
            </a:r>
            <a:r>
              <a:rPr lang="en-US" dirty="0" smtClean="0">
                <a:latin typeface="Arial"/>
                <a:cs typeface="Arial"/>
              </a:rPr>
              <a:t>. </a:t>
            </a:r>
          </a:p>
          <a:p>
            <a:r>
              <a:rPr lang="en-US" dirty="0" smtClean="0">
                <a:latin typeface="Arial"/>
                <a:cs typeface="Arial"/>
              </a:rPr>
              <a:t>Every reporter can create a filtered view, a map, or a chart that best represents what they’re interested in. The data becomes organically more valuable to everyone, with each interaction. </a:t>
            </a:r>
          </a:p>
        </p:txBody>
      </p:sp>
      <p:sp>
        <p:nvSpPr>
          <p:cNvPr id="4" name="Slide Number Placeholder 3"/>
          <p:cNvSpPr>
            <a:spLocks noGrp="1"/>
          </p:cNvSpPr>
          <p:nvPr>
            <p:ph type="sldNum" sz="quarter" idx="10"/>
          </p:nvPr>
        </p:nvSpPr>
        <p:spPr/>
        <p:txBody>
          <a:bodyPr/>
          <a:lstStyle/>
          <a:p>
            <a:pPr>
              <a:defRPr/>
            </a:pPr>
            <a:fld id="{46A494B5-9DBA-487E-A533-3D4F38B139B4}" type="slidenum">
              <a:rPr lang="en-US" smtClean="0"/>
              <a:pPr>
                <a:defRPr/>
              </a:pPr>
              <a:t>22</a:t>
            </a:fld>
            <a:endParaRPr lang="en-US" dirty="0"/>
          </a:p>
        </p:txBody>
      </p:sp>
    </p:spTree>
    <p:extLst>
      <p:ext uri="{BB962C8B-B14F-4D97-AF65-F5344CB8AC3E}">
        <p14:creationId xmlns:p14="http://schemas.microsoft.com/office/powerpoint/2010/main" xmlns="" val="263359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smtClean="0">
                <a:latin typeface="Arial"/>
                <a:cs typeface="Arial"/>
              </a:rPr>
              <a:t>Interesting government data often tells stories that engaged constituents care about. </a:t>
            </a:r>
          </a:p>
          <a:p>
            <a:r>
              <a:rPr lang="en-US" dirty="0" smtClean="0">
                <a:latin typeface="Arial"/>
                <a:cs typeface="Arial"/>
              </a:rPr>
              <a:t>Citizen journalists, bloggers and professional reporters are not content to just consume data. They want to use it to publish informed articles and opinion pieces. The </a:t>
            </a:r>
            <a:r>
              <a:rPr lang="en-US" dirty="0" err="1" smtClean="0">
                <a:latin typeface="Arial"/>
                <a:cs typeface="Arial"/>
              </a:rPr>
              <a:t>Socrata</a:t>
            </a:r>
            <a:r>
              <a:rPr lang="en-US" dirty="0" smtClean="0">
                <a:latin typeface="Arial"/>
                <a:cs typeface="Arial"/>
              </a:rPr>
              <a:t> Social Data Player™ makes embedding data on blogs and web sites a snap.</a:t>
            </a:r>
          </a:p>
          <a:p>
            <a:pPr lvl="0"/>
            <a:r>
              <a:rPr lang="en-US" dirty="0" smtClean="0">
                <a:latin typeface="Arial"/>
                <a:cs typeface="Arial"/>
              </a:rPr>
              <a:t>Anyone can easily embed a dataset or user-created representation (view) of a dataset on any webpage</a:t>
            </a:r>
          </a:p>
          <a:p>
            <a:pPr lvl="0"/>
            <a:r>
              <a:rPr lang="en-US" dirty="0" smtClean="0">
                <a:latin typeface="Arial"/>
                <a:cs typeface="Arial"/>
              </a:rPr>
              <a:t>Helps propagate data on blogs and media sites, beyond the government’s </a:t>
            </a:r>
            <a:r>
              <a:rPr lang="en-US" dirty="0" err="1" smtClean="0">
                <a:latin typeface="Arial"/>
                <a:cs typeface="Arial"/>
              </a:rPr>
              <a:t>datasite</a:t>
            </a:r>
            <a:r>
              <a:rPr lang="en-US" dirty="0" smtClean="0">
                <a:latin typeface="Arial"/>
                <a:cs typeface="Arial"/>
              </a:rPr>
              <a:t>, increasing its reach and exposure with constituents</a:t>
            </a:r>
          </a:p>
          <a:p>
            <a:pPr lvl="0"/>
            <a:r>
              <a:rPr lang="en-US" dirty="0" smtClean="0">
                <a:latin typeface="Arial"/>
                <a:cs typeface="Arial"/>
              </a:rPr>
              <a:t>Provides a fully interactive experience that maintains the integrity and freshness of the source data</a:t>
            </a:r>
          </a:p>
        </p:txBody>
      </p:sp>
      <p:sp>
        <p:nvSpPr>
          <p:cNvPr id="4" name="Slide Number Placeholder 3"/>
          <p:cNvSpPr>
            <a:spLocks noGrp="1"/>
          </p:cNvSpPr>
          <p:nvPr>
            <p:ph type="sldNum" sz="quarter" idx="10"/>
          </p:nvPr>
        </p:nvSpPr>
        <p:spPr/>
        <p:txBody>
          <a:bodyPr/>
          <a:lstStyle/>
          <a:p>
            <a:pPr>
              <a:defRPr/>
            </a:pPr>
            <a:fld id="{46A494B5-9DBA-487E-A533-3D4F38B139B4}" type="slidenum">
              <a:rPr lang="en-US" smtClean="0"/>
              <a:pPr>
                <a:defRPr/>
              </a:pPr>
              <a:t>23</a:t>
            </a:fld>
            <a:endParaRPr lang="en-US" dirty="0"/>
          </a:p>
        </p:txBody>
      </p:sp>
    </p:spTree>
    <p:extLst>
      <p:ext uri="{BB962C8B-B14F-4D97-AF65-F5344CB8AC3E}">
        <p14:creationId xmlns:p14="http://schemas.microsoft.com/office/powerpoint/2010/main" xmlns="" val="1250292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p:cNvSpPr>
          <p:nvPr>
            <p:ph type="sldImg"/>
          </p:nvPr>
        </p:nvSpPr>
        <p:spPr>
          <a:ln/>
        </p:spPr>
      </p:sp>
      <p:sp>
        <p:nvSpPr>
          <p:cNvPr id="5734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
        <p:nvSpPr>
          <p:cNvPr id="5734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37" eaLnBrk="0" hangingPunct="0">
              <a:defRPr sz="2400">
                <a:solidFill>
                  <a:schemeClr val="tx1"/>
                </a:solidFill>
                <a:latin typeface="Arial" charset="0"/>
                <a:ea typeface="ＭＳ Ｐゴシック" charset="0"/>
                <a:cs typeface="ＭＳ Ｐゴシック" charset="0"/>
              </a:defRPr>
            </a:lvl1pPr>
            <a:lvl2pPr marL="37929628" indent="-37472452" defTabSz="915937"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74" eaLnBrk="0" fontAlgn="base" hangingPunct="0">
              <a:spcBef>
                <a:spcPct val="0"/>
              </a:spcBef>
              <a:spcAft>
                <a:spcPct val="0"/>
              </a:spcAft>
              <a:defRPr sz="2400">
                <a:solidFill>
                  <a:schemeClr val="tx1"/>
                </a:solidFill>
                <a:latin typeface="Arial" charset="0"/>
                <a:ea typeface="ＭＳ Ｐゴシック" charset="0"/>
              </a:defRPr>
            </a:lvl6pPr>
            <a:lvl7pPr marL="914350" eaLnBrk="0" fontAlgn="base" hangingPunct="0">
              <a:spcBef>
                <a:spcPct val="0"/>
              </a:spcBef>
              <a:spcAft>
                <a:spcPct val="0"/>
              </a:spcAft>
              <a:defRPr sz="2400">
                <a:solidFill>
                  <a:schemeClr val="tx1"/>
                </a:solidFill>
                <a:latin typeface="Arial" charset="0"/>
                <a:ea typeface="ＭＳ Ｐゴシック" charset="0"/>
              </a:defRPr>
            </a:lvl7pPr>
            <a:lvl8pPr marL="1371524" eaLnBrk="0" fontAlgn="base" hangingPunct="0">
              <a:spcBef>
                <a:spcPct val="0"/>
              </a:spcBef>
              <a:spcAft>
                <a:spcPct val="0"/>
              </a:spcAft>
              <a:defRPr sz="2400">
                <a:solidFill>
                  <a:schemeClr val="tx1"/>
                </a:solidFill>
                <a:latin typeface="Arial" charset="0"/>
                <a:ea typeface="ＭＳ Ｐゴシック" charset="0"/>
              </a:defRPr>
            </a:lvl8pPr>
            <a:lvl9pPr marL="182869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1296EB7-1CAB-0A4A-937D-7F4354DEF3A1}" type="slidenum">
              <a:rPr lang="en-US" sz="1200"/>
              <a:pPr eaLnBrk="1" hangingPunct="1"/>
              <a:t>24</a:t>
            </a:fld>
            <a:endParaRPr lang="en-US"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5F1E59B-5BA1-1A48-89AD-C07FF74E281E}" type="slidenum">
              <a:rPr lang="en-US" smtClean="0"/>
              <a:pPr>
                <a:defRPr/>
              </a:pPr>
              <a:t>25</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p:cNvSpPr>
          <p:nvPr>
            <p:ph type="sldImg"/>
          </p:nvPr>
        </p:nvSpPr>
        <p:spPr>
          <a:ln/>
        </p:spPr>
      </p:sp>
      <p:sp>
        <p:nvSpPr>
          <p:cNvPr id="5120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
        <p:nvSpPr>
          <p:cNvPr id="5120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37" eaLnBrk="0" hangingPunct="0">
              <a:defRPr sz="2400">
                <a:solidFill>
                  <a:schemeClr val="tx1"/>
                </a:solidFill>
                <a:latin typeface="Arial" charset="0"/>
                <a:ea typeface="ＭＳ Ｐゴシック" charset="0"/>
                <a:cs typeface="ＭＳ Ｐゴシック" charset="0"/>
              </a:defRPr>
            </a:lvl1pPr>
            <a:lvl2pPr marL="37929628" indent="-37472452" defTabSz="915937"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74" eaLnBrk="0" fontAlgn="base" hangingPunct="0">
              <a:spcBef>
                <a:spcPct val="0"/>
              </a:spcBef>
              <a:spcAft>
                <a:spcPct val="0"/>
              </a:spcAft>
              <a:defRPr sz="2400">
                <a:solidFill>
                  <a:schemeClr val="tx1"/>
                </a:solidFill>
                <a:latin typeface="Arial" charset="0"/>
                <a:ea typeface="ＭＳ Ｐゴシック" charset="0"/>
              </a:defRPr>
            </a:lvl6pPr>
            <a:lvl7pPr marL="914350" eaLnBrk="0" fontAlgn="base" hangingPunct="0">
              <a:spcBef>
                <a:spcPct val="0"/>
              </a:spcBef>
              <a:spcAft>
                <a:spcPct val="0"/>
              </a:spcAft>
              <a:defRPr sz="2400">
                <a:solidFill>
                  <a:schemeClr val="tx1"/>
                </a:solidFill>
                <a:latin typeface="Arial" charset="0"/>
                <a:ea typeface="ＭＳ Ｐゴシック" charset="0"/>
              </a:defRPr>
            </a:lvl7pPr>
            <a:lvl8pPr marL="1371524" eaLnBrk="0" fontAlgn="base" hangingPunct="0">
              <a:spcBef>
                <a:spcPct val="0"/>
              </a:spcBef>
              <a:spcAft>
                <a:spcPct val="0"/>
              </a:spcAft>
              <a:defRPr sz="2400">
                <a:solidFill>
                  <a:schemeClr val="tx1"/>
                </a:solidFill>
                <a:latin typeface="Arial" charset="0"/>
                <a:ea typeface="ＭＳ Ｐゴシック" charset="0"/>
              </a:defRPr>
            </a:lvl8pPr>
            <a:lvl9pPr marL="182869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F90588-B1D0-E644-B669-BDDE1438B374}" type="slidenum">
              <a:rPr lang="en-US" sz="1200"/>
              <a:pPr eaLnBrk="1" hangingPunct="1"/>
              <a:t>26</a:t>
            </a:fld>
            <a:endParaRPr 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p:cNvSpPr>
          <p:nvPr>
            <p:ph type="sldImg"/>
          </p:nvPr>
        </p:nvSpPr>
        <p:spPr>
          <a:ln/>
        </p:spPr>
      </p:sp>
      <p:sp>
        <p:nvSpPr>
          <p:cNvPr id="4710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
        <p:nvSpPr>
          <p:cNvPr id="4710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5937" eaLnBrk="0" hangingPunct="0">
              <a:defRPr sz="2400">
                <a:solidFill>
                  <a:schemeClr val="tx1"/>
                </a:solidFill>
                <a:latin typeface="Arial" charset="0"/>
                <a:ea typeface="ＭＳ Ｐゴシック" charset="0"/>
                <a:cs typeface="ＭＳ Ｐゴシック" charset="0"/>
              </a:defRPr>
            </a:lvl1pPr>
            <a:lvl2pPr marL="37929628" indent="-37472452" defTabSz="915937"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74" eaLnBrk="0" fontAlgn="base" hangingPunct="0">
              <a:spcBef>
                <a:spcPct val="0"/>
              </a:spcBef>
              <a:spcAft>
                <a:spcPct val="0"/>
              </a:spcAft>
              <a:defRPr sz="2400">
                <a:solidFill>
                  <a:schemeClr val="tx1"/>
                </a:solidFill>
                <a:latin typeface="Arial" charset="0"/>
                <a:ea typeface="ＭＳ Ｐゴシック" charset="0"/>
              </a:defRPr>
            </a:lvl6pPr>
            <a:lvl7pPr marL="914350" eaLnBrk="0" fontAlgn="base" hangingPunct="0">
              <a:spcBef>
                <a:spcPct val="0"/>
              </a:spcBef>
              <a:spcAft>
                <a:spcPct val="0"/>
              </a:spcAft>
              <a:defRPr sz="2400">
                <a:solidFill>
                  <a:schemeClr val="tx1"/>
                </a:solidFill>
                <a:latin typeface="Arial" charset="0"/>
                <a:ea typeface="ＭＳ Ｐゴシック" charset="0"/>
              </a:defRPr>
            </a:lvl7pPr>
            <a:lvl8pPr marL="1371524" eaLnBrk="0" fontAlgn="base" hangingPunct="0">
              <a:spcBef>
                <a:spcPct val="0"/>
              </a:spcBef>
              <a:spcAft>
                <a:spcPct val="0"/>
              </a:spcAft>
              <a:defRPr sz="2400">
                <a:solidFill>
                  <a:schemeClr val="tx1"/>
                </a:solidFill>
                <a:latin typeface="Arial" charset="0"/>
                <a:ea typeface="ＭＳ Ｐゴシック" charset="0"/>
              </a:defRPr>
            </a:lvl8pPr>
            <a:lvl9pPr marL="182869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6CED684-B09A-354B-BF9E-AAD1B3CE75CB}" type="slidenum">
              <a:rPr lang="en-US" sz="1200"/>
              <a:pPr eaLnBrk="1" hangingPunct="1"/>
              <a:t>3</a:t>
            </a:fld>
            <a:endParaRPr lang="en-US" sz="12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a:cs typeface="Arial"/>
              </a:rPr>
              <a:t>Lowering the bar for programmatic access and applications</a:t>
            </a:r>
          </a:p>
          <a:p>
            <a:r>
              <a:rPr lang="en-US" dirty="0" smtClean="0">
                <a:latin typeface="Arial"/>
                <a:cs typeface="Arial"/>
              </a:rPr>
              <a:t>The next-generation </a:t>
            </a:r>
            <a:r>
              <a:rPr lang="en-US" dirty="0" err="1" smtClean="0">
                <a:latin typeface="Arial"/>
                <a:cs typeface="Arial"/>
              </a:rPr>
              <a:t>Data.Gov</a:t>
            </a:r>
            <a:r>
              <a:rPr lang="en-US" dirty="0" smtClean="0">
                <a:latin typeface="Arial"/>
                <a:cs typeface="Arial"/>
              </a:rPr>
              <a:t> platform is API-enabled with an open, standards-based API, so that </a:t>
            </a:r>
            <a:r>
              <a:rPr lang="en-US" u="sng" dirty="0" smtClean="0">
                <a:latin typeface="Arial"/>
                <a:cs typeface="Arial"/>
              </a:rPr>
              <a:t>every dataset </a:t>
            </a:r>
            <a:r>
              <a:rPr lang="en-US" dirty="0" smtClean="0">
                <a:latin typeface="Arial"/>
                <a:cs typeface="Arial"/>
              </a:rPr>
              <a:t>is readily and uniformly accessible for developers. This is a new capability with far reaching implications.</a:t>
            </a:r>
          </a:p>
          <a:p>
            <a:pPr lvl="0"/>
            <a:r>
              <a:rPr lang="en-US" b="1" dirty="0" err="1" smtClean="0">
                <a:latin typeface="Arial"/>
                <a:cs typeface="Arial"/>
              </a:rPr>
              <a:t>Data.Gov</a:t>
            </a:r>
            <a:r>
              <a:rPr lang="en-US" b="1" dirty="0" smtClean="0">
                <a:latin typeface="Arial"/>
                <a:cs typeface="Arial"/>
              </a:rPr>
              <a:t> offers a common API for all datasets and Agency </a:t>
            </a:r>
            <a:r>
              <a:rPr lang="en-US" b="1" dirty="0" err="1" smtClean="0">
                <a:latin typeface="Arial"/>
                <a:cs typeface="Arial"/>
              </a:rPr>
              <a:t>datasites</a:t>
            </a:r>
            <a:r>
              <a:rPr lang="en-US" b="1" dirty="0" smtClean="0">
                <a:latin typeface="Arial"/>
                <a:cs typeface="Arial"/>
              </a:rPr>
              <a:t> (data catalogs). </a:t>
            </a:r>
            <a:r>
              <a:rPr lang="en-US" dirty="0" smtClean="0">
                <a:latin typeface="Arial"/>
                <a:cs typeface="Arial"/>
              </a:rPr>
              <a:t>This</a:t>
            </a:r>
            <a:r>
              <a:rPr lang="en-US" b="1" dirty="0" smtClean="0">
                <a:latin typeface="Arial"/>
                <a:cs typeface="Arial"/>
              </a:rPr>
              <a:t> </a:t>
            </a:r>
            <a:r>
              <a:rPr lang="en-US" dirty="0" smtClean="0">
                <a:latin typeface="Arial"/>
                <a:cs typeface="Arial"/>
              </a:rPr>
              <a:t>ensures uniform programmatic access to data and metadata in any dataset or </a:t>
            </a:r>
            <a:r>
              <a:rPr lang="en-US" dirty="0" err="1" smtClean="0">
                <a:latin typeface="Arial"/>
                <a:cs typeface="Arial"/>
              </a:rPr>
              <a:t>datasite</a:t>
            </a:r>
            <a:r>
              <a:rPr lang="en-US" dirty="0" smtClean="0">
                <a:latin typeface="Arial"/>
                <a:cs typeface="Arial"/>
              </a:rPr>
              <a:t> regardless of originating agency. It dramatically reduces the cost of application development using government data.</a:t>
            </a:r>
          </a:p>
          <a:p>
            <a:pPr lvl="0"/>
            <a:r>
              <a:rPr lang="en-US" b="1" dirty="0" err="1" smtClean="0">
                <a:latin typeface="Arial"/>
                <a:cs typeface="Arial"/>
              </a:rPr>
              <a:t>Data.Gov</a:t>
            </a:r>
            <a:r>
              <a:rPr lang="en-US" b="1" dirty="0" smtClean="0">
                <a:latin typeface="Arial"/>
                <a:cs typeface="Arial"/>
              </a:rPr>
              <a:t> offers an open, standards-based, non-proprietary API implementation built on web-based </a:t>
            </a:r>
            <a:r>
              <a:rPr lang="en-US" b="1" dirty="0" err="1" smtClean="0">
                <a:latin typeface="Arial"/>
                <a:cs typeface="Arial"/>
              </a:rPr>
              <a:t>RESTful</a:t>
            </a:r>
            <a:r>
              <a:rPr lang="en-US" b="1" dirty="0" smtClean="0">
                <a:latin typeface="Arial"/>
                <a:cs typeface="Arial"/>
              </a:rPr>
              <a:t> architecture. </a:t>
            </a:r>
            <a:r>
              <a:rPr lang="en-US" dirty="0" smtClean="0">
                <a:latin typeface="Arial"/>
                <a:cs typeface="Arial"/>
              </a:rPr>
              <a:t>As a result, there is no lock-in effect of other proprietary systems and the likelihood developers will invest in developing applications greatly increases.</a:t>
            </a:r>
          </a:p>
          <a:p>
            <a:pPr lvl="0"/>
            <a:r>
              <a:rPr lang="en-US" b="1" dirty="0" err="1" smtClean="0">
                <a:latin typeface="Arial"/>
                <a:cs typeface="Arial"/>
              </a:rPr>
              <a:t>Data.Gov</a:t>
            </a:r>
            <a:r>
              <a:rPr lang="en-US" b="1" dirty="0" smtClean="0">
                <a:latin typeface="Arial"/>
                <a:cs typeface="Arial"/>
              </a:rPr>
              <a:t> API provides consistent high-performance throughput of up to 500,000 requests per hour. </a:t>
            </a:r>
            <a:r>
              <a:rPr lang="en-US" dirty="0" smtClean="0">
                <a:latin typeface="Arial"/>
                <a:cs typeface="Arial"/>
              </a:rPr>
              <a:t>This ensures site availability under the heaviest of loads and peak periods of interest.</a:t>
            </a:r>
          </a:p>
          <a:p>
            <a:pPr lvl="0"/>
            <a:r>
              <a:rPr lang="en-US" b="1" dirty="0" smtClean="0">
                <a:latin typeface="Arial"/>
                <a:cs typeface="Arial"/>
              </a:rPr>
              <a:t>The API provides support for advanced operations such as filtering and sorting</a:t>
            </a:r>
            <a:r>
              <a:rPr lang="en-US" dirty="0" smtClean="0">
                <a:latin typeface="Arial"/>
                <a:cs typeface="Arial"/>
              </a:rPr>
              <a:t>. These capabilities reduce program complexity and improve performance.</a:t>
            </a:r>
          </a:p>
        </p:txBody>
      </p:sp>
      <p:sp>
        <p:nvSpPr>
          <p:cNvPr id="4" name="Slide Number Placeholder 3"/>
          <p:cNvSpPr>
            <a:spLocks noGrp="1"/>
          </p:cNvSpPr>
          <p:nvPr>
            <p:ph type="sldNum" sz="quarter" idx="10"/>
          </p:nvPr>
        </p:nvSpPr>
        <p:spPr/>
        <p:txBody>
          <a:bodyPr/>
          <a:lstStyle/>
          <a:p>
            <a:pPr>
              <a:defRPr/>
            </a:pPr>
            <a:fld id="{46A494B5-9DBA-487E-A533-3D4F38B139B4}" type="slidenum">
              <a:rPr lang="en-US" smtClean="0"/>
              <a:pPr>
                <a:defRPr/>
              </a:pPr>
              <a:t>27</a:t>
            </a:fld>
            <a:endParaRPr lang="en-US" dirty="0"/>
          </a:p>
        </p:txBody>
      </p:sp>
    </p:spTree>
    <p:extLst>
      <p:ext uri="{BB962C8B-B14F-4D97-AF65-F5344CB8AC3E}">
        <p14:creationId xmlns:p14="http://schemas.microsoft.com/office/powerpoint/2010/main" xmlns="" val="1443350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b="1" dirty="0" smtClean="0">
                <a:latin typeface="Arial"/>
                <a:cs typeface="Arial"/>
              </a:rPr>
              <a:t>Automating publishing and maintenance.</a:t>
            </a:r>
          </a:p>
          <a:p>
            <a:r>
              <a:rPr lang="en-US" sz="2000" dirty="0" smtClean="0">
                <a:latin typeface="Arial"/>
                <a:cs typeface="Arial"/>
              </a:rPr>
              <a:t>The Publisher API provides a programmatic way to automate publishing and updates from the source data onto </a:t>
            </a:r>
            <a:r>
              <a:rPr lang="en-US" sz="2000" dirty="0" err="1" smtClean="0">
                <a:latin typeface="Arial"/>
                <a:cs typeface="Arial"/>
              </a:rPr>
              <a:t>Data.Gov</a:t>
            </a:r>
            <a:r>
              <a:rPr lang="en-US" sz="2000" dirty="0" smtClean="0">
                <a:latin typeface="Arial"/>
                <a:cs typeface="Arial"/>
              </a:rPr>
              <a:t> or your Agency’s own </a:t>
            </a:r>
            <a:r>
              <a:rPr lang="en-US" sz="2000" dirty="0" err="1" smtClean="0">
                <a:latin typeface="Arial"/>
                <a:cs typeface="Arial"/>
              </a:rPr>
              <a:t>datasite</a:t>
            </a:r>
            <a:r>
              <a:rPr lang="en-US" sz="2000" dirty="0" smtClean="0">
                <a:latin typeface="Arial"/>
                <a:cs typeface="Arial"/>
              </a:rPr>
              <a:t>. </a:t>
            </a:r>
          </a:p>
          <a:p>
            <a:r>
              <a:rPr lang="en-US" sz="2000" dirty="0" smtClean="0">
                <a:latin typeface="Arial"/>
                <a:cs typeface="Arial"/>
              </a:rPr>
              <a:t>All of the interactive capabilities available to data publishers can be automated </a:t>
            </a:r>
          </a:p>
          <a:p>
            <a:pPr lvl="1"/>
            <a:r>
              <a:rPr lang="en-US" sz="1600" dirty="0" smtClean="0">
                <a:latin typeface="Arial"/>
                <a:cs typeface="Arial"/>
              </a:rPr>
              <a:t>Import and create datasets.</a:t>
            </a:r>
          </a:p>
          <a:p>
            <a:pPr lvl="1"/>
            <a:r>
              <a:rPr lang="en-US" sz="1600" dirty="0" smtClean="0">
                <a:latin typeface="Arial"/>
                <a:cs typeface="Arial"/>
              </a:rPr>
              <a:t>Update dataset metadata.</a:t>
            </a:r>
          </a:p>
          <a:p>
            <a:pPr lvl="1"/>
            <a:r>
              <a:rPr lang="en-US" sz="1600" dirty="0" smtClean="0">
                <a:latin typeface="Arial"/>
                <a:cs typeface="Arial"/>
              </a:rPr>
              <a:t>Append to and replace dataset rows.</a:t>
            </a:r>
          </a:p>
          <a:p>
            <a:pPr lvl="1"/>
            <a:r>
              <a:rPr lang="en-US" sz="1600" dirty="0" smtClean="0">
                <a:latin typeface="Arial"/>
                <a:cs typeface="Arial"/>
              </a:rPr>
              <a:t>The Publisher API boosts efficiency and provides a robust a mechanism for automating recurring data maintenance or publishing data in real-time.</a:t>
            </a:r>
          </a:p>
          <a:p>
            <a:endParaRPr lang="en-US" dirty="0"/>
          </a:p>
        </p:txBody>
      </p:sp>
      <p:sp>
        <p:nvSpPr>
          <p:cNvPr id="4" name="Slide Number Placeholder 3"/>
          <p:cNvSpPr>
            <a:spLocks noGrp="1"/>
          </p:cNvSpPr>
          <p:nvPr>
            <p:ph type="sldNum" sz="quarter" idx="10"/>
          </p:nvPr>
        </p:nvSpPr>
        <p:spPr/>
        <p:txBody>
          <a:bodyPr/>
          <a:lstStyle/>
          <a:p>
            <a:pPr>
              <a:defRPr/>
            </a:pPr>
            <a:fld id="{46A494B5-9DBA-487E-A533-3D4F38B139B4}" type="slidenum">
              <a:rPr lang="en-US" smtClean="0"/>
              <a:pPr>
                <a:defRPr/>
              </a:pPr>
              <a:t>28</a:t>
            </a:fld>
            <a:endParaRPr lang="en-US" dirty="0"/>
          </a:p>
        </p:txBody>
      </p:sp>
    </p:spTree>
    <p:extLst>
      <p:ext uri="{BB962C8B-B14F-4D97-AF65-F5344CB8AC3E}">
        <p14:creationId xmlns:p14="http://schemas.microsoft.com/office/powerpoint/2010/main" xmlns="" val="2457246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latin typeface="Arial"/>
                <a:cs typeface="Arial"/>
              </a:rPr>
              <a:t>Can exploring government data be as easy as shopping online?</a:t>
            </a:r>
          </a:p>
          <a:p>
            <a:r>
              <a:rPr lang="en-US" dirty="0" smtClean="0">
                <a:latin typeface="Arial"/>
                <a:cs typeface="Arial"/>
              </a:rPr>
              <a:t>Yes. E-commerce sites have written the book on easy, intuitive navigation of complex data. Now the same power of intuitive web browsing using guided filters is available on </a:t>
            </a:r>
            <a:r>
              <a:rPr lang="en-US" dirty="0" err="1" smtClean="0">
                <a:latin typeface="Arial"/>
                <a:cs typeface="Arial"/>
              </a:rPr>
              <a:t>Data.Gov</a:t>
            </a:r>
            <a:r>
              <a:rPr lang="en-US" dirty="0" smtClean="0">
                <a:latin typeface="Arial"/>
                <a:cs typeface="Arial"/>
              </a:rPr>
              <a:t> and </a:t>
            </a:r>
            <a:r>
              <a:rPr lang="en-US" dirty="0" err="1" smtClean="0">
                <a:latin typeface="Arial"/>
                <a:cs typeface="Arial"/>
              </a:rPr>
              <a:t>Socrata</a:t>
            </a:r>
            <a:r>
              <a:rPr lang="en-US" dirty="0" smtClean="0">
                <a:latin typeface="Arial"/>
                <a:cs typeface="Arial"/>
              </a:rPr>
              <a:t>-powered agency sites. </a:t>
            </a:r>
          </a:p>
          <a:p>
            <a:pPr lvl="0"/>
            <a:r>
              <a:rPr lang="en-US" dirty="0" smtClean="0">
                <a:latin typeface="Arial"/>
                <a:cs typeface="Arial"/>
              </a:rPr>
              <a:t>Constituents can make sense of data using intuitive, step-by-step, contextual exploration.</a:t>
            </a:r>
          </a:p>
          <a:p>
            <a:pPr lvl="0"/>
            <a:r>
              <a:rPr lang="en-US" dirty="0" smtClean="0">
                <a:latin typeface="Arial"/>
                <a:cs typeface="Arial"/>
              </a:rPr>
              <a:t>Even the most complex dataset is reduced to a few clicks, eliminating the intimidation factor.</a:t>
            </a:r>
          </a:p>
          <a:p>
            <a:endParaRPr lang="en-US" dirty="0" smtClean="0">
              <a:latin typeface="Arial"/>
              <a:cs typeface="Arial"/>
            </a:endParaRPr>
          </a:p>
          <a:p>
            <a:endParaRPr lang="en-US" dirty="0"/>
          </a:p>
        </p:txBody>
      </p:sp>
      <p:sp>
        <p:nvSpPr>
          <p:cNvPr id="4" name="Slide Number Placeholder 3"/>
          <p:cNvSpPr>
            <a:spLocks noGrp="1"/>
          </p:cNvSpPr>
          <p:nvPr>
            <p:ph type="sldNum" sz="quarter" idx="10"/>
          </p:nvPr>
        </p:nvSpPr>
        <p:spPr/>
        <p:txBody>
          <a:bodyPr/>
          <a:lstStyle/>
          <a:p>
            <a:pPr>
              <a:defRPr/>
            </a:pPr>
            <a:fld id="{46A494B5-9DBA-487E-A533-3D4F38B139B4}" type="slidenum">
              <a:rPr lang="en-US" smtClean="0"/>
              <a:pPr>
                <a:defRPr/>
              </a:pPr>
              <a:t>29</a:t>
            </a:fld>
            <a:endParaRPr lang="en-US" dirty="0"/>
          </a:p>
        </p:txBody>
      </p:sp>
    </p:spTree>
    <p:extLst>
      <p:ext uri="{BB962C8B-B14F-4D97-AF65-F5344CB8AC3E}">
        <p14:creationId xmlns:p14="http://schemas.microsoft.com/office/powerpoint/2010/main" xmlns="" val="3322014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937" eaLnBrk="0" hangingPunct="0">
              <a:defRPr sz="2400">
                <a:solidFill>
                  <a:schemeClr val="tx1"/>
                </a:solidFill>
                <a:latin typeface="Arial" charset="0"/>
                <a:ea typeface="ＭＳ Ｐゴシック" charset="0"/>
                <a:cs typeface="ＭＳ Ｐゴシック" charset="0"/>
              </a:defRPr>
            </a:lvl1pPr>
            <a:lvl2pPr marL="37929628" indent="-37472452" defTabSz="915937"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174" eaLnBrk="0" fontAlgn="base" hangingPunct="0">
              <a:spcBef>
                <a:spcPct val="0"/>
              </a:spcBef>
              <a:spcAft>
                <a:spcPct val="0"/>
              </a:spcAft>
              <a:defRPr sz="2400">
                <a:solidFill>
                  <a:schemeClr val="tx1"/>
                </a:solidFill>
                <a:latin typeface="Arial" charset="0"/>
                <a:ea typeface="ＭＳ Ｐゴシック" charset="0"/>
              </a:defRPr>
            </a:lvl6pPr>
            <a:lvl7pPr marL="914350" eaLnBrk="0" fontAlgn="base" hangingPunct="0">
              <a:spcBef>
                <a:spcPct val="0"/>
              </a:spcBef>
              <a:spcAft>
                <a:spcPct val="0"/>
              </a:spcAft>
              <a:defRPr sz="2400">
                <a:solidFill>
                  <a:schemeClr val="tx1"/>
                </a:solidFill>
                <a:latin typeface="Arial" charset="0"/>
                <a:ea typeface="ＭＳ Ｐゴシック" charset="0"/>
              </a:defRPr>
            </a:lvl7pPr>
            <a:lvl8pPr marL="1371524" eaLnBrk="0" fontAlgn="base" hangingPunct="0">
              <a:spcBef>
                <a:spcPct val="0"/>
              </a:spcBef>
              <a:spcAft>
                <a:spcPct val="0"/>
              </a:spcAft>
              <a:defRPr sz="2400">
                <a:solidFill>
                  <a:schemeClr val="tx1"/>
                </a:solidFill>
                <a:latin typeface="Arial" charset="0"/>
                <a:ea typeface="ＭＳ Ｐゴシック" charset="0"/>
              </a:defRPr>
            </a:lvl8pPr>
            <a:lvl9pPr marL="182869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EBA260-59A3-C343-B655-50998F43687B}" type="slidenum">
              <a:rPr lang="en-US" sz="1200"/>
              <a:pPr eaLnBrk="1" hangingPunct="1"/>
              <a:t>30</a:t>
            </a:fld>
            <a:endParaRPr 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6A494B5-9DBA-487E-A533-3D4F38B139B4}" type="slidenum">
              <a:rPr lang="en-US" smtClean="0"/>
              <a:pPr>
                <a:defRPr/>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9AEA88F-2D40-48D4-8720-3487DA799B21}"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AA956B9-53DF-4E35-A92E-3F817CA9ED0E}"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4125698-F26F-449C-B9A2-E089BA7A6671}"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9AEA88F-2D40-48D4-8720-3487DA799B21}"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9AEA88F-2D40-48D4-8720-3487DA799B21}" type="slidenum">
              <a:rPr lang="en-US" smtClean="0"/>
              <a:pPr>
                <a:defRPr/>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b="1" dirty="0" smtClean="0">
                <a:latin typeface="Arial"/>
                <a:cs typeface="Arial"/>
              </a:rPr>
              <a:t>Say it with a chart or a map.</a:t>
            </a:r>
          </a:p>
          <a:p>
            <a:r>
              <a:rPr lang="en-US" sz="2000" dirty="0" smtClean="0">
                <a:latin typeface="Arial"/>
                <a:cs typeface="Arial"/>
              </a:rPr>
              <a:t>The new </a:t>
            </a:r>
            <a:r>
              <a:rPr lang="en-US" sz="2000" dirty="0" err="1" smtClean="0">
                <a:latin typeface="Arial"/>
                <a:cs typeface="Arial"/>
              </a:rPr>
              <a:t>Data.Gov</a:t>
            </a:r>
            <a:r>
              <a:rPr lang="en-US" sz="2000" dirty="0" smtClean="0">
                <a:latin typeface="Arial"/>
                <a:cs typeface="Arial"/>
              </a:rPr>
              <a:t> is a great environment for communicating the meaning of the data. Often, the most powerful way to enhance comprehension is with visual data representations such as charts and maps. The next-generation platform provides a rich visual experience for constituents that includes: </a:t>
            </a:r>
          </a:p>
          <a:p>
            <a:pPr lvl="1"/>
            <a:r>
              <a:rPr lang="en-US" sz="1600" dirty="0" smtClean="0">
                <a:latin typeface="Arial"/>
                <a:cs typeface="Arial"/>
              </a:rPr>
              <a:t>A wide spectrum of mapping options ranging from simple point maps to multi-dimensional maps using Google, Bing and ESRI. </a:t>
            </a:r>
          </a:p>
          <a:p>
            <a:pPr lvl="1"/>
            <a:r>
              <a:rPr lang="en-US" sz="1600" dirty="0" smtClean="0">
                <a:latin typeface="Arial"/>
                <a:cs typeface="Arial"/>
              </a:rPr>
              <a:t>Various chart types such as Area, Bar, Column, Donut, Line, Pie, Time Line, Tree Map and Bubble charts.</a:t>
            </a:r>
          </a:p>
          <a:p>
            <a:endParaRPr lang="en-US" dirty="0"/>
          </a:p>
        </p:txBody>
      </p:sp>
      <p:sp>
        <p:nvSpPr>
          <p:cNvPr id="4" name="Slide Number Placeholder 3"/>
          <p:cNvSpPr>
            <a:spLocks noGrp="1"/>
          </p:cNvSpPr>
          <p:nvPr>
            <p:ph type="sldNum" sz="quarter" idx="10"/>
          </p:nvPr>
        </p:nvSpPr>
        <p:spPr/>
        <p:txBody>
          <a:bodyPr/>
          <a:lstStyle/>
          <a:p>
            <a:pPr>
              <a:defRPr/>
            </a:pPr>
            <a:fld id="{46A494B5-9DBA-487E-A533-3D4F38B139B4}" type="slidenum">
              <a:rPr lang="en-US" smtClean="0"/>
              <a:pPr>
                <a:defRPr/>
              </a:pPr>
              <a:t>12</a:t>
            </a:fld>
            <a:endParaRPr lang="en-US" dirty="0"/>
          </a:p>
        </p:txBody>
      </p:sp>
    </p:spTree>
    <p:extLst>
      <p:ext uri="{BB962C8B-B14F-4D97-AF65-F5344CB8AC3E}">
        <p14:creationId xmlns:p14="http://schemas.microsoft.com/office/powerpoint/2010/main" xmlns="" val="4190429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133600"/>
            <a:ext cx="8153400" cy="1828800"/>
          </a:xfrm>
        </p:spPr>
        <p:txBody>
          <a:bodyPr>
            <a:normAutofit/>
          </a:bodyPr>
          <a:lstStyle>
            <a:lvl1pPr>
              <a:defRPr sz="4800" b="1" i="1">
                <a:latin typeface="+mj-lt"/>
                <a:cs typeface="Times New Roman"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295400" y="4800600"/>
            <a:ext cx="6400800" cy="1219200"/>
          </a:xfrm>
        </p:spPr>
        <p:txBody>
          <a:bodyPr/>
          <a:lstStyle>
            <a:lvl1pPr marL="0" indent="0" algn="ctr">
              <a:buNone/>
              <a:defRPr>
                <a:solidFill>
                  <a:schemeClr val="tx2"/>
                </a:solidFill>
                <a:latin typeface="+mj-lt"/>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r>
              <a:rPr lang="en-US" smtClean="0">
                <a:latin typeface="Calibri" charset="0"/>
              </a:rPr>
              <a:t>March 18, 2011</a:t>
            </a:r>
            <a:endParaRPr lang="en-US" dirty="0"/>
          </a:p>
        </p:txBody>
      </p:sp>
      <p:sp>
        <p:nvSpPr>
          <p:cNvPr id="6" name="Slide Number Placeholder 5"/>
          <p:cNvSpPr>
            <a:spLocks noGrp="1"/>
          </p:cNvSpPr>
          <p:nvPr>
            <p:ph type="sldNum" sz="quarter" idx="12"/>
          </p:nvPr>
        </p:nvSpPr>
        <p:spPr/>
        <p:txBody>
          <a:bodyPr/>
          <a:lstStyle/>
          <a:p>
            <a:fld id="{BF3140E9-2060-47D3-A083-604100BDC2B3}" type="slidenum">
              <a:rPr lang="en-US" smtClean="0"/>
              <a:pPr/>
              <a:t>‹#›</a:t>
            </a:fld>
            <a:endParaRPr lang="en-US" dirty="0"/>
          </a:p>
        </p:txBody>
      </p:sp>
      <p:pic>
        <p:nvPicPr>
          <p:cNvPr id="8" name="Picture 7" descr="datagov_logo_large[1].JPG"/>
          <p:cNvPicPr/>
          <p:nvPr userDrawn="1"/>
        </p:nvPicPr>
        <p:blipFill>
          <a:blip r:embed="rId2" cstate="print"/>
          <a:stretch>
            <a:fillRect/>
          </a:stretch>
        </p:blipFill>
        <p:spPr>
          <a:xfrm>
            <a:off x="745085" y="304800"/>
            <a:ext cx="7636915" cy="1676400"/>
          </a:xfrm>
          <a:prstGeom prst="rect">
            <a:avLst/>
          </a:prstGeom>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i="1">
                <a:latin typeface="Times New Roman" pitchFamily="18" charset="0"/>
                <a:cs typeface="Times New Roman" pitchFamily="18"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atin typeface="Times New Roman" pitchFamily="18" charset="0"/>
                <a:cs typeface="Times New Roman" pitchFamily="18" charset="0"/>
              </a:defRPr>
            </a:lvl1pPr>
          </a:lstStyle>
          <a:p>
            <a:r>
              <a:rPr lang="en-US" smtClean="0">
                <a:latin typeface="Calibri" charset="0"/>
              </a:rPr>
              <a:t>March 18, 2011</a:t>
            </a:r>
            <a:endParaRPr lang="en-US" dirty="0"/>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BF3140E9-2060-47D3-A083-604100BDC2B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1">
                <a:latin typeface="Times New Roman" pitchFamily="18" charset="0"/>
                <a:cs typeface="Times New Roman" pitchFamily="18" charset="0"/>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lvl1pPr>
              <a:defRPr>
                <a:latin typeface="Times New Roman" pitchFamily="18" charset="0"/>
                <a:cs typeface="Times New Roman" pitchFamily="18" charset="0"/>
              </a:defRPr>
            </a:lvl1pPr>
          </a:lstStyle>
          <a:p>
            <a:r>
              <a:rPr lang="en-US" smtClean="0">
                <a:latin typeface="Calibri" charset="0"/>
              </a:rPr>
              <a:t>March 18, 2011</a:t>
            </a:r>
            <a:endParaRPr lang="en-US" dirty="0"/>
          </a:p>
        </p:txBody>
      </p:sp>
      <p:sp>
        <p:nvSpPr>
          <p:cNvPr id="6" name="Slide Number Placeholder 5"/>
          <p:cNvSpPr>
            <a:spLocks noGrp="1"/>
          </p:cNvSpPr>
          <p:nvPr>
            <p:ph type="sldNum" sz="quarter" idx="12"/>
          </p:nvPr>
        </p:nvSpPr>
        <p:spPr/>
        <p:txBody>
          <a:bodyPr/>
          <a:lstStyle>
            <a:lvl1pPr>
              <a:defRPr>
                <a:latin typeface="Times New Roman" pitchFamily="18" charset="0"/>
                <a:cs typeface="Times New Roman" pitchFamily="18" charset="0"/>
              </a:defRPr>
            </a:lvl1pPr>
          </a:lstStyle>
          <a:p>
            <a:fld id="{BF3140E9-2060-47D3-A083-604100BDC2B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81400" y="152400"/>
            <a:ext cx="5562600" cy="850900"/>
          </a:xfrm>
        </p:spPr>
        <p:txBody>
          <a:bodyPr>
            <a:noAutofit/>
          </a:bodyPr>
          <a:lstStyle>
            <a:lvl1pPr algn="ctr">
              <a:defRPr sz="3200" b="1" i="1">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43000"/>
            <a:ext cx="8229600" cy="4983163"/>
          </a:xfrm>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r>
              <a:rPr lang="en-US" smtClean="0">
                <a:latin typeface="Calibri" charset="0"/>
              </a:rPr>
              <a:t>March 18, 2011</a:t>
            </a:r>
            <a:endParaRPr lang="en-US" dirty="0"/>
          </a:p>
        </p:txBody>
      </p:sp>
      <p:sp>
        <p:nvSpPr>
          <p:cNvPr id="6" name="Slide Number Placeholder 5"/>
          <p:cNvSpPr>
            <a:spLocks noGrp="1"/>
          </p:cNvSpPr>
          <p:nvPr>
            <p:ph type="sldNum" sz="quarter" idx="12"/>
          </p:nvPr>
        </p:nvSpPr>
        <p:spPr/>
        <p:txBody>
          <a:bodyPr/>
          <a:lstStyle/>
          <a:p>
            <a:fld id="{BF3140E9-2060-47D3-A083-604100BDC2B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i="1">
                <a:latin typeface="+mj-l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smtClean="0">
                <a:latin typeface="Calibri" charset="0"/>
              </a:rPr>
              <a:t>March 18, 2011</a:t>
            </a:r>
            <a:endParaRPr lang="en-US" dirty="0"/>
          </a:p>
        </p:txBody>
      </p:sp>
      <p:sp>
        <p:nvSpPr>
          <p:cNvPr id="7" name="Slide Number Placeholder 6"/>
          <p:cNvSpPr>
            <a:spLocks noGrp="1"/>
          </p:cNvSpPr>
          <p:nvPr>
            <p:ph type="sldNum" sz="quarter" idx="12"/>
          </p:nvPr>
        </p:nvSpPr>
        <p:spPr/>
        <p:txBody>
          <a:bodyPr/>
          <a:lstStyle/>
          <a:p>
            <a:fld id="{BF3140E9-2060-47D3-A083-604100BDC2B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i="1">
                <a:latin typeface="+mj-l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smtClean="0">
                <a:latin typeface="Calibri" charset="0"/>
              </a:rPr>
              <a:t>March 18, 2011</a:t>
            </a:r>
            <a:endParaRPr lang="en-US" dirty="0"/>
          </a:p>
        </p:txBody>
      </p:sp>
      <p:sp>
        <p:nvSpPr>
          <p:cNvPr id="9" name="Slide Number Placeholder 8"/>
          <p:cNvSpPr>
            <a:spLocks noGrp="1"/>
          </p:cNvSpPr>
          <p:nvPr>
            <p:ph type="sldNum" sz="quarter" idx="12"/>
          </p:nvPr>
        </p:nvSpPr>
        <p:spPr/>
        <p:txBody>
          <a:bodyPr/>
          <a:lstStyle/>
          <a:p>
            <a:fld id="{BF3140E9-2060-47D3-A083-604100BDC2B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56000">
              <a:schemeClr val="tx2">
                <a:lumMod val="60000"/>
                <a:lumOff val="40000"/>
              </a:schemeClr>
            </a:gs>
            <a:gs pos="53000">
              <a:srgbClr val="D4DEFF"/>
            </a:gs>
            <a:gs pos="83000">
              <a:srgbClr val="D4DEFF"/>
            </a:gs>
            <a:gs pos="0">
              <a:srgbClr val="96AB94">
                <a:alpha val="99000"/>
              </a:srgbClr>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0" y="152400"/>
            <a:ext cx="5181600" cy="850900"/>
          </a:xfrm>
        </p:spPr>
        <p:txBody>
          <a:bodyPr/>
          <a:lstStyle>
            <a:lvl1pPr algn="ctr">
              <a:defRPr sz="3200" b="1" i="1">
                <a:latin typeface="+mj-lt"/>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r>
              <a:rPr lang="en-US" smtClean="0">
                <a:latin typeface="Calibri" charset="0"/>
              </a:rPr>
              <a:t>March 18, 2011</a:t>
            </a:r>
            <a:endParaRPr lang="en-US" dirty="0"/>
          </a:p>
        </p:txBody>
      </p:sp>
      <p:sp>
        <p:nvSpPr>
          <p:cNvPr id="5" name="Slide Number Placeholder 4"/>
          <p:cNvSpPr>
            <a:spLocks noGrp="1"/>
          </p:cNvSpPr>
          <p:nvPr>
            <p:ph type="sldNum" sz="quarter" idx="12"/>
          </p:nvPr>
        </p:nvSpPr>
        <p:spPr/>
        <p:txBody>
          <a:bodyPr/>
          <a:lstStyle/>
          <a:p>
            <a:fld id="{BF3140E9-2060-47D3-A083-604100BDC2B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0" y="152400"/>
            <a:ext cx="5181600" cy="850900"/>
          </a:xfrm>
        </p:spPr>
        <p:txBody>
          <a:bodyPr/>
          <a:lstStyle>
            <a:lvl1pPr algn="ctr">
              <a:defRPr sz="3200" b="1" i="1">
                <a:latin typeface="+mj-lt"/>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r>
              <a:rPr lang="en-US" smtClean="0">
                <a:latin typeface="Calibri" charset="0"/>
              </a:rPr>
              <a:t>March 18, 2011</a:t>
            </a:r>
            <a:endParaRPr lang="en-US" dirty="0"/>
          </a:p>
        </p:txBody>
      </p:sp>
      <p:sp>
        <p:nvSpPr>
          <p:cNvPr id="5" name="Slide Number Placeholder 4"/>
          <p:cNvSpPr>
            <a:spLocks noGrp="1"/>
          </p:cNvSpPr>
          <p:nvPr>
            <p:ph type="sldNum" sz="quarter" idx="12"/>
          </p:nvPr>
        </p:nvSpPr>
        <p:spPr/>
        <p:txBody>
          <a:bodyPr/>
          <a:lstStyle/>
          <a:p>
            <a:fld id="{BF3140E9-2060-47D3-A083-604100BDC2B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56000">
              <a:schemeClr val="tx2">
                <a:lumMod val="60000"/>
                <a:lumOff val="40000"/>
              </a:schemeClr>
            </a:gs>
            <a:gs pos="53000">
              <a:srgbClr val="D4DEFF"/>
            </a:gs>
            <a:gs pos="83000">
              <a:srgbClr val="D4DEFF"/>
            </a:gs>
            <a:gs pos="0">
              <a:srgbClr val="96AB94">
                <a:alpha val="99000"/>
              </a:srgbClr>
            </a:gs>
          </a:gsLst>
          <a:lin ang="16200000" scaled="1"/>
        </a:gra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solidFill>
                  <a:schemeClr val="tx1"/>
                </a:solidFill>
                <a:latin typeface="Times New Roman" pitchFamily="18" charset="0"/>
                <a:cs typeface="Times New Roman" pitchFamily="18" charset="0"/>
              </a:defRPr>
            </a:lvl1pPr>
          </a:lstStyle>
          <a:p>
            <a:r>
              <a:rPr lang="en-US" smtClean="0">
                <a:latin typeface="Calibri" charset="0"/>
              </a:rPr>
              <a:t>March 18, 2011</a:t>
            </a:r>
            <a:endParaRPr lang="en-US" dirty="0"/>
          </a:p>
        </p:txBody>
      </p:sp>
      <p:sp>
        <p:nvSpPr>
          <p:cNvPr id="4" name="Slide Number Placeholder 3"/>
          <p:cNvSpPr>
            <a:spLocks noGrp="1"/>
          </p:cNvSpPr>
          <p:nvPr>
            <p:ph type="sldNum" sz="quarter" idx="12"/>
          </p:nvPr>
        </p:nvSpPr>
        <p:spPr/>
        <p:txBody>
          <a:bodyPr/>
          <a:lstStyle>
            <a:lvl1pPr>
              <a:defRPr>
                <a:solidFill>
                  <a:schemeClr val="tx1"/>
                </a:solidFill>
                <a:latin typeface="Times New Roman" pitchFamily="18" charset="0"/>
                <a:cs typeface="Times New Roman" pitchFamily="18" charset="0"/>
              </a:defRPr>
            </a:lvl1pPr>
          </a:lstStyle>
          <a:p>
            <a:fld id="{BF3140E9-2060-47D3-A083-604100BDC2B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1">
                <a:latin typeface="Times New Roman" pitchFamily="18" charset="0"/>
                <a:cs typeface="Times New Roman" pitchFamily="18" charset="0"/>
              </a:defRPr>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atin typeface="Times New Roman" pitchFamily="18" charset="0"/>
                <a:cs typeface="Times New Roman" pitchFamily="18" charset="0"/>
              </a:defRPr>
            </a:lvl1pPr>
            <a:lvl2pPr>
              <a:defRPr sz="2800">
                <a:latin typeface="Times New Roman" pitchFamily="18" charset="0"/>
                <a:cs typeface="Times New Roman" pitchFamily="18" charset="0"/>
              </a:defRPr>
            </a:lvl2pPr>
            <a:lvl3pPr>
              <a:defRPr sz="2400">
                <a:latin typeface="Times New Roman" pitchFamily="18" charset="0"/>
                <a:cs typeface="Times New Roman" pitchFamily="18" charset="0"/>
              </a:defRPr>
            </a:lvl3pPr>
            <a:lvl4pPr>
              <a:defRPr sz="2000">
                <a:latin typeface="Times New Roman" pitchFamily="18" charset="0"/>
                <a:cs typeface="Times New Roman" pitchFamily="18" charset="0"/>
              </a:defRPr>
            </a:lvl4pPr>
            <a:lvl5pPr>
              <a:defRPr sz="2000">
                <a:latin typeface="Times New Roman" pitchFamily="18" charset="0"/>
                <a:cs typeface="Times New Roman" pitchFamily="18"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Times New Roman" pitchFamily="18" charset="0"/>
                <a:cs typeface="Times New Roman"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atin typeface="Times New Roman" pitchFamily="18" charset="0"/>
                <a:cs typeface="Times New Roman" pitchFamily="18" charset="0"/>
              </a:defRPr>
            </a:lvl1pPr>
          </a:lstStyle>
          <a:p>
            <a:r>
              <a:rPr lang="en-US" smtClean="0">
                <a:latin typeface="Calibri" charset="0"/>
              </a:rPr>
              <a:t>March 18, 2011</a:t>
            </a:r>
            <a:endParaRPr lang="en-US" dirty="0"/>
          </a:p>
        </p:txBody>
      </p:sp>
      <p:sp>
        <p:nvSpPr>
          <p:cNvPr id="7" name="Slide Number Placeholder 6"/>
          <p:cNvSpPr>
            <a:spLocks noGrp="1"/>
          </p:cNvSpPr>
          <p:nvPr>
            <p:ph type="sldNum" sz="quarter" idx="12"/>
          </p:nvPr>
        </p:nvSpPr>
        <p:spPr/>
        <p:txBody>
          <a:bodyPr/>
          <a:lstStyle>
            <a:lvl1pPr>
              <a:defRPr>
                <a:latin typeface="Times New Roman" pitchFamily="18" charset="0"/>
                <a:cs typeface="Times New Roman" pitchFamily="18" charset="0"/>
              </a:defRPr>
            </a:lvl1pPr>
          </a:lstStyle>
          <a:p>
            <a:fld id="{BF3140E9-2060-47D3-A083-604100BDC2B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1">
                <a:latin typeface="Times New Roman" pitchFamily="18" charset="0"/>
                <a:cs typeface="Times New Roman" pitchFamily="18" charset="0"/>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atin typeface="Times New Roman" pitchFamily="18" charset="0"/>
                <a:cs typeface="Times New Roman"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Times New Roman" pitchFamily="18" charset="0"/>
                <a:cs typeface="Times New Roman"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atin typeface="Times New Roman" pitchFamily="18" charset="0"/>
                <a:cs typeface="Times New Roman" pitchFamily="18" charset="0"/>
              </a:defRPr>
            </a:lvl1pPr>
          </a:lstStyle>
          <a:p>
            <a:r>
              <a:rPr lang="en-US" smtClean="0">
                <a:latin typeface="Calibri" charset="0"/>
              </a:rPr>
              <a:t>March 18, 2011</a:t>
            </a:r>
            <a:endParaRPr lang="en-US" dirty="0"/>
          </a:p>
        </p:txBody>
      </p:sp>
      <p:sp>
        <p:nvSpPr>
          <p:cNvPr id="7" name="Slide Number Placeholder 6"/>
          <p:cNvSpPr>
            <a:spLocks noGrp="1"/>
          </p:cNvSpPr>
          <p:nvPr>
            <p:ph type="sldNum" sz="quarter" idx="12"/>
          </p:nvPr>
        </p:nvSpPr>
        <p:spPr/>
        <p:txBody>
          <a:bodyPr/>
          <a:lstStyle>
            <a:lvl1pPr>
              <a:defRPr>
                <a:latin typeface="Times New Roman" pitchFamily="18" charset="0"/>
                <a:cs typeface="Times New Roman" pitchFamily="18" charset="0"/>
              </a:defRPr>
            </a:lvl1pPr>
          </a:lstStyle>
          <a:p>
            <a:fld id="{BF3140E9-2060-47D3-A083-604100BDC2B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43000"/>
            <a:ext cx="8229600" cy="49831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2209800" y="6356350"/>
            <a:ext cx="4953000" cy="365125"/>
          </a:xfrm>
          <a:prstGeom prst="rect">
            <a:avLst/>
          </a:prstGeom>
        </p:spPr>
        <p:txBody>
          <a:bodyPr vert="horz" lIns="91440" tIns="45720" rIns="91440" bIns="45720" rtlCol="0" anchor="ctr"/>
          <a:lstStyle>
            <a:lvl1pPr algn="ctr">
              <a:defRPr sz="1200">
                <a:solidFill>
                  <a:schemeClr val="tx1"/>
                </a:solidFill>
                <a:latin typeface="Times New Roman" pitchFamily="18" charset="0"/>
                <a:cs typeface="Times New Roman" pitchFamily="18" charset="0"/>
              </a:defRPr>
            </a:lvl1pPr>
          </a:lstStyle>
          <a:p>
            <a:r>
              <a:rPr lang="en-US" smtClean="0">
                <a:latin typeface="Calibri" charset="0"/>
              </a:rPr>
              <a:t>March 18, 2011</a:t>
            </a:r>
            <a:endParaRPr lang="en-US" dirty="0"/>
          </a:p>
        </p:txBody>
      </p:sp>
      <p:sp>
        <p:nvSpPr>
          <p:cNvPr id="6" name="Slide Number Placeholder 5"/>
          <p:cNvSpPr>
            <a:spLocks noGrp="1"/>
          </p:cNvSpPr>
          <p:nvPr>
            <p:ph type="sldNum" sz="quarter" idx="4"/>
          </p:nvPr>
        </p:nvSpPr>
        <p:spPr>
          <a:xfrm>
            <a:off x="7696200" y="6356350"/>
            <a:ext cx="1066800" cy="365125"/>
          </a:xfrm>
          <a:prstGeom prst="rect">
            <a:avLst/>
          </a:prstGeom>
        </p:spPr>
        <p:txBody>
          <a:bodyPr vert="horz" lIns="91440" tIns="45720" rIns="91440" bIns="45720" rtlCol="0" anchor="ctr"/>
          <a:lstStyle>
            <a:lvl1pPr algn="r">
              <a:defRPr sz="1200">
                <a:solidFill>
                  <a:schemeClr val="tx1"/>
                </a:solidFill>
                <a:latin typeface="Times New Roman" pitchFamily="18" charset="0"/>
                <a:cs typeface="Times New Roman" pitchFamily="18" charset="0"/>
              </a:defRPr>
            </a:lvl1pPr>
          </a:lstStyle>
          <a:p>
            <a:fld id="{BF3140E9-2060-47D3-A083-604100BDC2B3}" type="slidenum">
              <a:rPr lang="en-US" smtClean="0"/>
              <a:pPr/>
              <a:t>‹#›</a:t>
            </a:fld>
            <a:endParaRPr lang="en-US" dirty="0"/>
          </a:p>
        </p:txBody>
      </p:sp>
      <p:cxnSp>
        <p:nvCxnSpPr>
          <p:cNvPr id="8" name="Straight Connector 7"/>
          <p:cNvCxnSpPr/>
          <p:nvPr userDrawn="1"/>
        </p:nvCxnSpPr>
        <p:spPr>
          <a:xfrm>
            <a:off x="0" y="6316663"/>
            <a:ext cx="9144000" cy="1587"/>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Placeholder 1"/>
          <p:cNvSpPr>
            <a:spLocks noGrp="1"/>
          </p:cNvSpPr>
          <p:nvPr>
            <p:ph type="title"/>
          </p:nvPr>
        </p:nvSpPr>
        <p:spPr>
          <a:xfrm>
            <a:off x="3810000" y="152400"/>
            <a:ext cx="5181600" cy="8509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pic>
        <p:nvPicPr>
          <p:cNvPr id="10" name="Picture 9" descr="datagov_logo_large[1].JPG"/>
          <p:cNvPicPr/>
          <p:nvPr userDrawn="1"/>
        </p:nvPicPr>
        <p:blipFill>
          <a:blip r:embed="rId13" cstate="print"/>
          <a:stretch>
            <a:fillRect/>
          </a:stretch>
        </p:blipFill>
        <p:spPr>
          <a:xfrm>
            <a:off x="152400" y="99616"/>
            <a:ext cx="3017520" cy="662384"/>
          </a:xfrm>
          <a:prstGeom prst="rect">
            <a:avLst/>
          </a:prstGeom>
          <a:effectLst/>
        </p:spPr>
      </p:pic>
    </p:spTree>
  </p:cSld>
  <p:clrMap bg1="lt1" tx1="dk1" bg2="lt2" tx2="dk2" accent1="accent1" accent2="accent2" accent3="accent3" accent4="accent4" accent5="accent5" accent6="accent6" hlink="hlink" folHlink="folHlink"/>
  <p:sldLayoutIdLst>
    <p:sldLayoutId id="2147483670" r:id="rId1"/>
    <p:sldLayoutId id="2147483671" r:id="rId2"/>
    <p:sldLayoutId id="2147483673" r:id="rId3"/>
    <p:sldLayoutId id="2147483674" r:id="rId4"/>
    <p:sldLayoutId id="2147483675" r:id="rId5"/>
    <p:sldLayoutId id="2147483681" r:id="rId6"/>
    <p:sldLayoutId id="2147483676" r:id="rId7"/>
    <p:sldLayoutId id="2147483677" r:id="rId8"/>
    <p:sldLayoutId id="2147483678" r:id="rId9"/>
    <p:sldLayoutId id="2147483679" r:id="rId10"/>
    <p:sldLayoutId id="2147483680" r:id="rId11"/>
  </p:sldLayoutIdLst>
  <p:hf sldNum="0" hdr="0" dt="0"/>
  <p:txStyles>
    <p:titleStyle>
      <a:lvl1pPr algn="l" defTabSz="914400" rtl="0" eaLnBrk="1" latinLnBrk="0" hangingPunct="1">
        <a:spcBef>
          <a:spcPct val="0"/>
        </a:spcBef>
        <a:buNone/>
        <a:defRPr sz="3200" kern="1200">
          <a:solidFill>
            <a:schemeClr val="tx2"/>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Clr>
          <a:schemeClr val="tx2"/>
        </a:buClr>
        <a:buFont typeface="Arial" pitchFamily="34" charset="0"/>
        <a:buChar char="•"/>
        <a:defRPr sz="2800" kern="120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Clr>
          <a:schemeClr val="tx2"/>
        </a:buClr>
        <a:buFont typeface="Arial" pitchFamily="34" charset="0"/>
        <a:buChar char="–"/>
        <a:defRPr sz="2400" kern="120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Clr>
          <a:schemeClr val="accent6">
            <a:lumMod val="75000"/>
          </a:schemeClr>
        </a:buClr>
        <a:buFont typeface="Arial" pitchFamily="34" charset="0"/>
        <a:buChar char="•"/>
        <a:defRPr sz="1800" kern="1200">
          <a:solidFill>
            <a:schemeClr val="tx1"/>
          </a:solidFill>
          <a:latin typeface="Times New Roman" pitchFamily="18"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Times New Roman" pitchFamily="18"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hyperlink" Target="http://www.data.gov/opendat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hyperlink" Target="http://www.data.gov/semantic/index"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hyon.kim@gsa.gov" TargetMode="External"/><Relationship Id="rId2" Type="http://schemas.openxmlformats.org/officeDocument/2006/relationships/hyperlink" Target="mailto:marion.royal@gsa.gov" TargetMode="External"/><Relationship Id="rId1" Type="http://schemas.openxmlformats.org/officeDocument/2006/relationships/slideLayout" Target="../slideLayouts/slideLayout2.xml"/><Relationship Id="rId4" Type="http://schemas.openxmlformats.org/officeDocument/2006/relationships/hyperlink" Target="mailto:alan.vandermallie@gs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upload.wikimedia.org/wikipedia/commons/c/cc/US-DeptOfAgriculture-Seal2.svg" TargetMode="External"/><Relationship Id="rId18" Type="http://schemas.openxmlformats.org/officeDocument/2006/relationships/image" Target="../media/image14.png"/><Relationship Id="rId26" Type="http://schemas.openxmlformats.org/officeDocument/2006/relationships/image" Target="../media/image18.png"/><Relationship Id="rId3" Type="http://schemas.openxmlformats.org/officeDocument/2006/relationships/hyperlink" Target="http://en.wikipedia.org/wiki/File:Department_of_state.svg" TargetMode="External"/><Relationship Id="rId21" Type="http://schemas.openxmlformats.org/officeDocument/2006/relationships/hyperlink" Target="http://en.wikipedia.org/wiki/File:US-DeptOfHUD-Seal.svg" TargetMode="External"/><Relationship Id="rId7" Type="http://schemas.openxmlformats.org/officeDocument/2006/relationships/hyperlink" Target="http://upload.wikimedia.org/wikipedia/commons/e/e0/United_States_Department_of_Defense_Seal.svg" TargetMode="External"/><Relationship Id="rId12" Type="http://schemas.openxmlformats.org/officeDocument/2006/relationships/image" Target="../media/image11.png"/><Relationship Id="rId17" Type="http://schemas.openxmlformats.org/officeDocument/2006/relationships/hyperlink" Target="http://en.wikipedia.org/wiki/File:US-DeptOfLabor-Seal.svg" TargetMode="External"/><Relationship Id="rId25" Type="http://schemas.openxmlformats.org/officeDocument/2006/relationships/hyperlink" Target="http://en.wikipedia.org/wiki/File:US-DeptOfEnergy-Seal.svg" TargetMode="External"/><Relationship Id="rId2" Type="http://schemas.openxmlformats.org/officeDocument/2006/relationships/notesSlide" Target="../notesSlides/notesSlide4.xml"/><Relationship Id="rId16" Type="http://schemas.openxmlformats.org/officeDocument/2006/relationships/image" Target="../media/image13.png"/><Relationship Id="rId20" Type="http://schemas.openxmlformats.org/officeDocument/2006/relationships/image" Target="../media/image15.png"/><Relationship Id="rId29" Type="http://schemas.openxmlformats.org/officeDocument/2006/relationships/hyperlink" Target="http://en.wikipedia.org/wiki/File:US-DeptOfVeteransAffairs-Seal.svg" TargetMode="Externa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hyperlink" Target="http://en.wikipedia.org/wiki/File:US-DeptOfTheInterior-Seal.svg" TargetMode="External"/><Relationship Id="rId24" Type="http://schemas.openxmlformats.org/officeDocument/2006/relationships/image" Target="../media/image17.png"/><Relationship Id="rId32" Type="http://schemas.openxmlformats.org/officeDocument/2006/relationships/image" Target="../media/image21.png"/><Relationship Id="rId5" Type="http://schemas.openxmlformats.org/officeDocument/2006/relationships/hyperlink" Target="http://en.wikipedia.org/wiki/File:US-DeptOfTheTreasury-Seal.svg" TargetMode="External"/><Relationship Id="rId15" Type="http://schemas.openxmlformats.org/officeDocument/2006/relationships/hyperlink" Target="http://en.wikipedia.org/wiki/File:US-DeptOfCommerce-Seal.svg" TargetMode="External"/><Relationship Id="rId23" Type="http://schemas.openxmlformats.org/officeDocument/2006/relationships/hyperlink" Target="http://upload.wikimedia.org/wikipedia/commons/3/3c/US-DeptOfTransportation-Seal.svg" TargetMode="External"/><Relationship Id="rId28" Type="http://schemas.openxmlformats.org/officeDocument/2006/relationships/image" Target="../media/image19.png"/><Relationship Id="rId10" Type="http://schemas.openxmlformats.org/officeDocument/2006/relationships/image" Target="../media/image10.png"/><Relationship Id="rId19" Type="http://schemas.openxmlformats.org/officeDocument/2006/relationships/hyperlink" Target="http://en.wikipedia.org/wiki/File:US-DeptOfHHS-Seal.svg" TargetMode="External"/><Relationship Id="rId31" Type="http://schemas.openxmlformats.org/officeDocument/2006/relationships/hyperlink" Target="http://en.wikipedia.org/wiki/File:US_Department_of_Homeland_Security_Seal.svg" TargetMode="External"/><Relationship Id="rId4" Type="http://schemas.openxmlformats.org/officeDocument/2006/relationships/image" Target="../media/image7.png"/><Relationship Id="rId9" Type="http://schemas.openxmlformats.org/officeDocument/2006/relationships/hyperlink" Target="http://en.wikipedia.org/wiki/File:US-DeptOfJustice-Seal.svg" TargetMode="External"/><Relationship Id="rId14" Type="http://schemas.openxmlformats.org/officeDocument/2006/relationships/image" Target="../media/image12.png"/><Relationship Id="rId22" Type="http://schemas.openxmlformats.org/officeDocument/2006/relationships/image" Target="../media/image16.png"/><Relationship Id="rId27" Type="http://schemas.openxmlformats.org/officeDocument/2006/relationships/hyperlink" Target="http://en.wikipedia.org/wiki/File:US-DeptOfEducation-Seal.svg" TargetMode="External"/><Relationship Id="rId30"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hyperlink" Target="http://upload.wikimedia.org/wikipedia/commons/e/e0/United_States_Department_of_Defense_Seal.svg" TargetMode="External"/><Relationship Id="rId13" Type="http://schemas.openxmlformats.org/officeDocument/2006/relationships/image" Target="../media/image11.png"/><Relationship Id="rId18" Type="http://schemas.openxmlformats.org/officeDocument/2006/relationships/hyperlink" Target="http://en.wikipedia.org/wiki/File:US-DeptOfLabor-Seal.svg" TargetMode="External"/><Relationship Id="rId26" Type="http://schemas.openxmlformats.org/officeDocument/2006/relationships/hyperlink" Target="http://en.wikipedia.org/wiki/File:US-DeptOfEnergy-Seal.svg" TargetMode="External"/><Relationship Id="rId3" Type="http://schemas.openxmlformats.org/officeDocument/2006/relationships/image" Target="../media/image25.jpeg"/><Relationship Id="rId21" Type="http://schemas.openxmlformats.org/officeDocument/2006/relationships/image" Target="../media/image15.png"/><Relationship Id="rId7" Type="http://schemas.openxmlformats.org/officeDocument/2006/relationships/image" Target="../media/image8.png"/><Relationship Id="rId12" Type="http://schemas.openxmlformats.org/officeDocument/2006/relationships/hyperlink" Target="http://en.wikipedia.org/wiki/File:US-DeptOfTheInterior-Seal.svg" TargetMode="External"/><Relationship Id="rId17" Type="http://schemas.openxmlformats.org/officeDocument/2006/relationships/image" Target="../media/image13.png"/><Relationship Id="rId25" Type="http://schemas.openxmlformats.org/officeDocument/2006/relationships/image" Target="../media/image17.png"/><Relationship Id="rId33"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hyperlink" Target="http://en.wikipedia.org/wiki/File:US-DeptOfCommerce-Seal.svg" TargetMode="External"/><Relationship Id="rId20" Type="http://schemas.openxmlformats.org/officeDocument/2006/relationships/hyperlink" Target="http://en.wikipedia.org/wiki/File:US-DeptOfHHS-Seal.svg" TargetMode="External"/><Relationship Id="rId29"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hyperlink" Target="http://en.wikipedia.org/wiki/File:US-DeptOfTheTreasury-Seal.svg" TargetMode="External"/><Relationship Id="rId11" Type="http://schemas.openxmlformats.org/officeDocument/2006/relationships/image" Target="../media/image10.png"/><Relationship Id="rId24" Type="http://schemas.openxmlformats.org/officeDocument/2006/relationships/hyperlink" Target="http://upload.wikimedia.org/wikipedia/commons/3/3c/US-DeptOfTransportation-Seal.svg" TargetMode="External"/><Relationship Id="rId32" Type="http://schemas.openxmlformats.org/officeDocument/2006/relationships/hyperlink" Target="http://en.wikipedia.org/wiki/File:US_Department_of_Homeland_Security_Seal.svg" TargetMode="External"/><Relationship Id="rId5" Type="http://schemas.openxmlformats.org/officeDocument/2006/relationships/image" Target="../media/image7.png"/><Relationship Id="rId15" Type="http://schemas.openxmlformats.org/officeDocument/2006/relationships/image" Target="../media/image12.png"/><Relationship Id="rId23" Type="http://schemas.openxmlformats.org/officeDocument/2006/relationships/image" Target="../media/image16.png"/><Relationship Id="rId28" Type="http://schemas.openxmlformats.org/officeDocument/2006/relationships/hyperlink" Target="http://en.wikipedia.org/wiki/File:US-DeptOfEducation-Seal.svg" TargetMode="External"/><Relationship Id="rId10" Type="http://schemas.openxmlformats.org/officeDocument/2006/relationships/hyperlink" Target="http://en.wikipedia.org/wiki/File:US-DeptOfJustice-Seal.svg" TargetMode="External"/><Relationship Id="rId19" Type="http://schemas.openxmlformats.org/officeDocument/2006/relationships/image" Target="../media/image14.png"/><Relationship Id="rId31" Type="http://schemas.openxmlformats.org/officeDocument/2006/relationships/image" Target="../media/image20.png"/><Relationship Id="rId4" Type="http://schemas.openxmlformats.org/officeDocument/2006/relationships/hyperlink" Target="http://en.wikipedia.org/wiki/File:Department_of_state.svg" TargetMode="External"/><Relationship Id="rId9" Type="http://schemas.openxmlformats.org/officeDocument/2006/relationships/image" Target="../media/image9.png"/><Relationship Id="rId14" Type="http://schemas.openxmlformats.org/officeDocument/2006/relationships/hyperlink" Target="http://upload.wikimedia.org/wikipedia/commons/c/cc/US-DeptOfAgriculture-Seal2.svg" TargetMode="External"/><Relationship Id="rId22" Type="http://schemas.openxmlformats.org/officeDocument/2006/relationships/hyperlink" Target="http://en.wikipedia.org/wiki/File:US-DeptOfHUD-Seal.svg" TargetMode="External"/><Relationship Id="rId27" Type="http://schemas.openxmlformats.org/officeDocument/2006/relationships/image" Target="../media/image18.png"/><Relationship Id="rId30" Type="http://schemas.openxmlformats.org/officeDocument/2006/relationships/hyperlink" Target="http://en.wikipedia.org/wiki/File:US-DeptOfVeteransAffairs-Seal.sv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09800"/>
            <a:ext cx="8153400" cy="2667000"/>
          </a:xfrm>
        </p:spPr>
        <p:txBody>
          <a:bodyPr>
            <a:noAutofit/>
          </a:bodyPr>
          <a:lstStyle/>
          <a:p>
            <a:pPr algn="ctr"/>
            <a:r>
              <a:rPr lang="en-US" sz="4400" dirty="0" smtClean="0"/>
              <a:t>Empowering People with Data:</a:t>
            </a:r>
            <a:br>
              <a:rPr lang="en-US" sz="4400" dirty="0" smtClean="0"/>
            </a:br>
            <a:r>
              <a:rPr lang="en-US" sz="4400" dirty="0" smtClean="0"/>
              <a:t>  …What’s NOW, What’s NEXT!</a:t>
            </a:r>
            <a:endParaRPr lang="en-US" sz="4400" dirty="0"/>
          </a:p>
        </p:txBody>
      </p:sp>
      <p:sp>
        <p:nvSpPr>
          <p:cNvPr id="3" name="Subtitle 2"/>
          <p:cNvSpPr>
            <a:spLocks noGrp="1"/>
          </p:cNvSpPr>
          <p:nvPr>
            <p:ph type="subTitle" idx="1"/>
          </p:nvPr>
        </p:nvSpPr>
        <p:spPr>
          <a:xfrm rot="10800000" flipV="1">
            <a:off x="1295400" y="4876800"/>
            <a:ext cx="6400800" cy="1447800"/>
          </a:xfrm>
        </p:spPr>
        <p:txBody>
          <a:bodyPr>
            <a:normAutofit/>
          </a:bodyPr>
          <a:lstStyle/>
          <a:p>
            <a:r>
              <a:rPr lang="en-US" sz="2400" dirty="0" smtClean="0"/>
              <a:t>Alan Vander </a:t>
            </a:r>
            <a:r>
              <a:rPr lang="en-US" sz="2400" dirty="0" err="1" smtClean="0"/>
              <a:t>Mallie</a:t>
            </a:r>
            <a:endParaRPr lang="en-US" sz="2400" dirty="0" smtClean="0"/>
          </a:p>
          <a:p>
            <a:r>
              <a:rPr lang="en-US" sz="2400" dirty="0" err="1" smtClean="0"/>
              <a:t>Data.Gov</a:t>
            </a:r>
            <a:r>
              <a:rPr lang="en-US" sz="2400" dirty="0" smtClean="0"/>
              <a:t> Program Manager</a:t>
            </a:r>
          </a:p>
          <a:p>
            <a:r>
              <a:rPr lang="en-US" sz="2400" dirty="0" smtClean="0"/>
              <a:t>September 2011</a:t>
            </a:r>
          </a:p>
          <a:p>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rgbClr val="1F497D"/>
                </a:solidFill>
              </a:rPr>
              <a:t>GSA Data Sharing </a:t>
            </a:r>
            <a:r>
              <a:rPr lang="en-US" sz="2800" dirty="0" smtClean="0">
                <a:solidFill>
                  <a:srgbClr val="1F497D"/>
                </a:solidFill>
              </a:rPr>
              <a:t>Now- </a:t>
            </a:r>
            <a:r>
              <a:rPr lang="en-US" sz="2800" dirty="0" smtClean="0">
                <a:solidFill>
                  <a:srgbClr val="1F497D"/>
                </a:solidFill>
              </a:rPr>
              <a:t>FACA</a:t>
            </a:r>
            <a:endParaRPr lang="en-US" sz="2800" dirty="0"/>
          </a:p>
        </p:txBody>
      </p:sp>
      <p:sp>
        <p:nvSpPr>
          <p:cNvPr id="3" name="Content Placeholder 2"/>
          <p:cNvSpPr>
            <a:spLocks noGrp="1"/>
          </p:cNvSpPr>
          <p:nvPr>
            <p:ph idx="1"/>
          </p:nvPr>
        </p:nvSpPr>
        <p:spPr/>
        <p:txBody>
          <a:bodyPr/>
          <a:lstStyle/>
          <a:p>
            <a:pPr>
              <a:buNone/>
            </a:pPr>
            <a:r>
              <a:rPr lang="en-US" dirty="0" smtClean="0"/>
              <a:t>GSA was first to Post </a:t>
            </a:r>
            <a:r>
              <a:rPr lang="en-US" dirty="0" err="1" smtClean="0"/>
              <a:t>Govt</a:t>
            </a:r>
            <a:r>
              <a:rPr lang="en-US" dirty="0" smtClean="0"/>
              <a:t>-wide Datasets</a:t>
            </a:r>
          </a:p>
          <a:p>
            <a:r>
              <a:rPr lang="en-US" dirty="0" smtClean="0"/>
              <a:t>Federal Advisory Committee Act Datasets for last 10 years on </a:t>
            </a:r>
            <a:r>
              <a:rPr lang="en-US" dirty="0" err="1" smtClean="0"/>
              <a:t>DataGov</a:t>
            </a:r>
            <a:r>
              <a:rPr lang="en-US" dirty="0" smtClean="0"/>
              <a:t> in tools and raw </a:t>
            </a:r>
            <a:r>
              <a:rPr lang="en-US" dirty="0" err="1" smtClean="0"/>
              <a:t>csv</a:t>
            </a:r>
            <a:r>
              <a:rPr lang="en-US" dirty="0" smtClean="0"/>
              <a:t> datasets</a:t>
            </a:r>
          </a:p>
          <a:p>
            <a:pPr lvl="1"/>
            <a:r>
              <a:rPr lang="en-US" dirty="0" smtClean="0"/>
              <a:t> Federal agency activity for over 1,000 advisory committees government-wide</a:t>
            </a:r>
          </a:p>
          <a:p>
            <a:pPr lvl="1"/>
            <a:r>
              <a:rPr lang="en-US" dirty="0" smtClean="0"/>
              <a:t> Congress, the Public, the Media, and others use datasets to stay abreast of important activities</a:t>
            </a:r>
          </a:p>
          <a:p>
            <a:pPr lvl="1"/>
            <a:r>
              <a:rPr lang="en-US" dirty="0" smtClean="0"/>
              <a:t>True shared-system providing access to data</a:t>
            </a:r>
          </a:p>
          <a:p>
            <a:pPr>
              <a:buNone/>
            </a:pPr>
            <a:endParaRPr lang="en-US" dirty="0"/>
          </a:p>
        </p:txBody>
      </p:sp>
      <p:sp>
        <p:nvSpPr>
          <p:cNvPr id="4" name="Slide Number Placeholder 3"/>
          <p:cNvSpPr>
            <a:spLocks noGrp="1"/>
          </p:cNvSpPr>
          <p:nvPr>
            <p:ph type="sldNum" sz="quarter" idx="12"/>
          </p:nvPr>
        </p:nvSpPr>
        <p:spPr/>
        <p:txBody>
          <a:bodyPr/>
          <a:lstStyle/>
          <a:p>
            <a:fld id="{BF3140E9-2060-47D3-A083-604100BDC2B3}" type="slidenum">
              <a:rPr lang="en-US" smtClean="0"/>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Data </a:t>
            </a:r>
            <a:r>
              <a:rPr lang="en-US" sz="2800" dirty="0" smtClean="0"/>
              <a:t>Sharing Now</a:t>
            </a:r>
            <a:endParaRPr lang="en-US" sz="2800" dirty="0"/>
          </a:p>
        </p:txBody>
      </p:sp>
      <p:sp>
        <p:nvSpPr>
          <p:cNvPr id="3" name="Content Placeholder 2"/>
          <p:cNvSpPr>
            <a:spLocks noGrp="1"/>
          </p:cNvSpPr>
          <p:nvPr>
            <p:ph idx="1"/>
          </p:nvPr>
        </p:nvSpPr>
        <p:spPr/>
        <p:txBody>
          <a:bodyPr>
            <a:normAutofit/>
          </a:bodyPr>
          <a:lstStyle/>
          <a:p>
            <a:pPr>
              <a:buNone/>
            </a:pPr>
            <a:r>
              <a:rPr lang="en-US" dirty="0" smtClean="0"/>
              <a:t>Current &amp; Evolving Data Environments</a:t>
            </a:r>
          </a:p>
          <a:p>
            <a:r>
              <a:rPr lang="en-US" dirty="0" smtClean="0"/>
              <a:t>Current data activities focus/emphasis on collecting, cleansing, transforming, integrating, storing, and reporting</a:t>
            </a:r>
          </a:p>
          <a:p>
            <a:r>
              <a:rPr lang="en-US" dirty="0" smtClean="0"/>
              <a:t>Evolving data activities focus/emphasis: </a:t>
            </a:r>
          </a:p>
          <a:p>
            <a:pPr lvl="1"/>
            <a:r>
              <a:rPr lang="en-US" dirty="0" smtClean="0"/>
              <a:t>Exploring, visualizing, analyzing, communicating, monitoring</a:t>
            </a:r>
          </a:p>
          <a:p>
            <a:pPr lvl="1"/>
            <a:r>
              <a:rPr lang="en-US" dirty="0" smtClean="0"/>
              <a:t>Used for forecasting/predicting future – explaining past events</a:t>
            </a:r>
          </a:p>
          <a:p>
            <a:pPr lvl="1"/>
            <a:r>
              <a:rPr lang="en-US" dirty="0" smtClean="0"/>
              <a:t>Used for decision making &amp; understanding data </a:t>
            </a:r>
          </a:p>
          <a:p>
            <a:endParaRPr lang="en-US" dirty="0"/>
          </a:p>
        </p:txBody>
      </p:sp>
      <p:sp>
        <p:nvSpPr>
          <p:cNvPr id="4" name="Slide Number Placeholder 3"/>
          <p:cNvSpPr>
            <a:spLocks noGrp="1"/>
          </p:cNvSpPr>
          <p:nvPr>
            <p:ph type="sldNum" sz="quarter" idx="12"/>
          </p:nvPr>
        </p:nvSpPr>
        <p:spPr/>
        <p:txBody>
          <a:bodyPr/>
          <a:lstStyle/>
          <a:p>
            <a:fld id="{BF3140E9-2060-47D3-A083-604100BDC2B3}" type="slidenum">
              <a:rPr lang="en-US" smtClean="0"/>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Power of Visualizations</a:t>
            </a:r>
            <a:endParaRPr lang="en-US" dirty="0"/>
          </a:p>
        </p:txBody>
      </p:sp>
      <p:sp>
        <p:nvSpPr>
          <p:cNvPr id="3" name="Content Placeholder 2"/>
          <p:cNvSpPr>
            <a:spLocks noGrp="1"/>
          </p:cNvSpPr>
          <p:nvPr>
            <p:ph idx="1"/>
          </p:nvPr>
        </p:nvSpPr>
        <p:spPr>
          <a:xfrm>
            <a:off x="4266070" y="1003300"/>
            <a:ext cx="4667323" cy="5197944"/>
          </a:xfrm>
        </p:spPr>
        <p:txBody>
          <a:bodyPr>
            <a:noAutofit/>
          </a:bodyPr>
          <a:lstStyle/>
          <a:p>
            <a:r>
              <a:rPr lang="en-US" dirty="0" smtClean="0">
                <a:latin typeface="Arial"/>
                <a:cs typeface="Arial"/>
              </a:rPr>
              <a:t>A </a:t>
            </a:r>
            <a:r>
              <a:rPr lang="en-US" dirty="0">
                <a:latin typeface="Arial"/>
                <a:cs typeface="Arial"/>
              </a:rPr>
              <a:t>rich visual experience </a:t>
            </a:r>
            <a:r>
              <a:rPr lang="en-US" dirty="0" smtClean="0">
                <a:latin typeface="Arial"/>
                <a:cs typeface="Arial"/>
              </a:rPr>
              <a:t>that includes</a:t>
            </a:r>
            <a:endParaRPr lang="en-US" dirty="0">
              <a:latin typeface="Arial"/>
              <a:cs typeface="Arial"/>
            </a:endParaRPr>
          </a:p>
          <a:p>
            <a:pPr lvl="1"/>
            <a:r>
              <a:rPr lang="en-US" dirty="0" smtClean="0">
                <a:latin typeface="Arial"/>
                <a:cs typeface="Arial"/>
              </a:rPr>
              <a:t>Mapping </a:t>
            </a:r>
            <a:r>
              <a:rPr lang="en-US" dirty="0">
                <a:latin typeface="Arial"/>
                <a:cs typeface="Arial"/>
              </a:rPr>
              <a:t>options </a:t>
            </a:r>
            <a:r>
              <a:rPr lang="en-US" dirty="0" smtClean="0">
                <a:latin typeface="Arial"/>
                <a:cs typeface="Arial"/>
              </a:rPr>
              <a:t>from </a:t>
            </a:r>
            <a:r>
              <a:rPr lang="en-US" dirty="0">
                <a:latin typeface="Arial"/>
                <a:cs typeface="Arial"/>
              </a:rPr>
              <a:t>simple point maps to multi-dimensional maps using Google, Bing and </a:t>
            </a:r>
            <a:r>
              <a:rPr lang="en-US" dirty="0" err="1" smtClean="0">
                <a:latin typeface="Arial"/>
                <a:cs typeface="Arial"/>
              </a:rPr>
              <a:t>Esri</a:t>
            </a:r>
            <a:endParaRPr lang="en-US" dirty="0">
              <a:latin typeface="Arial"/>
              <a:cs typeface="Arial"/>
            </a:endParaRPr>
          </a:p>
          <a:p>
            <a:pPr lvl="1"/>
            <a:r>
              <a:rPr lang="en-US" dirty="0" smtClean="0">
                <a:latin typeface="Arial"/>
                <a:cs typeface="Arial"/>
              </a:rPr>
              <a:t>Charts such </a:t>
            </a:r>
            <a:r>
              <a:rPr lang="en-US" dirty="0">
                <a:latin typeface="Arial"/>
                <a:cs typeface="Arial"/>
              </a:rPr>
              <a:t>as Area, Bar, Column, Donut, Line, Pie, Time Line, Tree Map and </a:t>
            </a:r>
            <a:r>
              <a:rPr lang="en-US" dirty="0" smtClean="0">
                <a:latin typeface="Arial"/>
                <a:cs typeface="Arial"/>
              </a:rPr>
              <a:t>Bubble</a:t>
            </a:r>
            <a:endParaRPr lang="en-US" dirty="0">
              <a:latin typeface="Arial"/>
              <a:cs typeface="Arial"/>
            </a:endParaRPr>
          </a:p>
        </p:txBody>
      </p:sp>
      <p:sp>
        <p:nvSpPr>
          <p:cNvPr id="5" name="Slide Number Placeholder 4"/>
          <p:cNvSpPr>
            <a:spLocks noGrp="1"/>
          </p:cNvSpPr>
          <p:nvPr>
            <p:ph type="sldNum" sz="quarter" idx="12"/>
          </p:nvPr>
        </p:nvSpPr>
        <p:spPr/>
        <p:txBody>
          <a:bodyPr/>
          <a:lstStyle/>
          <a:p>
            <a:fld id="{782CC586-CA3B-4B94-89D2-B5A905627F95}" type="slidenum">
              <a:rPr lang="en-US" smtClean="0"/>
              <a:pPr/>
              <a:t>12</a:t>
            </a:fld>
            <a:endParaRPr lang="en-US"/>
          </a:p>
        </p:txBody>
      </p:sp>
      <p:pic>
        <p:nvPicPr>
          <p:cNvPr id="8" name="Picture 7" descr="State Economic Benefits Bubble Chart | Socrata | Making Data Social.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52551" y="3810000"/>
            <a:ext cx="2605717" cy="2016645"/>
          </a:xfrm>
          <a:prstGeom prst="rect">
            <a:avLst/>
          </a:prstGeom>
          <a:effectLst>
            <a:outerShdw blurRad="50800" dist="38100" dir="2700000" algn="tl" rotWithShape="0">
              <a:srgbClr val="000000">
                <a:alpha val="43000"/>
              </a:srgbClr>
            </a:outerShdw>
          </a:effectLst>
        </p:spPr>
      </p:pic>
      <p:pic>
        <p:nvPicPr>
          <p:cNvPr id="6" name="Picture 5" descr="HHCF - Baltimore Facilities | Data.Medicare.Gov.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82685" y="1058884"/>
            <a:ext cx="2589734" cy="1899300"/>
          </a:xfrm>
          <a:prstGeom prst="rect">
            <a:avLst/>
          </a:prstGeom>
          <a:effectLst>
            <a:outerShdw blurRad="50800" dist="38100" dir="2700000" algn="tl" rotWithShape="0">
              <a:srgbClr val="000000">
                <a:alpha val="43000"/>
              </a:srgbClr>
            </a:outerShdw>
          </a:effectLst>
        </p:spPr>
      </p:pic>
      <p:pic>
        <p:nvPicPr>
          <p:cNvPr id="7" name="Picture 6" descr="U.S. Seafood Imports and Exports, in Value (in thousands dollars) Donut Chart | NOAA __ National Marine Fisheries Service __ Open Data.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79401" y="2286000"/>
            <a:ext cx="2670276" cy="207655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289759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6" name="Picture 14" descr="teach"/>
          <p:cNvPicPr>
            <a:picLocks noChangeAspect="1" noChangeArrowheads="1"/>
          </p:cNvPicPr>
          <p:nvPr/>
        </p:nvPicPr>
        <p:blipFill>
          <a:blip r:embed="rId3"/>
          <a:srcRect/>
          <a:stretch>
            <a:fillRect/>
          </a:stretch>
        </p:blipFill>
        <p:spPr bwMode="auto">
          <a:xfrm>
            <a:off x="4343400" y="3303588"/>
            <a:ext cx="1447800" cy="1371600"/>
          </a:xfrm>
          <a:prstGeom prst="rect">
            <a:avLst/>
          </a:prstGeom>
          <a:noFill/>
          <a:ln w="9525">
            <a:noFill/>
            <a:miter lim="800000"/>
            <a:headEnd/>
            <a:tailEnd/>
          </a:ln>
        </p:spPr>
      </p:pic>
      <p:sp>
        <p:nvSpPr>
          <p:cNvPr id="26626" name="Title 16"/>
          <p:cNvSpPr>
            <a:spLocks noGrp="1"/>
          </p:cNvSpPr>
          <p:nvPr>
            <p:ph type="title"/>
          </p:nvPr>
        </p:nvSpPr>
        <p:spPr>
          <a:xfrm>
            <a:off x="3581400" y="381000"/>
            <a:ext cx="5638800" cy="685800"/>
          </a:xfrm>
        </p:spPr>
        <p:txBody>
          <a:bodyPr/>
          <a:lstStyle/>
          <a:p>
            <a:r>
              <a:rPr lang="en-US" sz="2200" dirty="0" smtClean="0"/>
              <a:t>Tapping </a:t>
            </a:r>
            <a:r>
              <a:rPr lang="en-US" sz="2200" dirty="0" smtClean="0"/>
              <a:t>the Ingenuity of the American Public</a:t>
            </a:r>
          </a:p>
        </p:txBody>
      </p:sp>
      <p:sp>
        <p:nvSpPr>
          <p:cNvPr id="26627" name="Rectangle 3"/>
          <p:cNvSpPr>
            <a:spLocks noGrp="1" noChangeArrowheads="1"/>
          </p:cNvSpPr>
          <p:nvPr>
            <p:ph idx="1"/>
          </p:nvPr>
        </p:nvSpPr>
        <p:spPr/>
        <p:txBody>
          <a:bodyPr/>
          <a:lstStyle/>
          <a:p>
            <a:pPr eaLnBrk="1" hangingPunct="1">
              <a:spcAft>
                <a:spcPts val="0"/>
              </a:spcAft>
            </a:pPr>
            <a:r>
              <a:rPr lang="en-US" sz="2400" dirty="0" smtClean="0"/>
              <a:t>The Federal government does not have a monopoly on good ideas.</a:t>
            </a:r>
          </a:p>
          <a:p>
            <a:pPr eaLnBrk="1" hangingPunct="1">
              <a:spcAft>
                <a:spcPts val="0"/>
              </a:spcAft>
            </a:pPr>
            <a:r>
              <a:rPr lang="en-US" sz="2400" dirty="0" smtClean="0"/>
              <a:t>Access to information unleashes </a:t>
            </a:r>
          </a:p>
          <a:p>
            <a:pPr eaLnBrk="1" hangingPunct="1">
              <a:spcAft>
                <a:spcPts val="0"/>
              </a:spcAft>
              <a:buNone/>
            </a:pPr>
            <a:r>
              <a:rPr lang="en-US" sz="2400" dirty="0" smtClean="0"/>
              <a:t>	creativity.</a:t>
            </a:r>
          </a:p>
          <a:p>
            <a:pPr eaLnBrk="1" hangingPunct="1">
              <a:spcAft>
                <a:spcPts val="0"/>
              </a:spcAft>
            </a:pPr>
            <a:r>
              <a:rPr lang="en-US" sz="2400" dirty="0" smtClean="0"/>
              <a:t>Innovation drives sustainability.</a:t>
            </a:r>
          </a:p>
          <a:p>
            <a:pPr eaLnBrk="1" hangingPunct="1"/>
            <a:endParaRPr lang="en-US" dirty="0" smtClean="0"/>
          </a:p>
        </p:txBody>
      </p:sp>
      <p:sp>
        <p:nvSpPr>
          <p:cNvPr id="21" name="Slide Number Placeholder 20"/>
          <p:cNvSpPr>
            <a:spLocks noGrp="1"/>
          </p:cNvSpPr>
          <p:nvPr>
            <p:ph type="sldNum" sz="quarter" idx="12"/>
          </p:nvPr>
        </p:nvSpPr>
        <p:spPr>
          <a:prstGeom prst="rect">
            <a:avLst/>
          </a:prstGeom>
        </p:spPr>
        <p:txBody>
          <a:bodyPr/>
          <a:lstStyle/>
          <a:p>
            <a:fld id="{AC6C0AB1-138F-4422-A165-DCE57E46F2E4}" type="slidenum">
              <a:rPr lang="en-US"/>
              <a:pPr/>
              <a:t>13</a:t>
            </a:fld>
            <a:endParaRPr lang="en-US"/>
          </a:p>
        </p:txBody>
      </p:sp>
      <p:pic>
        <p:nvPicPr>
          <p:cNvPr id="26628" name="Picture 6" descr="lightbulb"/>
          <p:cNvPicPr>
            <a:picLocks noChangeAspect="1" noChangeArrowheads="1"/>
          </p:cNvPicPr>
          <p:nvPr/>
        </p:nvPicPr>
        <p:blipFill>
          <a:blip r:embed="rId4"/>
          <a:srcRect/>
          <a:stretch>
            <a:fillRect/>
          </a:stretch>
        </p:blipFill>
        <p:spPr bwMode="auto">
          <a:xfrm>
            <a:off x="7546975" y="3260725"/>
            <a:ext cx="1368425" cy="1371600"/>
          </a:xfrm>
          <a:prstGeom prst="rect">
            <a:avLst/>
          </a:prstGeom>
          <a:noFill/>
          <a:ln w="9525">
            <a:noFill/>
            <a:miter lim="800000"/>
            <a:headEnd/>
            <a:tailEnd/>
          </a:ln>
        </p:spPr>
      </p:pic>
      <p:pic>
        <p:nvPicPr>
          <p:cNvPr id="26629" name="Picture 7" descr="construction"/>
          <p:cNvPicPr>
            <a:picLocks noChangeAspect="1" noChangeArrowheads="1"/>
          </p:cNvPicPr>
          <p:nvPr/>
        </p:nvPicPr>
        <p:blipFill>
          <a:blip r:embed="rId5"/>
          <a:srcRect/>
          <a:stretch>
            <a:fillRect/>
          </a:stretch>
        </p:blipFill>
        <p:spPr bwMode="auto">
          <a:xfrm>
            <a:off x="5943600" y="1905000"/>
            <a:ext cx="1447800" cy="1371600"/>
          </a:xfrm>
          <a:prstGeom prst="rect">
            <a:avLst/>
          </a:prstGeom>
          <a:noFill/>
          <a:ln w="9525">
            <a:noFill/>
            <a:miter lim="800000"/>
            <a:headEnd/>
            <a:tailEnd/>
          </a:ln>
        </p:spPr>
      </p:pic>
      <p:pic>
        <p:nvPicPr>
          <p:cNvPr id="26630" name="Picture 8" descr="skd246624sdc"/>
          <p:cNvPicPr>
            <a:picLocks noChangeAspect="1" noChangeArrowheads="1"/>
          </p:cNvPicPr>
          <p:nvPr/>
        </p:nvPicPr>
        <p:blipFill>
          <a:blip r:embed="rId6"/>
          <a:srcRect/>
          <a:stretch>
            <a:fillRect/>
          </a:stretch>
        </p:blipFill>
        <p:spPr bwMode="auto">
          <a:xfrm>
            <a:off x="7540625" y="4572000"/>
            <a:ext cx="1371600" cy="1371600"/>
          </a:xfrm>
          <a:prstGeom prst="rect">
            <a:avLst/>
          </a:prstGeom>
          <a:noFill/>
          <a:ln w="9525">
            <a:noFill/>
            <a:miter lim="800000"/>
            <a:headEnd/>
            <a:tailEnd/>
          </a:ln>
        </p:spPr>
      </p:pic>
      <p:pic>
        <p:nvPicPr>
          <p:cNvPr id="26631" name="Picture 9" descr="people_working2"/>
          <p:cNvPicPr>
            <a:picLocks noChangeAspect="1" noChangeArrowheads="1"/>
          </p:cNvPicPr>
          <p:nvPr/>
        </p:nvPicPr>
        <p:blipFill>
          <a:blip r:embed="rId7"/>
          <a:srcRect/>
          <a:stretch>
            <a:fillRect/>
          </a:stretch>
        </p:blipFill>
        <p:spPr bwMode="auto">
          <a:xfrm>
            <a:off x="2743200" y="4572000"/>
            <a:ext cx="1447800" cy="1371600"/>
          </a:xfrm>
          <a:prstGeom prst="rect">
            <a:avLst/>
          </a:prstGeom>
          <a:noFill/>
          <a:ln w="9525">
            <a:noFill/>
            <a:miter lim="800000"/>
            <a:headEnd/>
            <a:tailEnd/>
          </a:ln>
        </p:spPr>
      </p:pic>
      <p:pic>
        <p:nvPicPr>
          <p:cNvPr id="26632" name="Picture 10" descr="solar-power"/>
          <p:cNvPicPr>
            <a:picLocks noChangeAspect="1" noChangeArrowheads="1"/>
          </p:cNvPicPr>
          <p:nvPr/>
        </p:nvPicPr>
        <p:blipFill>
          <a:blip r:embed="rId8"/>
          <a:srcRect b="4398"/>
          <a:stretch>
            <a:fillRect/>
          </a:stretch>
        </p:blipFill>
        <p:spPr bwMode="auto">
          <a:xfrm>
            <a:off x="5943600" y="4632325"/>
            <a:ext cx="1447800" cy="1311275"/>
          </a:xfrm>
          <a:prstGeom prst="rect">
            <a:avLst/>
          </a:prstGeom>
          <a:noFill/>
          <a:ln w="9525">
            <a:noFill/>
            <a:miter lim="800000"/>
            <a:headEnd/>
            <a:tailEnd/>
          </a:ln>
        </p:spPr>
      </p:pic>
      <p:pic>
        <p:nvPicPr>
          <p:cNvPr id="26633" name="Picture 11" descr="science"/>
          <p:cNvPicPr>
            <a:picLocks noChangeAspect="1" noChangeArrowheads="1"/>
          </p:cNvPicPr>
          <p:nvPr/>
        </p:nvPicPr>
        <p:blipFill>
          <a:blip r:embed="rId9"/>
          <a:srcRect/>
          <a:stretch>
            <a:fillRect/>
          </a:stretch>
        </p:blipFill>
        <p:spPr bwMode="auto">
          <a:xfrm>
            <a:off x="7540625" y="1905000"/>
            <a:ext cx="1371600" cy="1355725"/>
          </a:xfrm>
          <a:prstGeom prst="rect">
            <a:avLst/>
          </a:prstGeom>
          <a:noFill/>
          <a:ln w="9525">
            <a:noFill/>
            <a:miter lim="800000"/>
            <a:headEnd/>
            <a:tailEnd/>
          </a:ln>
        </p:spPr>
      </p:pic>
      <p:pic>
        <p:nvPicPr>
          <p:cNvPr id="26634" name="Picture 12" descr="wind"/>
          <p:cNvPicPr>
            <a:picLocks noChangeAspect="1" noChangeArrowheads="1"/>
          </p:cNvPicPr>
          <p:nvPr/>
        </p:nvPicPr>
        <p:blipFill>
          <a:blip r:embed="rId10"/>
          <a:srcRect b="3065"/>
          <a:stretch>
            <a:fillRect/>
          </a:stretch>
        </p:blipFill>
        <p:spPr bwMode="auto">
          <a:xfrm>
            <a:off x="5943600" y="3276600"/>
            <a:ext cx="1447800" cy="1355725"/>
          </a:xfrm>
          <a:prstGeom prst="rect">
            <a:avLst/>
          </a:prstGeom>
          <a:noFill/>
          <a:ln w="9525">
            <a:noFill/>
            <a:miter lim="800000"/>
            <a:headEnd/>
            <a:tailEnd/>
          </a:ln>
        </p:spPr>
      </p:pic>
      <p:pic>
        <p:nvPicPr>
          <p:cNvPr id="26635" name="Picture 13" descr="peps"/>
          <p:cNvPicPr>
            <a:picLocks noChangeAspect="1" noChangeArrowheads="1"/>
          </p:cNvPicPr>
          <p:nvPr/>
        </p:nvPicPr>
        <p:blipFill>
          <a:blip r:embed="rId11"/>
          <a:srcRect/>
          <a:stretch>
            <a:fillRect/>
          </a:stretch>
        </p:blipFill>
        <p:spPr bwMode="auto">
          <a:xfrm>
            <a:off x="4343400" y="4572000"/>
            <a:ext cx="14478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SPAC_Satellite_GPS_IIF_l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909768" y="1066139"/>
            <a:ext cx="3003600" cy="2003299"/>
          </a:xfrm>
          <a:prstGeom prst="rect">
            <a:avLst/>
          </a:prstGeom>
          <a:ln/>
          <a:extLst/>
        </p:spPr>
        <p:style>
          <a:lnRef idx="2">
            <a:schemeClr val="accent1"/>
          </a:lnRef>
          <a:fillRef idx="1">
            <a:schemeClr val="lt1"/>
          </a:fillRef>
          <a:effectRef idx="0">
            <a:schemeClr val="accent1"/>
          </a:effectRef>
          <a:fontRef idx="minor">
            <a:schemeClr val="dk1"/>
          </a:fontRef>
        </p:style>
      </p:pic>
      <p:pic>
        <p:nvPicPr>
          <p:cNvPr id="12" name="Picture 5" descr="gps"/>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267200" y="2057400"/>
            <a:ext cx="1537911"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itle 1"/>
          <p:cNvSpPr>
            <a:spLocks noGrp="1"/>
          </p:cNvSpPr>
          <p:nvPr>
            <p:ph type="title"/>
          </p:nvPr>
        </p:nvSpPr>
        <p:spPr>
          <a:xfrm>
            <a:off x="3581400" y="152400"/>
            <a:ext cx="5562600" cy="850900"/>
          </a:xfrm>
        </p:spPr>
        <p:txBody>
          <a:bodyPr/>
          <a:lstStyle/>
          <a:p>
            <a:pPr>
              <a:spcAft>
                <a:spcPts val="600"/>
              </a:spcAft>
            </a:pPr>
            <a:r>
              <a:rPr lang="en-US" dirty="0">
                <a:solidFill>
                  <a:srgbClr val="17375E"/>
                </a:solidFill>
                <a:latin typeface="+mn-lt"/>
                <a:ea typeface="ＭＳ Ｐゴシック" charset="0"/>
                <a:cs typeface="ＭＳ Ｐゴシック" charset="0"/>
              </a:rPr>
              <a:t>Data.gov for the </a:t>
            </a:r>
            <a:r>
              <a:rPr lang="en-US" dirty="0" smtClean="0">
                <a:solidFill>
                  <a:srgbClr val="17375E"/>
                </a:solidFill>
                <a:latin typeface="+mn-lt"/>
                <a:ea typeface="ＭＳ Ｐゴシック" charset="0"/>
                <a:cs typeface="ＭＳ Ｐゴシック" charset="0"/>
              </a:rPr>
              <a:t>Economy</a:t>
            </a:r>
            <a:endParaRPr lang="en-US" dirty="0">
              <a:solidFill>
                <a:srgbClr val="17375E"/>
              </a:solidFill>
              <a:latin typeface="+mn-lt"/>
              <a:ea typeface="ＭＳ Ｐゴシック" charset="0"/>
              <a:cs typeface="ＭＳ Ｐゴシック" charset="0"/>
            </a:endParaRPr>
          </a:p>
        </p:txBody>
      </p:sp>
      <p:sp>
        <p:nvSpPr>
          <p:cNvPr id="4" name="Slide Number Placeholder 3"/>
          <p:cNvSpPr>
            <a:spLocks noGrp="1"/>
          </p:cNvSpPr>
          <p:nvPr>
            <p:ph type="sldNum" sz="quarter" idx="12"/>
          </p:nvPr>
        </p:nvSpPr>
        <p:spPr/>
        <p:txBody>
          <a:bodyPr/>
          <a:lstStyle/>
          <a:p>
            <a:fld id="{BF3140E9-2060-47D3-A083-604100BDC2B3}" type="slidenum">
              <a:rPr lang="en-US" smtClean="0"/>
              <a:pPr/>
              <a:t>14</a:t>
            </a:fld>
            <a:endParaRPr lang="en-US" dirty="0"/>
          </a:p>
        </p:txBody>
      </p:sp>
      <p:sp>
        <p:nvSpPr>
          <p:cNvPr id="5" name="Content Placeholder 4"/>
          <p:cNvSpPr>
            <a:spLocks noGrp="1"/>
          </p:cNvSpPr>
          <p:nvPr>
            <p:ph idx="1"/>
          </p:nvPr>
        </p:nvSpPr>
        <p:spPr>
          <a:xfrm>
            <a:off x="152400" y="1219200"/>
            <a:ext cx="4723642" cy="4495800"/>
          </a:xfrm>
        </p:spPr>
        <p:txBody>
          <a:bodyPr>
            <a:noAutofit/>
          </a:bodyPr>
          <a:lstStyle/>
          <a:p>
            <a:pPr defTabSz="457200" fontAlgn="base">
              <a:lnSpc>
                <a:spcPct val="90000"/>
              </a:lnSpc>
              <a:spcBef>
                <a:spcPts val="0"/>
              </a:spcBef>
              <a:spcAft>
                <a:spcPct val="0"/>
              </a:spcAft>
              <a:buFont typeface="Arial"/>
              <a:buChar char="•"/>
              <a:defRPr/>
            </a:pPr>
            <a:r>
              <a:rPr lang="en-US" dirty="0" smtClean="0">
                <a:solidFill>
                  <a:schemeClr val="tx2">
                    <a:lumMod val="75000"/>
                  </a:schemeClr>
                </a:solidFill>
                <a:latin typeface="+mn-lt"/>
                <a:cs typeface="+mn-cs"/>
              </a:rPr>
              <a:t>NOAA’s </a:t>
            </a:r>
            <a:r>
              <a:rPr lang="en-US" dirty="0">
                <a:solidFill>
                  <a:schemeClr val="tx2">
                    <a:lumMod val="75000"/>
                  </a:schemeClr>
                </a:solidFill>
                <a:latin typeface="+mn-lt"/>
                <a:cs typeface="+mn-cs"/>
              </a:rPr>
              <a:t>data </a:t>
            </a:r>
            <a:r>
              <a:rPr lang="en-US" dirty="0" smtClean="0">
                <a:solidFill>
                  <a:schemeClr val="tx2">
                    <a:lumMod val="75000"/>
                  </a:schemeClr>
                </a:solidFill>
                <a:latin typeface="+mn-lt"/>
                <a:cs typeface="+mn-cs"/>
              </a:rPr>
              <a:t>helped </a:t>
            </a:r>
            <a:r>
              <a:rPr lang="en-US" dirty="0">
                <a:solidFill>
                  <a:schemeClr val="tx2">
                    <a:lumMod val="75000"/>
                  </a:schemeClr>
                </a:solidFill>
                <a:latin typeface="+mn-lt"/>
                <a:cs typeface="+mn-cs"/>
              </a:rPr>
              <a:t>build </a:t>
            </a:r>
            <a:r>
              <a:rPr lang="en-US" dirty="0" smtClean="0">
                <a:solidFill>
                  <a:schemeClr val="tx2">
                    <a:lumMod val="75000"/>
                  </a:schemeClr>
                </a:solidFill>
                <a:latin typeface="+mn-lt"/>
                <a:cs typeface="+mn-cs"/>
              </a:rPr>
              <a:t>weather</a:t>
            </a:r>
            <a:r>
              <a:rPr lang="en-US" dirty="0">
                <a:solidFill>
                  <a:schemeClr val="tx2">
                    <a:lumMod val="75000"/>
                  </a:schemeClr>
                </a:solidFill>
                <a:latin typeface="+mn-lt"/>
                <a:cs typeface="+mn-cs"/>
              </a:rPr>
              <a:t>-related </a:t>
            </a:r>
            <a:r>
              <a:rPr lang="en-US" dirty="0" smtClean="0">
                <a:solidFill>
                  <a:schemeClr val="tx2">
                    <a:lumMod val="75000"/>
                  </a:schemeClr>
                </a:solidFill>
                <a:latin typeface="+mn-lt"/>
                <a:cs typeface="+mn-cs"/>
              </a:rPr>
              <a:t>business</a:t>
            </a:r>
            <a:endParaRPr lang="en-US" dirty="0">
              <a:solidFill>
                <a:schemeClr val="tx2">
                  <a:lumMod val="75000"/>
                </a:schemeClr>
              </a:solidFill>
              <a:latin typeface="+mn-lt"/>
              <a:cs typeface="+mn-cs"/>
            </a:endParaRPr>
          </a:p>
          <a:p>
            <a:pPr marL="742950" lvl="2" indent="-342900" defTabSz="457200" fontAlgn="base">
              <a:lnSpc>
                <a:spcPct val="90000"/>
              </a:lnSpc>
              <a:spcBef>
                <a:spcPts val="0"/>
              </a:spcBef>
              <a:spcAft>
                <a:spcPct val="0"/>
              </a:spcAft>
              <a:buClr>
                <a:schemeClr val="tx2">
                  <a:lumMod val="75000"/>
                </a:schemeClr>
              </a:buClr>
              <a:buFont typeface="Arial"/>
              <a:buChar char="•"/>
              <a:defRPr/>
            </a:pPr>
            <a:r>
              <a:rPr lang="en-US" sz="2400" dirty="0">
                <a:solidFill>
                  <a:schemeClr val="tx2">
                    <a:lumMod val="75000"/>
                  </a:schemeClr>
                </a:solidFill>
                <a:latin typeface="+mn-lt"/>
                <a:cs typeface="+mn-cs"/>
              </a:rPr>
              <a:t>W</a:t>
            </a:r>
            <a:r>
              <a:rPr lang="en-US" sz="2400" dirty="0" smtClean="0">
                <a:solidFill>
                  <a:schemeClr val="tx2">
                    <a:lumMod val="75000"/>
                  </a:schemeClr>
                </a:solidFill>
                <a:latin typeface="+mn-lt"/>
                <a:cs typeface="+mn-cs"/>
              </a:rPr>
              <a:t>eather </a:t>
            </a:r>
            <a:r>
              <a:rPr lang="en-US" sz="2400" dirty="0">
                <a:solidFill>
                  <a:schemeClr val="tx2">
                    <a:lumMod val="75000"/>
                  </a:schemeClr>
                </a:solidFill>
                <a:latin typeface="+mn-lt"/>
                <a:cs typeface="+mn-cs"/>
              </a:rPr>
              <a:t>forecasting</a:t>
            </a:r>
          </a:p>
          <a:p>
            <a:pPr marL="742950" lvl="2" indent="-342900" defTabSz="457200" fontAlgn="base">
              <a:lnSpc>
                <a:spcPct val="90000"/>
              </a:lnSpc>
              <a:spcBef>
                <a:spcPts val="0"/>
              </a:spcBef>
              <a:spcAft>
                <a:spcPct val="0"/>
              </a:spcAft>
              <a:buClr>
                <a:schemeClr val="tx2">
                  <a:lumMod val="75000"/>
                </a:schemeClr>
              </a:buClr>
              <a:buFont typeface="Arial"/>
              <a:buChar char="•"/>
              <a:defRPr/>
            </a:pPr>
            <a:r>
              <a:rPr lang="en-US" sz="2400" dirty="0">
                <a:solidFill>
                  <a:schemeClr val="tx2">
                    <a:lumMod val="75000"/>
                  </a:schemeClr>
                </a:solidFill>
                <a:latin typeface="+mn-lt"/>
                <a:cs typeface="+mn-cs"/>
              </a:rPr>
              <a:t>The Weather Channel</a:t>
            </a:r>
          </a:p>
          <a:p>
            <a:pPr marL="742950" lvl="2" indent="-342900" defTabSz="457200" fontAlgn="base">
              <a:lnSpc>
                <a:spcPct val="90000"/>
              </a:lnSpc>
              <a:spcBef>
                <a:spcPts val="0"/>
              </a:spcBef>
              <a:spcAft>
                <a:spcPct val="0"/>
              </a:spcAft>
              <a:buClr>
                <a:schemeClr val="tx2">
                  <a:lumMod val="75000"/>
                </a:schemeClr>
              </a:buClr>
              <a:buFont typeface="Arial"/>
              <a:buChar char="•"/>
              <a:defRPr/>
            </a:pPr>
            <a:r>
              <a:rPr lang="en-US" sz="2400" dirty="0" smtClean="0">
                <a:solidFill>
                  <a:schemeClr val="tx2">
                    <a:lumMod val="75000"/>
                  </a:schemeClr>
                </a:solidFill>
                <a:latin typeface="+mn-lt"/>
                <a:cs typeface="+mn-cs"/>
              </a:rPr>
              <a:t>Weather.com</a:t>
            </a:r>
          </a:p>
          <a:p>
            <a:pPr defTabSz="457200" fontAlgn="base">
              <a:lnSpc>
                <a:spcPct val="90000"/>
              </a:lnSpc>
              <a:spcBef>
                <a:spcPts val="0"/>
              </a:spcBef>
              <a:spcAft>
                <a:spcPct val="0"/>
              </a:spcAft>
              <a:buFont typeface="Arial"/>
              <a:buChar char="•"/>
              <a:defRPr/>
            </a:pPr>
            <a:r>
              <a:rPr lang="en-US" dirty="0" smtClean="0">
                <a:solidFill>
                  <a:srgbClr val="17375E"/>
                </a:solidFill>
                <a:latin typeface="+mn-lt"/>
                <a:cs typeface="+mn-cs"/>
              </a:rPr>
              <a:t>When the Department of Defense released satellite data…private industry created affordable GPS devices!</a:t>
            </a:r>
          </a:p>
          <a:p>
            <a:pPr defTabSz="457200" fontAlgn="base">
              <a:lnSpc>
                <a:spcPct val="90000"/>
              </a:lnSpc>
              <a:spcBef>
                <a:spcPts val="0"/>
              </a:spcBef>
              <a:spcAft>
                <a:spcPct val="0"/>
              </a:spcAft>
              <a:buFont typeface="Arial"/>
              <a:buChar char="•"/>
              <a:defRPr/>
            </a:pPr>
            <a:r>
              <a:rPr lang="en-US" dirty="0" smtClean="0">
                <a:solidFill>
                  <a:srgbClr val="17375E"/>
                </a:solidFill>
                <a:latin typeface="+mn-lt"/>
                <a:cs typeface="+mn-cs"/>
              </a:rPr>
              <a:t>Opportunities for private </a:t>
            </a:r>
            <a:r>
              <a:rPr lang="en-US" dirty="0">
                <a:solidFill>
                  <a:srgbClr val="17375E"/>
                </a:solidFill>
                <a:latin typeface="+mn-lt"/>
                <a:cs typeface="+mn-cs"/>
              </a:rPr>
              <a:t>sector </a:t>
            </a:r>
            <a:r>
              <a:rPr lang="en-US" dirty="0" smtClean="0">
                <a:solidFill>
                  <a:srgbClr val="17375E"/>
                </a:solidFill>
                <a:latin typeface="+mn-lt"/>
                <a:cs typeface="+mn-cs"/>
              </a:rPr>
              <a:t>are limitless</a:t>
            </a:r>
          </a:p>
        </p:txBody>
      </p:sp>
      <p:pic>
        <p:nvPicPr>
          <p:cNvPr id="13" name="Picture 2"/>
          <p:cNvPicPr>
            <a:picLocks noChangeAspect="1" noChangeArrowheads="1"/>
          </p:cNvPicPr>
          <p:nvPr/>
        </p:nvPicPr>
        <p:blipFill>
          <a:blip r:embed="rId4" cstate="print"/>
          <a:srcRect l="2912" t="25078" r="2446" b="19749"/>
          <a:stretch>
            <a:fillRect/>
          </a:stretch>
        </p:blipFill>
        <p:spPr bwMode="auto">
          <a:xfrm>
            <a:off x="4902200" y="3429000"/>
            <a:ext cx="4011168" cy="2715252"/>
          </a:xfrm>
          <a:prstGeom prst="rect">
            <a:avLst/>
          </a:prstGeom>
          <a:ln>
            <a:headEnd/>
            <a:tailEnd/>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 xmlns:p14="http://schemas.microsoft.com/office/powerpoint/2010/main" val="19344058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Supporting Global Events</a:t>
            </a:r>
            <a:endParaRPr lang="en-US" dirty="0"/>
          </a:p>
        </p:txBody>
      </p:sp>
      <p:pic>
        <p:nvPicPr>
          <p:cNvPr id="6" name="Picture 5" descr="RadNet.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00015" y="1765300"/>
            <a:ext cx="5033985" cy="2197100"/>
          </a:xfrm>
          <a:prstGeom prst="rect">
            <a:avLst/>
          </a:prstGeom>
        </p:spPr>
        <p:style>
          <a:lnRef idx="2">
            <a:schemeClr val="accent1"/>
          </a:lnRef>
          <a:fillRef idx="1">
            <a:schemeClr val="lt1"/>
          </a:fillRef>
          <a:effectRef idx="0">
            <a:schemeClr val="accent1"/>
          </a:effectRef>
          <a:fontRef idx="minor">
            <a:schemeClr val="dk1"/>
          </a:fontRef>
        </p:style>
      </p:pic>
      <p:pic>
        <p:nvPicPr>
          <p:cNvPr id="7" name="Picture 6" descr="RestoreGulf.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949174" y="1524000"/>
            <a:ext cx="2895025" cy="2815980"/>
          </a:xfrm>
          <a:prstGeom prst="rect">
            <a:avLst/>
          </a:prstGeom>
        </p:spPr>
        <p:style>
          <a:lnRef idx="2">
            <a:schemeClr val="accent1"/>
          </a:lnRef>
          <a:fillRef idx="1">
            <a:schemeClr val="lt1"/>
          </a:fillRef>
          <a:effectRef idx="0">
            <a:schemeClr val="accent1"/>
          </a:effectRef>
          <a:fontRef idx="minor">
            <a:schemeClr val="dk1"/>
          </a:fontRef>
        </p:style>
      </p:pic>
      <p:sp>
        <p:nvSpPr>
          <p:cNvPr id="9" name="TextBox 8"/>
          <p:cNvSpPr txBox="1"/>
          <p:nvPr/>
        </p:nvSpPr>
        <p:spPr>
          <a:xfrm>
            <a:off x="838200" y="914400"/>
            <a:ext cx="4038600" cy="769441"/>
          </a:xfrm>
          <a:prstGeom prst="rect">
            <a:avLst/>
          </a:prstGeom>
          <a:noFill/>
        </p:spPr>
        <p:txBody>
          <a:bodyPr wrap="square" rtlCol="0">
            <a:spAutoFit/>
          </a:bodyPr>
          <a:lstStyle/>
          <a:p>
            <a:pPr algn="ctr"/>
            <a:r>
              <a:rPr lang="en-US" sz="2200" b="1" dirty="0" smtClean="0">
                <a:solidFill>
                  <a:schemeClr val="tx2">
                    <a:lumMod val="75000"/>
                  </a:schemeClr>
                </a:solidFill>
                <a:latin typeface="+mn-lt"/>
              </a:rPr>
              <a:t>Japanese tsunami, earthquake, and radiation monitoring</a:t>
            </a:r>
            <a:endParaRPr lang="en-US" sz="2200" b="1" dirty="0">
              <a:solidFill>
                <a:schemeClr val="tx2">
                  <a:lumMod val="75000"/>
                </a:schemeClr>
              </a:solidFill>
              <a:latin typeface="+mn-lt"/>
            </a:endParaRPr>
          </a:p>
        </p:txBody>
      </p:sp>
      <p:sp>
        <p:nvSpPr>
          <p:cNvPr id="10" name="TextBox 9"/>
          <p:cNvSpPr txBox="1"/>
          <p:nvPr/>
        </p:nvSpPr>
        <p:spPr>
          <a:xfrm>
            <a:off x="6063186" y="4581142"/>
            <a:ext cx="2884714" cy="1107996"/>
          </a:xfrm>
          <a:prstGeom prst="rect">
            <a:avLst/>
          </a:prstGeom>
          <a:noFill/>
        </p:spPr>
        <p:txBody>
          <a:bodyPr wrap="square" rtlCol="0">
            <a:spAutoFit/>
          </a:bodyPr>
          <a:lstStyle/>
          <a:p>
            <a:pPr algn="ctr"/>
            <a:r>
              <a:rPr lang="en-US" sz="2200" b="1" dirty="0" smtClean="0">
                <a:solidFill>
                  <a:schemeClr val="tx2">
                    <a:lumMod val="75000"/>
                  </a:schemeClr>
                </a:solidFill>
                <a:latin typeface="+mn-lt"/>
              </a:rPr>
              <a:t>Restore the Gulf:  Deepwater Horizon Response</a:t>
            </a:r>
            <a:endParaRPr lang="en-US" sz="2200" b="1" dirty="0">
              <a:solidFill>
                <a:schemeClr val="tx2">
                  <a:lumMod val="75000"/>
                </a:schemeClr>
              </a:solidFill>
              <a:latin typeface="+mn-lt"/>
            </a:endParaRPr>
          </a:p>
        </p:txBody>
      </p:sp>
      <p:pic>
        <p:nvPicPr>
          <p:cNvPr id="3" name="Picture 2" descr="MapE.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224784" y="4114800"/>
            <a:ext cx="2933700" cy="1641475"/>
          </a:xfrm>
          <a:prstGeom prst="rect">
            <a:avLst/>
          </a:prstGeom>
        </p:spPr>
        <p:style>
          <a:lnRef idx="2">
            <a:schemeClr val="accent1"/>
          </a:lnRef>
          <a:fillRef idx="1">
            <a:schemeClr val="lt1"/>
          </a:fillRef>
          <a:effectRef idx="0">
            <a:schemeClr val="accent1"/>
          </a:effectRef>
          <a:fontRef idx="minor">
            <a:schemeClr val="dk1"/>
          </a:fontRef>
        </p:style>
      </p:pic>
      <p:pic>
        <p:nvPicPr>
          <p:cNvPr id="5" name="Picture 4"/>
          <p:cNvPicPr>
            <a:picLocks noChangeAspect="1"/>
          </p:cNvPicPr>
          <p:nvPr/>
        </p:nvPicPr>
        <p:blipFill rotWithShape="1">
          <a:blip r:embed="rId5"/>
          <a:srcRect l="17083" t="35475" r="30273"/>
          <a:stretch/>
        </p:blipFill>
        <p:spPr>
          <a:xfrm>
            <a:off x="3276600" y="4105870"/>
            <a:ext cx="2129852" cy="1650405"/>
          </a:xfrm>
          <a:prstGeom prst="rect">
            <a:avLst/>
          </a:prstGeom>
        </p:spPr>
        <p:style>
          <a:lnRef idx="2">
            <a:schemeClr val="accent1"/>
          </a:lnRef>
          <a:fillRef idx="1">
            <a:schemeClr val="lt1"/>
          </a:fillRef>
          <a:effectRef idx="0">
            <a:schemeClr val="accent1"/>
          </a:effectRef>
          <a:fontRef idx="minor">
            <a:schemeClr val="dk1"/>
          </a:fontRef>
        </p:style>
      </p:pic>
      <p:sp>
        <p:nvSpPr>
          <p:cNvPr id="8" name="Slide Number Placeholder 7"/>
          <p:cNvSpPr>
            <a:spLocks noGrp="1"/>
          </p:cNvSpPr>
          <p:nvPr>
            <p:ph type="sldNum" sz="quarter" idx="12"/>
          </p:nvPr>
        </p:nvSpPr>
        <p:spPr/>
        <p:txBody>
          <a:bodyPr/>
          <a:lstStyle/>
          <a:p>
            <a:fld id="{BF3140E9-2060-47D3-A083-604100BDC2B3}" type="slidenum">
              <a:rPr lang="en-US" smtClean="0"/>
              <a:pPr/>
              <a:t>15</a:t>
            </a:fld>
            <a:endParaRPr lang="en-US" dirty="0"/>
          </a:p>
        </p:txBody>
      </p:sp>
    </p:spTree>
    <p:extLst>
      <p:ext uri="{BB962C8B-B14F-4D97-AF65-F5344CB8AC3E}">
        <p14:creationId xmlns="" xmlns:p14="http://schemas.microsoft.com/office/powerpoint/2010/main" val="10406485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p:cNvSpPr>
            <a:spLocks noGrp="1"/>
          </p:cNvSpPr>
          <p:nvPr>
            <p:ph type="title"/>
          </p:nvPr>
        </p:nvSpPr>
        <p:spPr>
          <a:xfrm>
            <a:off x="3048000" y="368300"/>
            <a:ext cx="6096000" cy="850900"/>
          </a:xfrm>
        </p:spPr>
        <p:txBody>
          <a:bodyPr/>
          <a:lstStyle/>
          <a:p>
            <a:r>
              <a:rPr lang="en-US" sz="2800" b="1" dirty="0" smtClean="0">
                <a:latin typeface="Arial" charset="0"/>
                <a:ea typeface="ＭＳ Ｐゴシック" charset="0"/>
                <a:cs typeface="ＭＳ Ｐゴシック" charset="0"/>
              </a:rPr>
              <a:t>Think </a:t>
            </a:r>
            <a:r>
              <a:rPr lang="en-US" sz="2800" b="1" dirty="0">
                <a:latin typeface="Arial" charset="0"/>
                <a:ea typeface="ＭＳ Ｐゴシック" charset="0"/>
                <a:cs typeface="ＭＳ Ｐゴシック" charset="0"/>
              </a:rPr>
              <a:t>Big, Start Small, </a:t>
            </a:r>
            <a:r>
              <a:rPr lang="en-US" sz="2800" b="1" dirty="0" smtClean="0">
                <a:latin typeface="Arial" charset="0"/>
                <a:ea typeface="ＭＳ Ｐゴシック" charset="0"/>
                <a:cs typeface="ＭＳ Ｐゴシック" charset="0"/>
              </a:rPr>
              <a:t>Innovate</a:t>
            </a:r>
            <a:endParaRPr lang="en-US" sz="2800" b="1" dirty="0">
              <a:latin typeface="Arial" charset="0"/>
              <a:ea typeface="ＭＳ Ｐゴシック" charset="0"/>
              <a:cs typeface="ＭＳ Ｐゴシック" charset="0"/>
            </a:endParaRPr>
          </a:p>
        </p:txBody>
      </p:sp>
      <p:graphicFrame>
        <p:nvGraphicFramePr>
          <p:cNvPr id="26" name="Table 25"/>
          <p:cNvGraphicFramePr>
            <a:graphicFrameLocks noGrp="1"/>
          </p:cNvGraphicFramePr>
          <p:nvPr>
            <p:extLst>
              <p:ext uri="{D42A27DB-BD31-4B8C-83A1-F6EECF244321}">
                <p14:modId xmlns:p14="http://schemas.microsoft.com/office/powerpoint/2010/main" xmlns="" val="1571142905"/>
              </p:ext>
            </p:extLst>
          </p:nvPr>
        </p:nvGraphicFramePr>
        <p:xfrm>
          <a:off x="457200" y="1066800"/>
          <a:ext cx="8305800" cy="4907280"/>
        </p:xfrm>
        <a:graphic>
          <a:graphicData uri="http://schemas.openxmlformats.org/drawingml/2006/table">
            <a:tbl>
              <a:tblPr/>
              <a:tblGrid>
                <a:gridCol w="5257800"/>
                <a:gridCol w="1524000"/>
                <a:gridCol w="1524000"/>
              </a:tblGrid>
              <a:tr h="92140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a:ln>
                            <a:noFill/>
                          </a:ln>
                          <a:solidFill>
                            <a:schemeClr val="tx1"/>
                          </a:solidFill>
                          <a:effectLst/>
                          <a:latin typeface="Arial" charset="0"/>
                          <a:ea typeface="ＭＳ Ｐゴシック" charset="0"/>
                          <a:cs typeface="Calibri" charset="0"/>
                        </a:rPr>
                        <a:t>Data.gov</a:t>
                      </a:r>
                      <a:r>
                        <a:rPr kumimoji="0" lang="en-US" sz="1800" b="1" i="0" u="none" strike="noStrike" cap="none" normalizeH="0" baseline="0" dirty="0">
                          <a:ln>
                            <a:noFill/>
                          </a:ln>
                          <a:solidFill>
                            <a:schemeClr val="tx1"/>
                          </a:solidFill>
                          <a:effectLst/>
                          <a:latin typeface="Arial" charset="0"/>
                          <a:ea typeface="ＭＳ Ｐゴシック" charset="0"/>
                          <a:cs typeface="Calibri" charset="0"/>
                        </a:rPr>
                        <a:t> Quick Facts</a:t>
                      </a:r>
                    </a:p>
                  </a:txBody>
                  <a:tcPr marL="63944" marR="639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DB3E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Calibri" charset="0"/>
                        </a:rPr>
                        <a:t>Launch: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Calibri" charset="0"/>
                        </a:rPr>
                        <a:t>May 21, 2009</a:t>
                      </a:r>
                    </a:p>
                  </a:txBody>
                  <a:tcPr marL="63944" marR="639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DB3E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0"/>
                          <a:cs typeface="Calibri" charset="0"/>
                        </a:rPr>
                        <a:t>September  2011</a:t>
                      </a:r>
                      <a:endParaRPr kumimoji="0" lang="en-US" sz="1800" b="1" i="0" u="none" strike="noStrike" cap="none" normalizeH="0" baseline="0" dirty="0">
                        <a:ln>
                          <a:noFill/>
                        </a:ln>
                        <a:solidFill>
                          <a:schemeClr val="tx1"/>
                        </a:solidFill>
                        <a:effectLst/>
                        <a:latin typeface="Arial" charset="0"/>
                        <a:ea typeface="ＭＳ Ｐゴシック" charset="0"/>
                        <a:cs typeface="Calibri" charset="0"/>
                      </a:endParaRPr>
                    </a:p>
                  </a:txBody>
                  <a:tcPr marL="63944" marR="639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DB3E2"/>
                    </a:solidFill>
                  </a:tcPr>
                </a:tc>
              </a:tr>
              <a:tr h="4484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17375E"/>
                          </a:solidFill>
                          <a:effectLst/>
                          <a:latin typeface="Arial" charset="0"/>
                          <a:ea typeface="ＭＳ Ｐゴシック" charset="0"/>
                          <a:cs typeface="Calibri" charset="0"/>
                        </a:rPr>
                        <a:t>Total </a:t>
                      </a: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datasets available</a:t>
                      </a:r>
                      <a:endParaRPr kumimoji="0" lang="en-US" sz="1600" b="0" i="0" u="none" strike="noStrike" cap="none" normalizeH="0" baseline="0" dirty="0">
                        <a:ln>
                          <a:noFill/>
                        </a:ln>
                        <a:solidFill>
                          <a:srgbClr val="17375E"/>
                        </a:solidFill>
                        <a:effectLst/>
                        <a:latin typeface="Arial" charset="0"/>
                        <a:ea typeface="ＭＳ Ｐゴシック" charset="0"/>
                        <a:cs typeface="Calibri" charset="0"/>
                      </a:endParaRPr>
                    </a:p>
                  </a:txBody>
                  <a:tcPr marL="63944" marR="639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17375E"/>
                          </a:solidFill>
                          <a:effectLst/>
                          <a:latin typeface="Arial" charset="0"/>
                          <a:ea typeface="ＭＳ Ｐゴシック" charset="0"/>
                          <a:cs typeface="Calibri" charset="0"/>
                        </a:rPr>
                        <a:t>47</a:t>
                      </a:r>
                    </a:p>
                  </a:txBody>
                  <a:tcPr marL="63944" marR="639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400,184</a:t>
                      </a:r>
                      <a:endParaRPr kumimoji="0" lang="en-US" sz="1600" b="0" i="0" u="none" strike="noStrike" cap="none" normalizeH="0" baseline="0" dirty="0">
                        <a:ln>
                          <a:noFill/>
                        </a:ln>
                        <a:solidFill>
                          <a:srgbClr val="17375E"/>
                        </a:solidFill>
                        <a:effectLst/>
                        <a:latin typeface="Arial" charset="0"/>
                        <a:ea typeface="ＭＳ Ｐゴシック" charset="0"/>
                        <a:cs typeface="Calibri" charset="0"/>
                      </a:endParaRPr>
                    </a:p>
                  </a:txBody>
                  <a:tcPr marL="63944" marR="639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84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Apps and </a:t>
                      </a:r>
                      <a:r>
                        <a:rPr kumimoji="0" lang="en-US" sz="1600" b="0" i="0" u="none" strike="noStrike" cap="none" normalizeH="0" baseline="0" dirty="0">
                          <a:ln>
                            <a:noFill/>
                          </a:ln>
                          <a:solidFill>
                            <a:srgbClr val="17375E"/>
                          </a:solidFill>
                          <a:effectLst/>
                          <a:latin typeface="Arial" charset="0"/>
                          <a:ea typeface="ＭＳ Ｐゴシック" charset="0"/>
                          <a:cs typeface="Calibri" charset="0"/>
                        </a:rPr>
                        <a:t>mash-ups </a:t>
                      </a: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by citizens and government</a:t>
                      </a:r>
                      <a:endParaRPr kumimoji="0" lang="en-US" sz="1600" b="0" i="0" u="none" strike="noStrike" cap="none" normalizeH="0" baseline="0" dirty="0">
                        <a:ln>
                          <a:noFill/>
                        </a:ln>
                        <a:solidFill>
                          <a:srgbClr val="17375E"/>
                        </a:solidFill>
                        <a:effectLst/>
                        <a:latin typeface="Arial" charset="0"/>
                        <a:ea typeface="ＭＳ Ｐゴシック" charset="0"/>
                        <a:cs typeface="Calibri" charset="0"/>
                      </a:endParaRPr>
                    </a:p>
                  </a:txBody>
                  <a:tcPr marL="63944" marR="639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17375E"/>
                          </a:solidFill>
                          <a:effectLst/>
                          <a:latin typeface="Arial" charset="0"/>
                          <a:ea typeface="ＭＳ Ｐゴシック" charset="0"/>
                          <a:cs typeface="Calibri" charset="0"/>
                        </a:rPr>
                        <a:t>0</a:t>
                      </a:r>
                    </a:p>
                  </a:txBody>
                  <a:tcPr marL="63944" marR="639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236 + 1068</a:t>
                      </a:r>
                      <a:endParaRPr kumimoji="0" lang="en-US" sz="1600" b="0" i="0" u="none" strike="noStrike" cap="none" normalizeH="0" baseline="0" dirty="0">
                        <a:ln>
                          <a:noFill/>
                        </a:ln>
                        <a:solidFill>
                          <a:srgbClr val="17375E"/>
                        </a:solidFill>
                        <a:effectLst/>
                        <a:latin typeface="Arial" charset="0"/>
                        <a:ea typeface="ＭＳ Ｐゴシック" charset="0"/>
                        <a:cs typeface="Calibri" charset="0"/>
                      </a:endParaRPr>
                    </a:p>
                  </a:txBody>
                  <a:tcPr marL="63944" marR="6394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84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17375E"/>
                          </a:solidFill>
                          <a:effectLst/>
                          <a:latin typeface="Arial" charset="0"/>
                          <a:ea typeface="ＭＳ Ｐゴシック" charset="0"/>
                          <a:cs typeface="Calibri" charset="0"/>
                        </a:rPr>
                        <a:t>RDF triples for semantic applications</a:t>
                      </a: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17375E"/>
                          </a:solidFill>
                          <a:effectLst/>
                          <a:latin typeface="Arial" charset="0"/>
                          <a:ea typeface="ＭＳ Ｐゴシック" charset="0"/>
                          <a:cs typeface="Calibri" charset="0"/>
                        </a:rPr>
                        <a:t>0</a:t>
                      </a: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17375E"/>
                          </a:solidFill>
                          <a:effectLst/>
                          <a:latin typeface="Arial" charset="0"/>
                          <a:ea typeface="ＭＳ Ｐゴシック" charset="0"/>
                          <a:cs typeface="Calibri" charset="0"/>
                        </a:rPr>
                        <a:t>6.4 billion</a:t>
                      </a: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84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17375E"/>
                          </a:solidFill>
                          <a:effectLst/>
                          <a:latin typeface="Arial" charset="0"/>
                          <a:ea typeface="ＭＳ Ｐゴシック" charset="0"/>
                          <a:cs typeface="Calibri" charset="0"/>
                        </a:rPr>
                        <a:t>Nations establishing open data sites</a:t>
                      </a: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17375E"/>
                          </a:solidFill>
                          <a:effectLst/>
                          <a:latin typeface="Arial" charset="0"/>
                          <a:ea typeface="ＭＳ Ｐゴシック" charset="0"/>
                          <a:cs typeface="Calibri" charset="0"/>
                        </a:rPr>
                        <a:t>0</a:t>
                      </a: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21</a:t>
                      </a:r>
                      <a:endParaRPr kumimoji="0" lang="en-US" sz="1600" b="0" i="0" u="none" strike="noStrike" cap="none" normalizeH="0" baseline="0" dirty="0">
                        <a:ln>
                          <a:noFill/>
                        </a:ln>
                        <a:solidFill>
                          <a:srgbClr val="17375E"/>
                        </a:solidFill>
                        <a:effectLst/>
                        <a:latin typeface="Arial" charset="0"/>
                        <a:ea typeface="ＭＳ Ｐゴシック" charset="0"/>
                        <a:cs typeface="Calibri" charset="0"/>
                      </a:endParaRP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84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17375E"/>
                          </a:solidFill>
                          <a:effectLst/>
                          <a:latin typeface="Arial" charset="0"/>
                          <a:ea typeface="ＭＳ Ｐゴシック" charset="0"/>
                          <a:cs typeface="Calibri" charset="0"/>
                        </a:rPr>
                        <a:t>States offering open data sites</a:t>
                      </a: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17375E"/>
                          </a:solidFill>
                          <a:effectLst/>
                          <a:latin typeface="Arial" charset="0"/>
                          <a:ea typeface="ＭＳ Ｐゴシック" charset="0"/>
                          <a:cs typeface="Calibri" charset="0"/>
                        </a:rPr>
                        <a:t>0</a:t>
                      </a: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29</a:t>
                      </a:r>
                      <a:endParaRPr kumimoji="0" lang="en-US" sz="1600" b="0" i="0" u="none" strike="noStrike" cap="none" normalizeH="0" baseline="0" dirty="0">
                        <a:ln>
                          <a:noFill/>
                        </a:ln>
                        <a:solidFill>
                          <a:srgbClr val="17375E"/>
                        </a:solidFill>
                        <a:effectLst/>
                        <a:latin typeface="Arial" charset="0"/>
                        <a:ea typeface="ＭＳ Ｐゴシック" charset="0"/>
                        <a:cs typeface="Calibri" charset="0"/>
                      </a:endParaRP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84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17375E"/>
                          </a:solidFill>
                          <a:effectLst/>
                          <a:latin typeface="Arial" charset="0"/>
                          <a:ea typeface="ＭＳ Ｐゴシック" charset="0"/>
                          <a:cs typeface="Calibri" charset="0"/>
                        </a:rPr>
                        <a:t>Cities in North America with open data sites</a:t>
                      </a: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17375E"/>
                          </a:solidFill>
                          <a:effectLst/>
                          <a:latin typeface="Arial" charset="0"/>
                          <a:ea typeface="ＭＳ Ｐゴシック" charset="0"/>
                          <a:cs typeface="Calibri" charset="0"/>
                        </a:rPr>
                        <a:t>0</a:t>
                      </a: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11</a:t>
                      </a:r>
                      <a:endParaRPr kumimoji="0" lang="en-US" sz="1600" b="0" i="0" u="none" strike="noStrike" cap="none" normalizeH="0" baseline="0" dirty="0">
                        <a:ln>
                          <a:noFill/>
                        </a:ln>
                        <a:solidFill>
                          <a:srgbClr val="17375E"/>
                        </a:solidFill>
                        <a:effectLst/>
                        <a:latin typeface="Arial" charset="0"/>
                        <a:ea typeface="ＭＳ Ｐゴシック" charset="0"/>
                        <a:cs typeface="Calibri" charset="0"/>
                      </a:endParaRP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84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17375E"/>
                          </a:solidFill>
                          <a:effectLst/>
                          <a:latin typeface="Arial" charset="0"/>
                          <a:ea typeface="ＭＳ Ｐゴシック" charset="0"/>
                          <a:cs typeface="Calibri" charset="0"/>
                        </a:rPr>
                        <a:t>Open data </a:t>
                      </a: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contacts </a:t>
                      </a:r>
                      <a:r>
                        <a:rPr kumimoji="0" lang="en-US" sz="1600" b="0" i="0" u="none" strike="noStrike" cap="none" normalizeH="0" baseline="0" dirty="0">
                          <a:ln>
                            <a:noFill/>
                          </a:ln>
                          <a:solidFill>
                            <a:srgbClr val="17375E"/>
                          </a:solidFill>
                          <a:effectLst/>
                          <a:latin typeface="Arial" charset="0"/>
                          <a:ea typeface="ＭＳ Ｐゴシック" charset="0"/>
                          <a:cs typeface="Calibri" charset="0"/>
                        </a:rPr>
                        <a:t>in Federal agencies</a:t>
                      </a: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17375E"/>
                          </a:solidFill>
                          <a:effectLst/>
                          <a:latin typeface="Arial" charset="0"/>
                          <a:ea typeface="ＭＳ Ｐゴシック" charset="0"/>
                          <a:cs typeface="Calibri" charset="0"/>
                        </a:rPr>
                        <a:t>24</a:t>
                      </a: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396</a:t>
                      </a:r>
                      <a:endParaRPr kumimoji="0" lang="en-US" sz="1600" b="0" i="0" u="none" strike="noStrike" cap="none" normalizeH="0" baseline="0" dirty="0">
                        <a:ln>
                          <a:noFill/>
                        </a:ln>
                        <a:solidFill>
                          <a:srgbClr val="17375E"/>
                        </a:solidFill>
                        <a:effectLst/>
                        <a:latin typeface="Arial" charset="0"/>
                        <a:ea typeface="ＭＳ Ｐゴシック" charset="0"/>
                        <a:cs typeface="Calibri" charset="0"/>
                      </a:endParaRP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587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Agencies and </a:t>
                      </a:r>
                      <a:r>
                        <a:rPr kumimoji="0" lang="en-US" sz="1600" b="0" i="0" u="none" strike="noStrike" cap="none" normalizeH="0" baseline="0" dirty="0" err="1" smtClean="0">
                          <a:ln>
                            <a:noFill/>
                          </a:ln>
                          <a:solidFill>
                            <a:srgbClr val="17375E"/>
                          </a:solidFill>
                          <a:effectLst/>
                          <a:latin typeface="Arial" charset="0"/>
                          <a:ea typeface="ＭＳ Ｐゴシック" charset="0"/>
                          <a:cs typeface="Calibri" charset="0"/>
                        </a:rPr>
                        <a:t>subagencies</a:t>
                      </a: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 participating</a:t>
                      </a:r>
                      <a:endParaRPr kumimoji="0" lang="en-US" sz="1600" b="0" i="0" u="none" strike="noStrike" cap="none" normalizeH="0" baseline="0" dirty="0">
                        <a:ln>
                          <a:noFill/>
                        </a:ln>
                        <a:solidFill>
                          <a:srgbClr val="17375E"/>
                        </a:solidFill>
                        <a:effectLst/>
                        <a:latin typeface="Arial" charset="0"/>
                        <a:ea typeface="ＭＳ Ｐゴシック" charset="0"/>
                        <a:cs typeface="Calibri" charset="0"/>
                      </a:endParaRP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7</a:t>
                      </a:r>
                      <a:endParaRPr kumimoji="0" lang="en-US" sz="1600" b="0" i="0" u="none" strike="noStrike" cap="none" normalizeH="0" baseline="0" dirty="0">
                        <a:ln>
                          <a:noFill/>
                        </a:ln>
                        <a:solidFill>
                          <a:srgbClr val="17375E"/>
                        </a:solidFill>
                        <a:effectLst/>
                        <a:latin typeface="Arial" charset="0"/>
                        <a:ea typeface="ＭＳ Ｐゴシック" charset="0"/>
                        <a:cs typeface="Calibri" charset="0"/>
                      </a:endParaRP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172</a:t>
                      </a:r>
                      <a:endParaRPr kumimoji="0" lang="en-US" sz="1600" b="0" i="0" u="none" strike="noStrike" cap="none" normalizeH="0" baseline="0" dirty="0">
                        <a:ln>
                          <a:noFill/>
                        </a:ln>
                        <a:solidFill>
                          <a:srgbClr val="17375E"/>
                        </a:solidFill>
                        <a:effectLst/>
                        <a:latin typeface="Arial" charset="0"/>
                        <a:ea typeface="ＭＳ Ｐゴシック" charset="0"/>
                        <a:cs typeface="Calibri" charset="0"/>
                      </a:endParaRP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04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Communities (Energy, Health, Law, </a:t>
                      </a:r>
                      <a:r>
                        <a:rPr kumimoji="0" lang="en-US" sz="1600" b="0" i="0" u="none" strike="noStrike" cap="none" normalizeH="0" baseline="0" dirty="0" err="1" smtClean="0">
                          <a:ln>
                            <a:noFill/>
                          </a:ln>
                          <a:solidFill>
                            <a:srgbClr val="17375E"/>
                          </a:solidFill>
                          <a:effectLst/>
                          <a:latin typeface="Arial" charset="0"/>
                          <a:ea typeface="ＭＳ Ｐゴシック" charset="0"/>
                          <a:cs typeface="Calibri" charset="0"/>
                        </a:rPr>
                        <a:t>SemanticWeb</a:t>
                      </a: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 </a:t>
                      </a:r>
                      <a:r>
                        <a:rPr kumimoji="0" lang="en-US" sz="1600" b="0" i="0" u="none" strike="noStrike" cap="none" normalizeH="0" baseline="0" dirty="0" err="1" smtClean="0">
                          <a:ln>
                            <a:noFill/>
                          </a:ln>
                          <a:solidFill>
                            <a:srgbClr val="17375E"/>
                          </a:solidFill>
                          <a:effectLst/>
                          <a:latin typeface="Arial" charset="0"/>
                          <a:ea typeface="ＭＳ Ｐゴシック" charset="0"/>
                          <a:cs typeface="Calibri" charset="0"/>
                        </a:rPr>
                        <a:t>OpenData</a:t>
                      </a: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 Restore the Gulf)</a:t>
                      </a:r>
                      <a:endParaRPr kumimoji="0" lang="en-US" sz="1600" b="0" i="0" u="none" strike="noStrike" cap="none" normalizeH="0" baseline="0" dirty="0">
                        <a:ln>
                          <a:noFill/>
                        </a:ln>
                        <a:solidFill>
                          <a:srgbClr val="17375E"/>
                        </a:solidFill>
                        <a:effectLst/>
                        <a:latin typeface="Arial" charset="0"/>
                        <a:ea typeface="ＭＳ Ｐゴシック" charset="0"/>
                        <a:cs typeface="Calibri" charset="0"/>
                      </a:endParaRP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0</a:t>
                      </a:r>
                      <a:endParaRPr kumimoji="0" lang="en-US" sz="1600" b="0" i="0" u="none" strike="noStrike" cap="none" normalizeH="0" baseline="0" dirty="0">
                        <a:ln>
                          <a:noFill/>
                        </a:ln>
                        <a:solidFill>
                          <a:srgbClr val="17375E"/>
                        </a:solidFill>
                        <a:effectLst/>
                        <a:latin typeface="Arial" charset="0"/>
                        <a:ea typeface="ＭＳ Ｐゴシック" charset="0"/>
                        <a:cs typeface="Calibri" charset="0"/>
                      </a:endParaRP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17375E"/>
                          </a:solidFill>
                          <a:effectLst/>
                          <a:latin typeface="Arial" charset="0"/>
                          <a:ea typeface="ＭＳ Ｐゴシック" charset="0"/>
                          <a:cs typeface="Calibri" charset="0"/>
                        </a:rPr>
                        <a:t>6</a:t>
                      </a:r>
                      <a:endParaRPr kumimoji="0" lang="en-US" sz="1600" b="0" i="0" u="none" strike="noStrike" cap="none" normalizeH="0" baseline="0" dirty="0">
                        <a:ln>
                          <a:noFill/>
                        </a:ln>
                        <a:solidFill>
                          <a:srgbClr val="17375E"/>
                        </a:solidFill>
                        <a:effectLst/>
                        <a:latin typeface="Arial" charset="0"/>
                        <a:ea typeface="ＭＳ Ｐゴシック" charset="0"/>
                        <a:cs typeface="Calibri" charset="0"/>
                      </a:endParaRPr>
                    </a:p>
                  </a:txBody>
                  <a:tcPr marL="63944" marR="63944"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TextBox 1"/>
          <p:cNvSpPr txBox="1"/>
          <p:nvPr/>
        </p:nvSpPr>
        <p:spPr>
          <a:xfrm>
            <a:off x="2692400" y="372533"/>
            <a:ext cx="184666" cy="369332"/>
          </a:xfrm>
          <a:prstGeom prst="rect">
            <a:avLst/>
          </a:prstGeom>
          <a:noFill/>
        </p:spPr>
        <p:txBody>
          <a:bodyPr wrap="none" rtlCol="0">
            <a:spAutoFit/>
          </a:bodyPr>
          <a:lstStyle/>
          <a:p>
            <a:endParaRPr lang="en-US" dirty="0"/>
          </a:p>
        </p:txBody>
      </p:sp>
      <p:sp>
        <p:nvSpPr>
          <p:cNvPr id="4" name="Footer Placeholder 3"/>
          <p:cNvSpPr>
            <a:spLocks noGrp="1"/>
          </p:cNvSpPr>
          <p:nvPr>
            <p:ph type="ftr" sz="quarter" idx="11"/>
          </p:nvPr>
        </p:nvSpPr>
        <p:spPr/>
        <p:txBody>
          <a:bodyPr/>
          <a:lstStyle/>
          <a:p>
            <a:r>
              <a:rPr lang="en-US" dirty="0" smtClean="0">
                <a:latin typeface="Calibri" charset="0"/>
              </a:rPr>
              <a:t>September 7, 2011</a:t>
            </a:r>
            <a:endParaRPr lang="en-US" dirty="0"/>
          </a:p>
        </p:txBody>
      </p:sp>
    </p:spTree>
    <p:extLst>
      <p:ext uri="{BB962C8B-B14F-4D97-AF65-F5344CB8AC3E}">
        <p14:creationId xmlns:p14="http://schemas.microsoft.com/office/powerpoint/2010/main" xmlns="" val="40991745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NOW, What’s NEXT</a:t>
            </a:r>
            <a:br>
              <a:rPr lang="en-US" dirty="0" smtClean="0"/>
            </a:br>
            <a:r>
              <a:rPr lang="en-US" dirty="0" smtClean="0"/>
              <a:t>Optimizing Data Use</a:t>
            </a:r>
            <a:endParaRPr lang="en-US" dirty="0"/>
          </a:p>
        </p:txBody>
      </p:sp>
      <p:sp>
        <p:nvSpPr>
          <p:cNvPr id="5" name="Slide Number Placeholder 4"/>
          <p:cNvSpPr>
            <a:spLocks noGrp="1"/>
          </p:cNvSpPr>
          <p:nvPr>
            <p:ph type="sldNum" sz="quarter" idx="12"/>
          </p:nvPr>
        </p:nvSpPr>
        <p:spPr/>
        <p:txBody>
          <a:bodyPr/>
          <a:lstStyle/>
          <a:p>
            <a:fld id="{782CC586-CA3B-4B94-89D2-B5A905627F95}" type="slidenum">
              <a:rPr lang="en-US" smtClean="0"/>
              <a:pPr/>
              <a:t>17</a:t>
            </a:fld>
            <a:endParaRPr lang="en-US"/>
          </a:p>
        </p:txBody>
      </p:sp>
      <p:pic>
        <p:nvPicPr>
          <p:cNvPr id="7" name="Picture 6" descr="Open Government Data Platfor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581400" y="1447800"/>
            <a:ext cx="5567367" cy="3661050"/>
          </a:xfrm>
          <a:prstGeom prst="rect">
            <a:avLst/>
          </a:prstGeom>
        </p:spPr>
      </p:pic>
      <p:sp>
        <p:nvSpPr>
          <p:cNvPr id="6" name="Content Placeholder 5"/>
          <p:cNvSpPr>
            <a:spLocks noGrp="1"/>
          </p:cNvSpPr>
          <p:nvPr>
            <p:ph idx="1"/>
          </p:nvPr>
        </p:nvSpPr>
        <p:spPr>
          <a:xfrm>
            <a:off x="152400" y="1143000"/>
            <a:ext cx="3657600" cy="4983163"/>
          </a:xfrm>
        </p:spPr>
        <p:txBody>
          <a:bodyPr>
            <a:normAutofit fontScale="92500" lnSpcReduction="10000"/>
          </a:bodyPr>
          <a:lstStyle/>
          <a:p>
            <a:r>
              <a:rPr lang="en-US" dirty="0" smtClean="0">
                <a:latin typeface="Arial"/>
                <a:cs typeface="Arial"/>
              </a:rPr>
              <a:t>Streamlining publishing, making </a:t>
            </a:r>
            <a:r>
              <a:rPr lang="en-US" dirty="0">
                <a:latin typeface="Arial"/>
                <a:cs typeface="Arial"/>
              </a:rPr>
              <a:t>it </a:t>
            </a:r>
            <a:r>
              <a:rPr lang="en-US" dirty="0" smtClean="0">
                <a:latin typeface="Arial"/>
                <a:cs typeface="Arial"/>
              </a:rPr>
              <a:t>easier </a:t>
            </a:r>
            <a:r>
              <a:rPr lang="en-US" dirty="0">
                <a:latin typeface="Arial"/>
                <a:cs typeface="Arial"/>
              </a:rPr>
              <a:t>for agencies to contribute </a:t>
            </a:r>
            <a:r>
              <a:rPr lang="en-US" dirty="0" smtClean="0">
                <a:latin typeface="Arial"/>
                <a:cs typeface="Arial"/>
              </a:rPr>
              <a:t>high-value </a:t>
            </a:r>
            <a:r>
              <a:rPr lang="en-US" dirty="0">
                <a:latin typeface="Arial"/>
                <a:cs typeface="Arial"/>
              </a:rPr>
              <a:t>data</a:t>
            </a:r>
          </a:p>
          <a:p>
            <a:r>
              <a:rPr lang="en-US" dirty="0">
                <a:latin typeface="Arial"/>
                <a:cs typeface="Arial"/>
              </a:rPr>
              <a:t>Providing more and better data for analysts, journalists, and researchers</a:t>
            </a:r>
          </a:p>
          <a:p>
            <a:r>
              <a:rPr lang="en-US" dirty="0">
                <a:latin typeface="Arial"/>
                <a:cs typeface="Arial"/>
              </a:rPr>
              <a:t>Leading to apps and reports for people to make better informed decisions  </a:t>
            </a:r>
          </a:p>
        </p:txBody>
      </p:sp>
    </p:spTree>
    <p:extLst>
      <p:ext uri="{BB962C8B-B14F-4D97-AF65-F5344CB8AC3E}">
        <p14:creationId xmlns:p14="http://schemas.microsoft.com/office/powerpoint/2010/main" xmlns="" val="2514310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Data.gov Capabilities</a:t>
            </a:r>
            <a:endParaRPr lang="en-US" dirty="0"/>
          </a:p>
        </p:txBody>
      </p:sp>
      <p:sp>
        <p:nvSpPr>
          <p:cNvPr id="3" name="Content Placeholder 2"/>
          <p:cNvSpPr>
            <a:spLocks noGrp="1"/>
          </p:cNvSpPr>
          <p:nvPr>
            <p:ph idx="1"/>
          </p:nvPr>
        </p:nvSpPr>
        <p:spPr/>
        <p:txBody>
          <a:bodyPr>
            <a:normAutofit/>
          </a:bodyPr>
          <a:lstStyle/>
          <a:p>
            <a:r>
              <a:rPr lang="en-US" dirty="0" smtClean="0">
                <a:latin typeface="Arial"/>
                <a:cs typeface="Arial"/>
              </a:rPr>
              <a:t>Availability of data + frequency of release and updates</a:t>
            </a:r>
          </a:p>
          <a:p>
            <a:pPr lvl="1"/>
            <a:r>
              <a:rPr lang="en-US" dirty="0" smtClean="0">
                <a:latin typeface="Arial"/>
                <a:cs typeface="Arial"/>
              </a:rPr>
              <a:t>Making data easier to publish</a:t>
            </a:r>
          </a:p>
          <a:p>
            <a:pPr lvl="1"/>
            <a:r>
              <a:rPr lang="en-US" dirty="0" smtClean="0">
                <a:latin typeface="Arial"/>
                <a:cs typeface="Arial"/>
              </a:rPr>
              <a:t>Automating updates/maintenance</a:t>
            </a:r>
          </a:p>
          <a:p>
            <a:pPr lvl="1"/>
            <a:r>
              <a:rPr lang="en-US" dirty="0" smtClean="0">
                <a:latin typeface="Arial"/>
                <a:cs typeface="Arial"/>
              </a:rPr>
              <a:t>Should result in more high-value data</a:t>
            </a:r>
          </a:p>
          <a:p>
            <a:r>
              <a:rPr lang="en-US" dirty="0" smtClean="0">
                <a:latin typeface="Arial"/>
                <a:cs typeface="Arial"/>
              </a:rPr>
              <a:t>Data that’s </a:t>
            </a:r>
            <a:r>
              <a:rPr lang="en-US" dirty="0">
                <a:latin typeface="Arial"/>
                <a:cs typeface="Arial"/>
              </a:rPr>
              <a:t>e</a:t>
            </a:r>
            <a:r>
              <a:rPr lang="en-US" dirty="0" smtClean="0">
                <a:latin typeface="Arial"/>
                <a:cs typeface="Arial"/>
              </a:rPr>
              <a:t>asy to find</a:t>
            </a:r>
          </a:p>
          <a:p>
            <a:r>
              <a:rPr lang="en-US" dirty="0" smtClean="0">
                <a:latin typeface="Arial"/>
                <a:cs typeface="Arial"/>
              </a:rPr>
              <a:t>Support for multiple </a:t>
            </a:r>
            <a:r>
              <a:rPr lang="en-US" dirty="0">
                <a:latin typeface="Arial"/>
                <a:cs typeface="Arial"/>
              </a:rPr>
              <a:t>f</a:t>
            </a:r>
            <a:r>
              <a:rPr lang="en-US" dirty="0" smtClean="0">
                <a:latin typeface="Arial"/>
                <a:cs typeface="Arial"/>
              </a:rPr>
              <a:t>ormats</a:t>
            </a:r>
          </a:p>
          <a:p>
            <a:r>
              <a:rPr lang="en-US" dirty="0" smtClean="0">
                <a:latin typeface="Arial"/>
                <a:cs typeface="Arial"/>
              </a:rPr>
              <a:t>Ability to visualize data</a:t>
            </a:r>
          </a:p>
          <a:p>
            <a:r>
              <a:rPr lang="en-US" dirty="0" smtClean="0">
                <a:latin typeface="Arial"/>
                <a:cs typeface="Arial"/>
              </a:rPr>
              <a:t>Ability to embed live </a:t>
            </a:r>
            <a:r>
              <a:rPr lang="en-US" dirty="0">
                <a:latin typeface="Arial"/>
                <a:cs typeface="Arial"/>
              </a:rPr>
              <a:t>d</a:t>
            </a:r>
            <a:r>
              <a:rPr lang="en-US" dirty="0" smtClean="0">
                <a:latin typeface="Arial"/>
                <a:cs typeface="Arial"/>
              </a:rPr>
              <a:t>ata on your </a:t>
            </a:r>
            <a:r>
              <a:rPr lang="en-US" dirty="0">
                <a:latin typeface="Arial"/>
                <a:cs typeface="Arial"/>
              </a:rPr>
              <a:t>s</a:t>
            </a:r>
            <a:r>
              <a:rPr lang="en-US" dirty="0" smtClean="0">
                <a:latin typeface="Arial"/>
                <a:cs typeface="Arial"/>
              </a:rPr>
              <a:t>ite or blog</a:t>
            </a:r>
          </a:p>
          <a:p>
            <a:r>
              <a:rPr lang="en-US" dirty="0">
                <a:latin typeface="Arial"/>
                <a:cs typeface="Arial"/>
              </a:rPr>
              <a:t>Using the API to </a:t>
            </a:r>
            <a:r>
              <a:rPr lang="en-US" dirty="0" smtClean="0">
                <a:latin typeface="Arial"/>
                <a:cs typeface="Arial"/>
              </a:rPr>
              <a:t>populate other Apps</a:t>
            </a:r>
            <a:endParaRPr lang="en-US" dirty="0">
              <a:latin typeface="Arial"/>
              <a:cs typeface="Arial"/>
            </a:endParaRPr>
          </a:p>
        </p:txBody>
      </p:sp>
      <p:sp>
        <p:nvSpPr>
          <p:cNvPr id="5" name="Slide Number Placeholder 4"/>
          <p:cNvSpPr>
            <a:spLocks noGrp="1"/>
          </p:cNvSpPr>
          <p:nvPr>
            <p:ph type="sldNum" sz="quarter" idx="12"/>
          </p:nvPr>
        </p:nvSpPr>
        <p:spPr/>
        <p:txBody>
          <a:bodyPr/>
          <a:lstStyle/>
          <a:p>
            <a:fld id="{782CC586-CA3B-4B94-89D2-B5A905627F95}" type="slidenum">
              <a:rPr lang="en-US" smtClean="0"/>
              <a:pPr/>
              <a:t>18</a:t>
            </a:fld>
            <a:endParaRPr lang="en-US"/>
          </a:p>
        </p:txBody>
      </p:sp>
    </p:spTree>
    <p:extLst>
      <p:ext uri="{BB962C8B-B14F-4D97-AF65-F5344CB8AC3E}">
        <p14:creationId xmlns:p14="http://schemas.microsoft.com/office/powerpoint/2010/main" xmlns="" val="16562561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Agency Data in </a:t>
            </a:r>
            <a:r>
              <a:rPr lang="en-US" dirty="0" err="1" smtClean="0"/>
              <a:t>Data.gov</a:t>
            </a:r>
            <a:endParaRPr lang="en-US" dirty="0"/>
          </a:p>
        </p:txBody>
      </p:sp>
      <p:sp>
        <p:nvSpPr>
          <p:cNvPr id="3" name="Content Placeholder 2"/>
          <p:cNvSpPr>
            <a:spLocks noGrp="1"/>
          </p:cNvSpPr>
          <p:nvPr>
            <p:ph idx="1"/>
          </p:nvPr>
        </p:nvSpPr>
        <p:spPr>
          <a:xfrm>
            <a:off x="4739136" y="1171575"/>
            <a:ext cx="4154163" cy="4772025"/>
          </a:xfrm>
        </p:spPr>
        <p:txBody>
          <a:bodyPr>
            <a:noAutofit/>
          </a:bodyPr>
          <a:lstStyle/>
          <a:p>
            <a:r>
              <a:rPr lang="en-US" sz="2400" dirty="0" smtClean="0">
                <a:latin typeface="Arial"/>
                <a:cs typeface="Arial"/>
              </a:rPr>
              <a:t>Agencies can </a:t>
            </a:r>
          </a:p>
          <a:p>
            <a:pPr lvl="1"/>
            <a:r>
              <a:rPr lang="en-US" sz="2000" dirty="0">
                <a:latin typeface="Arial"/>
                <a:cs typeface="Arial"/>
              </a:rPr>
              <a:t>U</a:t>
            </a:r>
            <a:r>
              <a:rPr lang="en-US" sz="2000" dirty="0" smtClean="0">
                <a:latin typeface="Arial"/>
                <a:cs typeface="Arial"/>
              </a:rPr>
              <a:t>pload </a:t>
            </a:r>
            <a:r>
              <a:rPr lang="en-US" sz="2000" dirty="0">
                <a:latin typeface="Arial"/>
                <a:cs typeface="Arial"/>
              </a:rPr>
              <a:t>data directly to </a:t>
            </a:r>
            <a:r>
              <a:rPr lang="en-US" sz="2000" dirty="0" err="1" smtClean="0">
                <a:latin typeface="Arial"/>
                <a:cs typeface="Arial"/>
              </a:rPr>
              <a:t>Data.gov</a:t>
            </a:r>
            <a:r>
              <a:rPr lang="en-US" sz="2000" dirty="0">
                <a:latin typeface="Arial"/>
                <a:cs typeface="Arial"/>
              </a:rPr>
              <a:t>, sharing its cloud-based data hosting </a:t>
            </a:r>
            <a:r>
              <a:rPr lang="en-US" sz="2000" dirty="0" smtClean="0">
                <a:latin typeface="Arial"/>
                <a:cs typeface="Arial"/>
              </a:rPr>
              <a:t>environment</a:t>
            </a:r>
            <a:r>
              <a:rPr lang="en-US" sz="2000" dirty="0">
                <a:latin typeface="Arial"/>
                <a:cs typeface="Arial"/>
              </a:rPr>
              <a:t> </a:t>
            </a:r>
          </a:p>
          <a:p>
            <a:pPr lvl="1"/>
            <a:r>
              <a:rPr lang="en-US" sz="2000" dirty="0" smtClean="0">
                <a:latin typeface="Arial"/>
                <a:cs typeface="Arial"/>
              </a:rPr>
              <a:t>Or upload data </a:t>
            </a:r>
            <a:r>
              <a:rPr lang="en-US" sz="2000" dirty="0">
                <a:latin typeface="Arial"/>
                <a:cs typeface="Arial"/>
              </a:rPr>
              <a:t>into their own </a:t>
            </a:r>
            <a:r>
              <a:rPr lang="en-US" sz="2000" dirty="0" err="1" smtClean="0">
                <a:latin typeface="Arial"/>
                <a:cs typeface="Arial"/>
              </a:rPr>
              <a:t>datasite</a:t>
            </a:r>
            <a:r>
              <a:rPr lang="en-US" sz="2000" dirty="0">
                <a:latin typeface="Arial"/>
                <a:cs typeface="Arial"/>
              </a:rPr>
              <a:t>, which </a:t>
            </a:r>
            <a:r>
              <a:rPr lang="en-US" sz="2000" dirty="0" smtClean="0">
                <a:latin typeface="Arial"/>
                <a:cs typeface="Arial"/>
              </a:rPr>
              <a:t>federates </a:t>
            </a:r>
            <a:r>
              <a:rPr lang="en-US" sz="2000" dirty="0">
                <a:latin typeface="Arial"/>
                <a:cs typeface="Arial"/>
              </a:rPr>
              <a:t>agency datasets into </a:t>
            </a:r>
            <a:r>
              <a:rPr lang="en-US" sz="2000" dirty="0" err="1" smtClean="0">
                <a:latin typeface="Arial"/>
                <a:cs typeface="Arial"/>
              </a:rPr>
              <a:t>Data.gov</a:t>
            </a:r>
            <a:endParaRPr lang="en-US" sz="2000" dirty="0">
              <a:latin typeface="Arial"/>
              <a:cs typeface="Arial"/>
            </a:endParaRPr>
          </a:p>
          <a:p>
            <a:r>
              <a:rPr lang="en-US" sz="2400" dirty="0" smtClean="0">
                <a:latin typeface="Arial"/>
                <a:cs typeface="Arial"/>
              </a:rPr>
              <a:t>Either </a:t>
            </a:r>
            <a:r>
              <a:rPr lang="en-US" sz="2400" dirty="0">
                <a:latin typeface="Arial"/>
                <a:cs typeface="Arial"/>
              </a:rPr>
              <a:t>way, </a:t>
            </a:r>
            <a:r>
              <a:rPr lang="en-US" sz="2400" dirty="0" smtClean="0">
                <a:latin typeface="Arial"/>
                <a:cs typeface="Arial"/>
              </a:rPr>
              <a:t>data </a:t>
            </a:r>
            <a:r>
              <a:rPr lang="en-US" sz="2400" dirty="0">
                <a:latin typeface="Arial"/>
                <a:cs typeface="Arial"/>
              </a:rPr>
              <a:t>will automatically appear on the </a:t>
            </a:r>
            <a:r>
              <a:rPr lang="en-US" sz="2400" dirty="0" err="1" smtClean="0">
                <a:latin typeface="Arial"/>
                <a:cs typeface="Arial"/>
              </a:rPr>
              <a:t>Data.gov</a:t>
            </a:r>
            <a:r>
              <a:rPr lang="en-US" sz="2400" dirty="0" smtClean="0">
                <a:latin typeface="Arial"/>
                <a:cs typeface="Arial"/>
              </a:rPr>
              <a:t> </a:t>
            </a:r>
            <a:r>
              <a:rPr lang="en-US" sz="2400" dirty="0">
                <a:latin typeface="Arial"/>
                <a:cs typeface="Arial"/>
              </a:rPr>
              <a:t>government-wide virtual </a:t>
            </a:r>
            <a:r>
              <a:rPr lang="en-US" sz="2400" dirty="0" smtClean="0">
                <a:latin typeface="Arial"/>
                <a:cs typeface="Arial"/>
              </a:rPr>
              <a:t>catalog</a:t>
            </a:r>
            <a:endParaRPr lang="en-US" sz="2400" dirty="0">
              <a:latin typeface="Arial"/>
              <a:cs typeface="Arial"/>
            </a:endParaRPr>
          </a:p>
        </p:txBody>
      </p:sp>
      <p:sp>
        <p:nvSpPr>
          <p:cNvPr id="5" name="Slide Number Placeholder 4"/>
          <p:cNvSpPr>
            <a:spLocks noGrp="1"/>
          </p:cNvSpPr>
          <p:nvPr>
            <p:ph type="sldNum" sz="quarter" idx="12"/>
          </p:nvPr>
        </p:nvSpPr>
        <p:spPr/>
        <p:txBody>
          <a:bodyPr/>
          <a:lstStyle/>
          <a:p>
            <a:fld id="{782CC586-CA3B-4B94-89D2-B5A905627F95}" type="slidenum">
              <a:rPr lang="en-US" smtClean="0"/>
              <a:pPr/>
              <a:t>19</a:t>
            </a:fld>
            <a:endParaRPr lang="en-US"/>
          </a:p>
        </p:txBody>
      </p:sp>
      <p:pic>
        <p:nvPicPr>
          <p:cNvPr id="6" name="Picture 5"/>
          <p:cNvPicPr/>
          <p:nvPr/>
        </p:nvPicPr>
        <p:blipFill>
          <a:blip r:embed="rId3" cstate="print">
            <a:extLst>
              <a:ext uri="{28A0092B-C50C-407E-A947-70E740481C1C}">
                <a14:useLocalDpi xmlns:a14="http://schemas.microsoft.com/office/drawing/2010/main" xmlns="" val="0"/>
              </a:ext>
            </a:extLst>
          </a:blip>
          <a:stretch>
            <a:fillRect/>
          </a:stretch>
        </p:blipFill>
        <p:spPr>
          <a:xfrm>
            <a:off x="195739" y="1171575"/>
            <a:ext cx="4314617" cy="4405918"/>
          </a:xfrm>
          <a:prstGeom prst="rect">
            <a:avLst/>
          </a:prstGeom>
        </p:spPr>
      </p:pic>
    </p:spTree>
    <p:extLst>
      <p:ext uri="{BB962C8B-B14F-4D97-AF65-F5344CB8AC3E}">
        <p14:creationId xmlns:p14="http://schemas.microsoft.com/office/powerpoint/2010/main" xmlns="" val="40035780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581400" y="444500"/>
            <a:ext cx="5562600" cy="850900"/>
          </a:xfrm>
        </p:spPr>
        <p:txBody>
          <a:bodyPr/>
          <a:lstStyle/>
          <a:p>
            <a:r>
              <a:rPr lang="en-US" dirty="0" smtClean="0">
                <a:solidFill>
                  <a:srgbClr val="17375E"/>
                </a:solidFill>
                <a:latin typeface="+mn-lt"/>
                <a:ea typeface="ＭＳ Ｐゴシック" charset="0"/>
                <a:cs typeface="ＭＳ Ｐゴシック" charset="0"/>
              </a:rPr>
              <a:t>Data Sharing Now:</a:t>
            </a:r>
            <a:br>
              <a:rPr lang="en-US" dirty="0" smtClean="0">
                <a:solidFill>
                  <a:srgbClr val="17375E"/>
                </a:solidFill>
                <a:latin typeface="+mn-lt"/>
                <a:ea typeface="ＭＳ Ｐゴシック" charset="0"/>
                <a:cs typeface="ＭＳ Ｐゴシック" charset="0"/>
              </a:rPr>
            </a:br>
            <a:r>
              <a:rPr lang="en-US" dirty="0" smtClean="0">
                <a:solidFill>
                  <a:srgbClr val="17375E"/>
                </a:solidFill>
                <a:latin typeface="+mn-lt"/>
                <a:ea typeface="ＭＳ Ｐゴシック" charset="0"/>
                <a:cs typeface="ＭＳ Ｐゴシック" charset="0"/>
              </a:rPr>
              <a:t>Open </a:t>
            </a:r>
            <a:r>
              <a:rPr lang="en-US" dirty="0">
                <a:solidFill>
                  <a:srgbClr val="17375E"/>
                </a:solidFill>
                <a:latin typeface="+mn-lt"/>
                <a:ea typeface="ＭＳ Ｐゴシック" charset="0"/>
                <a:cs typeface="ＭＳ Ｐゴシック" charset="0"/>
              </a:rPr>
              <a:t>Government Initiative</a:t>
            </a:r>
          </a:p>
        </p:txBody>
      </p:sp>
      <p:sp>
        <p:nvSpPr>
          <p:cNvPr id="3" name="Slide Number Placeholder 2"/>
          <p:cNvSpPr>
            <a:spLocks noGrp="1"/>
          </p:cNvSpPr>
          <p:nvPr>
            <p:ph type="sldNum" sz="quarter" idx="12"/>
          </p:nvPr>
        </p:nvSpPr>
        <p:spPr/>
        <p:txBody>
          <a:bodyPr/>
          <a:lstStyle/>
          <a:p>
            <a:fld id="{BF3140E9-2060-47D3-A083-604100BDC2B3}" type="slidenum">
              <a:rPr lang="en-US" smtClean="0">
                <a:solidFill>
                  <a:srgbClr val="17375E"/>
                </a:solidFill>
              </a:rPr>
              <a:pPr/>
              <a:t>2</a:t>
            </a:fld>
            <a:endParaRPr lang="en-US" dirty="0">
              <a:solidFill>
                <a:srgbClr val="17375E"/>
              </a:solidFill>
            </a:endParaRPr>
          </a:p>
        </p:txBody>
      </p:sp>
      <p:pic>
        <p:nvPicPr>
          <p:cNvPr id="26627"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2400" y="1600199"/>
            <a:ext cx="4648200" cy="3790071"/>
          </a:xfrm>
          <a:prstGeom prst="rect">
            <a:avLst/>
          </a:prstGeom>
          <a:ln/>
          <a:extLst/>
        </p:spPr>
        <p:style>
          <a:lnRef idx="2">
            <a:schemeClr val="accent1"/>
          </a:lnRef>
          <a:fillRef idx="1">
            <a:schemeClr val="lt1"/>
          </a:fillRef>
          <a:effectRef idx="0">
            <a:schemeClr val="accent1"/>
          </a:effectRef>
          <a:fontRef idx="minor">
            <a:schemeClr val="dk1"/>
          </a:fontRef>
        </p:style>
      </p:pic>
      <p:sp>
        <p:nvSpPr>
          <p:cNvPr id="26628" name="Rectangle 6"/>
          <p:cNvSpPr>
            <a:spLocks noChangeArrowheads="1"/>
          </p:cNvSpPr>
          <p:nvPr/>
        </p:nvSpPr>
        <p:spPr bwMode="auto">
          <a:xfrm>
            <a:off x="4800600" y="1600200"/>
            <a:ext cx="434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ts val="0"/>
              </a:spcBef>
              <a:buFont typeface="Arial"/>
              <a:buChar char="•"/>
            </a:pPr>
            <a:r>
              <a:rPr lang="en-US" sz="2800" dirty="0">
                <a:solidFill>
                  <a:srgbClr val="17375E"/>
                </a:solidFill>
                <a:latin typeface="+mn-lt"/>
              </a:rPr>
              <a:t>Transparency </a:t>
            </a:r>
            <a:r>
              <a:rPr lang="en-US" sz="2800" dirty="0" smtClean="0">
                <a:solidFill>
                  <a:srgbClr val="17375E"/>
                </a:solidFill>
                <a:latin typeface="+mn-lt"/>
              </a:rPr>
              <a:t>promotes accountability</a:t>
            </a:r>
            <a:endParaRPr lang="en-US" sz="2800" dirty="0">
              <a:solidFill>
                <a:srgbClr val="17375E"/>
              </a:solidFill>
              <a:latin typeface="+mn-lt"/>
            </a:endParaRPr>
          </a:p>
          <a:p>
            <a:pPr marL="342900" indent="-342900">
              <a:lnSpc>
                <a:spcPct val="90000"/>
              </a:lnSpc>
              <a:spcBef>
                <a:spcPts val="0"/>
              </a:spcBef>
              <a:buFont typeface="Arial"/>
              <a:buChar char="•"/>
            </a:pPr>
            <a:r>
              <a:rPr lang="en-US" sz="2800" dirty="0">
                <a:solidFill>
                  <a:srgbClr val="17375E"/>
                </a:solidFill>
                <a:latin typeface="+mn-lt"/>
              </a:rPr>
              <a:t>Participation </a:t>
            </a:r>
            <a:r>
              <a:rPr lang="en-US" sz="2800" dirty="0" smtClean="0">
                <a:solidFill>
                  <a:srgbClr val="17375E"/>
                </a:solidFill>
                <a:latin typeface="+mn-lt"/>
              </a:rPr>
              <a:t>allows </a:t>
            </a:r>
            <a:r>
              <a:rPr lang="en-US" sz="2800" dirty="0">
                <a:solidFill>
                  <a:srgbClr val="17375E"/>
                </a:solidFill>
                <a:latin typeface="+mn-lt"/>
              </a:rPr>
              <a:t>people to contribute </a:t>
            </a:r>
            <a:r>
              <a:rPr lang="en-US" sz="2800" dirty="0" smtClean="0">
                <a:solidFill>
                  <a:srgbClr val="17375E"/>
                </a:solidFill>
                <a:latin typeface="+mn-lt"/>
              </a:rPr>
              <a:t>ideas</a:t>
            </a:r>
            <a:endParaRPr lang="en-US" sz="2800" dirty="0">
              <a:solidFill>
                <a:srgbClr val="17375E"/>
              </a:solidFill>
              <a:latin typeface="+mn-lt"/>
            </a:endParaRPr>
          </a:p>
          <a:p>
            <a:pPr marL="342900" indent="-342900">
              <a:lnSpc>
                <a:spcPct val="90000"/>
              </a:lnSpc>
              <a:spcBef>
                <a:spcPts val="0"/>
              </a:spcBef>
              <a:buFont typeface="Arial"/>
              <a:buChar char="•"/>
            </a:pPr>
            <a:r>
              <a:rPr lang="en-US" sz="2800" dirty="0">
                <a:solidFill>
                  <a:srgbClr val="17375E"/>
                </a:solidFill>
                <a:latin typeface="+mn-lt"/>
              </a:rPr>
              <a:t>Collaboration </a:t>
            </a:r>
            <a:r>
              <a:rPr lang="en-US" sz="2800" dirty="0" smtClean="0">
                <a:solidFill>
                  <a:srgbClr val="17375E"/>
                </a:solidFill>
                <a:latin typeface="+mn-lt"/>
              </a:rPr>
              <a:t>encourages </a:t>
            </a:r>
            <a:r>
              <a:rPr lang="en-US" sz="2800" dirty="0">
                <a:solidFill>
                  <a:srgbClr val="17375E"/>
                </a:solidFill>
                <a:latin typeface="+mn-lt"/>
              </a:rPr>
              <a:t>cooperation within government and with </a:t>
            </a:r>
            <a:r>
              <a:rPr lang="en-US" sz="2800" dirty="0" smtClean="0">
                <a:solidFill>
                  <a:srgbClr val="17375E"/>
                </a:solidFill>
                <a:latin typeface="+mn-lt"/>
              </a:rPr>
              <a:t>industry</a:t>
            </a:r>
            <a:endParaRPr lang="en-US" sz="2800" dirty="0" smtClean="0">
              <a:solidFill>
                <a:srgbClr val="17375E"/>
              </a:solidFill>
              <a:latin typeface="+mn-lt"/>
            </a:endParaRPr>
          </a:p>
          <a:p>
            <a:pPr marL="342900" indent="-342900">
              <a:lnSpc>
                <a:spcPct val="90000"/>
              </a:lnSpc>
              <a:spcBef>
                <a:spcPts val="0"/>
              </a:spcBef>
              <a:buFont typeface="Arial"/>
              <a:buChar char="•"/>
            </a:pPr>
            <a:r>
              <a:rPr lang="en-US" sz="2800" dirty="0" smtClean="0">
                <a:solidFill>
                  <a:srgbClr val="17375E"/>
                </a:solidFill>
                <a:latin typeface="+mn-lt"/>
              </a:rPr>
              <a:t>Data sharing is key to empowering people</a:t>
            </a:r>
            <a:endParaRPr lang="en-US" sz="2800" dirty="0">
              <a:solidFill>
                <a:srgbClr val="17375E"/>
              </a:solidFill>
              <a:latin typeface="+mn-lt"/>
            </a:endParaRPr>
          </a:p>
        </p:txBody>
      </p:sp>
    </p:spTree>
    <p:extLst>
      <p:ext uri="{BB962C8B-B14F-4D97-AF65-F5344CB8AC3E}">
        <p14:creationId xmlns="" xmlns:p14="http://schemas.microsoft.com/office/powerpoint/2010/main" val="2755984119"/>
      </p:ext>
    </p:extLst>
  </p:cSld>
  <p:clrMapOvr>
    <a:masterClrMapping/>
  </p:clrMapOvr>
  <p:transition>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Easy to Find Data</a:t>
            </a:r>
            <a:endParaRPr lang="en-US" dirty="0"/>
          </a:p>
        </p:txBody>
      </p:sp>
      <p:sp>
        <p:nvSpPr>
          <p:cNvPr id="5" name="Slide Number Placeholder 4"/>
          <p:cNvSpPr>
            <a:spLocks noGrp="1"/>
          </p:cNvSpPr>
          <p:nvPr>
            <p:ph type="sldNum" sz="quarter" idx="12"/>
          </p:nvPr>
        </p:nvSpPr>
        <p:spPr/>
        <p:txBody>
          <a:bodyPr/>
          <a:lstStyle/>
          <a:p>
            <a:fld id="{782CC586-CA3B-4B94-89D2-B5A905627F95}" type="slidenum">
              <a:rPr lang="en-US" smtClean="0"/>
              <a:pPr/>
              <a:t>20</a:t>
            </a:fld>
            <a:endParaRPr lang="en-US"/>
          </a:p>
        </p:txBody>
      </p:sp>
      <p:pic>
        <p:nvPicPr>
          <p:cNvPr id="6" name="Picture 5" descr="Data.Gov | Open Federal Data.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42737" y="1752600"/>
            <a:ext cx="4644063" cy="3635872"/>
          </a:xfrm>
          <a:prstGeom prst="rect">
            <a:avLst/>
          </a:prstGeom>
          <a:effectLst>
            <a:outerShdw blurRad="50800" dist="38100" dir="2700000" algn="tl" rotWithShape="0">
              <a:srgbClr val="000000">
                <a:alpha val="43000"/>
              </a:srgbClr>
            </a:outerShdw>
          </a:effectLst>
        </p:spPr>
      </p:pic>
      <p:pic>
        <p:nvPicPr>
          <p:cNvPr id="7" name="Picture 6" descr="Data.Gov | Open Federal Data-1.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10173" y="3960509"/>
            <a:ext cx="2705094" cy="2287891"/>
          </a:xfrm>
          <a:prstGeom prst="rect">
            <a:avLst/>
          </a:prstGeom>
          <a:effectLst>
            <a:outerShdw blurRad="50800" dist="38100" dir="2700000" algn="tl" rotWithShape="0">
              <a:srgbClr val="000000">
                <a:alpha val="43000"/>
              </a:srgbClr>
            </a:outerShdw>
          </a:effectLst>
        </p:spPr>
      </p:pic>
      <p:pic>
        <p:nvPicPr>
          <p:cNvPr id="8" name="Picture 7" descr="Data.Gov | Open Federal Data-2.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9663" y="1295399"/>
            <a:ext cx="2178737" cy="2559523"/>
          </a:xfrm>
          <a:prstGeom prst="rect">
            <a:avLst/>
          </a:prstGeom>
          <a:effectLst>
            <a:outerShdw blurRad="50800" dist="38100" dir="2700000" algn="tl" rotWithShape="0">
              <a:srgbClr val="000000">
                <a:alpha val="43000"/>
              </a:srgbClr>
            </a:outerShdw>
          </a:effectLst>
        </p:spPr>
      </p:pic>
      <p:sp>
        <p:nvSpPr>
          <p:cNvPr id="9" name="TextBox 8"/>
          <p:cNvSpPr txBox="1"/>
          <p:nvPr/>
        </p:nvSpPr>
        <p:spPr>
          <a:xfrm>
            <a:off x="2438400" y="1295400"/>
            <a:ext cx="1122002" cy="523220"/>
          </a:xfrm>
          <a:prstGeom prst="rect">
            <a:avLst/>
          </a:prstGeom>
          <a:noFill/>
        </p:spPr>
        <p:txBody>
          <a:bodyPr wrap="square" rtlCol="0">
            <a:spAutoFit/>
          </a:bodyPr>
          <a:lstStyle/>
          <a:p>
            <a:r>
              <a:rPr lang="en-US" sz="1400" b="1" dirty="0" smtClean="0">
                <a:solidFill>
                  <a:schemeClr val="accent6"/>
                </a:solidFill>
              </a:rPr>
              <a:t>Topics tag cloud</a:t>
            </a:r>
            <a:endParaRPr lang="en-US" sz="1400" dirty="0">
              <a:solidFill>
                <a:schemeClr val="accent6"/>
              </a:solidFill>
            </a:endParaRPr>
          </a:p>
        </p:txBody>
      </p:sp>
      <p:sp>
        <p:nvSpPr>
          <p:cNvPr id="10" name="TextBox 9"/>
          <p:cNvSpPr txBox="1"/>
          <p:nvPr/>
        </p:nvSpPr>
        <p:spPr>
          <a:xfrm>
            <a:off x="3048000" y="5715000"/>
            <a:ext cx="1923964" cy="307777"/>
          </a:xfrm>
          <a:prstGeom prst="rect">
            <a:avLst/>
          </a:prstGeom>
          <a:noFill/>
        </p:spPr>
        <p:txBody>
          <a:bodyPr wrap="square" rtlCol="0">
            <a:spAutoFit/>
          </a:bodyPr>
          <a:lstStyle/>
          <a:p>
            <a:r>
              <a:rPr lang="en-US" sz="1400" b="1" dirty="0" smtClean="0">
                <a:solidFill>
                  <a:schemeClr val="accent6"/>
                </a:solidFill>
              </a:rPr>
              <a:t>Keyword search</a:t>
            </a:r>
            <a:endParaRPr lang="en-US" sz="1400" dirty="0">
              <a:solidFill>
                <a:schemeClr val="accent6"/>
              </a:solidFill>
            </a:endParaRPr>
          </a:p>
        </p:txBody>
      </p:sp>
      <p:sp>
        <p:nvSpPr>
          <p:cNvPr id="11" name="TextBox 10"/>
          <p:cNvSpPr txBox="1"/>
          <p:nvPr/>
        </p:nvSpPr>
        <p:spPr>
          <a:xfrm>
            <a:off x="5029200" y="1212552"/>
            <a:ext cx="2284432" cy="307777"/>
          </a:xfrm>
          <a:prstGeom prst="rect">
            <a:avLst/>
          </a:prstGeom>
          <a:noFill/>
        </p:spPr>
        <p:txBody>
          <a:bodyPr wrap="square" rtlCol="0">
            <a:spAutoFit/>
          </a:bodyPr>
          <a:lstStyle/>
          <a:p>
            <a:r>
              <a:rPr lang="en-US" sz="1400" b="1" dirty="0" smtClean="0">
                <a:solidFill>
                  <a:schemeClr val="accent6"/>
                </a:solidFill>
              </a:rPr>
              <a:t>Data.Gov Virtual Catalog</a:t>
            </a:r>
            <a:endParaRPr lang="en-US" sz="1400" dirty="0">
              <a:solidFill>
                <a:schemeClr val="accent6"/>
              </a:solidFill>
            </a:endParaRPr>
          </a:p>
        </p:txBody>
      </p:sp>
    </p:spTree>
    <p:extLst>
      <p:ext uri="{BB962C8B-B14F-4D97-AF65-F5344CB8AC3E}">
        <p14:creationId xmlns:p14="http://schemas.microsoft.com/office/powerpoint/2010/main" xmlns="" val="30234790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5" name="Picture 5"/>
          <p:cNvPicPr>
            <a:picLocks noChangeAspect="1" noChangeArrowheads="1"/>
          </p:cNvPicPr>
          <p:nvPr/>
        </p:nvPicPr>
        <p:blipFill>
          <a:blip r:embed="rId2" cstate="print"/>
          <a:srcRect l="7457" t="11928" r="6441" b="2982"/>
          <a:stretch>
            <a:fillRect/>
          </a:stretch>
        </p:blipFill>
        <p:spPr bwMode="auto">
          <a:xfrm>
            <a:off x="414318" y="914400"/>
            <a:ext cx="3673361" cy="3094983"/>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2" name="Slide Number Placeholder 1"/>
          <p:cNvSpPr>
            <a:spLocks noGrp="1"/>
          </p:cNvSpPr>
          <p:nvPr>
            <p:ph type="sldNum" sz="quarter" idx="12"/>
          </p:nvPr>
        </p:nvSpPr>
        <p:spPr/>
        <p:txBody>
          <a:bodyPr/>
          <a:lstStyle/>
          <a:p>
            <a:fld id="{BF3140E9-2060-47D3-A083-604100BDC2B3}" type="slidenum">
              <a:rPr lang="en-US" smtClean="0"/>
              <a:pPr/>
              <a:t>21</a:t>
            </a:fld>
            <a:endParaRPr lang="en-US" dirty="0"/>
          </a:p>
        </p:txBody>
      </p:sp>
      <p:sp>
        <p:nvSpPr>
          <p:cNvPr id="5" name="TextBox 4"/>
          <p:cNvSpPr txBox="1"/>
          <p:nvPr/>
        </p:nvSpPr>
        <p:spPr>
          <a:xfrm>
            <a:off x="2547918" y="5181600"/>
            <a:ext cx="4005282" cy="830997"/>
          </a:xfrm>
          <a:prstGeom prst="rect">
            <a:avLst/>
          </a:prstGeom>
          <a:ln>
            <a:solidFill>
              <a:schemeClr val="tx2"/>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n-US" sz="2400" b="1" dirty="0" smtClean="0">
                <a:solidFill>
                  <a:srgbClr val="1F497D"/>
                </a:solidFill>
              </a:rPr>
              <a:t>Geospatial preview allows on-the-fly visualizations…</a:t>
            </a:r>
            <a:endParaRPr lang="en-US" sz="2400" dirty="0">
              <a:solidFill>
                <a:srgbClr val="1F497D"/>
              </a:solidFill>
            </a:endParaRPr>
          </a:p>
        </p:txBody>
      </p:sp>
      <p:pic>
        <p:nvPicPr>
          <p:cNvPr id="6" name="Picture 4"/>
          <p:cNvPicPr>
            <a:picLocks noChangeAspect="1" noChangeArrowheads="1"/>
          </p:cNvPicPr>
          <p:nvPr/>
        </p:nvPicPr>
        <p:blipFill>
          <a:blip r:embed="rId3" cstate="print"/>
          <a:srcRect l="6763" t="15868" r="5315" b="10460"/>
          <a:stretch>
            <a:fillRect/>
          </a:stretch>
        </p:blipFill>
        <p:spPr bwMode="auto">
          <a:xfrm>
            <a:off x="4572000" y="914400"/>
            <a:ext cx="4267200" cy="3048000"/>
          </a:xfrm>
          <a:prstGeom prst="rect">
            <a:avLst/>
          </a:prstGeom>
          <a:ln>
            <a:headEnd/>
            <a:tailEnd/>
          </a:ln>
        </p:spPr>
        <p:style>
          <a:lnRef idx="2">
            <a:schemeClr val="accent1"/>
          </a:lnRef>
          <a:fillRef idx="1">
            <a:schemeClr val="lt1"/>
          </a:fillRef>
          <a:effectRef idx="0">
            <a:schemeClr val="accent1"/>
          </a:effectRef>
          <a:fontRef idx="minor">
            <a:schemeClr val="dk1"/>
          </a:fontRef>
        </p:style>
      </p:pic>
      <p:sp>
        <p:nvSpPr>
          <p:cNvPr id="3" name="Curved Up Arrow 2"/>
          <p:cNvSpPr/>
          <p:nvPr/>
        </p:nvSpPr>
        <p:spPr>
          <a:xfrm>
            <a:off x="3195618" y="4267200"/>
            <a:ext cx="2438400" cy="649968"/>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 xmlns:p14="http://schemas.microsoft.com/office/powerpoint/2010/main" val="28170215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Make Data Valuable</a:t>
            </a:r>
            <a:endParaRPr lang="en-US" dirty="0"/>
          </a:p>
        </p:txBody>
      </p:sp>
      <p:sp>
        <p:nvSpPr>
          <p:cNvPr id="3" name="Content Placeholder 2"/>
          <p:cNvSpPr>
            <a:spLocks noGrp="1"/>
          </p:cNvSpPr>
          <p:nvPr>
            <p:ph idx="1"/>
          </p:nvPr>
        </p:nvSpPr>
        <p:spPr>
          <a:xfrm>
            <a:off x="4016392" y="920387"/>
            <a:ext cx="5020252" cy="5107705"/>
          </a:xfrm>
        </p:spPr>
        <p:txBody>
          <a:bodyPr>
            <a:noAutofit/>
          </a:bodyPr>
          <a:lstStyle/>
          <a:p>
            <a:r>
              <a:rPr lang="en-US" sz="2400" dirty="0" smtClean="0">
                <a:latin typeface="Arial"/>
                <a:cs typeface="Arial"/>
              </a:rPr>
              <a:t>A platform for engagement</a:t>
            </a:r>
            <a:endParaRPr lang="en-US" sz="2400" dirty="0">
              <a:latin typeface="Arial"/>
              <a:cs typeface="Arial"/>
            </a:endParaRPr>
          </a:p>
          <a:p>
            <a:pPr lvl="1"/>
            <a:r>
              <a:rPr lang="en-US" sz="1800" dirty="0" smtClean="0">
                <a:latin typeface="Arial"/>
                <a:cs typeface="Arial"/>
              </a:rPr>
              <a:t>A rich </a:t>
            </a:r>
            <a:r>
              <a:rPr lang="en-US" sz="1800" dirty="0">
                <a:latin typeface="Arial"/>
                <a:cs typeface="Arial"/>
              </a:rPr>
              <a:t>social experience around data that promotes </a:t>
            </a:r>
            <a:r>
              <a:rPr lang="en-US" sz="1800" dirty="0" smtClean="0">
                <a:latin typeface="Arial"/>
                <a:cs typeface="Arial"/>
              </a:rPr>
              <a:t>participation </a:t>
            </a:r>
            <a:r>
              <a:rPr lang="en-US" sz="1800" dirty="0">
                <a:latin typeface="Arial"/>
                <a:cs typeface="Arial"/>
              </a:rPr>
              <a:t>and gives </a:t>
            </a:r>
            <a:r>
              <a:rPr lang="en-US" sz="1800" dirty="0" smtClean="0">
                <a:latin typeface="Arial"/>
                <a:cs typeface="Arial"/>
              </a:rPr>
              <a:t>people a voice</a:t>
            </a:r>
            <a:endParaRPr lang="en-US" sz="1800" dirty="0">
              <a:latin typeface="Arial"/>
              <a:cs typeface="Arial"/>
            </a:endParaRPr>
          </a:p>
          <a:p>
            <a:pPr lvl="1"/>
            <a:r>
              <a:rPr lang="en-US" sz="1800" dirty="0" smtClean="0">
                <a:latin typeface="Arial"/>
                <a:cs typeface="Arial"/>
              </a:rPr>
              <a:t>Provide ratings </a:t>
            </a:r>
            <a:r>
              <a:rPr lang="en-US" sz="1800" dirty="0">
                <a:latin typeface="Arial"/>
                <a:cs typeface="Arial"/>
              </a:rPr>
              <a:t>and </a:t>
            </a:r>
            <a:r>
              <a:rPr lang="en-US" sz="1800" dirty="0" smtClean="0">
                <a:latin typeface="Arial"/>
                <a:cs typeface="Arial"/>
              </a:rPr>
              <a:t>comments that can be shared over social media</a:t>
            </a:r>
            <a:endParaRPr lang="en-US" sz="1800" dirty="0">
              <a:latin typeface="Arial"/>
              <a:cs typeface="Arial"/>
            </a:endParaRPr>
          </a:p>
          <a:p>
            <a:pPr lvl="1"/>
            <a:r>
              <a:rPr lang="en-US" sz="1800" dirty="0">
                <a:latin typeface="Arial"/>
                <a:cs typeface="Arial"/>
              </a:rPr>
              <a:t>R</a:t>
            </a:r>
            <a:r>
              <a:rPr lang="en-US" sz="1800" dirty="0" smtClean="0">
                <a:latin typeface="Arial"/>
                <a:cs typeface="Arial"/>
              </a:rPr>
              <a:t>ecommend </a:t>
            </a:r>
            <a:r>
              <a:rPr lang="en-US" sz="1800" dirty="0">
                <a:latin typeface="Arial"/>
                <a:cs typeface="Arial"/>
              </a:rPr>
              <a:t>datasets and participate in </a:t>
            </a:r>
            <a:r>
              <a:rPr lang="en-US" sz="1800" dirty="0" smtClean="0">
                <a:latin typeface="Arial"/>
                <a:cs typeface="Arial"/>
              </a:rPr>
              <a:t>communities</a:t>
            </a:r>
          </a:p>
          <a:p>
            <a:pPr lvl="1"/>
            <a:r>
              <a:rPr lang="en-US" sz="1800" dirty="0" smtClean="0">
                <a:latin typeface="Arial"/>
                <a:cs typeface="Arial"/>
              </a:rPr>
              <a:t>Powerful visualizations</a:t>
            </a:r>
          </a:p>
          <a:p>
            <a:pPr lvl="1"/>
            <a:r>
              <a:rPr lang="en-US" sz="1800" dirty="0" smtClean="0">
                <a:latin typeface="Arial"/>
                <a:cs typeface="Arial"/>
              </a:rPr>
              <a:t>Create a </a:t>
            </a:r>
            <a:r>
              <a:rPr lang="en-US" sz="1800" dirty="0">
                <a:latin typeface="Arial"/>
                <a:cs typeface="Arial"/>
              </a:rPr>
              <a:t>filtered view, a map, or a chart that </a:t>
            </a:r>
            <a:r>
              <a:rPr lang="en-US" sz="1800" dirty="0" smtClean="0">
                <a:latin typeface="Arial"/>
                <a:cs typeface="Arial"/>
              </a:rPr>
              <a:t>represents </a:t>
            </a:r>
            <a:r>
              <a:rPr lang="en-US" sz="1800" dirty="0">
                <a:latin typeface="Arial"/>
                <a:cs typeface="Arial"/>
              </a:rPr>
              <a:t>what they’re interested </a:t>
            </a:r>
            <a:r>
              <a:rPr lang="en-US" sz="1800" dirty="0" smtClean="0">
                <a:latin typeface="Arial"/>
                <a:cs typeface="Arial"/>
              </a:rPr>
              <a:t>in</a:t>
            </a:r>
            <a:endParaRPr lang="en-US" sz="1800" dirty="0">
              <a:latin typeface="Arial"/>
              <a:cs typeface="Arial"/>
            </a:endParaRPr>
          </a:p>
        </p:txBody>
      </p:sp>
      <p:sp>
        <p:nvSpPr>
          <p:cNvPr id="5" name="Slide Number Placeholder 4"/>
          <p:cNvSpPr>
            <a:spLocks noGrp="1"/>
          </p:cNvSpPr>
          <p:nvPr>
            <p:ph type="sldNum" sz="quarter" idx="12"/>
          </p:nvPr>
        </p:nvSpPr>
        <p:spPr/>
        <p:txBody>
          <a:bodyPr/>
          <a:lstStyle/>
          <a:p>
            <a:fld id="{782CC586-CA3B-4B94-89D2-B5A905627F95}" type="slidenum">
              <a:rPr lang="en-US" smtClean="0"/>
              <a:pPr/>
              <a:t>22</a:t>
            </a:fld>
            <a:endParaRPr lang="en-US"/>
          </a:p>
        </p:txBody>
      </p:sp>
      <p:pic>
        <p:nvPicPr>
          <p:cNvPr id="12" name="Picture 11" descr="mage: Consumer Data Becomes Social"/>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21527" y="990600"/>
            <a:ext cx="3336073" cy="2359062"/>
          </a:xfrm>
          <a:prstGeom prst="rect">
            <a:avLst/>
          </a:prstGeom>
          <a:noFill/>
          <a:ln>
            <a:noFill/>
          </a:ln>
        </p:spPr>
      </p:pic>
      <p:pic>
        <p:nvPicPr>
          <p:cNvPr id="8" name="Picture 7" descr="mage: Consumer Create Maps and Charts"/>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380965" y="3657600"/>
            <a:ext cx="3352835" cy="2370492"/>
          </a:xfrm>
          <a:prstGeom prst="rect">
            <a:avLst/>
          </a:prstGeom>
          <a:noFill/>
          <a:ln>
            <a:noFill/>
          </a:ln>
        </p:spPr>
      </p:pic>
    </p:spTree>
    <p:extLst>
      <p:ext uri="{BB962C8B-B14F-4D97-AF65-F5344CB8AC3E}">
        <p14:creationId xmlns:p14="http://schemas.microsoft.com/office/powerpoint/2010/main" xmlns="" val="30287748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Data on Blogs and Social Networks</a:t>
            </a:r>
            <a:endParaRPr lang="en-US" dirty="0"/>
          </a:p>
        </p:txBody>
      </p:sp>
      <p:sp>
        <p:nvSpPr>
          <p:cNvPr id="3" name="Content Placeholder 2"/>
          <p:cNvSpPr>
            <a:spLocks noGrp="1"/>
          </p:cNvSpPr>
          <p:nvPr>
            <p:ph idx="1"/>
          </p:nvPr>
        </p:nvSpPr>
        <p:spPr>
          <a:xfrm>
            <a:off x="4672238" y="1341437"/>
            <a:ext cx="4090762" cy="4525963"/>
          </a:xfrm>
        </p:spPr>
        <p:txBody>
          <a:bodyPr>
            <a:noAutofit/>
          </a:bodyPr>
          <a:lstStyle/>
          <a:p>
            <a:r>
              <a:rPr lang="en-US" sz="2400" dirty="0">
                <a:latin typeface="Arial"/>
                <a:cs typeface="Arial"/>
              </a:rPr>
              <a:t>D</a:t>
            </a:r>
            <a:r>
              <a:rPr lang="en-US" sz="2400" dirty="0" smtClean="0">
                <a:latin typeface="Arial"/>
                <a:cs typeface="Arial"/>
              </a:rPr>
              <a:t>ata tells </a:t>
            </a:r>
            <a:r>
              <a:rPr lang="en-US" sz="2400" dirty="0">
                <a:latin typeface="Arial"/>
                <a:cs typeface="Arial"/>
              </a:rPr>
              <a:t>stories that </a:t>
            </a:r>
            <a:r>
              <a:rPr lang="en-US" sz="2400" dirty="0" smtClean="0">
                <a:latin typeface="Arial"/>
                <a:cs typeface="Arial"/>
              </a:rPr>
              <a:t>people </a:t>
            </a:r>
            <a:r>
              <a:rPr lang="en-US" sz="2400" dirty="0">
                <a:latin typeface="Arial"/>
                <a:cs typeface="Arial"/>
              </a:rPr>
              <a:t>care </a:t>
            </a:r>
            <a:r>
              <a:rPr lang="en-US" sz="2400" dirty="0" smtClean="0">
                <a:latin typeface="Arial"/>
                <a:cs typeface="Arial"/>
              </a:rPr>
              <a:t>about</a:t>
            </a:r>
          </a:p>
          <a:p>
            <a:r>
              <a:rPr lang="en-US" sz="2400" dirty="0" smtClean="0">
                <a:latin typeface="Arial"/>
                <a:cs typeface="Arial"/>
              </a:rPr>
              <a:t>Embed data </a:t>
            </a:r>
            <a:r>
              <a:rPr lang="en-US" sz="2400" dirty="0">
                <a:latin typeface="Arial"/>
                <a:cs typeface="Arial"/>
              </a:rPr>
              <a:t>on blogs and web </a:t>
            </a:r>
            <a:r>
              <a:rPr lang="en-US" sz="2400" dirty="0" smtClean="0">
                <a:latin typeface="Arial"/>
                <a:cs typeface="Arial"/>
              </a:rPr>
              <a:t>sites</a:t>
            </a:r>
            <a:endParaRPr lang="en-US" sz="2400" dirty="0">
              <a:latin typeface="Arial"/>
              <a:cs typeface="Arial"/>
            </a:endParaRPr>
          </a:p>
          <a:p>
            <a:pPr lvl="0"/>
            <a:r>
              <a:rPr lang="en-US" sz="2400" dirty="0">
                <a:latin typeface="Arial"/>
                <a:cs typeface="Arial"/>
              </a:rPr>
              <a:t>E</a:t>
            </a:r>
            <a:r>
              <a:rPr lang="en-US" sz="2400" dirty="0" smtClean="0">
                <a:latin typeface="Arial"/>
                <a:cs typeface="Arial"/>
              </a:rPr>
              <a:t>mbed </a:t>
            </a:r>
            <a:r>
              <a:rPr lang="en-US" sz="2400" dirty="0">
                <a:latin typeface="Arial"/>
                <a:cs typeface="Arial"/>
              </a:rPr>
              <a:t>a dataset or </a:t>
            </a:r>
            <a:r>
              <a:rPr lang="en-US" sz="2400" dirty="0" smtClean="0">
                <a:latin typeface="Arial"/>
                <a:cs typeface="Arial"/>
              </a:rPr>
              <a:t>view of </a:t>
            </a:r>
            <a:r>
              <a:rPr lang="en-US" sz="2400" dirty="0">
                <a:latin typeface="Arial"/>
                <a:cs typeface="Arial"/>
              </a:rPr>
              <a:t>a dataset on any webpage</a:t>
            </a:r>
          </a:p>
          <a:p>
            <a:pPr lvl="0"/>
            <a:r>
              <a:rPr lang="en-US" sz="2400" dirty="0" smtClean="0">
                <a:latin typeface="Arial"/>
                <a:cs typeface="Arial"/>
              </a:rPr>
              <a:t>Bring data to where people are having conversations</a:t>
            </a:r>
            <a:endParaRPr lang="en-US" sz="2400" dirty="0">
              <a:latin typeface="Arial"/>
              <a:cs typeface="Arial"/>
            </a:endParaRPr>
          </a:p>
        </p:txBody>
      </p:sp>
      <p:sp>
        <p:nvSpPr>
          <p:cNvPr id="5" name="Slide Number Placeholder 4"/>
          <p:cNvSpPr>
            <a:spLocks noGrp="1"/>
          </p:cNvSpPr>
          <p:nvPr>
            <p:ph type="sldNum" sz="quarter" idx="12"/>
          </p:nvPr>
        </p:nvSpPr>
        <p:spPr/>
        <p:txBody>
          <a:bodyPr/>
          <a:lstStyle/>
          <a:p>
            <a:fld id="{782CC586-CA3B-4B94-89D2-B5A905627F95}" type="slidenum">
              <a:rPr lang="en-US" smtClean="0"/>
              <a:pPr/>
              <a:t>23</a:t>
            </a:fld>
            <a:endParaRPr lang="en-US"/>
          </a:p>
        </p:txBody>
      </p:sp>
      <p:pic>
        <p:nvPicPr>
          <p:cNvPr id="7" name="Picture 6" descr="White House Releases Visitors List; Help Us Look Through It-1.png"/>
          <p:cNvPicPr>
            <a:picLocks noChangeAspect="1"/>
          </p:cNvPicPr>
          <p:nvPr/>
        </p:nvPicPr>
        <p:blipFill rotWithShape="1">
          <a:blip r:embed="rId3">
            <a:extLst>
              <a:ext uri="{28A0092B-C50C-407E-A947-70E740481C1C}">
                <a14:useLocalDpi xmlns:a14="http://schemas.microsoft.com/office/drawing/2010/main" xmlns="" val="0"/>
              </a:ext>
            </a:extLst>
          </a:blip>
          <a:srcRect b="13105"/>
          <a:stretch/>
        </p:blipFill>
        <p:spPr>
          <a:xfrm>
            <a:off x="360975" y="1905000"/>
            <a:ext cx="2534625" cy="2725642"/>
          </a:xfrm>
          <a:prstGeom prst="rect">
            <a:avLst/>
          </a:prstGeom>
          <a:effectLst>
            <a:outerShdw blurRad="50800" dist="38100" dir="2700000" algn="tl" rotWithShape="0">
              <a:srgbClr val="000000">
                <a:alpha val="43000"/>
              </a:srgbClr>
            </a:outerShdw>
          </a:effectLst>
        </p:spPr>
      </p:pic>
      <p:pic>
        <p:nvPicPr>
          <p:cNvPr id="8" name="Picture 7" descr="Visitor Access Records | The White House.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14400" y="3657600"/>
            <a:ext cx="3149098" cy="1559989"/>
          </a:xfrm>
          <a:prstGeom prst="rect">
            <a:avLst/>
          </a:prstGeom>
          <a:effectLst>
            <a:outerShdw blurRad="50800" dist="38100" dir="2700000" algn="tl" rotWithShape="0">
              <a:srgbClr val="000000">
                <a:alpha val="43000"/>
              </a:srgbClr>
            </a:outerShdw>
          </a:effectLst>
        </p:spPr>
      </p:pic>
      <p:pic>
        <p:nvPicPr>
          <p:cNvPr id="6" name="Picture 5" descr="White House Releases Visitors List; Help Us Look Through It.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180051" y="1185195"/>
            <a:ext cx="3087149" cy="1609314"/>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6356810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81400" y="444500"/>
            <a:ext cx="5562600" cy="850900"/>
          </a:xfrm>
        </p:spPr>
        <p:txBody>
          <a:bodyPr/>
          <a:lstStyle/>
          <a:p>
            <a:r>
              <a:rPr lang="en-US" dirty="0" smtClean="0">
                <a:solidFill>
                  <a:srgbClr val="17375E"/>
                </a:solidFill>
                <a:latin typeface="+mn-lt"/>
                <a:ea typeface="ＭＳ Ｐゴシック" charset="0"/>
                <a:cs typeface="ＭＳ Ｐゴシック" charset="0"/>
              </a:rPr>
              <a:t>Open Communities for Discussing Trends and Topics </a:t>
            </a:r>
            <a:endParaRPr lang="en-US" dirty="0">
              <a:solidFill>
                <a:srgbClr val="17375E"/>
              </a:solidFill>
              <a:latin typeface="+mn-lt"/>
              <a:ea typeface="ＭＳ Ｐゴシック" charset="0"/>
              <a:cs typeface="ＭＳ Ｐゴシック" charset="0"/>
            </a:endParaRPr>
          </a:p>
        </p:txBody>
      </p:sp>
      <p:sp>
        <p:nvSpPr>
          <p:cNvPr id="56323" name="Content Placeholder 6"/>
          <p:cNvSpPr>
            <a:spLocks noGrp="1"/>
          </p:cNvSpPr>
          <p:nvPr>
            <p:ph idx="1"/>
          </p:nvPr>
        </p:nvSpPr>
        <p:spPr>
          <a:xfrm>
            <a:off x="5410200" y="1371600"/>
            <a:ext cx="3733800" cy="4754563"/>
          </a:xfrm>
        </p:spPr>
        <p:txBody>
          <a:bodyPr>
            <a:noAutofit/>
          </a:bodyPr>
          <a:lstStyle/>
          <a:p>
            <a:pPr eaLnBrk="1" hangingPunct="1"/>
            <a:r>
              <a:rPr lang="en-US" sz="2400" dirty="0" smtClean="0">
                <a:solidFill>
                  <a:schemeClr val="tx2">
                    <a:lumMod val="75000"/>
                  </a:schemeClr>
                </a:solidFill>
                <a:latin typeface="+mn-lt"/>
                <a:ea typeface="ＭＳ Ｐゴシック" charset="0"/>
                <a:cs typeface="Arial" charset="0"/>
              </a:rPr>
              <a:t>Join in the community discussions about open data and semantic technologies at </a:t>
            </a:r>
            <a:r>
              <a:rPr lang="en-US" sz="1800" dirty="0" smtClean="0">
                <a:solidFill>
                  <a:schemeClr val="tx2">
                    <a:lumMod val="75000"/>
                  </a:schemeClr>
                </a:solidFill>
                <a:latin typeface="+mn-lt"/>
                <a:ea typeface="ＭＳ Ｐゴシック" charset="0"/>
                <a:cs typeface="Arial" charset="0"/>
                <a:hlinkClick r:id="rId3"/>
              </a:rPr>
              <a:t>http://www.data.gov/opendata</a:t>
            </a:r>
            <a:endParaRPr lang="en-US" sz="2400" dirty="0" smtClean="0">
              <a:solidFill>
                <a:schemeClr val="tx2">
                  <a:lumMod val="75000"/>
                </a:schemeClr>
              </a:solidFill>
              <a:latin typeface="+mn-lt"/>
              <a:ea typeface="ＭＳ Ｐゴシック" charset="0"/>
              <a:cs typeface="Arial" charset="0"/>
            </a:endParaRPr>
          </a:p>
          <a:p>
            <a:pPr lvl="1"/>
            <a:r>
              <a:rPr lang="en-US" sz="2000" dirty="0" smtClean="0">
                <a:solidFill>
                  <a:schemeClr val="tx2">
                    <a:lumMod val="75000"/>
                  </a:schemeClr>
                </a:solidFill>
                <a:latin typeface="+mn-lt"/>
                <a:ea typeface="ＭＳ Ｐゴシック" charset="0"/>
                <a:cs typeface="Arial" charset="0"/>
              </a:rPr>
              <a:t>Twitter at @usdatagov</a:t>
            </a:r>
          </a:p>
          <a:p>
            <a:pPr eaLnBrk="1" hangingPunct="1"/>
            <a:r>
              <a:rPr lang="en-US" sz="2400" dirty="0" smtClean="0">
                <a:solidFill>
                  <a:schemeClr val="tx2">
                    <a:lumMod val="75000"/>
                  </a:schemeClr>
                </a:solidFill>
                <a:latin typeface="+mn-lt"/>
                <a:ea typeface="ＭＳ Ｐゴシック" charset="0"/>
                <a:cs typeface="Arial" charset="0"/>
              </a:rPr>
              <a:t>If you are interested in a specific type of data let us know!</a:t>
            </a:r>
          </a:p>
        </p:txBody>
      </p:sp>
      <p:sp>
        <p:nvSpPr>
          <p:cNvPr id="4" name="Slide Number Placeholder 3"/>
          <p:cNvSpPr>
            <a:spLocks noGrp="1"/>
          </p:cNvSpPr>
          <p:nvPr>
            <p:ph type="sldNum" sz="quarter" idx="12"/>
          </p:nvPr>
        </p:nvSpPr>
        <p:spPr/>
        <p:txBody>
          <a:bodyPr/>
          <a:lstStyle/>
          <a:p>
            <a:fld id="{BF3140E9-2060-47D3-A083-604100BDC2B3}" type="slidenum">
              <a:rPr lang="en-US" smtClean="0"/>
              <a:pPr/>
              <a:t>24</a:t>
            </a:fld>
            <a:endParaRPr lang="en-US" dirty="0"/>
          </a:p>
        </p:txBody>
      </p:sp>
      <p:pic>
        <p:nvPicPr>
          <p:cNvPr id="6" name="Picture 2"/>
          <p:cNvPicPr>
            <a:picLocks noChangeAspect="1" noChangeArrowheads="1"/>
          </p:cNvPicPr>
          <p:nvPr/>
        </p:nvPicPr>
        <p:blipFill rotWithShape="1">
          <a:blip r:embed="rId4"/>
          <a:srcRect l="26196" t="1909" r="25833" b="27274"/>
          <a:stretch/>
        </p:blipFill>
        <p:spPr bwMode="auto">
          <a:xfrm>
            <a:off x="304800" y="1524000"/>
            <a:ext cx="4876800" cy="4260480"/>
          </a:xfrm>
          <a:prstGeom prst="rect">
            <a:avLst/>
          </a:prstGeom>
          <a:ln>
            <a:headEnd/>
            <a:tailEnd/>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 xmlns:p14="http://schemas.microsoft.com/office/powerpoint/2010/main" val="14247975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OpenData.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90500" y="914400"/>
            <a:ext cx="3467100" cy="3306037"/>
          </a:xfrm>
          <a:prstGeom prst="rect">
            <a:avLst/>
          </a:prstGeom>
        </p:spPr>
        <p:style>
          <a:lnRef idx="2">
            <a:schemeClr val="accent1"/>
          </a:lnRef>
          <a:fillRef idx="1">
            <a:schemeClr val="lt1"/>
          </a:fillRef>
          <a:effectRef idx="0">
            <a:schemeClr val="accent1"/>
          </a:effectRef>
          <a:fontRef idx="minor">
            <a:schemeClr val="dk1"/>
          </a:fontRef>
        </p:style>
      </p:pic>
      <p:sp>
        <p:nvSpPr>
          <p:cNvPr id="6" name="Title 5"/>
          <p:cNvSpPr>
            <a:spLocks noGrp="1"/>
          </p:cNvSpPr>
          <p:nvPr>
            <p:ph type="title"/>
          </p:nvPr>
        </p:nvSpPr>
        <p:spPr>
          <a:xfrm>
            <a:off x="3479800" y="298704"/>
            <a:ext cx="5511800" cy="762000"/>
          </a:xfrm>
        </p:spPr>
        <p:txBody>
          <a:bodyPr>
            <a:noAutofit/>
          </a:bodyPr>
          <a:lstStyle/>
          <a:p>
            <a:r>
              <a:rPr lang="en-US" dirty="0" smtClean="0">
                <a:solidFill>
                  <a:srgbClr val="17375E"/>
                </a:solidFill>
                <a:latin typeface="+mn-lt"/>
                <a:ea typeface="ＭＳ Ｐゴシック" charset="0"/>
                <a:cs typeface="ＭＳ Ｐゴシック" charset="0"/>
              </a:rPr>
              <a:t>Community Sites…Stay Tuned</a:t>
            </a:r>
            <a:endParaRPr lang="en-US" dirty="0">
              <a:solidFill>
                <a:srgbClr val="17375E"/>
              </a:solidFill>
              <a:latin typeface="+mn-lt"/>
              <a:ea typeface="ＭＳ Ｐゴシック" charset="0"/>
              <a:cs typeface="ＭＳ Ｐゴシック" charset="0"/>
            </a:endParaRPr>
          </a:p>
        </p:txBody>
      </p:sp>
      <p:graphicFrame>
        <p:nvGraphicFramePr>
          <p:cNvPr id="9" name="Table 8"/>
          <p:cNvGraphicFramePr>
            <a:graphicFrameLocks noGrp="1"/>
          </p:cNvGraphicFramePr>
          <p:nvPr>
            <p:extLst>
              <p:ext uri="{D42A27DB-BD31-4B8C-83A1-F6EECF244321}">
                <p14:modId xmlns="" xmlns:p14="http://schemas.microsoft.com/office/powerpoint/2010/main" val="1291928551"/>
              </p:ext>
            </p:extLst>
          </p:nvPr>
        </p:nvGraphicFramePr>
        <p:xfrm>
          <a:off x="5257800" y="1143000"/>
          <a:ext cx="3581400" cy="5035296"/>
        </p:xfrm>
        <a:graphic>
          <a:graphicData uri="http://schemas.openxmlformats.org/drawingml/2006/table">
            <a:tbl>
              <a:tblPr firstRow="1" bandRow="1">
                <a:tableStyleId>{6E25E649-3F16-4E02-A733-19D2CDBF48F0}</a:tableStyleId>
              </a:tblPr>
              <a:tblGrid>
                <a:gridCol w="3001671"/>
                <a:gridCol w="579729"/>
              </a:tblGrid>
              <a:tr h="0">
                <a:tc>
                  <a:txBody>
                    <a:bodyPr/>
                    <a:lstStyle/>
                    <a:p>
                      <a:r>
                        <a:rPr lang="en-US" sz="1800" dirty="0" smtClean="0"/>
                        <a:t>Community</a:t>
                      </a:r>
                      <a:endParaRPr lang="en-US" sz="1800" dirty="0"/>
                    </a:p>
                  </a:txBody>
                  <a:tcPr/>
                </a:tc>
                <a:tc>
                  <a:txBody>
                    <a:bodyPr/>
                    <a:lstStyle/>
                    <a:p>
                      <a:endParaRPr lang="en-US" sz="1800" dirty="0"/>
                    </a:p>
                  </a:txBody>
                  <a:tcPr/>
                </a:tc>
              </a:tr>
              <a:tr h="147198">
                <a:tc>
                  <a:txBody>
                    <a:bodyPr/>
                    <a:lstStyle/>
                    <a:p>
                      <a:pPr fontAlgn="t"/>
                      <a:r>
                        <a:rPr lang="en-US" sz="1800" b="0" dirty="0" smtClean="0"/>
                        <a:t>Restore the Gulf </a:t>
                      </a:r>
                    </a:p>
                  </a:txBody>
                  <a:tcPr marT="27432" marB="9144"/>
                </a:tc>
                <a:tc>
                  <a:txBody>
                    <a:bodyPr/>
                    <a:lstStyle/>
                    <a:p>
                      <a:pPr algn="ctr"/>
                      <a:r>
                        <a:rPr lang="en-US" sz="1600" dirty="0" smtClean="0">
                          <a:solidFill>
                            <a:srgbClr val="008000"/>
                          </a:solidFill>
                          <a:latin typeface="Zapf Dingbats"/>
                          <a:ea typeface="Zapf Dingbats"/>
                          <a:cs typeface="Zapf Dingbats"/>
                          <a:sym typeface="Zapf Dingbats"/>
                        </a:rPr>
                        <a:t>✓</a:t>
                      </a:r>
                      <a:endParaRPr lang="en-US" sz="1600" dirty="0">
                        <a:solidFill>
                          <a:srgbClr val="008000"/>
                        </a:solidFill>
                      </a:endParaRPr>
                    </a:p>
                  </a:txBody>
                  <a:tcPr marT="9144" marB="9144"/>
                </a:tc>
              </a:tr>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dirty="0" smtClean="0"/>
                        <a:t>Open Data</a:t>
                      </a:r>
                    </a:p>
                  </a:txBody>
                  <a:tcPr marT="27432"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008000"/>
                          </a:solidFill>
                          <a:latin typeface="Zapf Dingbats"/>
                          <a:ea typeface="Zapf Dingbats"/>
                          <a:cs typeface="Zapf Dingbats"/>
                          <a:sym typeface="Zapf Dingbats"/>
                        </a:rPr>
                        <a:t>✓</a:t>
                      </a:r>
                      <a:endParaRPr lang="en-US" sz="1600" dirty="0" smtClean="0">
                        <a:solidFill>
                          <a:srgbClr val="008000"/>
                        </a:solidFill>
                      </a:endParaRPr>
                    </a:p>
                  </a:txBody>
                  <a:tcPr/>
                </a:tc>
              </a:tr>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dirty="0" smtClean="0"/>
                        <a:t>Semantic Web</a:t>
                      </a:r>
                    </a:p>
                  </a:txBody>
                  <a:tcPr marT="27432" marB="9144"/>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rgbClr val="008000"/>
                          </a:solidFill>
                          <a:latin typeface="Zapf Dingbats"/>
                          <a:ea typeface="Zapf Dingbats"/>
                          <a:cs typeface="Zapf Dingbats"/>
                          <a:sym typeface="Zapf Dingbats"/>
                        </a:rPr>
                        <a:t>✓</a:t>
                      </a:r>
                      <a:endParaRPr lang="en-US" sz="1600" dirty="0" smtClean="0">
                        <a:solidFill>
                          <a:srgbClr val="008000"/>
                        </a:solidFill>
                      </a:endParaRPr>
                    </a:p>
                  </a:txBody>
                  <a:tcPr/>
                </a:tc>
              </a:tr>
              <a:tr h="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dirty="0" smtClean="0"/>
                        <a:t>Health</a:t>
                      </a:r>
                    </a:p>
                  </a:txBody>
                  <a:tcPr marT="27432" marB="91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8000"/>
                          </a:solidFill>
                          <a:latin typeface="Zapf Dingbats"/>
                          <a:ea typeface="Zapf Dingbats"/>
                          <a:cs typeface="Zapf Dingbats"/>
                          <a:sym typeface="Zapf Dingbats"/>
                        </a:rPr>
                        <a:t>✓</a:t>
                      </a:r>
                      <a:endParaRPr lang="en-US" sz="1600" b="1" dirty="0" smtClean="0">
                        <a:solidFill>
                          <a:srgbClr val="008000"/>
                        </a:solidFill>
                      </a:endParaRPr>
                    </a:p>
                  </a:txBody>
                  <a:tcPr/>
                </a:tc>
              </a:tr>
              <a:tr h="0">
                <a:tc>
                  <a:txBody>
                    <a:bodyPr/>
                    <a:lstStyle/>
                    <a:p>
                      <a:r>
                        <a:rPr lang="en-US" sz="1800" b="0" dirty="0" smtClean="0"/>
                        <a:t>Law</a:t>
                      </a:r>
                      <a:endParaRPr lang="en-US" sz="1800" b="0" dirty="0"/>
                    </a:p>
                  </a:txBody>
                  <a:tcPr marT="27432" marB="91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8000"/>
                          </a:solidFill>
                          <a:latin typeface="Zapf Dingbats"/>
                          <a:ea typeface="Zapf Dingbats"/>
                          <a:cs typeface="Zapf Dingbats"/>
                          <a:sym typeface="Zapf Dingbats"/>
                        </a:rPr>
                        <a:t>✓</a:t>
                      </a:r>
                      <a:endParaRPr lang="en-US" sz="1600" b="1" dirty="0" smtClean="0">
                        <a:solidFill>
                          <a:srgbClr val="008000"/>
                        </a:solidFill>
                      </a:endParaRPr>
                    </a:p>
                  </a:txBody>
                  <a:tcPr/>
                </a:tc>
              </a:tr>
              <a:tr h="0">
                <a:tc>
                  <a:txBody>
                    <a:bodyPr/>
                    <a:lstStyle/>
                    <a:p>
                      <a:r>
                        <a:rPr lang="en-US" sz="1800" b="0" dirty="0" smtClean="0"/>
                        <a:t>Education</a:t>
                      </a:r>
                      <a:endParaRPr lang="en-US" sz="1800" b="0" dirty="0"/>
                    </a:p>
                  </a:txBody>
                  <a:tcPr marT="27432" marB="9144"/>
                </a:tc>
                <a:tc>
                  <a:txBody>
                    <a:bodyPr/>
                    <a:lstStyle/>
                    <a:p>
                      <a:pPr algn="ctr"/>
                      <a:endParaRPr lang="en-US" sz="1600" b="1" dirty="0"/>
                    </a:p>
                  </a:txBody>
                  <a:tcPr/>
                </a:tc>
              </a:tr>
              <a:tr h="0">
                <a:tc>
                  <a:txBody>
                    <a:bodyPr/>
                    <a:lstStyle/>
                    <a:p>
                      <a:r>
                        <a:rPr lang="en-US" sz="1800" b="0" dirty="0" smtClean="0"/>
                        <a:t>Energy</a:t>
                      </a:r>
                      <a:endParaRPr lang="en-US" sz="1800" b="0" dirty="0"/>
                    </a:p>
                  </a:txBody>
                  <a:tcPr marT="27432" marB="91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8000"/>
                          </a:solidFill>
                          <a:latin typeface="Zapf Dingbats"/>
                          <a:ea typeface="Zapf Dingbats"/>
                          <a:cs typeface="Zapf Dingbats"/>
                          <a:sym typeface="Zapf Dingbats"/>
                        </a:rPr>
                        <a:t>✓</a:t>
                      </a:r>
                      <a:endParaRPr lang="en-US" sz="1600" b="1" dirty="0" smtClean="0">
                        <a:solidFill>
                          <a:srgbClr val="008000"/>
                        </a:solidFill>
                      </a:endParaRPr>
                    </a:p>
                  </a:txBody>
                  <a:tcPr/>
                </a:tc>
              </a:tr>
              <a:tr h="0">
                <a:tc>
                  <a:txBody>
                    <a:bodyPr/>
                    <a:lstStyle/>
                    <a:p>
                      <a:r>
                        <a:rPr lang="en-US" sz="1800" b="0" dirty="0" smtClean="0"/>
                        <a:t>Developers</a:t>
                      </a:r>
                      <a:endParaRPr lang="en-US" sz="1800" b="0" dirty="0"/>
                    </a:p>
                  </a:txBody>
                  <a:tcPr marT="27432" marB="9144"/>
                </a:tc>
                <a:tc>
                  <a:txBody>
                    <a:bodyPr/>
                    <a:lstStyle/>
                    <a:p>
                      <a:pPr algn="ctr"/>
                      <a:endParaRPr lang="en-US" sz="1600" b="1" dirty="0"/>
                    </a:p>
                  </a:txBody>
                  <a:tcPr/>
                </a:tc>
              </a:tr>
              <a:tr h="0">
                <a:tc>
                  <a:txBody>
                    <a:bodyPr/>
                    <a:lstStyle/>
                    <a:p>
                      <a:r>
                        <a:rPr lang="en-US" sz="1800" b="0" dirty="0" smtClean="0"/>
                        <a:t>Foreign trade products</a:t>
                      </a:r>
                      <a:endParaRPr lang="en-US" sz="1800" b="0" dirty="0"/>
                    </a:p>
                  </a:txBody>
                  <a:tcPr marT="27432" marB="9144"/>
                </a:tc>
                <a:tc>
                  <a:txBody>
                    <a:bodyPr/>
                    <a:lstStyle/>
                    <a:p>
                      <a:pPr algn="ctr"/>
                      <a:endParaRPr lang="en-US" sz="1600" b="1" dirty="0"/>
                    </a:p>
                  </a:txBody>
                  <a:tcPr/>
                </a:tc>
              </a:tr>
              <a:tr h="0">
                <a:tc>
                  <a:txBody>
                    <a:bodyPr/>
                    <a:lstStyle/>
                    <a:p>
                      <a:r>
                        <a:rPr lang="en-US" sz="1800" b="0" dirty="0" smtClean="0"/>
                        <a:t>Human rights</a:t>
                      </a:r>
                      <a:endParaRPr lang="en-US" sz="1800" b="0" dirty="0"/>
                    </a:p>
                  </a:txBody>
                  <a:tcPr marT="27432" marB="9144"/>
                </a:tc>
                <a:tc>
                  <a:txBody>
                    <a:bodyPr/>
                    <a:lstStyle/>
                    <a:p>
                      <a:pPr algn="ctr"/>
                      <a:endParaRPr lang="en-US" sz="1600" b="1" dirty="0"/>
                    </a:p>
                  </a:txBody>
                  <a:tcPr/>
                </a:tc>
              </a:tr>
              <a:tr h="0">
                <a:tc>
                  <a:txBody>
                    <a:bodyPr/>
                    <a:lstStyle/>
                    <a:p>
                      <a:r>
                        <a:rPr lang="en-US" sz="1800" b="0" dirty="0" smtClean="0"/>
                        <a:t>Climate</a:t>
                      </a:r>
                      <a:endParaRPr lang="en-US" sz="1800" b="0" dirty="0"/>
                    </a:p>
                  </a:txBody>
                  <a:tcPr marT="27432" marB="9144"/>
                </a:tc>
                <a:tc>
                  <a:txBody>
                    <a:bodyPr/>
                    <a:lstStyle/>
                    <a:p>
                      <a:pPr algn="ctr"/>
                      <a:endParaRPr lang="en-US" sz="1600" b="1" dirty="0"/>
                    </a:p>
                  </a:txBody>
                  <a:tcPr/>
                </a:tc>
              </a:tr>
              <a:tr h="0">
                <a:tc>
                  <a:txBody>
                    <a:bodyPr/>
                    <a:lstStyle/>
                    <a:p>
                      <a:r>
                        <a:rPr lang="en-US" dirty="0" smtClean="0"/>
                        <a:t>Marine and coastal</a:t>
                      </a:r>
                      <a:endParaRPr lang="en-US" dirty="0"/>
                    </a:p>
                  </a:txBody>
                  <a:tcPr marT="27432" marB="9144"/>
                </a:tc>
                <a:tc>
                  <a:txBody>
                    <a:bodyPr/>
                    <a:lstStyle/>
                    <a:p>
                      <a:pPr algn="ctr"/>
                      <a:endParaRPr lang="en-US" sz="1600" b="1" dirty="0"/>
                    </a:p>
                  </a:txBody>
                  <a:tcPr/>
                </a:tc>
              </a:tr>
              <a:tr h="0">
                <a:tc>
                  <a:txBody>
                    <a:bodyPr/>
                    <a:lstStyle/>
                    <a:p>
                      <a:r>
                        <a:rPr lang="en-US" dirty="0" smtClean="0"/>
                        <a:t>OECD</a:t>
                      </a:r>
                      <a:endParaRPr lang="en-US" dirty="0"/>
                    </a:p>
                  </a:txBody>
                  <a:tcPr marT="27432" marB="9144"/>
                </a:tc>
                <a:tc>
                  <a:txBody>
                    <a:bodyPr/>
                    <a:lstStyle/>
                    <a:p>
                      <a:pPr algn="ctr"/>
                      <a:endParaRPr lang="en-US" sz="1600" dirty="0"/>
                    </a:p>
                  </a:txBody>
                  <a:tcPr/>
                </a:tc>
              </a:tr>
              <a:tr h="0">
                <a:tc>
                  <a:txBody>
                    <a:bodyPr/>
                    <a:lstStyle/>
                    <a:p>
                      <a:r>
                        <a:rPr lang="en-US" sz="1800" b="0" dirty="0" smtClean="0"/>
                        <a:t>Open data research</a:t>
                      </a:r>
                      <a:endParaRPr lang="en-US" sz="1800" b="0" dirty="0"/>
                    </a:p>
                  </a:txBody>
                  <a:tcPr marT="27432" marB="9144"/>
                </a:tc>
                <a:tc>
                  <a:txBody>
                    <a:bodyPr/>
                    <a:lstStyle/>
                    <a:p>
                      <a:pPr algn="ctr"/>
                      <a:endParaRPr lang="en-US" sz="1600" dirty="0"/>
                    </a:p>
                  </a:txBody>
                  <a:tcPr/>
                </a:tc>
              </a:tr>
            </a:tbl>
          </a:graphicData>
        </a:graphic>
      </p:graphicFrame>
      <p:sp>
        <p:nvSpPr>
          <p:cNvPr id="2" name="Slide Number Placeholder 1"/>
          <p:cNvSpPr>
            <a:spLocks noGrp="1"/>
          </p:cNvSpPr>
          <p:nvPr>
            <p:ph type="sldNum" sz="quarter" idx="12"/>
          </p:nvPr>
        </p:nvSpPr>
        <p:spPr/>
        <p:txBody>
          <a:bodyPr/>
          <a:lstStyle/>
          <a:p>
            <a:fld id="{BF3140E9-2060-47D3-A083-604100BDC2B3}" type="slidenum">
              <a:rPr lang="en-US" smtClean="0">
                <a:latin typeface="+mn-lt"/>
              </a:rPr>
              <a:pPr/>
              <a:t>25</a:t>
            </a:fld>
            <a:endParaRPr lang="en-US" dirty="0">
              <a:latin typeface="+mn-lt"/>
            </a:endParaRPr>
          </a:p>
        </p:txBody>
      </p:sp>
      <p:pic>
        <p:nvPicPr>
          <p:cNvPr id="11" name="Picture 4"/>
          <p:cNvPicPr>
            <a:picLocks noChangeAspect="1" noChangeArrowheads="1"/>
          </p:cNvPicPr>
          <p:nvPr/>
        </p:nvPicPr>
        <p:blipFill>
          <a:blip r:embed="rId4" cstate="print"/>
          <a:srcRect/>
          <a:stretch>
            <a:fillRect/>
          </a:stretch>
        </p:blipFill>
        <p:spPr bwMode="auto">
          <a:xfrm>
            <a:off x="1752600" y="2442318"/>
            <a:ext cx="2863275" cy="3806082"/>
          </a:xfrm>
          <a:prstGeom prst="rect">
            <a:avLst/>
          </a:prstGeom>
          <a:ln>
            <a:headEnd/>
            <a:tailEnd/>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 xmlns:p14="http://schemas.microsoft.com/office/powerpoint/2010/main" val="32368141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RDF Resource Description Framework Icon">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390003" y="4922520"/>
            <a:ext cx="155892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9" name="Content Placeholder 4" descr="DG_Seman.tiff"/>
          <p:cNvPicPr>
            <a:picLocks noGrp="1" noChangeAspect="1"/>
          </p:cNvPicPr>
          <p:nvPr>
            <p:ph sz="half" idx="1"/>
          </p:nvPr>
        </p:nvPicPr>
        <p:blipFill>
          <a:blip r:embed="rId5">
            <a:extLst>
              <a:ext uri="{28A0092B-C50C-407E-A947-70E740481C1C}">
                <a14:useLocalDpi xmlns="" xmlns:a14="http://schemas.microsoft.com/office/drawing/2010/main" val="0"/>
              </a:ext>
            </a:extLst>
          </a:blip>
          <a:srcRect l="-31" r="-31"/>
          <a:stretch>
            <a:fillRect/>
          </a:stretch>
        </p:blipFill>
        <p:spPr>
          <a:xfrm>
            <a:off x="304800" y="1219200"/>
            <a:ext cx="4038600" cy="4484688"/>
          </a:xfrm>
        </p:spPr>
        <p:style>
          <a:lnRef idx="2">
            <a:schemeClr val="accent1"/>
          </a:lnRef>
          <a:fillRef idx="1">
            <a:schemeClr val="lt1"/>
          </a:fillRef>
          <a:effectRef idx="0">
            <a:schemeClr val="accent1"/>
          </a:effectRef>
          <a:fontRef idx="minor">
            <a:schemeClr val="dk1"/>
          </a:fontRef>
        </p:style>
      </p:pic>
      <p:sp>
        <p:nvSpPr>
          <p:cNvPr id="50180" name="Content Placeholder 5"/>
          <p:cNvSpPr>
            <a:spLocks noGrp="1"/>
          </p:cNvSpPr>
          <p:nvPr>
            <p:ph sz="half" idx="2"/>
          </p:nvPr>
        </p:nvSpPr>
        <p:spPr>
          <a:xfrm>
            <a:off x="4495800" y="1219200"/>
            <a:ext cx="4267200" cy="4267200"/>
          </a:xfrm>
        </p:spPr>
        <p:txBody>
          <a:bodyPr>
            <a:noAutofit/>
          </a:bodyPr>
          <a:lstStyle/>
          <a:p>
            <a:pPr eaLnBrk="1" hangingPunct="1"/>
            <a:r>
              <a:rPr lang="en-US" dirty="0" smtClean="0">
                <a:solidFill>
                  <a:schemeClr val="tx2">
                    <a:lumMod val="75000"/>
                  </a:schemeClr>
                </a:solidFill>
                <a:latin typeface="+mn-lt"/>
                <a:ea typeface="ＭＳ Ｐゴシック" charset="0"/>
                <a:cs typeface="ＭＳ Ｐゴシック" charset="0"/>
              </a:rPr>
              <a:t>Provides developers the tools and raw data formats to develop new capabilities</a:t>
            </a:r>
          </a:p>
          <a:p>
            <a:pPr eaLnBrk="1" hangingPunct="1"/>
            <a:r>
              <a:rPr lang="en-US" dirty="0" smtClean="0">
                <a:solidFill>
                  <a:schemeClr val="tx2">
                    <a:lumMod val="75000"/>
                  </a:schemeClr>
                </a:solidFill>
                <a:latin typeface="+mn-lt"/>
                <a:ea typeface="ＭＳ Ｐゴシック" charset="0"/>
                <a:cs typeface="ＭＳ Ｐゴシック" charset="0"/>
              </a:rPr>
              <a:t>Close partnership with Rensselaer Polytechnic Institute</a:t>
            </a:r>
          </a:p>
          <a:p>
            <a:pPr eaLnBrk="1" hangingPunct="1"/>
            <a:r>
              <a:rPr lang="en-US" dirty="0" smtClean="0">
                <a:solidFill>
                  <a:schemeClr val="tx2">
                    <a:lumMod val="75000"/>
                  </a:schemeClr>
                </a:solidFill>
                <a:latin typeface="+mn-lt"/>
                <a:ea typeface="ＭＳ Ｐゴシック" charset="0"/>
                <a:cs typeface="ＭＳ Ｐゴシック" charset="0"/>
              </a:rPr>
              <a:t>Connected to other open data efforts across the world</a:t>
            </a:r>
            <a:endParaRPr lang="en-US" dirty="0">
              <a:solidFill>
                <a:schemeClr val="tx2">
                  <a:lumMod val="75000"/>
                </a:schemeClr>
              </a:solidFill>
              <a:latin typeface="+mn-lt"/>
              <a:ea typeface="ＭＳ Ｐゴシック" charset="0"/>
              <a:cs typeface="ＭＳ Ｐゴシック" charset="0"/>
            </a:endParaRPr>
          </a:p>
        </p:txBody>
      </p:sp>
      <p:sp>
        <p:nvSpPr>
          <p:cNvPr id="50182" name="Title 1"/>
          <p:cNvSpPr>
            <a:spLocks noGrp="1"/>
          </p:cNvSpPr>
          <p:nvPr>
            <p:ph type="title"/>
          </p:nvPr>
        </p:nvSpPr>
        <p:spPr>
          <a:xfrm>
            <a:off x="3657600" y="292100"/>
            <a:ext cx="5486400" cy="850900"/>
          </a:xfrm>
        </p:spPr>
        <p:txBody>
          <a:bodyPr/>
          <a:lstStyle/>
          <a:p>
            <a:r>
              <a:rPr lang="en-US" dirty="0">
                <a:solidFill>
                  <a:srgbClr val="17375E"/>
                </a:solidFill>
                <a:latin typeface="+mn-lt"/>
                <a:ea typeface="ＭＳ Ｐゴシック" charset="0"/>
                <a:cs typeface="ＭＳ Ｐゴシック" charset="0"/>
              </a:rPr>
              <a:t>Semantic Technologies</a:t>
            </a:r>
          </a:p>
        </p:txBody>
      </p:sp>
      <p:sp>
        <p:nvSpPr>
          <p:cNvPr id="3" name="Slide Number Placeholder 2"/>
          <p:cNvSpPr>
            <a:spLocks noGrp="1"/>
          </p:cNvSpPr>
          <p:nvPr>
            <p:ph type="sldNum" sz="quarter" idx="12"/>
          </p:nvPr>
        </p:nvSpPr>
        <p:spPr/>
        <p:txBody>
          <a:bodyPr/>
          <a:lstStyle/>
          <a:p>
            <a:fld id="{BF3140E9-2060-47D3-A083-604100BDC2B3}" type="slidenum">
              <a:rPr lang="en-US" smtClean="0"/>
              <a:pPr/>
              <a:t>26</a:t>
            </a:fld>
            <a:endParaRPr lang="en-US" dirty="0"/>
          </a:p>
        </p:txBody>
      </p:sp>
    </p:spTree>
    <p:extLst>
      <p:ext uri="{BB962C8B-B14F-4D97-AF65-F5344CB8AC3E}">
        <p14:creationId xmlns="" xmlns:p14="http://schemas.microsoft.com/office/powerpoint/2010/main" val="7991186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API for Advanced Applications</a:t>
            </a:r>
            <a:endParaRPr lang="en-US" dirty="0"/>
          </a:p>
        </p:txBody>
      </p:sp>
      <p:sp>
        <p:nvSpPr>
          <p:cNvPr id="3" name="Content Placeholder 2"/>
          <p:cNvSpPr>
            <a:spLocks noGrp="1"/>
          </p:cNvSpPr>
          <p:nvPr>
            <p:ph idx="1"/>
          </p:nvPr>
        </p:nvSpPr>
        <p:spPr>
          <a:xfrm>
            <a:off x="4090118" y="1027033"/>
            <a:ext cx="4825282" cy="5068967"/>
          </a:xfrm>
        </p:spPr>
        <p:txBody>
          <a:bodyPr>
            <a:normAutofit/>
          </a:bodyPr>
          <a:lstStyle/>
          <a:p>
            <a:pPr lvl="0"/>
            <a:r>
              <a:rPr lang="en-US" sz="2000" dirty="0" smtClean="0">
                <a:latin typeface="Arial"/>
                <a:cs typeface="Arial"/>
              </a:rPr>
              <a:t>Offers </a:t>
            </a:r>
            <a:r>
              <a:rPr lang="en-US" sz="2000" dirty="0">
                <a:latin typeface="Arial"/>
                <a:cs typeface="Arial"/>
              </a:rPr>
              <a:t>a common API for all datasets and Agency datasites (data catalogs</a:t>
            </a:r>
            <a:r>
              <a:rPr lang="en-US" sz="2000" dirty="0" smtClean="0">
                <a:latin typeface="Arial"/>
                <a:cs typeface="Arial"/>
              </a:rPr>
              <a:t>)</a:t>
            </a:r>
          </a:p>
          <a:p>
            <a:r>
              <a:rPr lang="en-US" sz="2000" dirty="0">
                <a:latin typeface="Arial"/>
                <a:cs typeface="Arial"/>
              </a:rPr>
              <a:t>O</a:t>
            </a:r>
            <a:r>
              <a:rPr lang="en-US" sz="2000" dirty="0" smtClean="0">
                <a:latin typeface="Arial"/>
                <a:cs typeface="Arial"/>
              </a:rPr>
              <a:t>ffers </a:t>
            </a:r>
            <a:r>
              <a:rPr lang="en-US" sz="2000" dirty="0">
                <a:latin typeface="Arial"/>
                <a:cs typeface="Arial"/>
              </a:rPr>
              <a:t>an open, standards-based, non-proprietary API implementation built on web-based </a:t>
            </a:r>
            <a:r>
              <a:rPr lang="en-US" sz="2000" dirty="0" err="1">
                <a:latin typeface="Arial"/>
                <a:cs typeface="Arial"/>
              </a:rPr>
              <a:t>RESTful</a:t>
            </a:r>
            <a:r>
              <a:rPr lang="en-US" sz="2000" dirty="0">
                <a:latin typeface="Arial"/>
                <a:cs typeface="Arial"/>
              </a:rPr>
              <a:t> architecture</a:t>
            </a:r>
          </a:p>
          <a:p>
            <a:r>
              <a:rPr lang="en-US" sz="2000" dirty="0">
                <a:latin typeface="Arial"/>
                <a:cs typeface="Arial"/>
              </a:rPr>
              <a:t>P</a:t>
            </a:r>
            <a:r>
              <a:rPr lang="en-US" sz="2000" dirty="0" smtClean="0">
                <a:latin typeface="Arial"/>
                <a:cs typeface="Arial"/>
              </a:rPr>
              <a:t>rovides </a:t>
            </a:r>
            <a:r>
              <a:rPr lang="en-US" sz="2000" dirty="0">
                <a:latin typeface="Arial"/>
                <a:cs typeface="Arial"/>
              </a:rPr>
              <a:t>consistent high-performance throughput of up to 500,000 requests per hour</a:t>
            </a:r>
          </a:p>
          <a:p>
            <a:r>
              <a:rPr lang="en-US" sz="2000" dirty="0">
                <a:latin typeface="Arial"/>
                <a:cs typeface="Arial"/>
              </a:rPr>
              <a:t>P</a:t>
            </a:r>
            <a:r>
              <a:rPr lang="en-US" sz="2000" dirty="0" smtClean="0">
                <a:latin typeface="Arial"/>
                <a:cs typeface="Arial"/>
              </a:rPr>
              <a:t>rovides </a:t>
            </a:r>
            <a:r>
              <a:rPr lang="en-US" sz="2000" dirty="0">
                <a:latin typeface="Arial"/>
                <a:cs typeface="Arial"/>
              </a:rPr>
              <a:t>support for advanced operations such as filtering and </a:t>
            </a:r>
            <a:r>
              <a:rPr lang="en-US" sz="2000" dirty="0" smtClean="0">
                <a:latin typeface="Arial"/>
                <a:cs typeface="Arial"/>
              </a:rPr>
              <a:t>sorting</a:t>
            </a:r>
            <a:endParaRPr lang="en-US" sz="2000" dirty="0">
              <a:latin typeface="Arial"/>
              <a:cs typeface="Arial"/>
            </a:endParaRPr>
          </a:p>
        </p:txBody>
      </p:sp>
      <p:sp>
        <p:nvSpPr>
          <p:cNvPr id="5" name="Slide Number Placeholder 4"/>
          <p:cNvSpPr>
            <a:spLocks noGrp="1"/>
          </p:cNvSpPr>
          <p:nvPr>
            <p:ph type="sldNum" sz="quarter" idx="12"/>
          </p:nvPr>
        </p:nvSpPr>
        <p:spPr/>
        <p:txBody>
          <a:bodyPr/>
          <a:lstStyle/>
          <a:p>
            <a:fld id="{782CC586-CA3B-4B94-89D2-B5A905627F95}" type="slidenum">
              <a:rPr lang="en-US" smtClean="0"/>
              <a:pPr/>
              <a:t>27</a:t>
            </a:fld>
            <a:endParaRPr lang="en-US"/>
          </a:p>
        </p:txBody>
      </p:sp>
      <p:pic>
        <p:nvPicPr>
          <p:cNvPr id="6" name="Picture 5" descr="hat is SODA?"/>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 y="1371600"/>
            <a:ext cx="1950720" cy="995045"/>
          </a:xfrm>
          <a:prstGeom prst="rect">
            <a:avLst/>
          </a:prstGeom>
          <a:noFill/>
          <a:ln>
            <a:noFill/>
          </a:ln>
        </p:spPr>
      </p:pic>
      <p:sp>
        <p:nvSpPr>
          <p:cNvPr id="10" name="Slide Number Placeholder 4"/>
          <p:cNvSpPr txBox="1">
            <a:spLocks/>
          </p:cNvSpPr>
          <p:nvPr/>
        </p:nvSpPr>
        <p:spPr>
          <a:xfrm>
            <a:off x="7696200" y="6356350"/>
            <a:ext cx="1066800" cy="365125"/>
          </a:xfrm>
          <a:prstGeom prst="rect">
            <a:avLst/>
          </a:prstGeom>
        </p:spPr>
        <p:txBody>
          <a:bodyPr vert="horz" lIns="91440" tIns="45720" rIns="91440" bIns="45720" rtlCol="0" anchor="ctr"/>
          <a:lstStyle>
            <a:defPPr>
              <a:defRPr lang="en-US"/>
            </a:defPPr>
            <a:lvl1pPr algn="r" defTabSz="457200" rtl="0" fontAlgn="base">
              <a:spcBef>
                <a:spcPct val="0"/>
              </a:spcBef>
              <a:spcAft>
                <a:spcPct val="0"/>
              </a:spcAft>
              <a:defRPr sz="1200" kern="1200">
                <a:solidFill>
                  <a:schemeClr val="tx1"/>
                </a:solidFill>
                <a:latin typeface="Times New Roman" pitchFamily="18" charset="0"/>
                <a:ea typeface="+mn-ea"/>
                <a:cs typeface="Times New Roman" pitchFamily="18" charset="0"/>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782CC586-CA3B-4B94-89D2-B5A905627F95}" type="slidenum">
              <a:rPr lang="en-US" smtClean="0"/>
              <a:pPr/>
              <a:t>27</a:t>
            </a:fld>
            <a:endParaRPr lang="en-US"/>
          </a:p>
        </p:txBody>
      </p:sp>
      <p:pic>
        <p:nvPicPr>
          <p:cNvPr id="11" name="Picture 10" descr="API.png"/>
          <p:cNvPicPr/>
          <p:nvPr/>
        </p:nvPicPr>
        <p:blipFill>
          <a:blip r:embed="rId4"/>
          <a:stretch>
            <a:fillRect/>
          </a:stretch>
        </p:blipFill>
        <p:spPr>
          <a:xfrm>
            <a:off x="131445" y="3124200"/>
            <a:ext cx="3449955" cy="2733040"/>
          </a:xfrm>
          <a:prstGeom prst="rect">
            <a:avLst/>
          </a:prstGeom>
        </p:spPr>
      </p:pic>
    </p:spTree>
    <p:extLst>
      <p:ext uri="{BB962C8B-B14F-4D97-AF65-F5344CB8AC3E}">
        <p14:creationId xmlns:p14="http://schemas.microsoft.com/office/powerpoint/2010/main" xmlns="" val="39007039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Features for Publishers</a:t>
            </a:r>
            <a:endParaRPr lang="en-US" dirty="0"/>
          </a:p>
        </p:txBody>
      </p:sp>
      <p:sp>
        <p:nvSpPr>
          <p:cNvPr id="3" name="Content Placeholder 2"/>
          <p:cNvSpPr>
            <a:spLocks noGrp="1"/>
          </p:cNvSpPr>
          <p:nvPr>
            <p:ph idx="1"/>
          </p:nvPr>
        </p:nvSpPr>
        <p:spPr>
          <a:xfrm>
            <a:off x="4364712" y="1257878"/>
            <a:ext cx="4593344" cy="4761922"/>
          </a:xfrm>
        </p:spPr>
        <p:txBody>
          <a:bodyPr/>
          <a:lstStyle/>
          <a:p>
            <a:r>
              <a:rPr lang="en-US" sz="2000" dirty="0" smtClean="0">
                <a:latin typeface="Arial"/>
                <a:cs typeface="Arial"/>
              </a:rPr>
              <a:t>Publisher </a:t>
            </a:r>
            <a:r>
              <a:rPr lang="en-US" sz="2000" dirty="0">
                <a:latin typeface="Arial"/>
                <a:cs typeface="Arial"/>
              </a:rPr>
              <a:t>API provides a programmatic way to automate publishing and updates from the source data onto Data.Gov or your Agency’s own datasite. </a:t>
            </a:r>
          </a:p>
          <a:p>
            <a:r>
              <a:rPr lang="en-US" sz="2000" dirty="0" smtClean="0">
                <a:latin typeface="Arial"/>
                <a:cs typeface="Arial"/>
              </a:rPr>
              <a:t>All </a:t>
            </a:r>
            <a:r>
              <a:rPr lang="en-US" sz="2000" dirty="0">
                <a:latin typeface="Arial"/>
                <a:cs typeface="Arial"/>
              </a:rPr>
              <a:t>of the interactive capabilities available to data publishers </a:t>
            </a:r>
            <a:r>
              <a:rPr lang="en-US" sz="2000" dirty="0" smtClean="0">
                <a:latin typeface="Arial"/>
                <a:cs typeface="Arial"/>
              </a:rPr>
              <a:t>can be automated </a:t>
            </a:r>
          </a:p>
          <a:p>
            <a:pPr lvl="1"/>
            <a:r>
              <a:rPr lang="en-US" sz="1600" dirty="0">
                <a:latin typeface="Arial"/>
                <a:cs typeface="Arial"/>
              </a:rPr>
              <a:t>Import and create datasets.</a:t>
            </a:r>
          </a:p>
          <a:p>
            <a:pPr lvl="1"/>
            <a:r>
              <a:rPr lang="en-US" sz="1600" dirty="0">
                <a:latin typeface="Arial"/>
                <a:cs typeface="Arial"/>
              </a:rPr>
              <a:t>Update dataset metadata.</a:t>
            </a:r>
          </a:p>
          <a:p>
            <a:pPr lvl="1"/>
            <a:r>
              <a:rPr lang="en-US" sz="1600" dirty="0">
                <a:latin typeface="Arial"/>
                <a:cs typeface="Arial"/>
              </a:rPr>
              <a:t>Append to and replace dataset rows.</a:t>
            </a:r>
          </a:p>
          <a:p>
            <a:pPr lvl="1"/>
            <a:r>
              <a:rPr lang="en-US" sz="1600" dirty="0">
                <a:latin typeface="Arial"/>
                <a:cs typeface="Arial"/>
              </a:rPr>
              <a:t>The Publisher API boosts efficiency and provides a robust a mechanism for automating recurring data maintenance or publishing data in </a:t>
            </a:r>
            <a:r>
              <a:rPr lang="en-US" sz="1600" dirty="0" smtClean="0">
                <a:latin typeface="Arial"/>
                <a:cs typeface="Arial"/>
              </a:rPr>
              <a:t>real-time</a:t>
            </a:r>
            <a:r>
              <a:rPr lang="en-US" sz="1600" dirty="0">
                <a:latin typeface="Arial"/>
                <a:cs typeface="Arial"/>
              </a:rPr>
              <a:t>.</a:t>
            </a:r>
          </a:p>
        </p:txBody>
      </p:sp>
      <p:sp>
        <p:nvSpPr>
          <p:cNvPr id="5" name="Slide Number Placeholder 4"/>
          <p:cNvSpPr>
            <a:spLocks noGrp="1"/>
          </p:cNvSpPr>
          <p:nvPr>
            <p:ph type="sldNum" sz="quarter" idx="12"/>
          </p:nvPr>
        </p:nvSpPr>
        <p:spPr/>
        <p:txBody>
          <a:bodyPr/>
          <a:lstStyle/>
          <a:p>
            <a:fld id="{782CC586-CA3B-4B94-89D2-B5A905627F95}" type="slidenum">
              <a:rPr lang="en-US" smtClean="0"/>
              <a:pPr/>
              <a:t>28</a:t>
            </a:fld>
            <a:endParaRPr lang="en-US"/>
          </a:p>
        </p:txBody>
      </p:sp>
      <p:pic>
        <p:nvPicPr>
          <p:cNvPr id="6" name="Picture 5" descr="Seattle Real Time Fire 911 Calls | Data.Seattle.Gov | Seattle_s Data Site.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7274" y="1513696"/>
            <a:ext cx="3945498" cy="2385650"/>
          </a:xfrm>
          <a:prstGeom prst="rect">
            <a:avLst/>
          </a:prstGeom>
          <a:effectLst>
            <a:outerShdw blurRad="222250" dist="50800" dir="2700000" algn="tl" rotWithShape="0">
              <a:srgbClr val="000000">
                <a:alpha val="24000"/>
              </a:srgbClr>
            </a:outerShdw>
          </a:effectLst>
        </p:spPr>
      </p:pic>
      <p:sp>
        <p:nvSpPr>
          <p:cNvPr id="7" name="TextBox 6"/>
          <p:cNvSpPr txBox="1"/>
          <p:nvPr/>
        </p:nvSpPr>
        <p:spPr>
          <a:xfrm>
            <a:off x="431539" y="4154869"/>
            <a:ext cx="3156398" cy="1077218"/>
          </a:xfrm>
          <a:prstGeom prst="rect">
            <a:avLst/>
          </a:prstGeom>
          <a:noFill/>
        </p:spPr>
        <p:txBody>
          <a:bodyPr wrap="square" rtlCol="0">
            <a:spAutoFit/>
          </a:bodyPr>
          <a:lstStyle/>
          <a:p>
            <a:r>
              <a:rPr lang="en-US" sz="1600" dirty="0" smtClean="0">
                <a:solidFill>
                  <a:schemeClr val="accent6"/>
                </a:solidFill>
              </a:rPr>
              <a:t>Example: City of Seattle uses the </a:t>
            </a:r>
            <a:r>
              <a:rPr lang="en-US" sz="1600" b="1" dirty="0" smtClean="0">
                <a:solidFill>
                  <a:schemeClr val="accent6"/>
                </a:solidFill>
              </a:rPr>
              <a:t>Publisher API </a:t>
            </a:r>
            <a:r>
              <a:rPr lang="en-US" sz="1600" dirty="0" smtClean="0">
                <a:solidFill>
                  <a:schemeClr val="accent6"/>
                </a:solidFill>
              </a:rPr>
              <a:t>to update the Fire 911 Calls dataset in </a:t>
            </a:r>
            <a:r>
              <a:rPr lang="en-US" sz="1600" b="1" dirty="0" smtClean="0">
                <a:solidFill>
                  <a:schemeClr val="accent6"/>
                </a:solidFill>
              </a:rPr>
              <a:t>real-time</a:t>
            </a:r>
            <a:endParaRPr lang="en-US" sz="1600" b="1" dirty="0">
              <a:solidFill>
                <a:schemeClr val="accent6"/>
              </a:solidFill>
            </a:endParaRPr>
          </a:p>
        </p:txBody>
      </p:sp>
    </p:spTree>
    <p:extLst>
      <p:ext uri="{BB962C8B-B14F-4D97-AF65-F5344CB8AC3E}">
        <p14:creationId xmlns:p14="http://schemas.microsoft.com/office/powerpoint/2010/main" xmlns="" val="23413698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Easy to Find Answers</a:t>
            </a:r>
            <a:endParaRPr lang="en-US" dirty="0"/>
          </a:p>
        </p:txBody>
      </p:sp>
      <p:sp>
        <p:nvSpPr>
          <p:cNvPr id="3" name="Content Placeholder 2"/>
          <p:cNvSpPr>
            <a:spLocks noGrp="1"/>
          </p:cNvSpPr>
          <p:nvPr>
            <p:ph idx="1"/>
          </p:nvPr>
        </p:nvSpPr>
        <p:spPr>
          <a:xfrm>
            <a:off x="4081124" y="1171575"/>
            <a:ext cx="4605675" cy="5190183"/>
          </a:xfrm>
        </p:spPr>
        <p:txBody>
          <a:bodyPr/>
          <a:lstStyle/>
          <a:p>
            <a:pPr marL="0" indent="0">
              <a:buNone/>
            </a:pPr>
            <a:r>
              <a:rPr lang="en-US" sz="2000" b="1" dirty="0">
                <a:latin typeface="Arial"/>
                <a:cs typeface="Arial"/>
              </a:rPr>
              <a:t>Can exploring government data be as easy as shopping online?</a:t>
            </a:r>
          </a:p>
          <a:p>
            <a:r>
              <a:rPr lang="en-US" sz="2000" dirty="0">
                <a:latin typeface="Arial"/>
                <a:cs typeface="Arial"/>
              </a:rPr>
              <a:t>Yes. E-commerce sites have written the book on easy, intuitive navigation of complex data. Now the same power of intuitive web browsing using guided filters is available on Data.Gov and Socrata-powered agency sites. </a:t>
            </a:r>
          </a:p>
          <a:p>
            <a:pPr lvl="0"/>
            <a:r>
              <a:rPr lang="en-US" sz="2000" dirty="0">
                <a:latin typeface="Arial"/>
                <a:cs typeface="Arial"/>
              </a:rPr>
              <a:t>Constituents can make sense of data using intuitive, step-by-step, contextual exploration.</a:t>
            </a:r>
          </a:p>
          <a:p>
            <a:pPr lvl="0"/>
            <a:r>
              <a:rPr lang="en-US" sz="2000" dirty="0">
                <a:latin typeface="Arial"/>
                <a:cs typeface="Arial"/>
              </a:rPr>
              <a:t>Even the most complex dataset is reduced to a few clicks, eliminating the intimidation factor.</a:t>
            </a:r>
          </a:p>
          <a:p>
            <a:endParaRPr lang="en-US" sz="2000" dirty="0">
              <a:latin typeface="Arial"/>
              <a:cs typeface="Arial"/>
            </a:endParaRPr>
          </a:p>
        </p:txBody>
      </p:sp>
      <p:sp>
        <p:nvSpPr>
          <p:cNvPr id="5" name="Slide Number Placeholder 4"/>
          <p:cNvSpPr>
            <a:spLocks noGrp="1"/>
          </p:cNvSpPr>
          <p:nvPr>
            <p:ph type="sldNum" sz="quarter" idx="12"/>
          </p:nvPr>
        </p:nvSpPr>
        <p:spPr/>
        <p:txBody>
          <a:bodyPr/>
          <a:lstStyle/>
          <a:p>
            <a:fld id="{782CC586-CA3B-4B94-89D2-B5A905627F95}" type="slidenum">
              <a:rPr lang="en-US" smtClean="0"/>
              <a:pPr/>
              <a:t>29</a:t>
            </a:fld>
            <a:endParaRPr lang="en-US" dirty="0"/>
          </a:p>
        </p:txBody>
      </p:sp>
      <p:pic>
        <p:nvPicPr>
          <p:cNvPr id="6" name="Picture 5" descr="mage: Filter Option"/>
          <p:cNvPicPr/>
          <p:nvPr/>
        </p:nvPicPr>
        <p:blipFill>
          <a:blip r:embed="rId3">
            <a:extLst>
              <a:ext uri="{28A0092B-C50C-407E-A947-70E740481C1C}">
                <a14:useLocalDpi xmlns:a14="http://schemas.microsoft.com/office/drawing/2010/main" xmlns="" val="0"/>
              </a:ext>
            </a:extLst>
          </a:blip>
          <a:srcRect/>
          <a:stretch>
            <a:fillRect/>
          </a:stretch>
        </p:blipFill>
        <p:spPr bwMode="auto">
          <a:xfrm>
            <a:off x="156768" y="1228101"/>
            <a:ext cx="3579126" cy="2569227"/>
          </a:xfrm>
          <a:prstGeom prst="rect">
            <a:avLst/>
          </a:prstGeom>
          <a:noFill/>
          <a:ln>
            <a:noFill/>
          </a:ln>
          <a:extLst>
            <a:ext uri="{FAA26D3D-D897-4be2-8F04-BA451C77F1D7}">
              <ma14:placeholderFlag xmlns:ma14="http://schemas.microsoft.com/office/mac/drawingml/2011/main" xmlns=""/>
            </a:ext>
          </a:extLst>
        </p:spPr>
      </p:pic>
      <p:pic>
        <p:nvPicPr>
          <p:cNvPr id="7" name="Picture 6" descr="Seattle Community Resources | Socrata | Making Data Social.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68529" y="3205535"/>
            <a:ext cx="2601562" cy="2266905"/>
          </a:xfrm>
          <a:prstGeom prst="rect">
            <a:avLst/>
          </a:prstGeom>
          <a:effectLst>
            <a:outerShdw blurRad="50800" dist="38100" dir="2700000" algn="tl" rotWithShape="0">
              <a:srgbClr val="000000">
                <a:alpha val="43000"/>
              </a:srgbClr>
            </a:outerShdw>
          </a:effectLst>
        </p:spPr>
      </p:pic>
      <p:sp>
        <p:nvSpPr>
          <p:cNvPr id="8" name="TextBox 7"/>
          <p:cNvSpPr txBox="1"/>
          <p:nvPr/>
        </p:nvSpPr>
        <p:spPr>
          <a:xfrm>
            <a:off x="332901" y="5597361"/>
            <a:ext cx="3735894" cy="1077218"/>
          </a:xfrm>
          <a:prstGeom prst="rect">
            <a:avLst/>
          </a:prstGeom>
          <a:noFill/>
        </p:spPr>
        <p:txBody>
          <a:bodyPr wrap="square" rtlCol="0">
            <a:spAutoFit/>
          </a:bodyPr>
          <a:lstStyle/>
          <a:p>
            <a:r>
              <a:rPr lang="en-US" sz="1600" b="1" dirty="0" smtClean="0">
                <a:solidFill>
                  <a:schemeClr val="accent6"/>
                </a:solidFill>
              </a:rPr>
              <a:t>Guided Filters </a:t>
            </a:r>
            <a:r>
              <a:rPr lang="en-US" sz="1600" dirty="0" smtClean="0">
                <a:solidFill>
                  <a:schemeClr val="accent6"/>
                </a:solidFill>
              </a:rPr>
              <a:t>are familiar intuitive interfaces that publishers can add to </a:t>
            </a:r>
            <a:r>
              <a:rPr lang="en-US" sz="1600" b="1" dirty="0" smtClean="0">
                <a:solidFill>
                  <a:schemeClr val="accent6"/>
                </a:solidFill>
              </a:rPr>
              <a:t>any dataset or visualization</a:t>
            </a:r>
            <a:r>
              <a:rPr lang="en-US" sz="1600" dirty="0" smtClean="0">
                <a:solidFill>
                  <a:schemeClr val="accent6"/>
                </a:solidFill>
              </a:rPr>
              <a:t>. Finding answers is a few clicks away.</a:t>
            </a:r>
            <a:endParaRPr lang="en-US" sz="1600" dirty="0">
              <a:solidFill>
                <a:schemeClr val="accent6"/>
              </a:solidFill>
            </a:endParaRPr>
          </a:p>
        </p:txBody>
      </p:sp>
    </p:spTree>
    <p:extLst>
      <p:ext uri="{BB962C8B-B14F-4D97-AF65-F5344CB8AC3E}">
        <p14:creationId xmlns:p14="http://schemas.microsoft.com/office/powerpoint/2010/main" xmlns="" val="18259376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F3140E9-2060-47D3-A083-604100BDC2B3}" type="slidenum">
              <a:rPr lang="en-US" smtClean="0"/>
              <a:pPr/>
              <a:t>3</a:t>
            </a:fld>
            <a:endParaRPr lang="en-US" dirty="0"/>
          </a:p>
        </p:txBody>
      </p:sp>
      <p:pic>
        <p:nvPicPr>
          <p:cNvPr id="8"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107" b="26015"/>
          <a:stretch/>
        </p:blipFill>
        <p:spPr bwMode="auto">
          <a:xfrm>
            <a:off x="4876800" y="487680"/>
            <a:ext cx="3784600" cy="2103120"/>
          </a:xfrm>
          <a:prstGeom prst="rect">
            <a:avLst/>
          </a:prstGeom>
          <a:ln/>
        </p:spPr>
        <p:style>
          <a:lnRef idx="2">
            <a:schemeClr val="accent1"/>
          </a:lnRef>
          <a:fillRef idx="1">
            <a:schemeClr val="lt1"/>
          </a:fillRef>
          <a:effectRef idx="0">
            <a:schemeClr val="accent1"/>
          </a:effectRef>
          <a:fontRef idx="minor">
            <a:schemeClr val="dk1"/>
          </a:fontRef>
        </p:style>
      </p:pic>
      <p:pic>
        <p:nvPicPr>
          <p:cNvPr id="9" name="Picture 8" descr="Forums.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105400" y="2867072"/>
            <a:ext cx="3352800" cy="3228928"/>
          </a:xfrm>
          <a:prstGeom prst="rect">
            <a:avLst/>
          </a:prstGeom>
        </p:spPr>
        <p:style>
          <a:lnRef idx="2">
            <a:schemeClr val="accent1"/>
          </a:lnRef>
          <a:fillRef idx="1">
            <a:schemeClr val="lt1"/>
          </a:fillRef>
          <a:effectRef idx="0">
            <a:schemeClr val="accent1"/>
          </a:effectRef>
          <a:fontRef idx="minor">
            <a:schemeClr val="dk1"/>
          </a:fontRef>
        </p:style>
      </p:pic>
      <p:pic>
        <p:nvPicPr>
          <p:cNvPr id="6" name="Picture 3"/>
          <p:cNvPicPr>
            <a:picLocks noChangeAspect="1" noChangeArrowheads="1"/>
          </p:cNvPicPr>
          <p:nvPr/>
        </p:nvPicPr>
        <p:blipFill>
          <a:blip r:embed="rId5" cstate="print"/>
          <a:srcRect/>
          <a:stretch>
            <a:fillRect/>
          </a:stretch>
        </p:blipFill>
        <p:spPr bwMode="auto">
          <a:xfrm>
            <a:off x="609600" y="914400"/>
            <a:ext cx="3733800" cy="5193423"/>
          </a:xfrm>
          <a:prstGeom prst="rect">
            <a:avLst/>
          </a:prstGeom>
          <a:ln>
            <a:headEnd/>
            <a:tailEnd/>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 xmlns:p14="http://schemas.microsoft.com/office/powerpoint/2010/main" val="15268079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276600" y="444500"/>
            <a:ext cx="6019800" cy="850900"/>
          </a:xfrm>
        </p:spPr>
        <p:txBody>
          <a:bodyPr/>
          <a:lstStyle/>
          <a:p>
            <a:pPr eaLnBrk="1" hangingPunct="1"/>
            <a:r>
              <a:rPr lang="en-US" b="1" dirty="0" smtClean="0">
                <a:latin typeface="Arial" charset="0"/>
                <a:ea typeface="ＭＳ Ｐゴシック" charset="0"/>
                <a:cs typeface="ＭＳ Ｐゴシック" charset="0"/>
              </a:rPr>
              <a:t>Geo</a:t>
            </a:r>
            <a:r>
              <a:rPr lang="en-US" dirty="0" smtClean="0">
                <a:latin typeface="Arial" charset="0"/>
                <a:ea typeface="ＭＳ Ｐゴシック" charset="0"/>
                <a:cs typeface="ＭＳ Ｐゴシック" charset="0"/>
              </a:rPr>
              <a:t>s</a:t>
            </a:r>
            <a:r>
              <a:rPr lang="en-US" b="1" dirty="0" smtClean="0">
                <a:latin typeface="Arial" charset="0"/>
                <a:ea typeface="ＭＳ Ｐゴシック" charset="0"/>
                <a:cs typeface="ＭＳ Ｐゴシック" charset="0"/>
              </a:rPr>
              <a:t>patial Data</a:t>
            </a:r>
            <a:endParaRPr lang="en-US" b="1" dirty="0">
              <a:latin typeface="Arial" charset="0"/>
              <a:ea typeface="ＭＳ Ｐゴシック" charset="0"/>
              <a:cs typeface="ＭＳ Ｐゴシック" charset="0"/>
            </a:endParaRPr>
          </a:p>
        </p:txBody>
      </p:sp>
      <p:sp>
        <p:nvSpPr>
          <p:cNvPr id="153603" name="Rectangle 3"/>
          <p:cNvSpPr>
            <a:spLocks noGrp="1" noChangeArrowheads="1"/>
          </p:cNvSpPr>
          <p:nvPr>
            <p:ph idx="1"/>
          </p:nvPr>
        </p:nvSpPr>
        <p:spPr>
          <a:xfrm>
            <a:off x="304800" y="1570037"/>
            <a:ext cx="4572000" cy="4983163"/>
          </a:xfrm>
        </p:spPr>
        <p:txBody>
          <a:bodyPr>
            <a:normAutofit fontScale="77500" lnSpcReduction="20000"/>
          </a:bodyPr>
          <a:lstStyle/>
          <a:p>
            <a:pPr>
              <a:defRPr/>
            </a:pPr>
            <a:r>
              <a:rPr lang="en-US" b="1" i="1" dirty="0" smtClean="0">
                <a:solidFill>
                  <a:srgbClr val="17375E"/>
                </a:solidFill>
                <a:latin typeface="Arial"/>
                <a:cs typeface="Arial"/>
              </a:rPr>
              <a:t>Geo</a:t>
            </a:r>
            <a:r>
              <a:rPr lang="en-US" b="1" i="1" dirty="0">
                <a:solidFill>
                  <a:srgbClr val="17375E"/>
                </a:solidFill>
                <a:latin typeface="Arial"/>
                <a:cs typeface="Arial"/>
              </a:rPr>
              <a:t>-data </a:t>
            </a:r>
            <a:r>
              <a:rPr lang="en-US" b="1" i="1" dirty="0" smtClean="0">
                <a:solidFill>
                  <a:srgbClr val="17375E"/>
                </a:solidFill>
                <a:latin typeface="Arial"/>
                <a:cs typeface="Arial"/>
              </a:rPr>
              <a:t>Integration: </a:t>
            </a:r>
            <a:r>
              <a:rPr lang="en-US" sz="2600" dirty="0" smtClean="0">
                <a:solidFill>
                  <a:srgbClr val="17375E"/>
                </a:solidFill>
                <a:latin typeface="Arial"/>
                <a:cs typeface="Arial"/>
              </a:rPr>
              <a:t>Combine </a:t>
            </a:r>
            <a:r>
              <a:rPr lang="en-US" sz="2600" dirty="0">
                <a:solidFill>
                  <a:srgbClr val="17375E"/>
                </a:solidFill>
                <a:latin typeface="Arial"/>
                <a:cs typeface="Arial"/>
              </a:rPr>
              <a:t>capabilities of </a:t>
            </a:r>
            <a:r>
              <a:rPr lang="en-US" sz="2600" dirty="0" err="1">
                <a:solidFill>
                  <a:srgbClr val="17375E"/>
                </a:solidFill>
                <a:latin typeface="Arial"/>
                <a:cs typeface="Arial"/>
              </a:rPr>
              <a:t>Geodata.gov</a:t>
            </a:r>
            <a:r>
              <a:rPr lang="en-US" sz="2600" dirty="0">
                <a:solidFill>
                  <a:srgbClr val="17375E"/>
                </a:solidFill>
                <a:latin typeface="Arial"/>
                <a:cs typeface="Arial"/>
              </a:rPr>
              <a:t> and </a:t>
            </a:r>
            <a:r>
              <a:rPr lang="en-US" sz="2600" dirty="0" err="1" smtClean="0">
                <a:solidFill>
                  <a:srgbClr val="17375E"/>
                </a:solidFill>
                <a:latin typeface="Arial"/>
                <a:cs typeface="Arial"/>
              </a:rPr>
              <a:t>Data.gov</a:t>
            </a:r>
            <a:endParaRPr lang="en-US" sz="2600" dirty="0">
              <a:solidFill>
                <a:srgbClr val="17375E"/>
              </a:solidFill>
              <a:latin typeface="Arial"/>
              <a:cs typeface="Arial"/>
            </a:endParaRPr>
          </a:p>
          <a:p>
            <a:pPr>
              <a:defRPr/>
            </a:pPr>
            <a:r>
              <a:rPr lang="en-US" sz="2600" dirty="0">
                <a:solidFill>
                  <a:srgbClr val="17375E"/>
                </a:solidFill>
                <a:latin typeface="Arial"/>
                <a:cs typeface="Arial"/>
              </a:rPr>
              <a:t>Enhanced visualization and data-mashing </a:t>
            </a:r>
            <a:r>
              <a:rPr lang="en-US" sz="2600" dirty="0" smtClean="0">
                <a:solidFill>
                  <a:srgbClr val="17375E"/>
                </a:solidFill>
                <a:latin typeface="Arial"/>
                <a:cs typeface="Arial"/>
              </a:rPr>
              <a:t>capabilities</a:t>
            </a:r>
          </a:p>
          <a:p>
            <a:pPr>
              <a:lnSpc>
                <a:spcPct val="110000"/>
              </a:lnSpc>
              <a:defRPr/>
            </a:pPr>
            <a:r>
              <a:rPr lang="en-US" sz="2600" dirty="0">
                <a:solidFill>
                  <a:srgbClr val="17375E"/>
                </a:solidFill>
                <a:latin typeface="Arial"/>
                <a:cs typeface="Arial"/>
              </a:rPr>
              <a:t>“Human knowledge is expected to be doubling by the year </a:t>
            </a:r>
            <a:r>
              <a:rPr lang="en-US" sz="2600" dirty="0" smtClean="0">
                <a:solidFill>
                  <a:srgbClr val="17375E"/>
                </a:solidFill>
                <a:latin typeface="Arial"/>
                <a:cs typeface="Arial"/>
              </a:rPr>
              <a:t>2012”</a:t>
            </a:r>
          </a:p>
          <a:p>
            <a:pPr lvl="1">
              <a:lnSpc>
                <a:spcPct val="110000"/>
              </a:lnSpc>
              <a:defRPr/>
            </a:pPr>
            <a:r>
              <a:rPr lang="en-US" sz="2200" dirty="0" smtClean="0">
                <a:solidFill>
                  <a:srgbClr val="17375E"/>
                </a:solidFill>
                <a:latin typeface="Arial"/>
                <a:cs typeface="Arial"/>
              </a:rPr>
              <a:t>Alvin Toffler</a:t>
            </a:r>
            <a:endParaRPr lang="en-US" sz="2200" dirty="0">
              <a:solidFill>
                <a:srgbClr val="17375E"/>
              </a:solidFill>
              <a:latin typeface="Arial"/>
              <a:cs typeface="Arial"/>
            </a:endParaRPr>
          </a:p>
          <a:p>
            <a:pPr>
              <a:lnSpc>
                <a:spcPct val="110000"/>
              </a:lnSpc>
              <a:defRPr/>
            </a:pPr>
            <a:r>
              <a:rPr lang="en-US" sz="2600" dirty="0">
                <a:solidFill>
                  <a:srgbClr val="17375E"/>
                </a:solidFill>
                <a:latin typeface="Arial"/>
                <a:cs typeface="Arial"/>
              </a:rPr>
              <a:t>Geo-aware applications are </a:t>
            </a:r>
            <a:r>
              <a:rPr lang="en-US" sz="2600" dirty="0" smtClean="0">
                <a:solidFill>
                  <a:srgbClr val="17375E"/>
                </a:solidFill>
                <a:latin typeface="Arial"/>
                <a:cs typeface="Arial"/>
              </a:rPr>
              <a:t>key</a:t>
            </a:r>
            <a:endParaRPr lang="en-US" sz="2600" dirty="0">
              <a:solidFill>
                <a:srgbClr val="17375E"/>
              </a:solidFill>
              <a:latin typeface="Arial"/>
              <a:cs typeface="Arial"/>
            </a:endParaRPr>
          </a:p>
          <a:p>
            <a:pPr lvl="1">
              <a:lnSpc>
                <a:spcPct val="110000"/>
              </a:lnSpc>
              <a:defRPr/>
            </a:pPr>
            <a:r>
              <a:rPr lang="en-US" sz="2200" dirty="0" smtClean="0">
                <a:solidFill>
                  <a:srgbClr val="17375E"/>
                </a:solidFill>
                <a:latin typeface="Arial"/>
                <a:cs typeface="Arial"/>
              </a:rPr>
              <a:t>How </a:t>
            </a:r>
            <a:r>
              <a:rPr lang="en-US" sz="2200" dirty="0">
                <a:solidFill>
                  <a:srgbClr val="17375E"/>
                </a:solidFill>
                <a:latin typeface="Arial"/>
                <a:cs typeface="Arial"/>
              </a:rPr>
              <a:t>to realize the promise of geospatial information systems (GIS) for the </a:t>
            </a:r>
            <a:r>
              <a:rPr lang="en-US" sz="2200" dirty="0" smtClean="0">
                <a:solidFill>
                  <a:srgbClr val="17375E"/>
                </a:solidFill>
                <a:latin typeface="Arial"/>
                <a:cs typeface="Arial"/>
              </a:rPr>
              <a:t>nation</a:t>
            </a:r>
            <a:endParaRPr lang="en-US" sz="2200" dirty="0">
              <a:solidFill>
                <a:srgbClr val="17375E"/>
              </a:solidFill>
              <a:latin typeface="Arial"/>
              <a:cs typeface="Arial"/>
            </a:endParaRPr>
          </a:p>
          <a:p>
            <a:pPr lvl="1">
              <a:lnSpc>
                <a:spcPct val="110000"/>
              </a:lnSpc>
              <a:defRPr/>
            </a:pPr>
            <a:r>
              <a:rPr lang="en-US" sz="2200" dirty="0" smtClean="0">
                <a:solidFill>
                  <a:srgbClr val="17375E"/>
                </a:solidFill>
                <a:latin typeface="Arial"/>
                <a:cs typeface="Arial"/>
              </a:rPr>
              <a:t>Geo</a:t>
            </a:r>
            <a:r>
              <a:rPr lang="en-US" sz="2200" dirty="0">
                <a:solidFill>
                  <a:srgbClr val="17375E"/>
                </a:solidFill>
                <a:latin typeface="Arial"/>
                <a:cs typeface="Arial"/>
              </a:rPr>
              <a:t>-data “architected and built-in”</a:t>
            </a:r>
          </a:p>
          <a:p>
            <a:pPr lvl="1">
              <a:lnSpc>
                <a:spcPct val="110000"/>
              </a:lnSpc>
              <a:defRPr/>
            </a:pPr>
            <a:r>
              <a:rPr lang="en-US" sz="2200" dirty="0">
                <a:solidFill>
                  <a:srgbClr val="17375E"/>
                </a:solidFill>
                <a:latin typeface="Arial"/>
                <a:cs typeface="Arial"/>
              </a:rPr>
              <a:t>Lightweight geo-applications and mash-ups for Web </a:t>
            </a:r>
            <a:r>
              <a:rPr lang="en-US" sz="2200" dirty="0" smtClean="0">
                <a:solidFill>
                  <a:srgbClr val="17375E"/>
                </a:solidFill>
                <a:latin typeface="Arial"/>
                <a:cs typeface="Arial"/>
              </a:rPr>
              <a:t>2.0 and </a:t>
            </a:r>
            <a:r>
              <a:rPr lang="en-US" sz="2200" dirty="0" err="1" smtClean="0">
                <a:solidFill>
                  <a:srgbClr val="17375E"/>
                </a:solidFill>
                <a:latin typeface="Arial"/>
                <a:cs typeface="Arial"/>
              </a:rPr>
              <a:t>Gov</a:t>
            </a:r>
            <a:r>
              <a:rPr lang="en-US" sz="2200" dirty="0" smtClean="0">
                <a:solidFill>
                  <a:srgbClr val="17375E"/>
                </a:solidFill>
                <a:latin typeface="Arial"/>
                <a:cs typeface="Arial"/>
              </a:rPr>
              <a:t> </a:t>
            </a:r>
            <a:r>
              <a:rPr lang="en-US" sz="2200" dirty="0">
                <a:solidFill>
                  <a:srgbClr val="17375E"/>
                </a:solidFill>
                <a:latin typeface="Arial"/>
                <a:cs typeface="Arial"/>
              </a:rPr>
              <a:t>2.0</a:t>
            </a:r>
          </a:p>
          <a:p>
            <a:pPr lvl="1">
              <a:lnSpc>
                <a:spcPct val="110000"/>
              </a:lnSpc>
              <a:defRPr/>
            </a:pPr>
            <a:r>
              <a:rPr lang="en-US" sz="2200" dirty="0">
                <a:solidFill>
                  <a:srgbClr val="17375E"/>
                </a:solidFill>
                <a:latin typeface="Arial"/>
                <a:cs typeface="Arial"/>
              </a:rPr>
              <a:t>Incremental, agile, actionable and affordable delivery</a:t>
            </a:r>
          </a:p>
          <a:p>
            <a:pPr marL="0" indent="0">
              <a:spcAft>
                <a:spcPts val="0"/>
              </a:spcAft>
              <a:buNone/>
              <a:defRPr/>
            </a:pPr>
            <a:endParaRPr lang="en-US" sz="2200" dirty="0" smtClean="0">
              <a:solidFill>
                <a:srgbClr val="17375E"/>
              </a:solidFill>
              <a:latin typeface="Arial"/>
              <a:cs typeface="Arial"/>
            </a:endParaRPr>
          </a:p>
        </p:txBody>
      </p:sp>
      <p:sp>
        <p:nvSpPr>
          <p:cNvPr id="3" name="Slide Number Placeholder 2"/>
          <p:cNvSpPr>
            <a:spLocks noGrp="1"/>
          </p:cNvSpPr>
          <p:nvPr>
            <p:ph type="sldNum" sz="quarter" idx="12"/>
          </p:nvPr>
        </p:nvSpPr>
        <p:spPr/>
        <p:txBody>
          <a:bodyPr/>
          <a:lstStyle/>
          <a:p>
            <a:fld id="{BF3140E9-2060-47D3-A083-604100BDC2B3}" type="slidenum">
              <a:rPr lang="en-US" smtClean="0"/>
              <a:pPr/>
              <a:t>30</a:t>
            </a:fld>
            <a:endParaRPr lang="en-US" dirty="0"/>
          </a:p>
        </p:txBody>
      </p:sp>
      <p:pic>
        <p:nvPicPr>
          <p:cNvPr id="60420"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29200" y="1627188"/>
            <a:ext cx="3962400" cy="4011612"/>
          </a:xfrm>
          <a:prstGeom prst="rect">
            <a:avLst/>
          </a:prstGeom>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xmlns="" val="11523833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What’s NOW, What’s NEXT! </a:t>
            </a:r>
            <a:r>
              <a:rPr lang="en-US" sz="2800" dirty="0" smtClean="0"/>
              <a:t/>
            </a:r>
            <a:br>
              <a:rPr lang="en-US" sz="2800" dirty="0" smtClean="0"/>
            </a:br>
            <a:r>
              <a:rPr lang="en-US" sz="2800" dirty="0" smtClean="0"/>
              <a:t>Questions</a:t>
            </a:r>
            <a:r>
              <a:rPr lang="en-US" sz="2800" dirty="0" smtClean="0"/>
              <a:t>, Comments or Feedback</a:t>
            </a:r>
            <a:endParaRPr lang="en-US" sz="2800" dirty="0"/>
          </a:p>
        </p:txBody>
      </p:sp>
      <p:sp>
        <p:nvSpPr>
          <p:cNvPr id="4" name="Slide Number Placeholder 3"/>
          <p:cNvSpPr>
            <a:spLocks noGrp="1"/>
          </p:cNvSpPr>
          <p:nvPr>
            <p:ph type="sldNum" sz="quarter" idx="12"/>
          </p:nvPr>
        </p:nvSpPr>
        <p:spPr/>
        <p:txBody>
          <a:bodyPr/>
          <a:lstStyle/>
          <a:p>
            <a:fld id="{782CC586-CA3B-4B94-89D2-B5A905627F95}" type="slidenum">
              <a:rPr lang="en-US" smtClean="0"/>
              <a:pPr/>
              <a:t>31</a:t>
            </a:fld>
            <a:endParaRPr lang="en-US"/>
          </a:p>
        </p:txBody>
      </p:sp>
      <p:sp>
        <p:nvSpPr>
          <p:cNvPr id="6" name="Content Placeholder 2"/>
          <p:cNvSpPr>
            <a:spLocks noGrp="1"/>
          </p:cNvSpPr>
          <p:nvPr>
            <p:ph idx="1"/>
          </p:nvPr>
        </p:nvSpPr>
        <p:spPr>
          <a:xfrm>
            <a:off x="418925" y="1193797"/>
            <a:ext cx="8255000" cy="5203825"/>
          </a:xfrm>
        </p:spPr>
        <p:txBody>
          <a:bodyPr>
            <a:normAutofit/>
          </a:bodyPr>
          <a:lstStyle/>
          <a:p>
            <a:pPr>
              <a:buFont typeface="Wingdings" charset="2"/>
              <a:buChar char="q"/>
              <a:defRPr/>
            </a:pPr>
            <a:r>
              <a:rPr lang="en-US" dirty="0" smtClean="0">
                <a:latin typeface="Arial" pitchFamily="34" charset="0"/>
              </a:rPr>
              <a:t>Visit – </a:t>
            </a:r>
            <a:r>
              <a:rPr lang="en-US" dirty="0" err="1" smtClean="0">
                <a:latin typeface="Arial" pitchFamily="34" charset="0"/>
              </a:rPr>
              <a:t>Data.Gov</a:t>
            </a:r>
            <a:endParaRPr lang="en-US" dirty="0" smtClean="0">
              <a:latin typeface="Arial" pitchFamily="34" charset="0"/>
            </a:endParaRPr>
          </a:p>
          <a:p>
            <a:pPr>
              <a:buFont typeface="Wingdings" charset="2"/>
              <a:buChar char="q"/>
              <a:defRPr/>
            </a:pPr>
            <a:endParaRPr lang="en-US" dirty="0" smtClean="0">
              <a:latin typeface="Arial" pitchFamily="34" charset="0"/>
            </a:endParaRPr>
          </a:p>
          <a:p>
            <a:pPr>
              <a:buFont typeface="Wingdings" charset="2"/>
              <a:buChar char="q"/>
              <a:defRPr/>
            </a:pPr>
            <a:r>
              <a:rPr lang="en-US" dirty="0" smtClean="0">
                <a:latin typeface="Arial" pitchFamily="34" charset="0"/>
              </a:rPr>
              <a:t>Help US Empower the People through Open Data Sharing!</a:t>
            </a:r>
          </a:p>
          <a:p>
            <a:pPr>
              <a:buNone/>
              <a:defRPr/>
            </a:pPr>
            <a:endParaRPr lang="en-US" dirty="0" smtClean="0">
              <a:latin typeface="Arial" pitchFamily="34" charset="0"/>
            </a:endParaRPr>
          </a:p>
          <a:p>
            <a:pPr lvl="1">
              <a:defRPr/>
            </a:pPr>
            <a:r>
              <a:rPr lang="en-US" dirty="0" smtClean="0">
                <a:latin typeface="Arial" pitchFamily="34" charset="0"/>
              </a:rPr>
              <a:t>Contact the </a:t>
            </a:r>
            <a:r>
              <a:rPr lang="en-US" dirty="0" err="1" smtClean="0">
                <a:latin typeface="Arial" pitchFamily="34" charset="0"/>
              </a:rPr>
              <a:t>Data.Gov</a:t>
            </a:r>
            <a:r>
              <a:rPr lang="en-US" dirty="0" smtClean="0">
                <a:latin typeface="Arial" pitchFamily="34" charset="0"/>
              </a:rPr>
              <a:t> Program Management </a:t>
            </a:r>
            <a:r>
              <a:rPr lang="en-US" dirty="0" smtClean="0">
                <a:latin typeface="Arial" pitchFamily="34" charset="0"/>
              </a:rPr>
              <a:t>Office</a:t>
            </a:r>
          </a:p>
          <a:p>
            <a:pPr lvl="2">
              <a:defRPr/>
            </a:pPr>
            <a:r>
              <a:rPr lang="en-US" dirty="0" smtClean="0">
                <a:latin typeface="Arial" pitchFamily="34" charset="0"/>
              </a:rPr>
              <a:t>Marion </a:t>
            </a:r>
            <a:r>
              <a:rPr lang="en-US" dirty="0" smtClean="0">
                <a:latin typeface="Arial" pitchFamily="34" charset="0"/>
              </a:rPr>
              <a:t>Royal, Program Director – </a:t>
            </a:r>
            <a:r>
              <a:rPr lang="en-US" dirty="0" smtClean="0">
                <a:latin typeface="Arial" pitchFamily="34" charset="0"/>
                <a:hlinkClick r:id="rId2"/>
              </a:rPr>
              <a:t>marion.royal@gsa.gov</a:t>
            </a:r>
            <a:endParaRPr lang="en-US" dirty="0" smtClean="0">
              <a:latin typeface="Arial" pitchFamily="34" charset="0"/>
            </a:endParaRPr>
          </a:p>
          <a:p>
            <a:pPr lvl="2">
              <a:defRPr/>
            </a:pPr>
            <a:r>
              <a:rPr lang="en-US" dirty="0" err="1" smtClean="0">
                <a:latin typeface="Arial" pitchFamily="34" charset="0"/>
              </a:rPr>
              <a:t>Hyon</a:t>
            </a:r>
            <a:r>
              <a:rPr lang="en-US" dirty="0" smtClean="0">
                <a:latin typeface="Arial" pitchFamily="34" charset="0"/>
              </a:rPr>
              <a:t> </a:t>
            </a:r>
            <a:r>
              <a:rPr lang="en-US" dirty="0" smtClean="0">
                <a:latin typeface="Arial" pitchFamily="34" charset="0"/>
              </a:rPr>
              <a:t>Kim, Deputy Director – </a:t>
            </a:r>
            <a:r>
              <a:rPr lang="en-US" dirty="0" smtClean="0">
                <a:latin typeface="Arial" pitchFamily="34" charset="0"/>
                <a:hlinkClick r:id="rId3"/>
              </a:rPr>
              <a:t>hyon.kim@gsa.gov</a:t>
            </a:r>
            <a:r>
              <a:rPr lang="en-US" dirty="0" smtClean="0">
                <a:latin typeface="Arial" pitchFamily="34" charset="0"/>
              </a:rPr>
              <a:t> </a:t>
            </a:r>
            <a:endParaRPr lang="en-US" dirty="0" smtClean="0">
              <a:latin typeface="Arial" pitchFamily="34" charset="0"/>
            </a:endParaRPr>
          </a:p>
          <a:p>
            <a:pPr lvl="2">
              <a:defRPr/>
            </a:pPr>
            <a:r>
              <a:rPr lang="en-US" dirty="0" smtClean="0">
                <a:latin typeface="Arial" pitchFamily="34" charset="0"/>
              </a:rPr>
              <a:t>Alan </a:t>
            </a:r>
            <a:r>
              <a:rPr lang="en-US" dirty="0" err="1" smtClean="0">
                <a:latin typeface="Arial" pitchFamily="34" charset="0"/>
              </a:rPr>
              <a:t>VanderMallie</a:t>
            </a:r>
            <a:r>
              <a:rPr lang="en-US" dirty="0" smtClean="0">
                <a:latin typeface="Arial" pitchFamily="34" charset="0"/>
              </a:rPr>
              <a:t>, Program </a:t>
            </a:r>
            <a:r>
              <a:rPr lang="en-US" dirty="0" smtClean="0">
                <a:latin typeface="Arial" pitchFamily="34" charset="0"/>
              </a:rPr>
              <a:t>Manager- </a:t>
            </a:r>
            <a:r>
              <a:rPr lang="en-US" dirty="0" smtClean="0">
                <a:latin typeface="Arial" pitchFamily="34" charset="0"/>
                <a:hlinkClick r:id="rId4"/>
              </a:rPr>
              <a:t>alan.vandermallie@gsa.gov</a:t>
            </a:r>
            <a:r>
              <a:rPr lang="en-US" dirty="0" smtClean="0">
                <a:latin typeface="Arial" pitchFamily="34" charset="0"/>
              </a:rPr>
              <a:t> </a:t>
            </a:r>
            <a:endParaRPr lang="en-US" dirty="0" smtClean="0">
              <a:latin typeface="Arial" pitchFamily="34" charset="0"/>
            </a:endParaRPr>
          </a:p>
          <a:p>
            <a:pPr marL="0" indent="0">
              <a:buNone/>
              <a:defRPr/>
            </a:pPr>
            <a:endParaRPr lang="en-US" dirty="0"/>
          </a:p>
        </p:txBody>
      </p:sp>
    </p:spTree>
    <p:extLst>
      <p:ext uri="{BB962C8B-B14F-4D97-AF65-F5344CB8AC3E}">
        <p14:creationId xmlns:p14="http://schemas.microsoft.com/office/powerpoint/2010/main" xmlns="" val="4866683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0" y="762000"/>
            <a:ext cx="9144000" cy="60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sosceles Triangle 2"/>
          <p:cNvSpPr/>
          <p:nvPr/>
        </p:nvSpPr>
        <p:spPr>
          <a:xfrm>
            <a:off x="2438400" y="2215554"/>
            <a:ext cx="4495800" cy="3118446"/>
          </a:xfrm>
          <a:prstGeom prst="triangle">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noonespillow_simple_cloud-1669px.jpg"/>
          <p:cNvPicPr>
            <a:picLocks noChangeAspect="1"/>
          </p:cNvPicPr>
          <p:nvPr/>
        </p:nvPicPr>
        <p:blipFill>
          <a:blip r:embed="rId3">
            <a:alphaModFix amt="21000"/>
            <a:lum contrast="64000"/>
            <a:extLst>
              <a:ext uri="{28A0092B-C50C-407E-A947-70E740481C1C}">
                <a14:useLocalDpi xmlns:a14="http://schemas.microsoft.com/office/drawing/2010/main" xmlns="" val="0"/>
              </a:ext>
            </a:extLst>
          </a:blip>
          <a:stretch>
            <a:fillRect/>
          </a:stretch>
        </p:blipFill>
        <p:spPr>
          <a:xfrm>
            <a:off x="1863514" y="2389873"/>
            <a:ext cx="5333875" cy="2694532"/>
          </a:xfrm>
          <a:prstGeom prst="rect">
            <a:avLst/>
          </a:prstGeom>
          <a:effectLst>
            <a:outerShdw blurRad="50800" dist="50800" dir="5400000" algn="ctr" rotWithShape="0">
              <a:srgbClr val="000000">
                <a:alpha val="0"/>
              </a:srgbClr>
            </a:outerShdw>
          </a:effectLst>
        </p:spPr>
      </p:pic>
      <p:grpSp>
        <p:nvGrpSpPr>
          <p:cNvPr id="2" name="Group 38"/>
          <p:cNvGrpSpPr/>
          <p:nvPr/>
        </p:nvGrpSpPr>
        <p:grpSpPr>
          <a:xfrm>
            <a:off x="2402312" y="3006554"/>
            <a:ext cx="4264207" cy="1524419"/>
            <a:chOff x="2438400" y="4419181"/>
            <a:chExt cx="4264207" cy="1524419"/>
          </a:xfrm>
        </p:grpSpPr>
        <p:sp>
          <p:nvSpPr>
            <p:cNvPr id="41" name="Process 40"/>
            <p:cNvSpPr/>
            <p:nvPr/>
          </p:nvSpPr>
          <p:spPr>
            <a:xfrm>
              <a:off x="4570004" y="5181600"/>
              <a:ext cx="1066800" cy="762000"/>
            </a:xfrm>
            <a:prstGeom prst="flowChartProcess">
              <a:avLst/>
            </a:prstGeom>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en-US" sz="1400" dirty="0"/>
                <a:t>System: Site, DMS, </a:t>
              </a:r>
              <a:r>
                <a:rPr lang="en-US" sz="1400" dirty="0" smtClean="0"/>
                <a:t>hosting, security</a:t>
              </a:r>
              <a:endParaRPr lang="en-US" sz="1400" dirty="0"/>
            </a:p>
          </p:txBody>
        </p:sp>
        <p:sp>
          <p:nvSpPr>
            <p:cNvPr id="42" name="Process 41"/>
            <p:cNvSpPr/>
            <p:nvPr/>
          </p:nvSpPr>
          <p:spPr>
            <a:xfrm>
              <a:off x="3504202" y="5181600"/>
              <a:ext cx="1066800" cy="762000"/>
            </a:xfrm>
            <a:prstGeom prst="flowChartProcess">
              <a:avLst/>
            </a:prstGeom>
          </p:spPr>
          <p:style>
            <a:lnRef idx="2">
              <a:schemeClr val="accent3"/>
            </a:lnRef>
            <a:fillRef idx="1">
              <a:schemeClr val="lt1"/>
            </a:fillRef>
            <a:effectRef idx="0">
              <a:schemeClr val="accent3"/>
            </a:effectRef>
            <a:fontRef idx="minor">
              <a:schemeClr val="dk1"/>
            </a:fontRef>
          </p:style>
          <p:txBody>
            <a:bodyPr lIns="45720" rIns="45720" rtlCol="0" anchor="ctr"/>
            <a:lstStyle/>
            <a:p>
              <a:pPr algn="ctr"/>
              <a:r>
                <a:rPr lang="en-US" sz="1400" dirty="0" smtClean="0"/>
                <a:t>Geodata Mapping and Visualization</a:t>
              </a:r>
              <a:endParaRPr lang="en-US" sz="1400" dirty="0"/>
            </a:p>
          </p:txBody>
        </p:sp>
        <p:sp>
          <p:nvSpPr>
            <p:cNvPr id="43" name="Process 42"/>
            <p:cNvSpPr/>
            <p:nvPr/>
          </p:nvSpPr>
          <p:spPr>
            <a:xfrm>
              <a:off x="2438400" y="5181600"/>
              <a:ext cx="1066800" cy="762000"/>
            </a:xfrm>
            <a:prstGeom prst="flowChartProcess">
              <a:avLst/>
            </a:prstGeom>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en-US" sz="1400" dirty="0"/>
                <a:t>Semantic </a:t>
              </a:r>
              <a:r>
                <a:rPr lang="en-US" sz="1400" dirty="0" smtClean="0"/>
                <a:t>and Ontologies</a:t>
              </a:r>
              <a:endParaRPr lang="en-US" sz="1400" dirty="0"/>
            </a:p>
          </p:txBody>
        </p:sp>
        <p:sp>
          <p:nvSpPr>
            <p:cNvPr id="44" name="Process 43"/>
            <p:cNvSpPr/>
            <p:nvPr/>
          </p:nvSpPr>
          <p:spPr>
            <a:xfrm>
              <a:off x="5635807" y="5181600"/>
              <a:ext cx="1066800" cy="762000"/>
            </a:xfrm>
            <a:prstGeom prst="flowChartProcess">
              <a:avLst/>
            </a:prstGeom>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en-US" sz="1400" dirty="0" smtClean="0"/>
                <a:t>Dataset Hosting in the Cloud</a:t>
              </a:r>
              <a:endParaRPr lang="en-US" sz="1400" dirty="0"/>
            </a:p>
          </p:txBody>
        </p:sp>
        <p:sp>
          <p:nvSpPr>
            <p:cNvPr id="46" name="Process 45"/>
            <p:cNvSpPr/>
            <p:nvPr/>
          </p:nvSpPr>
          <p:spPr>
            <a:xfrm>
              <a:off x="2438400" y="4419181"/>
              <a:ext cx="1066800" cy="762000"/>
            </a:xfrm>
            <a:prstGeom prst="flowChartProcess">
              <a:avLst/>
            </a:prstGeom>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en-US" sz="1350" b="1" dirty="0" smtClean="0"/>
                <a:t>Outreach to App Developers</a:t>
              </a:r>
              <a:endParaRPr lang="en-US" sz="1350" b="1" dirty="0">
                <a:solidFill>
                  <a:srgbClr val="FF0000"/>
                </a:solidFill>
              </a:endParaRPr>
            </a:p>
          </p:txBody>
        </p:sp>
        <p:sp>
          <p:nvSpPr>
            <p:cNvPr id="47" name="Process 46"/>
            <p:cNvSpPr/>
            <p:nvPr/>
          </p:nvSpPr>
          <p:spPr>
            <a:xfrm>
              <a:off x="5635807" y="4419181"/>
              <a:ext cx="1066800" cy="762000"/>
            </a:xfrm>
            <a:prstGeom prst="flowChartProcess">
              <a:avLst/>
            </a:prstGeom>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en-US" sz="1400" b="1" dirty="0" smtClean="0"/>
                <a:t>Community Space</a:t>
              </a:r>
              <a:endParaRPr lang="en-US" sz="1400" b="1" dirty="0"/>
            </a:p>
          </p:txBody>
        </p:sp>
        <p:sp>
          <p:nvSpPr>
            <p:cNvPr id="49" name="Process 48"/>
            <p:cNvSpPr/>
            <p:nvPr/>
          </p:nvSpPr>
          <p:spPr>
            <a:xfrm>
              <a:off x="4570004" y="4419181"/>
              <a:ext cx="1066800" cy="762000"/>
            </a:xfrm>
            <a:prstGeom prst="flowChartProcess">
              <a:avLst/>
            </a:prstGeom>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en-US" sz="1400" dirty="0" smtClean="0"/>
                <a:t>Dataset Discovery</a:t>
              </a:r>
              <a:endParaRPr lang="en-US" sz="1400" dirty="0"/>
            </a:p>
          </p:txBody>
        </p:sp>
        <p:sp>
          <p:nvSpPr>
            <p:cNvPr id="50" name="Process 49"/>
            <p:cNvSpPr/>
            <p:nvPr/>
          </p:nvSpPr>
          <p:spPr>
            <a:xfrm>
              <a:off x="3504202" y="4419181"/>
              <a:ext cx="1066800" cy="762000"/>
            </a:xfrm>
            <a:prstGeom prst="flowChartProcess">
              <a:avLst/>
            </a:prstGeom>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en-US" sz="1400" dirty="0" smtClean="0"/>
                <a:t>Federated Catalog/ Search</a:t>
              </a:r>
              <a:endParaRPr lang="en-US" sz="1400" dirty="0"/>
            </a:p>
          </p:txBody>
        </p:sp>
      </p:grpSp>
      <p:sp>
        <p:nvSpPr>
          <p:cNvPr id="51" name="Oval 50"/>
          <p:cNvSpPr/>
          <p:nvPr/>
        </p:nvSpPr>
        <p:spPr>
          <a:xfrm>
            <a:off x="7162799" y="2422772"/>
            <a:ext cx="1462455" cy="913420"/>
          </a:xfrm>
          <a:prstGeom prst="ellipse">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1400" dirty="0" smtClean="0"/>
              <a:t>K-12 Education</a:t>
            </a:r>
            <a:endParaRPr lang="en-US" sz="1400" dirty="0"/>
          </a:p>
        </p:txBody>
      </p:sp>
      <p:sp>
        <p:nvSpPr>
          <p:cNvPr id="53" name="Oval 52"/>
          <p:cNvSpPr/>
          <p:nvPr/>
        </p:nvSpPr>
        <p:spPr>
          <a:xfrm>
            <a:off x="6172221" y="4988171"/>
            <a:ext cx="1679331" cy="964223"/>
          </a:xfrm>
          <a:prstGeom prst="ellipse">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US" sz="2400" dirty="0" smtClean="0"/>
              <a:t>Agencies</a:t>
            </a:r>
            <a:endParaRPr lang="en-US" sz="2400" dirty="0"/>
          </a:p>
        </p:txBody>
      </p:sp>
      <p:sp>
        <p:nvSpPr>
          <p:cNvPr id="54" name="Oval 53"/>
          <p:cNvSpPr/>
          <p:nvPr/>
        </p:nvSpPr>
        <p:spPr>
          <a:xfrm>
            <a:off x="4106007" y="5026272"/>
            <a:ext cx="1462455" cy="913420"/>
          </a:xfrm>
          <a:prstGeom prst="ellipse">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US" sz="1400" dirty="0" smtClean="0"/>
              <a:t>OMB, EOP</a:t>
            </a:r>
            <a:endParaRPr lang="en-US" sz="1400" dirty="0"/>
          </a:p>
        </p:txBody>
      </p:sp>
      <p:sp>
        <p:nvSpPr>
          <p:cNvPr id="55" name="Oval 54"/>
          <p:cNvSpPr/>
          <p:nvPr/>
        </p:nvSpPr>
        <p:spPr>
          <a:xfrm>
            <a:off x="403088" y="2288934"/>
            <a:ext cx="1462455" cy="913420"/>
          </a:xfrm>
          <a:prstGeom prst="ellipse">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1400" dirty="0" smtClean="0"/>
              <a:t>Developers</a:t>
            </a:r>
            <a:endParaRPr lang="en-US" sz="1400" dirty="0"/>
          </a:p>
        </p:txBody>
      </p:sp>
      <p:sp>
        <p:nvSpPr>
          <p:cNvPr id="57" name="Oval 56"/>
          <p:cNvSpPr/>
          <p:nvPr/>
        </p:nvSpPr>
        <p:spPr>
          <a:xfrm>
            <a:off x="3886200" y="1415564"/>
            <a:ext cx="1591408" cy="981808"/>
          </a:xfrm>
          <a:prstGeom prst="ellipse">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2400" dirty="0" smtClean="0"/>
              <a:t>Citizens</a:t>
            </a:r>
            <a:endParaRPr lang="en-US" sz="2400" dirty="0"/>
          </a:p>
        </p:txBody>
      </p:sp>
      <p:sp>
        <p:nvSpPr>
          <p:cNvPr id="58" name="Oval 57"/>
          <p:cNvSpPr/>
          <p:nvPr/>
        </p:nvSpPr>
        <p:spPr>
          <a:xfrm>
            <a:off x="1784838" y="5026272"/>
            <a:ext cx="1644162" cy="996462"/>
          </a:xfrm>
          <a:prstGeom prst="ellipse">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2400" dirty="0" smtClean="0"/>
              <a:t>Industry</a:t>
            </a:r>
            <a:endParaRPr lang="en-US" sz="2400" dirty="0"/>
          </a:p>
        </p:txBody>
      </p:sp>
      <p:sp>
        <p:nvSpPr>
          <p:cNvPr id="60" name="Oval 59"/>
          <p:cNvSpPr/>
          <p:nvPr/>
        </p:nvSpPr>
        <p:spPr>
          <a:xfrm>
            <a:off x="7162799" y="3438772"/>
            <a:ext cx="1462455" cy="913420"/>
          </a:xfrm>
          <a:prstGeom prst="ellipse">
            <a:avLst/>
          </a:prstGeom>
        </p:spPr>
        <p:style>
          <a:lnRef idx="1">
            <a:schemeClr val="accent3"/>
          </a:lnRef>
          <a:fillRef idx="2">
            <a:schemeClr val="accent3"/>
          </a:fillRef>
          <a:effectRef idx="1">
            <a:schemeClr val="accent3"/>
          </a:effectRef>
          <a:fontRef idx="minor">
            <a:schemeClr val="dk1"/>
          </a:fontRef>
        </p:style>
        <p:txBody>
          <a:bodyPr lIns="0" rIns="0" rtlCol="0" anchor="ctr"/>
          <a:lstStyle/>
          <a:p>
            <a:pPr algn="ctr"/>
            <a:r>
              <a:rPr lang="en-US" sz="1400" dirty="0" smtClean="0"/>
              <a:t>State, local, tribal</a:t>
            </a:r>
            <a:endParaRPr lang="en-US" sz="1400" dirty="0"/>
          </a:p>
        </p:txBody>
      </p:sp>
      <p:sp>
        <p:nvSpPr>
          <p:cNvPr id="61" name="Oval 60"/>
          <p:cNvSpPr/>
          <p:nvPr/>
        </p:nvSpPr>
        <p:spPr>
          <a:xfrm>
            <a:off x="332754" y="4528044"/>
            <a:ext cx="1462455" cy="913420"/>
          </a:xfrm>
          <a:prstGeom prst="ellipse">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1300" dirty="0" smtClean="0"/>
              <a:t>International</a:t>
            </a:r>
            <a:endParaRPr lang="en-US" sz="1300" dirty="0"/>
          </a:p>
        </p:txBody>
      </p:sp>
      <p:cxnSp>
        <p:nvCxnSpPr>
          <p:cNvPr id="63" name="Elbow Connector 62"/>
          <p:cNvCxnSpPr>
            <a:endCxn id="51" idx="2"/>
          </p:cNvCxnSpPr>
          <p:nvPr/>
        </p:nvCxnSpPr>
        <p:spPr>
          <a:xfrm flipV="1">
            <a:off x="6666521" y="2879482"/>
            <a:ext cx="496278" cy="279892"/>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Elbow Connector 63"/>
          <p:cNvCxnSpPr>
            <a:endCxn id="53" idx="0"/>
          </p:cNvCxnSpPr>
          <p:nvPr/>
        </p:nvCxnSpPr>
        <p:spPr>
          <a:xfrm rot="16200000" flipH="1">
            <a:off x="6343904" y="4320188"/>
            <a:ext cx="457198" cy="878768"/>
          </a:xfrm>
          <a:prstGeom prst="bentConnector3">
            <a:avLst>
              <a:gd name="adj1" fmla="val 50000"/>
            </a:avLst>
          </a:prstGeom>
          <a:ln>
            <a:headEnd type="none"/>
            <a:tailEnd type="none"/>
          </a:ln>
        </p:spPr>
        <p:style>
          <a:lnRef idx="2">
            <a:schemeClr val="accent1"/>
          </a:lnRef>
          <a:fillRef idx="0">
            <a:schemeClr val="accent1"/>
          </a:fillRef>
          <a:effectRef idx="1">
            <a:schemeClr val="accent1"/>
          </a:effectRef>
          <a:fontRef idx="minor">
            <a:schemeClr val="tx1"/>
          </a:fontRef>
        </p:style>
      </p:cxnSp>
      <p:cxnSp>
        <p:nvCxnSpPr>
          <p:cNvPr id="65" name="Elbow Connector 64"/>
          <p:cNvCxnSpPr>
            <a:stCxn id="43" idx="1"/>
            <a:endCxn id="55" idx="6"/>
          </p:cNvCxnSpPr>
          <p:nvPr/>
        </p:nvCxnSpPr>
        <p:spPr>
          <a:xfrm rot="10800000">
            <a:off x="1865544" y="2745645"/>
            <a:ext cx="536769" cy="140432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7" name="Elbow Connector 66"/>
          <p:cNvCxnSpPr>
            <a:endCxn id="54" idx="0"/>
          </p:cNvCxnSpPr>
          <p:nvPr/>
        </p:nvCxnSpPr>
        <p:spPr>
          <a:xfrm rot="16200000" flipH="1">
            <a:off x="4578593" y="4767630"/>
            <a:ext cx="515818" cy="146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8" name="Elbow Connector 67"/>
          <p:cNvCxnSpPr>
            <a:endCxn id="60" idx="2"/>
          </p:cNvCxnSpPr>
          <p:nvPr/>
        </p:nvCxnSpPr>
        <p:spPr>
          <a:xfrm>
            <a:off x="6682154" y="3587262"/>
            <a:ext cx="480645" cy="308220"/>
          </a:xfrm>
          <a:prstGeom prst="bentConnector3">
            <a:avLst>
              <a:gd name="adj1" fmla="val 4817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9" name="Elbow Connector 68"/>
          <p:cNvCxnSpPr>
            <a:endCxn id="60" idx="2"/>
          </p:cNvCxnSpPr>
          <p:nvPr/>
        </p:nvCxnSpPr>
        <p:spPr>
          <a:xfrm flipV="1">
            <a:off x="6666519" y="3895482"/>
            <a:ext cx="496280" cy="254494"/>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2" name="Elbow Connector 71"/>
          <p:cNvCxnSpPr>
            <a:endCxn id="58" idx="6"/>
          </p:cNvCxnSpPr>
          <p:nvPr/>
        </p:nvCxnSpPr>
        <p:spPr>
          <a:xfrm rot="5400000">
            <a:off x="3083633" y="4876341"/>
            <a:ext cx="993529" cy="302794"/>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3" name="Elbow Connector 72"/>
          <p:cNvCxnSpPr>
            <a:endCxn id="61" idx="6"/>
          </p:cNvCxnSpPr>
          <p:nvPr/>
        </p:nvCxnSpPr>
        <p:spPr>
          <a:xfrm rot="10800000" flipV="1">
            <a:off x="1795210" y="4448908"/>
            <a:ext cx="605091" cy="53584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4" name="Elbow Connector 73"/>
          <p:cNvCxnSpPr>
            <a:stCxn id="46" idx="1"/>
            <a:endCxn id="55" idx="5"/>
          </p:cNvCxnSpPr>
          <p:nvPr/>
        </p:nvCxnSpPr>
        <p:spPr>
          <a:xfrm rot="10800000">
            <a:off x="1651372" y="3068588"/>
            <a:ext cx="750941" cy="318967"/>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6" name="Elbow Connector 75"/>
          <p:cNvCxnSpPr>
            <a:endCxn id="57" idx="4"/>
          </p:cNvCxnSpPr>
          <p:nvPr/>
        </p:nvCxnSpPr>
        <p:spPr>
          <a:xfrm rot="5400000" flipH="1" flipV="1">
            <a:off x="3504217" y="1828867"/>
            <a:ext cx="609182" cy="1746192"/>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7" name="Elbow Connector 76"/>
          <p:cNvCxnSpPr>
            <a:endCxn id="57" idx="4"/>
          </p:cNvCxnSpPr>
          <p:nvPr/>
        </p:nvCxnSpPr>
        <p:spPr>
          <a:xfrm rot="5400000" flipH="1" flipV="1">
            <a:off x="4037118" y="2361768"/>
            <a:ext cx="609182" cy="680390"/>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8" name="Elbow Connector 77"/>
          <p:cNvCxnSpPr>
            <a:endCxn id="57" idx="4"/>
          </p:cNvCxnSpPr>
          <p:nvPr/>
        </p:nvCxnSpPr>
        <p:spPr>
          <a:xfrm rot="16200000" flipV="1">
            <a:off x="4570019" y="2509257"/>
            <a:ext cx="609182" cy="385412"/>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0" name="Elbow Connector 79"/>
          <p:cNvCxnSpPr>
            <a:endCxn id="57" idx="4"/>
          </p:cNvCxnSpPr>
          <p:nvPr/>
        </p:nvCxnSpPr>
        <p:spPr>
          <a:xfrm rot="16200000" flipV="1">
            <a:off x="5102921" y="1976355"/>
            <a:ext cx="609182" cy="1451215"/>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81" name="Oval 80"/>
          <p:cNvSpPr/>
          <p:nvPr/>
        </p:nvSpPr>
        <p:spPr>
          <a:xfrm>
            <a:off x="7162799" y="1406772"/>
            <a:ext cx="1462455" cy="913420"/>
          </a:xfrm>
          <a:prstGeom prst="ellipse">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1400" dirty="0" smtClean="0"/>
              <a:t>Communities: health, law, ethics…</a:t>
            </a:r>
            <a:endParaRPr lang="en-US" sz="1400" dirty="0"/>
          </a:p>
        </p:txBody>
      </p:sp>
      <p:cxnSp>
        <p:nvCxnSpPr>
          <p:cNvPr id="82" name="Elbow Connector 81"/>
          <p:cNvCxnSpPr>
            <a:endCxn id="81" idx="2"/>
          </p:cNvCxnSpPr>
          <p:nvPr/>
        </p:nvCxnSpPr>
        <p:spPr>
          <a:xfrm rot="5400000" flipH="1" flipV="1">
            <a:off x="6076420" y="1920181"/>
            <a:ext cx="1143077" cy="102968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3" name="Elbow Connector 82"/>
          <p:cNvCxnSpPr>
            <a:endCxn id="53" idx="0"/>
          </p:cNvCxnSpPr>
          <p:nvPr/>
        </p:nvCxnSpPr>
        <p:spPr>
          <a:xfrm rot="16200000" flipH="1">
            <a:off x="5811002" y="3787286"/>
            <a:ext cx="457198" cy="1944571"/>
          </a:xfrm>
          <a:prstGeom prst="bentConnector3">
            <a:avLst>
              <a:gd name="adj1" fmla="val 50000"/>
            </a:avLst>
          </a:prstGeom>
          <a:ln>
            <a:headEnd type="none"/>
            <a:tailEnd type="none"/>
          </a:ln>
        </p:spPr>
        <p:style>
          <a:lnRef idx="2">
            <a:schemeClr val="accent1"/>
          </a:lnRef>
          <a:fillRef idx="0">
            <a:schemeClr val="accent1"/>
          </a:fillRef>
          <a:effectRef idx="1">
            <a:schemeClr val="accent1"/>
          </a:effectRef>
          <a:fontRef idx="minor">
            <a:schemeClr val="tx1"/>
          </a:fontRef>
        </p:style>
      </p:cxnSp>
      <p:cxnSp>
        <p:nvCxnSpPr>
          <p:cNvPr id="84" name="Elbow Connector 83"/>
          <p:cNvCxnSpPr>
            <a:endCxn id="53" idx="0"/>
          </p:cNvCxnSpPr>
          <p:nvPr/>
        </p:nvCxnSpPr>
        <p:spPr>
          <a:xfrm rot="16200000" flipH="1">
            <a:off x="5278101" y="3254385"/>
            <a:ext cx="457198" cy="301037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itle 1"/>
          <p:cNvSpPr txBox="1">
            <a:spLocks/>
          </p:cNvSpPr>
          <p:nvPr/>
        </p:nvSpPr>
        <p:spPr bwMode="auto">
          <a:xfrm>
            <a:off x="3854045" y="0"/>
            <a:ext cx="5410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smtClean="0">
                <a:ln>
                  <a:noFill/>
                </a:ln>
                <a:solidFill>
                  <a:srgbClr val="376092"/>
                </a:solidFill>
                <a:effectLst/>
                <a:uLnTx/>
                <a:uFillTx/>
                <a:latin typeface="Calibri" charset="0"/>
                <a:ea typeface="ＭＳ Ｐゴシック" charset="0"/>
                <a:cs typeface="ＭＳ Ｐゴシック" charset="0"/>
              </a:rPr>
              <a:t>What’s NOW, What’s NEXT!</a:t>
            </a:r>
            <a:endParaRPr kumimoji="0" lang="en-US" sz="2800" b="1" i="1" u="none" strike="noStrike" kern="1200" cap="none" spc="0" normalizeH="0" baseline="0" noProof="0" dirty="0">
              <a:ln>
                <a:noFill/>
              </a:ln>
              <a:solidFill>
                <a:srgbClr val="376092"/>
              </a:solidFill>
              <a:effectLst/>
              <a:uLnTx/>
              <a:uFillTx/>
              <a:latin typeface="Calibri" charset="0"/>
              <a:ea typeface="ＭＳ Ｐゴシック" charset="0"/>
              <a:cs typeface="ＭＳ Ｐゴシック" charset="0"/>
            </a:endParaRPr>
          </a:p>
        </p:txBody>
      </p:sp>
      <p:sp>
        <p:nvSpPr>
          <p:cNvPr id="39" name="TextBox 38"/>
          <p:cNvSpPr txBox="1"/>
          <p:nvPr/>
        </p:nvSpPr>
        <p:spPr>
          <a:xfrm>
            <a:off x="4479628" y="6019139"/>
            <a:ext cx="184730" cy="307777"/>
          </a:xfrm>
          <a:prstGeom prst="rect">
            <a:avLst/>
          </a:prstGeom>
          <a:noFill/>
        </p:spPr>
        <p:txBody>
          <a:bodyPr wrap="none" rtlCol="0">
            <a:spAutoFit/>
          </a:bodyPr>
          <a:lstStyle/>
          <a:p>
            <a:pPr algn="ctr"/>
            <a:endParaRPr lang="en-US" sz="1400" i="1" dirty="0">
              <a:solidFill>
                <a:srgbClr val="FF0000"/>
              </a:solidFill>
            </a:endParaRPr>
          </a:p>
        </p:txBody>
      </p:sp>
      <p:sp>
        <p:nvSpPr>
          <p:cNvPr id="5" name="TextBox 4"/>
          <p:cNvSpPr txBox="1"/>
          <p:nvPr/>
        </p:nvSpPr>
        <p:spPr>
          <a:xfrm>
            <a:off x="123979" y="1099316"/>
            <a:ext cx="4008405" cy="1107996"/>
          </a:xfrm>
          <a:prstGeom prst="rect">
            <a:avLst/>
          </a:prstGeom>
          <a:noFill/>
        </p:spPr>
        <p:txBody>
          <a:bodyPr wrap="square" rtlCol="0">
            <a:spAutoFit/>
          </a:bodyPr>
          <a:lstStyle/>
          <a:p>
            <a:r>
              <a:rPr lang="en-US" sz="2800" b="1" i="1" dirty="0" smtClean="0"/>
              <a:t>Empowering People </a:t>
            </a:r>
          </a:p>
          <a:p>
            <a:r>
              <a:rPr lang="en-US" sz="2000" b="1" i="1" dirty="0" smtClean="0"/>
              <a:t>Sharing Government Data</a:t>
            </a:r>
          </a:p>
          <a:p>
            <a:r>
              <a:rPr lang="en-US" b="1" i="1" dirty="0" smtClean="0"/>
              <a:t>“Discover, Visualize, Explore” </a:t>
            </a:r>
            <a:endParaRPr lang="en-US" b="1" i="1" dirty="0"/>
          </a:p>
        </p:txBody>
      </p:sp>
      <p:sp>
        <p:nvSpPr>
          <p:cNvPr id="59" name="Oval 58"/>
          <p:cNvSpPr/>
          <p:nvPr/>
        </p:nvSpPr>
        <p:spPr>
          <a:xfrm>
            <a:off x="105509" y="3437795"/>
            <a:ext cx="1462455" cy="913420"/>
          </a:xfrm>
          <a:prstGeom prst="ellipse">
            <a:avLst/>
          </a:prstGeom>
        </p:spPr>
        <p:style>
          <a:lnRef idx="1">
            <a:schemeClr val="accent1"/>
          </a:lnRef>
          <a:fillRef idx="2">
            <a:schemeClr val="accent1"/>
          </a:fillRef>
          <a:effectRef idx="1">
            <a:schemeClr val="accent1"/>
          </a:effectRef>
          <a:fontRef idx="minor">
            <a:schemeClr val="dk1"/>
          </a:fontRef>
        </p:style>
        <p:txBody>
          <a:bodyPr lIns="0" rIns="0" rtlCol="0" anchor="ctr"/>
          <a:lstStyle/>
          <a:p>
            <a:pPr algn="ctr"/>
            <a:r>
              <a:rPr lang="en-US" sz="1400" dirty="0" smtClean="0"/>
              <a:t>Academia</a:t>
            </a:r>
            <a:endParaRPr lang="en-US" sz="1400" dirty="0"/>
          </a:p>
        </p:txBody>
      </p:sp>
      <p:cxnSp>
        <p:nvCxnSpPr>
          <p:cNvPr id="71" name="Elbow Connector 73"/>
          <p:cNvCxnSpPr>
            <a:endCxn id="59" idx="6"/>
          </p:cNvCxnSpPr>
          <p:nvPr/>
        </p:nvCxnSpPr>
        <p:spPr>
          <a:xfrm rot="10800000">
            <a:off x="1567964" y="3894505"/>
            <a:ext cx="834348" cy="255472"/>
          </a:xfrm>
          <a:prstGeom prst="bentConnector3">
            <a:avLst>
              <a:gd name="adj1" fmla="val 62645"/>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5" name="Elbow Connector 84"/>
          <p:cNvCxnSpPr>
            <a:stCxn id="46" idx="1"/>
            <a:endCxn id="59" idx="7"/>
          </p:cNvCxnSpPr>
          <p:nvPr/>
        </p:nvCxnSpPr>
        <p:spPr>
          <a:xfrm rot="10800000" flipV="1">
            <a:off x="1353792" y="3387554"/>
            <a:ext cx="1048520" cy="184008"/>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10" name="TextBox 109"/>
          <p:cNvSpPr txBox="1"/>
          <p:nvPr/>
        </p:nvSpPr>
        <p:spPr>
          <a:xfrm>
            <a:off x="5452113" y="4892041"/>
            <a:ext cx="726481" cy="369332"/>
          </a:xfrm>
          <a:prstGeom prst="rect">
            <a:avLst/>
          </a:prstGeom>
          <a:noFill/>
        </p:spPr>
        <p:txBody>
          <a:bodyPr wrap="none" rtlCol="0">
            <a:spAutoFit/>
          </a:bodyPr>
          <a:lstStyle/>
          <a:p>
            <a:r>
              <a:rPr lang="en-US" i="1" dirty="0" smtClean="0"/>
              <a:t>Cloud</a:t>
            </a:r>
            <a:endParaRPr lang="en-US" i="1" dirty="0"/>
          </a:p>
        </p:txBody>
      </p:sp>
      <p:sp>
        <p:nvSpPr>
          <p:cNvPr id="6" name="Footer Placeholder 5"/>
          <p:cNvSpPr>
            <a:spLocks noGrp="1"/>
          </p:cNvSpPr>
          <p:nvPr>
            <p:ph type="ftr" sz="quarter" idx="11"/>
          </p:nvPr>
        </p:nvSpPr>
        <p:spPr/>
        <p:txBody>
          <a:bodyPr/>
          <a:lstStyle/>
          <a:p>
            <a:r>
              <a:rPr lang="en-US" dirty="0" smtClean="0">
                <a:latin typeface="Calibri" charset="0"/>
              </a:rPr>
              <a:t>Conceptual Architecture as of  March 28, 2011</a:t>
            </a:r>
            <a:endParaRPr lang="en-US" dirty="0"/>
          </a:p>
        </p:txBody>
      </p:sp>
    </p:spTree>
    <p:extLst>
      <p:ext uri="{BB962C8B-B14F-4D97-AF65-F5344CB8AC3E}">
        <p14:creationId xmlns:p14="http://schemas.microsoft.com/office/powerpoint/2010/main" xmlns="" val="16494154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Sharing Now</a:t>
            </a:r>
            <a:endParaRPr lang="en-US" dirty="0"/>
          </a:p>
        </p:txBody>
      </p:sp>
      <p:sp>
        <p:nvSpPr>
          <p:cNvPr id="24" name="Slide Number Placeholder 4"/>
          <p:cNvSpPr>
            <a:spLocks noGrp="1"/>
          </p:cNvSpPr>
          <p:nvPr>
            <p:ph type="sldNum" sz="quarter" idx="12"/>
          </p:nvPr>
        </p:nvSpPr>
        <p:spPr>
          <a:prstGeom prst="rect">
            <a:avLst/>
          </a:prstGeom>
        </p:spPr>
        <p:txBody>
          <a:bodyPr/>
          <a:lstStyle/>
          <a:p>
            <a:fld id="{EFECA32A-B5EE-4ED6-953A-99BEEFCEA4ED}" type="slidenum">
              <a:rPr lang="en-US"/>
              <a:pPr/>
              <a:t>5</a:t>
            </a:fld>
            <a:endParaRPr lang="en-US" dirty="0"/>
          </a:p>
        </p:txBody>
      </p:sp>
      <p:sp>
        <p:nvSpPr>
          <p:cNvPr id="23" name="Content Placeholder 2"/>
          <p:cNvSpPr txBox="1">
            <a:spLocks/>
          </p:cNvSpPr>
          <p:nvPr/>
        </p:nvSpPr>
        <p:spPr bwMode="auto">
          <a:xfrm>
            <a:off x="4876800" y="1003300"/>
            <a:ext cx="3810000" cy="52451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ts val="0"/>
              </a:spcBef>
              <a:spcAft>
                <a:spcPts val="600"/>
              </a:spcAft>
              <a:buClrTx/>
              <a:buSzTx/>
              <a:buFont typeface="Arial" charset="0"/>
              <a:buChar char="•"/>
              <a:tabLst/>
              <a:defRPr/>
            </a:pPr>
            <a:r>
              <a:rPr kumimoji="0" lang="en-US" sz="2400" b="1" i="0" u="none" strike="noStrike" kern="1200" cap="none" spc="0" normalizeH="0" baseline="0" noProof="0" dirty="0" smtClean="0">
                <a:ln>
                  <a:noFill/>
                </a:ln>
                <a:solidFill>
                  <a:schemeClr val="tx2"/>
                </a:solidFill>
                <a:effectLst/>
                <a:uLnTx/>
                <a:uFillTx/>
                <a:latin typeface="Arial" pitchFamily="34" charset="0"/>
                <a:cs typeface="Arial" pitchFamily="34" charset="0"/>
              </a:rPr>
              <a:t>Creates </a:t>
            </a:r>
            <a:r>
              <a:rPr kumimoji="0" lang="en-US" sz="2400" b="1" i="0" u="none" strike="noStrike" kern="1200" cap="none" spc="0" normalizeH="0" baseline="0" noProof="0" dirty="0" smtClean="0">
                <a:ln>
                  <a:noFill/>
                </a:ln>
                <a:solidFill>
                  <a:schemeClr val="tx2"/>
                </a:solidFill>
                <a:effectLst/>
                <a:uLnTx/>
                <a:uFillTx/>
                <a:latin typeface="Arial" pitchFamily="34" charset="0"/>
                <a:cs typeface="Arial" pitchFamily="34" charset="0"/>
              </a:rPr>
              <a:t>collaborative government </a:t>
            </a:r>
          </a:p>
          <a:p>
            <a:pPr marL="342900" indent="-342900" defTabSz="914400">
              <a:spcBef>
                <a:spcPts val="0"/>
              </a:spcBef>
              <a:spcAft>
                <a:spcPts val="600"/>
              </a:spcAft>
            </a:pPr>
            <a:r>
              <a:rPr kumimoji="0" lang="en-US" sz="1800" b="0" i="1" u="none" strike="noStrike" kern="1200" cap="none" spc="0" normalizeH="0" baseline="0" noProof="0" dirty="0" smtClean="0">
                <a:ln>
                  <a:noFill/>
                </a:ln>
                <a:solidFill>
                  <a:schemeClr val="tx2"/>
                </a:solidFill>
                <a:effectLst/>
                <a:uLnTx/>
                <a:uFillTx/>
                <a:latin typeface="Arial" pitchFamily="34" charset="0"/>
                <a:cs typeface="Arial" pitchFamily="34" charset="0"/>
              </a:rPr>
              <a:t>	</a:t>
            </a:r>
            <a:r>
              <a:rPr lang="en-US" dirty="0" smtClean="0">
                <a:latin typeface="Arial" pitchFamily="34" charset="0"/>
                <a:cs typeface="Arial" pitchFamily="34" charset="0"/>
              </a:rPr>
              <a:t>Agencies and Data.gov working together to create a knowledge management capability across the government at the data layer</a:t>
            </a:r>
          </a:p>
          <a:p>
            <a:pPr marL="0" marR="0" lvl="1" indent="-285750" algn="l" defTabSz="914400" rtl="0" eaLnBrk="1" fontAlgn="base" latinLnBrk="0" hangingPunct="1">
              <a:lnSpc>
                <a:spcPct val="100000"/>
              </a:lnSpc>
              <a:spcBef>
                <a:spcPts val="0"/>
              </a:spcBef>
              <a:spcAft>
                <a:spcPts val="600"/>
              </a:spcAft>
              <a:buClrTx/>
              <a:buSzTx/>
              <a:buFont typeface="Arial" charset="0"/>
              <a:buNone/>
              <a:tabLst/>
              <a:defRPr/>
            </a:pPr>
            <a:r>
              <a:rPr kumimoji="0" lang="en-US" sz="2400" b="1" i="0" u="none" strike="noStrike" kern="1200" cap="none" spc="0" normalizeH="0" baseline="0" noProof="0" dirty="0" smtClean="0">
                <a:ln>
                  <a:noFill/>
                </a:ln>
                <a:solidFill>
                  <a:schemeClr val="tx2"/>
                </a:solidFill>
                <a:effectLst/>
                <a:uLnTx/>
                <a:uFillTx/>
                <a:latin typeface="Arial" pitchFamily="34" charset="0"/>
                <a:cs typeface="Arial" pitchFamily="34" charset="0"/>
              </a:rPr>
              <a:t>Data.gov-Visualizations</a:t>
            </a:r>
          </a:p>
          <a:p>
            <a:pPr marL="342900" indent="-342900" defTabSz="914400">
              <a:spcBef>
                <a:spcPts val="0"/>
              </a:spcBef>
              <a:spcAft>
                <a:spcPts val="600"/>
              </a:spcAft>
              <a:buFont typeface="Arial" charset="0"/>
              <a:buChar char="•"/>
              <a:defRPr/>
            </a:pPr>
            <a:r>
              <a:rPr lang="en-US" dirty="0" smtClean="0">
                <a:latin typeface="Arial" pitchFamily="34" charset="0"/>
                <a:cs typeface="Arial" pitchFamily="34" charset="0"/>
              </a:rPr>
              <a:t>Improve government efficiency and drive innovation</a:t>
            </a:r>
          </a:p>
          <a:p>
            <a:pPr marL="342900" indent="-342900" defTabSz="914400">
              <a:spcBef>
                <a:spcPts val="0"/>
              </a:spcBef>
              <a:spcAft>
                <a:spcPts val="600"/>
              </a:spcAft>
              <a:buFont typeface="Arial" charset="0"/>
              <a:buChar char="•"/>
              <a:defRPr/>
            </a:pPr>
            <a:r>
              <a:rPr lang="en-US" dirty="0" smtClean="0">
                <a:latin typeface="Arial" pitchFamily="34" charset="0"/>
                <a:cs typeface="Arial" pitchFamily="34" charset="0"/>
              </a:rPr>
              <a:t>Support decision making and understanding of data</a:t>
            </a:r>
          </a:p>
          <a:p>
            <a:pPr marL="342900" indent="-342900" defTabSz="914400">
              <a:spcBef>
                <a:spcPts val="0"/>
              </a:spcBef>
              <a:spcAft>
                <a:spcPts val="600"/>
              </a:spcAft>
              <a:buFont typeface="Arial" charset="0"/>
              <a:buChar char="•"/>
              <a:defRPr/>
            </a:pPr>
            <a:r>
              <a:rPr lang="en-US" dirty="0" smtClean="0">
                <a:latin typeface="Arial" pitchFamily="34" charset="0"/>
                <a:cs typeface="Arial" pitchFamily="34" charset="0"/>
              </a:rPr>
              <a:t>Data…Information…Knowledge</a:t>
            </a:r>
          </a:p>
          <a:p>
            <a:pPr marL="342900" indent="-342900" defTabSz="914400">
              <a:spcBef>
                <a:spcPts val="0"/>
              </a:spcBef>
              <a:spcAft>
                <a:spcPts val="600"/>
              </a:spcAft>
              <a:buFont typeface="Arial" charset="0"/>
              <a:buChar char="•"/>
              <a:defRPr/>
            </a:pPr>
            <a:r>
              <a:rPr kumimoji="0" lang="en-US" b="0" i="0" u="none" strike="noStrike" kern="1200" cap="none" spc="0" normalizeH="0" noProof="0" dirty="0" smtClean="0">
                <a:ln>
                  <a:noFill/>
                </a:ln>
                <a:solidFill>
                  <a:schemeClr val="tx1"/>
                </a:solidFill>
                <a:effectLst/>
                <a:uLnTx/>
                <a:uFillTx/>
                <a:latin typeface="Arial" pitchFamily="34" charset="0"/>
                <a:cs typeface="Arial" pitchFamily="34" charset="0"/>
              </a:rPr>
              <a:t>More Analysis &amp; Forecasting –looking at data &amp; information</a:t>
            </a:r>
            <a:endParaRPr kumimoji="0" lang="en-US" b="0" i="0" u="none" strike="noStrike" kern="1200" cap="none" spc="0" normalizeH="0" noProof="0" dirty="0">
              <a:ln>
                <a:noFill/>
              </a:ln>
              <a:solidFill>
                <a:schemeClr val="tx1"/>
              </a:solidFill>
              <a:effectLst/>
              <a:uLnTx/>
              <a:uFillTx/>
              <a:latin typeface="Arial" pitchFamily="34" charset="0"/>
              <a:cs typeface="Arial" pitchFamily="34" charset="0"/>
            </a:endParaRPr>
          </a:p>
        </p:txBody>
      </p:sp>
      <p:grpSp>
        <p:nvGrpSpPr>
          <p:cNvPr id="3" name="Group 51"/>
          <p:cNvGrpSpPr/>
          <p:nvPr/>
        </p:nvGrpSpPr>
        <p:grpSpPr>
          <a:xfrm>
            <a:off x="457200" y="895350"/>
            <a:ext cx="3962400" cy="5353050"/>
            <a:chOff x="457200" y="895350"/>
            <a:chExt cx="3962400" cy="5353050"/>
          </a:xfrm>
        </p:grpSpPr>
        <p:sp>
          <p:nvSpPr>
            <p:cNvPr id="51" name="Rounded Rectangle 50"/>
            <p:cNvSpPr/>
            <p:nvPr/>
          </p:nvSpPr>
          <p:spPr>
            <a:xfrm>
              <a:off x="457200" y="895350"/>
              <a:ext cx="3962400" cy="5353050"/>
            </a:xfrm>
            <a:prstGeom prst="roundRect">
              <a:avLst/>
            </a:prstGeom>
            <a:gradFill>
              <a:gsLst>
                <a:gs pos="56000">
                  <a:schemeClr val="tx2">
                    <a:lumMod val="60000"/>
                    <a:lumOff val="40000"/>
                  </a:schemeClr>
                </a:gs>
                <a:gs pos="53000">
                  <a:srgbClr val="D4DEFF"/>
                </a:gs>
                <a:gs pos="83000">
                  <a:srgbClr val="D4DEFF"/>
                </a:gs>
                <a:gs pos="0">
                  <a:srgbClr val="96AB94">
                    <a:alpha val="99000"/>
                  </a:srgbClr>
                </a:gs>
              </a:gsLst>
              <a:lin ang="16200000" scaled="1"/>
            </a:gradFill>
            <a:scene3d>
              <a:camera prst="orthographicFront"/>
              <a:lightRig rig="balanced" dir="t"/>
            </a:scene3d>
            <a:sp3d extrusionH="101600" contourW="63500">
              <a:bevelT w="127000" h="152400"/>
              <a:bevelB w="190500" h="127000"/>
              <a:extrusionClr>
                <a:schemeClr val="tx1"/>
              </a:extrusionClr>
              <a:contourClr>
                <a:schemeClr val="bg2">
                  <a:lumMod val="9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0"/>
            <p:cNvGrpSpPr/>
            <p:nvPr/>
          </p:nvGrpSpPr>
          <p:grpSpPr>
            <a:xfrm>
              <a:off x="762000" y="1092612"/>
              <a:ext cx="3276600" cy="5029200"/>
              <a:chOff x="5181600" y="1266824"/>
              <a:chExt cx="3276600" cy="5029200"/>
            </a:xfrm>
          </p:grpSpPr>
          <p:pic>
            <p:nvPicPr>
              <p:cNvPr id="32" name="Picture 2" descr="Department of state.svg">
                <a:hlinkClick r:id="rId3"/>
              </p:cNvPr>
              <p:cNvPicPr>
                <a:picLocks noChangeAspect="1" noChangeArrowheads="1"/>
              </p:cNvPicPr>
              <p:nvPr/>
            </p:nvPicPr>
            <p:blipFill>
              <a:blip r:embed="rId4"/>
              <a:srcRect/>
              <a:stretch>
                <a:fillRect/>
              </a:stretch>
            </p:blipFill>
            <p:spPr bwMode="auto">
              <a:xfrm>
                <a:off x="7451521" y="4284344"/>
                <a:ext cx="1005840" cy="1005840"/>
              </a:xfrm>
              <a:prstGeom prst="rect">
                <a:avLst/>
              </a:prstGeom>
              <a:noFill/>
            </p:spPr>
          </p:pic>
          <p:pic>
            <p:nvPicPr>
              <p:cNvPr id="33" name="Picture 4" descr="US-DeptOfTheTreasury-Seal.svg">
                <a:hlinkClick r:id="rId5"/>
              </p:cNvPr>
              <p:cNvPicPr>
                <a:picLocks noChangeAspect="1" noChangeArrowheads="1"/>
              </p:cNvPicPr>
              <p:nvPr/>
            </p:nvPicPr>
            <p:blipFill>
              <a:blip r:embed="rId6"/>
              <a:srcRect/>
              <a:stretch>
                <a:fillRect/>
              </a:stretch>
            </p:blipFill>
            <p:spPr bwMode="auto">
              <a:xfrm>
                <a:off x="6302692" y="5290184"/>
                <a:ext cx="1005840" cy="1005840"/>
              </a:xfrm>
              <a:prstGeom prst="rect">
                <a:avLst/>
              </a:prstGeom>
              <a:noFill/>
            </p:spPr>
          </p:pic>
          <p:pic>
            <p:nvPicPr>
              <p:cNvPr id="34" name="Picture 6" descr="File:United States Department of Defense Seal.svg">
                <a:hlinkClick r:id="rId7"/>
              </p:cNvPr>
              <p:cNvPicPr>
                <a:picLocks noChangeAspect="1" noChangeArrowheads="1"/>
              </p:cNvPicPr>
              <p:nvPr/>
            </p:nvPicPr>
            <p:blipFill>
              <a:blip r:embed="rId8"/>
              <a:srcRect/>
              <a:stretch>
                <a:fillRect/>
              </a:stretch>
            </p:blipFill>
            <p:spPr bwMode="auto">
              <a:xfrm>
                <a:off x="7450682" y="1266824"/>
                <a:ext cx="1007518" cy="1005840"/>
              </a:xfrm>
              <a:prstGeom prst="rect">
                <a:avLst/>
              </a:prstGeom>
              <a:noFill/>
            </p:spPr>
          </p:pic>
          <p:pic>
            <p:nvPicPr>
              <p:cNvPr id="35" name="Picture 8" descr="US-DeptOfJustice-Seal.svg">
                <a:hlinkClick r:id="rId9"/>
              </p:cNvPr>
              <p:cNvPicPr>
                <a:picLocks noChangeAspect="1" noChangeArrowheads="1"/>
              </p:cNvPicPr>
              <p:nvPr/>
            </p:nvPicPr>
            <p:blipFill>
              <a:blip r:embed="rId10"/>
              <a:srcRect/>
              <a:stretch>
                <a:fillRect/>
              </a:stretch>
            </p:blipFill>
            <p:spPr bwMode="auto">
              <a:xfrm>
                <a:off x="5181600" y="4284344"/>
                <a:ext cx="1005840" cy="1005840"/>
              </a:xfrm>
              <a:prstGeom prst="rect">
                <a:avLst/>
              </a:prstGeom>
              <a:noFill/>
            </p:spPr>
          </p:pic>
          <p:pic>
            <p:nvPicPr>
              <p:cNvPr id="36" name="Picture 10" descr="US-DeptOfTheInterior-Seal.svg">
                <a:hlinkClick r:id="rId11"/>
              </p:cNvPr>
              <p:cNvPicPr>
                <a:picLocks noChangeAspect="1" noChangeArrowheads="1"/>
              </p:cNvPicPr>
              <p:nvPr/>
            </p:nvPicPr>
            <p:blipFill>
              <a:blip r:embed="rId12"/>
              <a:srcRect/>
              <a:stretch>
                <a:fillRect/>
              </a:stretch>
            </p:blipFill>
            <p:spPr bwMode="auto">
              <a:xfrm>
                <a:off x="7451521" y="3278504"/>
                <a:ext cx="1005840" cy="1005840"/>
              </a:xfrm>
              <a:prstGeom prst="rect">
                <a:avLst/>
              </a:prstGeom>
              <a:noFill/>
            </p:spPr>
          </p:pic>
          <p:pic>
            <p:nvPicPr>
              <p:cNvPr id="37" name="Picture 12" descr="File:US-DeptOfAgriculture-Seal2.svg">
                <a:hlinkClick r:id="rId13"/>
              </p:cNvPr>
              <p:cNvPicPr>
                <a:picLocks noChangeAspect="1" noChangeArrowheads="1"/>
              </p:cNvPicPr>
              <p:nvPr/>
            </p:nvPicPr>
            <p:blipFill>
              <a:blip r:embed="rId14"/>
              <a:srcRect/>
              <a:stretch>
                <a:fillRect/>
              </a:stretch>
            </p:blipFill>
            <p:spPr bwMode="auto">
              <a:xfrm>
                <a:off x="5181600" y="1266824"/>
                <a:ext cx="1005840" cy="1005840"/>
              </a:xfrm>
              <a:prstGeom prst="rect">
                <a:avLst/>
              </a:prstGeom>
              <a:noFill/>
            </p:spPr>
          </p:pic>
          <p:pic>
            <p:nvPicPr>
              <p:cNvPr id="38" name="Picture 14" descr="US-DeptOfCommerce-Seal.svg">
                <a:hlinkClick r:id="rId15"/>
              </p:cNvPr>
              <p:cNvPicPr>
                <a:picLocks noChangeAspect="1" noChangeArrowheads="1"/>
              </p:cNvPicPr>
              <p:nvPr/>
            </p:nvPicPr>
            <p:blipFill>
              <a:blip r:embed="rId16"/>
              <a:srcRect/>
              <a:stretch>
                <a:fillRect/>
              </a:stretch>
            </p:blipFill>
            <p:spPr bwMode="auto">
              <a:xfrm>
                <a:off x="6302692" y="1266824"/>
                <a:ext cx="1005840" cy="1005840"/>
              </a:xfrm>
              <a:prstGeom prst="rect">
                <a:avLst/>
              </a:prstGeom>
              <a:noFill/>
            </p:spPr>
          </p:pic>
          <p:pic>
            <p:nvPicPr>
              <p:cNvPr id="39" name="Picture 16" descr="US-DeptOfLabor-Seal.svg">
                <a:hlinkClick r:id="rId17"/>
              </p:cNvPr>
              <p:cNvPicPr>
                <a:picLocks noChangeAspect="1" noChangeArrowheads="1"/>
              </p:cNvPicPr>
              <p:nvPr/>
            </p:nvPicPr>
            <p:blipFill>
              <a:blip r:embed="rId18"/>
              <a:srcRect/>
              <a:stretch>
                <a:fillRect/>
              </a:stretch>
            </p:blipFill>
            <p:spPr bwMode="auto">
              <a:xfrm>
                <a:off x="6302692" y="4284344"/>
                <a:ext cx="1005840" cy="1005840"/>
              </a:xfrm>
              <a:prstGeom prst="rect">
                <a:avLst/>
              </a:prstGeom>
              <a:noFill/>
            </p:spPr>
          </p:pic>
          <p:pic>
            <p:nvPicPr>
              <p:cNvPr id="40" name="Picture 18" descr="US-DeptOfHHS-Seal.svg">
                <a:hlinkClick r:id="rId19"/>
              </p:cNvPr>
              <p:cNvPicPr>
                <a:picLocks noChangeAspect="1" noChangeArrowheads="1"/>
              </p:cNvPicPr>
              <p:nvPr/>
            </p:nvPicPr>
            <p:blipFill>
              <a:blip r:embed="rId20"/>
              <a:srcRect/>
              <a:stretch>
                <a:fillRect/>
              </a:stretch>
            </p:blipFill>
            <p:spPr bwMode="auto">
              <a:xfrm>
                <a:off x="7451521" y="2272664"/>
                <a:ext cx="1005840" cy="1005840"/>
              </a:xfrm>
              <a:prstGeom prst="rect">
                <a:avLst/>
              </a:prstGeom>
              <a:noFill/>
            </p:spPr>
          </p:pic>
          <p:pic>
            <p:nvPicPr>
              <p:cNvPr id="41" name="Picture 20" descr="US-DeptOfHUD-Seal.svg">
                <a:hlinkClick r:id="rId21"/>
              </p:cNvPr>
              <p:cNvPicPr>
                <a:picLocks noChangeAspect="1" noChangeArrowheads="1"/>
              </p:cNvPicPr>
              <p:nvPr/>
            </p:nvPicPr>
            <p:blipFill>
              <a:blip r:embed="rId22"/>
              <a:srcRect/>
              <a:stretch>
                <a:fillRect/>
              </a:stretch>
            </p:blipFill>
            <p:spPr bwMode="auto">
              <a:xfrm>
                <a:off x="6302693" y="3278504"/>
                <a:ext cx="1005839" cy="1005840"/>
              </a:xfrm>
              <a:prstGeom prst="rect">
                <a:avLst/>
              </a:prstGeom>
              <a:noFill/>
            </p:spPr>
          </p:pic>
          <p:pic>
            <p:nvPicPr>
              <p:cNvPr id="42" name="Picture 22" descr="File:US-DeptOfTransportation-Seal.svg">
                <a:hlinkClick r:id="rId23"/>
              </p:cNvPr>
              <p:cNvPicPr>
                <a:picLocks noChangeAspect="1" noChangeArrowheads="1"/>
              </p:cNvPicPr>
              <p:nvPr/>
            </p:nvPicPr>
            <p:blipFill>
              <a:blip r:embed="rId24"/>
              <a:srcRect/>
              <a:stretch>
                <a:fillRect/>
              </a:stretch>
            </p:blipFill>
            <p:spPr bwMode="auto">
              <a:xfrm>
                <a:off x="5181601" y="5290184"/>
                <a:ext cx="1005839" cy="1005840"/>
              </a:xfrm>
              <a:prstGeom prst="rect">
                <a:avLst/>
              </a:prstGeom>
              <a:noFill/>
            </p:spPr>
          </p:pic>
          <p:pic>
            <p:nvPicPr>
              <p:cNvPr id="43" name="Picture 24" descr="US-DeptOfEnergy-Seal.svg">
                <a:hlinkClick r:id="rId25"/>
              </p:cNvPr>
              <p:cNvPicPr>
                <a:picLocks noChangeAspect="1" noChangeArrowheads="1"/>
              </p:cNvPicPr>
              <p:nvPr/>
            </p:nvPicPr>
            <p:blipFill>
              <a:blip r:embed="rId26"/>
              <a:srcRect/>
              <a:stretch>
                <a:fillRect/>
              </a:stretch>
            </p:blipFill>
            <p:spPr bwMode="auto">
              <a:xfrm>
                <a:off x="6302692" y="2272664"/>
                <a:ext cx="1005840" cy="1005840"/>
              </a:xfrm>
              <a:prstGeom prst="rect">
                <a:avLst/>
              </a:prstGeom>
              <a:noFill/>
            </p:spPr>
          </p:pic>
          <p:pic>
            <p:nvPicPr>
              <p:cNvPr id="44" name="Picture 26" descr="US-DeptOfEducation-Seal.svg">
                <a:hlinkClick r:id="rId27"/>
              </p:cNvPr>
              <p:cNvPicPr>
                <a:picLocks noChangeAspect="1" noChangeArrowheads="1"/>
              </p:cNvPicPr>
              <p:nvPr/>
            </p:nvPicPr>
            <p:blipFill>
              <a:blip r:embed="rId28"/>
              <a:srcRect/>
              <a:stretch>
                <a:fillRect/>
              </a:stretch>
            </p:blipFill>
            <p:spPr bwMode="auto">
              <a:xfrm>
                <a:off x="5181600" y="2272664"/>
                <a:ext cx="1005840" cy="1005840"/>
              </a:xfrm>
              <a:prstGeom prst="rect">
                <a:avLst/>
              </a:prstGeom>
              <a:noFill/>
            </p:spPr>
          </p:pic>
          <p:pic>
            <p:nvPicPr>
              <p:cNvPr id="45" name="Picture 28" descr="US-DeptOfVeteransAffairs-Seal.svg">
                <a:hlinkClick r:id="rId29"/>
              </p:cNvPr>
              <p:cNvPicPr>
                <a:picLocks noChangeAspect="1" noChangeArrowheads="1"/>
              </p:cNvPicPr>
              <p:nvPr/>
            </p:nvPicPr>
            <p:blipFill>
              <a:blip r:embed="rId30"/>
              <a:srcRect/>
              <a:stretch>
                <a:fillRect/>
              </a:stretch>
            </p:blipFill>
            <p:spPr bwMode="auto">
              <a:xfrm>
                <a:off x="7451521" y="5290184"/>
                <a:ext cx="1005840" cy="1005840"/>
              </a:xfrm>
              <a:prstGeom prst="rect">
                <a:avLst/>
              </a:prstGeom>
              <a:noFill/>
            </p:spPr>
          </p:pic>
          <p:pic>
            <p:nvPicPr>
              <p:cNvPr id="46" name="Picture 30" descr="US Department of Homeland Security Seal.svg">
                <a:hlinkClick r:id="rId31"/>
              </p:cNvPr>
              <p:cNvPicPr>
                <a:picLocks noChangeAspect="1" noChangeArrowheads="1"/>
              </p:cNvPicPr>
              <p:nvPr/>
            </p:nvPicPr>
            <p:blipFill>
              <a:blip r:embed="rId32"/>
              <a:srcRect/>
              <a:stretch>
                <a:fillRect/>
              </a:stretch>
            </p:blipFill>
            <p:spPr bwMode="auto">
              <a:xfrm>
                <a:off x="5181600" y="3278504"/>
                <a:ext cx="1005840" cy="1005840"/>
              </a:xfrm>
              <a:prstGeom prst="rect">
                <a:avLst/>
              </a:prstGeom>
              <a:noFill/>
            </p:spPr>
          </p:pic>
        </p:grpSp>
      </p:grpSp>
      <p:sp>
        <p:nvSpPr>
          <p:cNvPr id="26" name="Right Brace 25"/>
          <p:cNvSpPr/>
          <p:nvPr/>
        </p:nvSpPr>
        <p:spPr>
          <a:xfrm>
            <a:off x="4186428" y="819150"/>
            <a:ext cx="690372" cy="5429250"/>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Sharing Now</a:t>
            </a:r>
            <a:endParaRPr lang="en-US" dirty="0"/>
          </a:p>
        </p:txBody>
      </p:sp>
      <p:sp>
        <p:nvSpPr>
          <p:cNvPr id="4" name="Slide Number Placeholder 3"/>
          <p:cNvSpPr>
            <a:spLocks noGrp="1"/>
          </p:cNvSpPr>
          <p:nvPr>
            <p:ph type="sldNum" sz="quarter" idx="12"/>
          </p:nvPr>
        </p:nvSpPr>
        <p:spPr/>
        <p:txBody>
          <a:bodyPr/>
          <a:lstStyle/>
          <a:p>
            <a:pPr>
              <a:defRPr/>
            </a:pPr>
            <a:fld id="{83EDB530-BB4D-43E9-A4CD-8066AEC10CB2}" type="slidenum">
              <a:rPr lang="en-US" smtClean="0">
                <a:solidFill>
                  <a:prstClr val="black"/>
                </a:solidFill>
              </a:rPr>
              <a:pPr>
                <a:defRPr/>
              </a:pPr>
              <a:t>6</a:t>
            </a:fld>
            <a:endParaRPr lang="en-US">
              <a:solidFill>
                <a:prstClr val="black"/>
              </a:solidFill>
            </a:endParaRPr>
          </a:p>
        </p:txBody>
      </p:sp>
      <p:sp>
        <p:nvSpPr>
          <p:cNvPr id="3" name="Content Placeholder 2"/>
          <p:cNvSpPr>
            <a:spLocks noGrp="1"/>
          </p:cNvSpPr>
          <p:nvPr>
            <p:ph idx="4294967295"/>
          </p:nvPr>
        </p:nvSpPr>
        <p:spPr>
          <a:xfrm>
            <a:off x="0" y="1143000"/>
            <a:ext cx="3657600" cy="4983163"/>
          </a:xfrm>
        </p:spPr>
        <p:txBody>
          <a:bodyPr/>
          <a:lstStyle/>
          <a:p>
            <a:r>
              <a:rPr lang="en-US" sz="2800" b="1" dirty="0" smtClean="0">
                <a:solidFill>
                  <a:schemeClr val="tx2"/>
                </a:solidFill>
              </a:rPr>
              <a:t>Creates </a:t>
            </a:r>
            <a:r>
              <a:rPr lang="en-US" sz="2800" b="1" dirty="0" smtClean="0">
                <a:solidFill>
                  <a:schemeClr val="tx2"/>
                </a:solidFill>
              </a:rPr>
              <a:t>a </a:t>
            </a:r>
            <a:r>
              <a:rPr lang="en-US" sz="2800" b="1" dirty="0" smtClean="0">
                <a:solidFill>
                  <a:schemeClr val="tx2"/>
                </a:solidFill>
              </a:rPr>
              <a:t>more Transparent </a:t>
            </a:r>
            <a:r>
              <a:rPr lang="en-US" sz="2800" b="1" dirty="0" smtClean="0">
                <a:solidFill>
                  <a:schemeClr val="tx2"/>
                </a:solidFill>
              </a:rPr>
              <a:t>Government</a:t>
            </a:r>
          </a:p>
          <a:p>
            <a:pPr lvl="1">
              <a:spcBef>
                <a:spcPts val="1200"/>
              </a:spcBef>
            </a:pPr>
            <a:r>
              <a:rPr lang="en-US" sz="2400" dirty="0" smtClean="0"/>
              <a:t>Data.gov provides a way for government agencies to share data on performance and their mission with the public.</a:t>
            </a:r>
          </a:p>
          <a:p>
            <a:endParaRPr lang="en-US" dirty="0"/>
          </a:p>
        </p:txBody>
      </p:sp>
      <p:pic>
        <p:nvPicPr>
          <p:cNvPr id="5" name="Picture 3"/>
          <p:cNvPicPr>
            <a:picLocks noChangeAspect="1" noChangeArrowheads="1"/>
          </p:cNvPicPr>
          <p:nvPr/>
        </p:nvPicPr>
        <p:blipFill>
          <a:blip r:embed="rId3" cstate="print"/>
          <a:srcRect/>
          <a:stretch>
            <a:fillRect/>
          </a:stretch>
        </p:blipFill>
        <p:spPr bwMode="auto">
          <a:xfrm>
            <a:off x="4343400" y="990600"/>
            <a:ext cx="3811480" cy="50460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n-US" dirty="0" smtClean="0"/>
              <a:t>Data Sharing Now</a:t>
            </a:r>
            <a:endParaRPr lang="en-US" dirty="0" smtClean="0"/>
          </a:p>
        </p:txBody>
      </p:sp>
      <p:sp>
        <p:nvSpPr>
          <p:cNvPr id="103427" name="Rectangle 3"/>
          <p:cNvSpPr>
            <a:spLocks noGrp="1" noChangeArrowheads="1"/>
          </p:cNvSpPr>
          <p:nvPr>
            <p:ph type="body" idx="1"/>
          </p:nvPr>
        </p:nvSpPr>
        <p:spPr>
          <a:xfrm>
            <a:off x="3505200" y="1003300"/>
            <a:ext cx="5486400" cy="5245100"/>
          </a:xfrm>
        </p:spPr>
        <p:txBody>
          <a:bodyPr rtlCol="0">
            <a:normAutofit fontScale="77500" lnSpcReduction="20000"/>
          </a:bodyPr>
          <a:lstStyle/>
          <a:p>
            <a:pPr eaLnBrk="1" fontAlgn="auto" hangingPunct="1">
              <a:spcAft>
                <a:spcPts val="0"/>
              </a:spcAft>
              <a:buClr>
                <a:schemeClr val="tx2">
                  <a:lumMod val="75000"/>
                </a:schemeClr>
              </a:buClr>
              <a:buFont typeface="Arial"/>
              <a:buChar char="•"/>
              <a:defRPr/>
            </a:pPr>
            <a:r>
              <a:rPr lang="en-US" b="1" dirty="0" smtClean="0">
                <a:solidFill>
                  <a:schemeClr val="tx2"/>
                </a:solidFill>
                <a:ea typeface="+mn-ea"/>
                <a:cs typeface="+mn-cs"/>
              </a:rPr>
              <a:t>Break </a:t>
            </a:r>
            <a:r>
              <a:rPr lang="en-US" b="1" dirty="0" smtClean="0">
                <a:solidFill>
                  <a:schemeClr val="tx2"/>
                </a:solidFill>
                <a:ea typeface="+mn-ea"/>
                <a:cs typeface="+mn-cs"/>
              </a:rPr>
              <a:t>s down </a:t>
            </a:r>
            <a:r>
              <a:rPr lang="en-US" b="1" dirty="0" smtClean="0">
                <a:solidFill>
                  <a:schemeClr val="tx2"/>
                </a:solidFill>
                <a:ea typeface="+mn-ea"/>
                <a:cs typeface="+mn-cs"/>
              </a:rPr>
              <a:t>stovepipes </a:t>
            </a:r>
            <a:r>
              <a:rPr lang="en-US" dirty="0" smtClean="0">
                <a:ea typeface="+mn-ea"/>
                <a:cs typeface="+mn-cs"/>
              </a:rPr>
              <a:t>to increase access to data </a:t>
            </a:r>
          </a:p>
          <a:p>
            <a:pPr eaLnBrk="1" fontAlgn="auto" hangingPunct="1">
              <a:spcAft>
                <a:spcPts val="0"/>
              </a:spcAft>
              <a:buClr>
                <a:schemeClr val="tx2">
                  <a:lumMod val="75000"/>
                </a:schemeClr>
              </a:buClr>
              <a:buFont typeface="Arial"/>
              <a:buChar char="•"/>
              <a:defRPr/>
            </a:pPr>
            <a:endParaRPr lang="en-US" b="1" dirty="0" smtClean="0">
              <a:solidFill>
                <a:schemeClr val="tx2"/>
              </a:solidFill>
              <a:ea typeface="+mn-ea"/>
              <a:cs typeface="+mn-cs"/>
            </a:endParaRPr>
          </a:p>
          <a:p>
            <a:pPr eaLnBrk="1" fontAlgn="auto" hangingPunct="1">
              <a:spcAft>
                <a:spcPts val="0"/>
              </a:spcAft>
              <a:buClr>
                <a:schemeClr val="tx2">
                  <a:lumMod val="75000"/>
                </a:schemeClr>
              </a:buClr>
              <a:buFont typeface="Arial"/>
              <a:buChar char="•"/>
              <a:defRPr/>
            </a:pPr>
            <a:r>
              <a:rPr lang="en-US" b="1" dirty="0" smtClean="0">
                <a:solidFill>
                  <a:schemeClr val="tx2"/>
                </a:solidFill>
                <a:ea typeface="+mn-ea"/>
                <a:cs typeface="+mn-cs"/>
              </a:rPr>
              <a:t>Instant access</a:t>
            </a:r>
            <a:r>
              <a:rPr lang="en-US" dirty="0" smtClean="0">
                <a:ea typeface="+mn-ea"/>
                <a:cs typeface="+mn-cs"/>
              </a:rPr>
              <a:t>: downloadable data only one click away</a:t>
            </a:r>
          </a:p>
          <a:p>
            <a:pPr eaLnBrk="1" fontAlgn="auto" hangingPunct="1">
              <a:spcAft>
                <a:spcPts val="0"/>
              </a:spcAft>
              <a:buClr>
                <a:schemeClr val="tx2">
                  <a:lumMod val="75000"/>
                </a:schemeClr>
              </a:buClr>
              <a:buFont typeface="Arial"/>
              <a:buChar char="•"/>
              <a:defRPr/>
            </a:pPr>
            <a:endParaRPr lang="en-US" dirty="0" smtClean="0">
              <a:ea typeface="+mn-ea"/>
              <a:cs typeface="+mn-cs"/>
            </a:endParaRPr>
          </a:p>
          <a:p>
            <a:pPr eaLnBrk="1" fontAlgn="auto" hangingPunct="1">
              <a:spcAft>
                <a:spcPts val="0"/>
              </a:spcAft>
              <a:buClr>
                <a:schemeClr val="tx2">
                  <a:lumMod val="75000"/>
                </a:schemeClr>
              </a:buClr>
              <a:buFont typeface="Arial"/>
              <a:buChar char="•"/>
              <a:defRPr/>
            </a:pPr>
            <a:r>
              <a:rPr lang="en-US" dirty="0" smtClean="0">
                <a:ea typeface="+mn-ea"/>
                <a:cs typeface="+mn-cs"/>
              </a:rPr>
              <a:t>Data that can be </a:t>
            </a:r>
            <a:r>
              <a:rPr lang="en-US" b="1" dirty="0" smtClean="0">
                <a:solidFill>
                  <a:schemeClr val="tx2"/>
                </a:solidFill>
                <a:ea typeface="+mn-ea"/>
                <a:cs typeface="+mn-cs"/>
              </a:rPr>
              <a:t>manipulated</a:t>
            </a:r>
            <a:r>
              <a:rPr lang="en-US" dirty="0" smtClean="0">
                <a:ea typeface="+mn-ea"/>
                <a:cs typeface="+mn-cs"/>
              </a:rPr>
              <a:t> and </a:t>
            </a:r>
            <a:r>
              <a:rPr lang="en-US" b="1" dirty="0" smtClean="0">
                <a:solidFill>
                  <a:schemeClr val="tx2"/>
                </a:solidFill>
                <a:ea typeface="+mn-ea"/>
                <a:cs typeface="+mn-cs"/>
              </a:rPr>
              <a:t>mashed up</a:t>
            </a:r>
          </a:p>
          <a:p>
            <a:pPr eaLnBrk="1" fontAlgn="auto" hangingPunct="1">
              <a:spcAft>
                <a:spcPts val="0"/>
              </a:spcAft>
              <a:buClr>
                <a:schemeClr val="tx2">
                  <a:lumMod val="75000"/>
                </a:schemeClr>
              </a:buClr>
              <a:buFont typeface="Arial"/>
              <a:buChar char="•"/>
              <a:defRPr/>
            </a:pPr>
            <a:endParaRPr lang="en-US" dirty="0" smtClean="0">
              <a:ea typeface="+mn-ea"/>
              <a:cs typeface="+mn-cs"/>
            </a:endParaRPr>
          </a:p>
          <a:p>
            <a:pPr eaLnBrk="1" fontAlgn="auto" hangingPunct="1">
              <a:spcAft>
                <a:spcPts val="0"/>
              </a:spcAft>
              <a:buClr>
                <a:schemeClr val="tx2">
                  <a:lumMod val="75000"/>
                </a:schemeClr>
              </a:buClr>
              <a:buFont typeface="Arial"/>
              <a:buChar char="•"/>
              <a:defRPr/>
            </a:pPr>
            <a:r>
              <a:rPr lang="en-US" dirty="0" smtClean="0">
                <a:ea typeface="+mn-ea"/>
                <a:cs typeface="+mn-cs"/>
              </a:rPr>
              <a:t>Encourages </a:t>
            </a:r>
            <a:r>
              <a:rPr lang="en-US" dirty="0" smtClean="0">
                <a:ea typeface="+mn-ea"/>
                <a:cs typeface="+mn-cs"/>
              </a:rPr>
              <a:t>development of </a:t>
            </a:r>
            <a:r>
              <a:rPr lang="en-US" b="1" dirty="0" smtClean="0">
                <a:solidFill>
                  <a:schemeClr val="tx2"/>
                </a:solidFill>
                <a:ea typeface="+mn-ea"/>
                <a:cs typeface="+mn-cs"/>
              </a:rPr>
              <a:t>innovative applications</a:t>
            </a:r>
          </a:p>
          <a:p>
            <a:pPr eaLnBrk="1" fontAlgn="auto" hangingPunct="1">
              <a:spcAft>
                <a:spcPts val="0"/>
              </a:spcAft>
              <a:buClr>
                <a:schemeClr val="tx2">
                  <a:lumMod val="75000"/>
                </a:schemeClr>
              </a:buClr>
              <a:buFont typeface="Arial"/>
              <a:buChar char="•"/>
              <a:defRPr/>
            </a:pPr>
            <a:endParaRPr lang="en-US" b="1" dirty="0" smtClean="0">
              <a:solidFill>
                <a:schemeClr val="tx2"/>
              </a:solidFill>
              <a:ea typeface="+mn-ea"/>
              <a:cs typeface="+mn-cs"/>
            </a:endParaRPr>
          </a:p>
          <a:p>
            <a:pPr eaLnBrk="1" fontAlgn="auto" hangingPunct="1">
              <a:spcAft>
                <a:spcPts val="0"/>
              </a:spcAft>
              <a:buClr>
                <a:schemeClr val="tx2">
                  <a:lumMod val="75000"/>
                </a:schemeClr>
              </a:buClr>
              <a:buFont typeface="Arial"/>
              <a:buChar char="•"/>
              <a:defRPr/>
            </a:pPr>
            <a:r>
              <a:rPr lang="en-US" b="1" dirty="0" smtClean="0">
                <a:solidFill>
                  <a:schemeClr val="tx2"/>
                </a:solidFill>
                <a:ea typeface="+mn-ea"/>
                <a:cs typeface="+mn-cs"/>
              </a:rPr>
              <a:t>Tools that provide access </a:t>
            </a:r>
            <a:r>
              <a:rPr lang="en-US" dirty="0" smtClean="0">
                <a:ea typeface="+mn-ea"/>
                <a:cs typeface="+mn-cs"/>
              </a:rPr>
              <a:t>to complex data stores</a:t>
            </a:r>
          </a:p>
          <a:p>
            <a:pPr eaLnBrk="1" fontAlgn="auto" hangingPunct="1">
              <a:spcAft>
                <a:spcPts val="0"/>
              </a:spcAft>
              <a:buClr>
                <a:schemeClr val="tx2">
                  <a:lumMod val="75000"/>
                </a:schemeClr>
              </a:buClr>
              <a:buFont typeface="Arial"/>
              <a:buChar char="•"/>
              <a:defRPr/>
            </a:pPr>
            <a:endParaRPr lang="en-US" b="1" dirty="0" smtClean="0">
              <a:solidFill>
                <a:schemeClr val="tx2"/>
              </a:solidFill>
              <a:ea typeface="+mn-ea"/>
              <a:cs typeface="+mn-cs"/>
            </a:endParaRPr>
          </a:p>
          <a:p>
            <a:pPr eaLnBrk="1" fontAlgn="auto" hangingPunct="1">
              <a:spcAft>
                <a:spcPts val="0"/>
              </a:spcAft>
              <a:buClr>
                <a:schemeClr val="tx2">
                  <a:lumMod val="75000"/>
                </a:schemeClr>
              </a:buClr>
              <a:buFont typeface="Arial"/>
              <a:buChar char="•"/>
              <a:defRPr/>
            </a:pPr>
            <a:r>
              <a:rPr lang="en-US" b="1" dirty="0" smtClean="0">
                <a:solidFill>
                  <a:schemeClr val="tx2"/>
                </a:solidFill>
                <a:ea typeface="+mn-ea"/>
                <a:cs typeface="+mn-cs"/>
              </a:rPr>
              <a:t>Widgets</a:t>
            </a:r>
          </a:p>
        </p:txBody>
      </p:sp>
      <p:pic>
        <p:nvPicPr>
          <p:cNvPr id="5125" name="Picture 5"/>
          <p:cNvPicPr>
            <a:picLocks noChangeAspect="1" noChangeArrowheads="1"/>
          </p:cNvPicPr>
          <p:nvPr/>
        </p:nvPicPr>
        <p:blipFill>
          <a:blip r:embed="rId3" cstate="print"/>
          <a:srcRect/>
          <a:stretch>
            <a:fillRect/>
          </a:stretch>
        </p:blipFill>
        <p:spPr bwMode="auto">
          <a:xfrm>
            <a:off x="304800" y="1143000"/>
            <a:ext cx="3048000" cy="2057400"/>
          </a:xfrm>
          <a:prstGeom prst="rect">
            <a:avLst/>
          </a:prstGeom>
          <a:noFill/>
          <a:ln w="9525">
            <a:solidFill>
              <a:schemeClr val="tx1"/>
            </a:solidFill>
            <a:miter lim="800000"/>
            <a:headEnd/>
            <a:tailEnd/>
          </a:ln>
          <a:effectLst>
            <a:glow rad="63500">
              <a:schemeClr val="accent1">
                <a:alpha val="75000"/>
              </a:schemeClr>
            </a:glow>
            <a:outerShdw blurRad="50800" dist="38100" dir="5400000" algn="t" rotWithShape="0">
              <a:prstClr val="black">
                <a:alpha val="40000"/>
              </a:prstClr>
            </a:outerShdw>
          </a:effectLst>
        </p:spPr>
      </p:pic>
      <p:pic>
        <p:nvPicPr>
          <p:cNvPr id="2050" name="Picture 2"/>
          <p:cNvPicPr>
            <a:picLocks noChangeAspect="1" noChangeArrowheads="1"/>
          </p:cNvPicPr>
          <p:nvPr/>
        </p:nvPicPr>
        <p:blipFill>
          <a:blip r:embed="rId4" cstate="print"/>
          <a:srcRect/>
          <a:stretch>
            <a:fillRect/>
          </a:stretch>
        </p:blipFill>
        <p:spPr bwMode="auto">
          <a:xfrm>
            <a:off x="304800" y="3962400"/>
            <a:ext cx="3048000" cy="1954213"/>
          </a:xfrm>
          <a:prstGeom prst="rect">
            <a:avLst/>
          </a:prstGeom>
          <a:noFill/>
          <a:ln w="9525">
            <a:solidFill>
              <a:schemeClr val="tx1"/>
            </a:solidFill>
            <a:miter lim="800000"/>
            <a:headEnd/>
            <a:tailEnd/>
          </a:ln>
          <a:effectLst>
            <a:glow rad="63500">
              <a:schemeClr val="accent1">
                <a:alpha val="75000"/>
              </a:schemeClr>
            </a:glow>
            <a:outerShdw blurRad="50800" dist="38100" dir="5400000" algn="t" rotWithShape="0">
              <a:prstClr val="black">
                <a:alpha val="40000"/>
              </a:prstClr>
            </a:outerShdw>
          </a:effectLst>
        </p:spPr>
      </p:pic>
      <p:sp>
        <p:nvSpPr>
          <p:cNvPr id="8" name="Slide Number Placeholder 7"/>
          <p:cNvSpPr>
            <a:spLocks noGrp="1"/>
          </p:cNvSpPr>
          <p:nvPr>
            <p:ph type="sldNum" sz="quarter" idx="4294967295"/>
          </p:nvPr>
        </p:nvSpPr>
        <p:spPr>
          <a:xfrm>
            <a:off x="6781800" y="6416675"/>
            <a:ext cx="2133600" cy="365125"/>
          </a:xfrm>
          <a:prstGeom prst="rect">
            <a:avLst/>
          </a:prstGeom>
        </p:spPr>
        <p:txBody>
          <a:bodyPr/>
          <a:lstStyle/>
          <a:p>
            <a:fld id="{D11D7C94-47BC-43DB-9BF2-585DE29E6B24}" type="slidenum">
              <a:rPr lang="en-US"/>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Participation Now</a:t>
            </a:r>
            <a:r>
              <a:rPr lang="en-US" dirty="0" smtClean="0"/>
              <a:t>	</a:t>
            </a:r>
            <a:endParaRPr lang="en-US" dirty="0"/>
          </a:p>
        </p:txBody>
      </p:sp>
      <p:sp>
        <p:nvSpPr>
          <p:cNvPr id="3" name="Content Placeholder 2"/>
          <p:cNvSpPr>
            <a:spLocks noGrp="1"/>
          </p:cNvSpPr>
          <p:nvPr>
            <p:ph idx="1"/>
          </p:nvPr>
        </p:nvSpPr>
        <p:spPr>
          <a:xfrm>
            <a:off x="457200" y="1143000"/>
            <a:ext cx="4191000" cy="4983163"/>
          </a:xfrm>
        </p:spPr>
        <p:txBody>
          <a:bodyPr/>
          <a:lstStyle/>
          <a:p>
            <a:r>
              <a:rPr lang="en-US" sz="2400" b="1" dirty="0" smtClean="0">
                <a:solidFill>
                  <a:schemeClr val="tx2"/>
                </a:solidFill>
              </a:rPr>
              <a:t>Creating a participatory government. </a:t>
            </a:r>
          </a:p>
          <a:p>
            <a:pPr>
              <a:buNone/>
            </a:pPr>
            <a:r>
              <a:rPr lang="en-US" sz="1800" i="1" dirty="0" smtClean="0">
                <a:solidFill>
                  <a:schemeClr val="tx2"/>
                </a:solidFill>
              </a:rPr>
              <a:t>	</a:t>
            </a:r>
            <a:r>
              <a:rPr lang="en-US" sz="2400" i="1" u="sng" dirty="0" smtClean="0">
                <a:solidFill>
                  <a:schemeClr val="tx2"/>
                </a:solidFill>
              </a:rPr>
              <a:t>Data.gov makes it easier.</a:t>
            </a:r>
          </a:p>
          <a:p>
            <a:pPr lvl="1">
              <a:spcBef>
                <a:spcPts val="1200"/>
              </a:spcBef>
            </a:pPr>
            <a:r>
              <a:rPr lang="en-US" sz="1600" dirty="0" smtClean="0"/>
              <a:t>Data.gov is a one-stop website for free access to data produced or held by agencies across the Federal Government, including:</a:t>
            </a:r>
          </a:p>
          <a:p>
            <a:pPr lvl="1">
              <a:buNone/>
            </a:pPr>
            <a:endParaRPr lang="en-US" sz="1800" dirty="0" smtClean="0"/>
          </a:p>
          <a:p>
            <a:pPr lvl="1">
              <a:buNone/>
            </a:pPr>
            <a:endParaRPr lang="en-US" sz="1800" dirty="0" smtClean="0"/>
          </a:p>
          <a:p>
            <a:pPr lvl="1"/>
            <a:endParaRPr lang="en-US" sz="1600" dirty="0" smtClean="0"/>
          </a:p>
          <a:p>
            <a:pPr lvl="1"/>
            <a:r>
              <a:rPr lang="en-US" sz="1600" dirty="0" smtClean="0"/>
              <a:t>Data.gov makes it easy to find, download, and use Federal Government data, including databases, data feeds, and maps, graphics, and other data visualizations</a:t>
            </a:r>
          </a:p>
          <a:p>
            <a:pPr lvl="1">
              <a:spcBef>
                <a:spcPts val="1200"/>
              </a:spcBef>
              <a:buNone/>
            </a:pPr>
            <a:endParaRPr lang="en-US" sz="2400" dirty="0" smtClean="0"/>
          </a:p>
          <a:p>
            <a:endParaRPr lang="en-US" dirty="0"/>
          </a:p>
        </p:txBody>
      </p:sp>
      <p:pic>
        <p:nvPicPr>
          <p:cNvPr id="21" name="Picture 20" descr="GSA Star Mark"/>
          <p:cNvPicPr>
            <a:picLocks noChangeAspect="1"/>
          </p:cNvPicPr>
          <p:nvPr/>
        </p:nvPicPr>
        <p:blipFill>
          <a:blip r:embed="rId3"/>
          <a:srcRect/>
          <a:stretch>
            <a:fillRect/>
          </a:stretch>
        </p:blipFill>
        <p:spPr bwMode="auto">
          <a:xfrm>
            <a:off x="1905000" y="3505200"/>
            <a:ext cx="1298122" cy="914400"/>
          </a:xfrm>
          <a:prstGeom prst="rect">
            <a:avLst/>
          </a:prstGeom>
          <a:noFill/>
          <a:ln w="9525">
            <a:noFill/>
            <a:miter lim="800000"/>
            <a:headEnd/>
            <a:tailEnd/>
          </a:ln>
        </p:spPr>
      </p:pic>
      <p:sp>
        <p:nvSpPr>
          <p:cNvPr id="23" name="Slide Number Placeholder 4"/>
          <p:cNvSpPr>
            <a:spLocks noGrp="1"/>
          </p:cNvSpPr>
          <p:nvPr>
            <p:ph type="sldNum" sz="quarter" idx="4294967295"/>
          </p:nvPr>
        </p:nvSpPr>
        <p:spPr>
          <a:xfrm>
            <a:off x="6781800" y="6416675"/>
            <a:ext cx="2133600" cy="365125"/>
          </a:xfrm>
          <a:prstGeom prst="rect">
            <a:avLst/>
          </a:prstGeom>
        </p:spPr>
        <p:txBody>
          <a:bodyPr/>
          <a:lstStyle/>
          <a:p>
            <a:fld id="{EFECA32A-B5EE-4ED6-953A-99BEEFCEA4ED}" type="slidenum">
              <a:rPr lang="en-US"/>
              <a:pPr/>
              <a:t>8</a:t>
            </a:fld>
            <a:endParaRPr lang="en-US" dirty="0"/>
          </a:p>
        </p:txBody>
      </p:sp>
      <p:grpSp>
        <p:nvGrpSpPr>
          <p:cNvPr id="4" name="Group 23"/>
          <p:cNvGrpSpPr/>
          <p:nvPr/>
        </p:nvGrpSpPr>
        <p:grpSpPr>
          <a:xfrm>
            <a:off x="4800600" y="895350"/>
            <a:ext cx="3962400" cy="5353050"/>
            <a:chOff x="457200" y="895350"/>
            <a:chExt cx="3962400" cy="5353050"/>
          </a:xfrm>
        </p:grpSpPr>
        <p:sp>
          <p:nvSpPr>
            <p:cNvPr id="25" name="Rounded Rectangle 24"/>
            <p:cNvSpPr/>
            <p:nvPr/>
          </p:nvSpPr>
          <p:spPr>
            <a:xfrm>
              <a:off x="457200" y="895350"/>
              <a:ext cx="3962400" cy="5353050"/>
            </a:xfrm>
            <a:prstGeom prst="roundRect">
              <a:avLst/>
            </a:prstGeom>
            <a:gradFill>
              <a:gsLst>
                <a:gs pos="56000">
                  <a:schemeClr val="tx2">
                    <a:lumMod val="60000"/>
                    <a:lumOff val="40000"/>
                  </a:schemeClr>
                </a:gs>
                <a:gs pos="53000">
                  <a:srgbClr val="D4DEFF"/>
                </a:gs>
                <a:gs pos="83000">
                  <a:srgbClr val="D4DEFF"/>
                </a:gs>
                <a:gs pos="0">
                  <a:srgbClr val="96AB94">
                    <a:alpha val="99000"/>
                  </a:srgbClr>
                </a:gs>
              </a:gsLst>
              <a:lin ang="16200000" scaled="1"/>
            </a:gradFill>
            <a:scene3d>
              <a:camera prst="orthographicFront"/>
              <a:lightRig rig="balanced" dir="t"/>
            </a:scene3d>
            <a:sp3d extrusionH="101600" contourW="63500">
              <a:bevelT w="127000" h="152400"/>
              <a:bevelB w="190500" h="127000"/>
              <a:extrusionClr>
                <a:schemeClr val="tx1"/>
              </a:extrusionClr>
              <a:contourClr>
                <a:schemeClr val="bg2">
                  <a:lumMod val="90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30"/>
            <p:cNvGrpSpPr/>
            <p:nvPr/>
          </p:nvGrpSpPr>
          <p:grpSpPr>
            <a:xfrm>
              <a:off x="762000" y="1092612"/>
              <a:ext cx="3276600" cy="5029200"/>
              <a:chOff x="5181600" y="1266824"/>
              <a:chExt cx="3276600" cy="5029200"/>
            </a:xfrm>
          </p:grpSpPr>
          <p:pic>
            <p:nvPicPr>
              <p:cNvPr id="27" name="Picture 2" descr="Department of state.svg">
                <a:hlinkClick r:id="rId4"/>
              </p:cNvPr>
              <p:cNvPicPr>
                <a:picLocks noChangeAspect="1" noChangeArrowheads="1"/>
              </p:cNvPicPr>
              <p:nvPr/>
            </p:nvPicPr>
            <p:blipFill>
              <a:blip r:embed="rId5"/>
              <a:srcRect/>
              <a:stretch>
                <a:fillRect/>
              </a:stretch>
            </p:blipFill>
            <p:spPr bwMode="auto">
              <a:xfrm>
                <a:off x="7451521" y="4284344"/>
                <a:ext cx="1005840" cy="1005840"/>
              </a:xfrm>
              <a:prstGeom prst="rect">
                <a:avLst/>
              </a:prstGeom>
              <a:noFill/>
            </p:spPr>
          </p:pic>
          <p:pic>
            <p:nvPicPr>
              <p:cNvPr id="28" name="Picture 4" descr="US-DeptOfTheTreasury-Seal.svg">
                <a:hlinkClick r:id="rId6"/>
              </p:cNvPr>
              <p:cNvPicPr>
                <a:picLocks noChangeAspect="1" noChangeArrowheads="1"/>
              </p:cNvPicPr>
              <p:nvPr/>
            </p:nvPicPr>
            <p:blipFill>
              <a:blip r:embed="rId7"/>
              <a:srcRect/>
              <a:stretch>
                <a:fillRect/>
              </a:stretch>
            </p:blipFill>
            <p:spPr bwMode="auto">
              <a:xfrm>
                <a:off x="6302692" y="5290184"/>
                <a:ext cx="1005840" cy="1005840"/>
              </a:xfrm>
              <a:prstGeom prst="rect">
                <a:avLst/>
              </a:prstGeom>
              <a:noFill/>
            </p:spPr>
          </p:pic>
          <p:pic>
            <p:nvPicPr>
              <p:cNvPr id="29" name="Picture 6" descr="File:United States Department of Defense Seal.svg">
                <a:hlinkClick r:id="rId8"/>
              </p:cNvPr>
              <p:cNvPicPr>
                <a:picLocks noChangeAspect="1" noChangeArrowheads="1"/>
              </p:cNvPicPr>
              <p:nvPr/>
            </p:nvPicPr>
            <p:blipFill>
              <a:blip r:embed="rId9"/>
              <a:srcRect/>
              <a:stretch>
                <a:fillRect/>
              </a:stretch>
            </p:blipFill>
            <p:spPr bwMode="auto">
              <a:xfrm>
                <a:off x="7450682" y="1266824"/>
                <a:ext cx="1007518" cy="1005840"/>
              </a:xfrm>
              <a:prstGeom prst="rect">
                <a:avLst/>
              </a:prstGeom>
              <a:noFill/>
            </p:spPr>
          </p:pic>
          <p:pic>
            <p:nvPicPr>
              <p:cNvPr id="30" name="Picture 8" descr="US-DeptOfJustice-Seal.svg">
                <a:hlinkClick r:id="rId10"/>
              </p:cNvPr>
              <p:cNvPicPr>
                <a:picLocks noChangeAspect="1" noChangeArrowheads="1"/>
              </p:cNvPicPr>
              <p:nvPr/>
            </p:nvPicPr>
            <p:blipFill>
              <a:blip r:embed="rId11"/>
              <a:srcRect/>
              <a:stretch>
                <a:fillRect/>
              </a:stretch>
            </p:blipFill>
            <p:spPr bwMode="auto">
              <a:xfrm>
                <a:off x="5181600" y="4284344"/>
                <a:ext cx="1005840" cy="1005840"/>
              </a:xfrm>
              <a:prstGeom prst="rect">
                <a:avLst/>
              </a:prstGeom>
              <a:noFill/>
            </p:spPr>
          </p:pic>
          <p:pic>
            <p:nvPicPr>
              <p:cNvPr id="31" name="Picture 10" descr="US-DeptOfTheInterior-Seal.svg">
                <a:hlinkClick r:id="rId12"/>
              </p:cNvPr>
              <p:cNvPicPr>
                <a:picLocks noChangeAspect="1" noChangeArrowheads="1"/>
              </p:cNvPicPr>
              <p:nvPr/>
            </p:nvPicPr>
            <p:blipFill>
              <a:blip r:embed="rId13"/>
              <a:srcRect/>
              <a:stretch>
                <a:fillRect/>
              </a:stretch>
            </p:blipFill>
            <p:spPr bwMode="auto">
              <a:xfrm>
                <a:off x="7451521" y="3278504"/>
                <a:ext cx="1005840" cy="1005840"/>
              </a:xfrm>
              <a:prstGeom prst="rect">
                <a:avLst/>
              </a:prstGeom>
              <a:noFill/>
            </p:spPr>
          </p:pic>
          <p:pic>
            <p:nvPicPr>
              <p:cNvPr id="32" name="Picture 12" descr="File:US-DeptOfAgriculture-Seal2.svg">
                <a:hlinkClick r:id="rId14"/>
              </p:cNvPr>
              <p:cNvPicPr>
                <a:picLocks noChangeAspect="1" noChangeArrowheads="1"/>
              </p:cNvPicPr>
              <p:nvPr/>
            </p:nvPicPr>
            <p:blipFill>
              <a:blip r:embed="rId15"/>
              <a:srcRect/>
              <a:stretch>
                <a:fillRect/>
              </a:stretch>
            </p:blipFill>
            <p:spPr bwMode="auto">
              <a:xfrm>
                <a:off x="5181600" y="1266824"/>
                <a:ext cx="1005840" cy="1005840"/>
              </a:xfrm>
              <a:prstGeom prst="rect">
                <a:avLst/>
              </a:prstGeom>
              <a:noFill/>
            </p:spPr>
          </p:pic>
          <p:pic>
            <p:nvPicPr>
              <p:cNvPr id="33" name="Picture 14" descr="US-DeptOfCommerce-Seal.svg">
                <a:hlinkClick r:id="rId16"/>
              </p:cNvPr>
              <p:cNvPicPr>
                <a:picLocks noChangeAspect="1" noChangeArrowheads="1"/>
              </p:cNvPicPr>
              <p:nvPr/>
            </p:nvPicPr>
            <p:blipFill>
              <a:blip r:embed="rId17"/>
              <a:srcRect/>
              <a:stretch>
                <a:fillRect/>
              </a:stretch>
            </p:blipFill>
            <p:spPr bwMode="auto">
              <a:xfrm>
                <a:off x="6302692" y="1266824"/>
                <a:ext cx="1005840" cy="1005840"/>
              </a:xfrm>
              <a:prstGeom prst="rect">
                <a:avLst/>
              </a:prstGeom>
              <a:noFill/>
            </p:spPr>
          </p:pic>
          <p:pic>
            <p:nvPicPr>
              <p:cNvPr id="34" name="Picture 16" descr="US-DeptOfLabor-Seal.svg">
                <a:hlinkClick r:id="rId18"/>
              </p:cNvPr>
              <p:cNvPicPr>
                <a:picLocks noChangeAspect="1" noChangeArrowheads="1"/>
              </p:cNvPicPr>
              <p:nvPr/>
            </p:nvPicPr>
            <p:blipFill>
              <a:blip r:embed="rId19"/>
              <a:srcRect/>
              <a:stretch>
                <a:fillRect/>
              </a:stretch>
            </p:blipFill>
            <p:spPr bwMode="auto">
              <a:xfrm>
                <a:off x="6302692" y="4284344"/>
                <a:ext cx="1005840" cy="1005840"/>
              </a:xfrm>
              <a:prstGeom prst="rect">
                <a:avLst/>
              </a:prstGeom>
              <a:noFill/>
            </p:spPr>
          </p:pic>
          <p:pic>
            <p:nvPicPr>
              <p:cNvPr id="35" name="Picture 18" descr="US-DeptOfHHS-Seal.svg">
                <a:hlinkClick r:id="rId20"/>
              </p:cNvPr>
              <p:cNvPicPr>
                <a:picLocks noChangeAspect="1" noChangeArrowheads="1"/>
              </p:cNvPicPr>
              <p:nvPr/>
            </p:nvPicPr>
            <p:blipFill>
              <a:blip r:embed="rId21"/>
              <a:srcRect/>
              <a:stretch>
                <a:fillRect/>
              </a:stretch>
            </p:blipFill>
            <p:spPr bwMode="auto">
              <a:xfrm>
                <a:off x="7451521" y="2272664"/>
                <a:ext cx="1005840" cy="1005840"/>
              </a:xfrm>
              <a:prstGeom prst="rect">
                <a:avLst/>
              </a:prstGeom>
              <a:noFill/>
            </p:spPr>
          </p:pic>
          <p:pic>
            <p:nvPicPr>
              <p:cNvPr id="36" name="Picture 20" descr="US-DeptOfHUD-Seal.svg">
                <a:hlinkClick r:id="rId22"/>
              </p:cNvPr>
              <p:cNvPicPr>
                <a:picLocks noChangeAspect="1" noChangeArrowheads="1"/>
              </p:cNvPicPr>
              <p:nvPr/>
            </p:nvPicPr>
            <p:blipFill>
              <a:blip r:embed="rId23"/>
              <a:srcRect/>
              <a:stretch>
                <a:fillRect/>
              </a:stretch>
            </p:blipFill>
            <p:spPr bwMode="auto">
              <a:xfrm>
                <a:off x="6302693" y="3278504"/>
                <a:ext cx="1005839" cy="1005840"/>
              </a:xfrm>
              <a:prstGeom prst="rect">
                <a:avLst/>
              </a:prstGeom>
              <a:noFill/>
            </p:spPr>
          </p:pic>
          <p:pic>
            <p:nvPicPr>
              <p:cNvPr id="37" name="Picture 22" descr="File:US-DeptOfTransportation-Seal.svg">
                <a:hlinkClick r:id="rId24"/>
              </p:cNvPr>
              <p:cNvPicPr>
                <a:picLocks noChangeAspect="1" noChangeArrowheads="1"/>
              </p:cNvPicPr>
              <p:nvPr/>
            </p:nvPicPr>
            <p:blipFill>
              <a:blip r:embed="rId25"/>
              <a:srcRect/>
              <a:stretch>
                <a:fillRect/>
              </a:stretch>
            </p:blipFill>
            <p:spPr bwMode="auto">
              <a:xfrm>
                <a:off x="5181601" y="5290184"/>
                <a:ext cx="1005839" cy="1005840"/>
              </a:xfrm>
              <a:prstGeom prst="rect">
                <a:avLst/>
              </a:prstGeom>
              <a:noFill/>
            </p:spPr>
          </p:pic>
          <p:pic>
            <p:nvPicPr>
              <p:cNvPr id="38" name="Picture 24" descr="US-DeptOfEnergy-Seal.svg">
                <a:hlinkClick r:id="rId26"/>
              </p:cNvPr>
              <p:cNvPicPr>
                <a:picLocks noChangeAspect="1" noChangeArrowheads="1"/>
              </p:cNvPicPr>
              <p:nvPr/>
            </p:nvPicPr>
            <p:blipFill>
              <a:blip r:embed="rId27"/>
              <a:srcRect/>
              <a:stretch>
                <a:fillRect/>
              </a:stretch>
            </p:blipFill>
            <p:spPr bwMode="auto">
              <a:xfrm>
                <a:off x="6302692" y="2272664"/>
                <a:ext cx="1005840" cy="1005840"/>
              </a:xfrm>
              <a:prstGeom prst="rect">
                <a:avLst/>
              </a:prstGeom>
              <a:noFill/>
            </p:spPr>
          </p:pic>
          <p:pic>
            <p:nvPicPr>
              <p:cNvPr id="39" name="Picture 26" descr="US-DeptOfEducation-Seal.svg">
                <a:hlinkClick r:id="rId28"/>
              </p:cNvPr>
              <p:cNvPicPr>
                <a:picLocks noChangeAspect="1" noChangeArrowheads="1"/>
              </p:cNvPicPr>
              <p:nvPr/>
            </p:nvPicPr>
            <p:blipFill>
              <a:blip r:embed="rId29"/>
              <a:srcRect/>
              <a:stretch>
                <a:fillRect/>
              </a:stretch>
            </p:blipFill>
            <p:spPr bwMode="auto">
              <a:xfrm>
                <a:off x="5181600" y="2272664"/>
                <a:ext cx="1005840" cy="1005840"/>
              </a:xfrm>
              <a:prstGeom prst="rect">
                <a:avLst/>
              </a:prstGeom>
              <a:noFill/>
            </p:spPr>
          </p:pic>
          <p:pic>
            <p:nvPicPr>
              <p:cNvPr id="40" name="Picture 28" descr="US-DeptOfVeteransAffairs-Seal.svg">
                <a:hlinkClick r:id="rId30"/>
              </p:cNvPr>
              <p:cNvPicPr>
                <a:picLocks noChangeAspect="1" noChangeArrowheads="1"/>
              </p:cNvPicPr>
              <p:nvPr/>
            </p:nvPicPr>
            <p:blipFill>
              <a:blip r:embed="rId31"/>
              <a:srcRect/>
              <a:stretch>
                <a:fillRect/>
              </a:stretch>
            </p:blipFill>
            <p:spPr bwMode="auto">
              <a:xfrm>
                <a:off x="7451521" y="5290184"/>
                <a:ext cx="1005840" cy="1005840"/>
              </a:xfrm>
              <a:prstGeom prst="rect">
                <a:avLst/>
              </a:prstGeom>
              <a:noFill/>
            </p:spPr>
          </p:pic>
          <p:pic>
            <p:nvPicPr>
              <p:cNvPr id="41" name="Picture 30" descr="US Department of Homeland Security Seal.svg">
                <a:hlinkClick r:id="rId32"/>
              </p:cNvPr>
              <p:cNvPicPr>
                <a:picLocks noChangeAspect="1" noChangeArrowheads="1"/>
              </p:cNvPicPr>
              <p:nvPr/>
            </p:nvPicPr>
            <p:blipFill>
              <a:blip r:embed="rId33"/>
              <a:srcRect/>
              <a:stretch>
                <a:fillRect/>
              </a:stretch>
            </p:blipFill>
            <p:spPr bwMode="auto">
              <a:xfrm>
                <a:off x="5181600" y="3278504"/>
                <a:ext cx="1005840" cy="1005840"/>
              </a:xfrm>
              <a:prstGeom prst="rect">
                <a:avLst/>
              </a:prstGeom>
              <a:noFill/>
            </p:spPr>
          </p:pic>
        </p:gr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descr="http://crunchgear.com/wp-content/uploads/motorola-rokr-e8-motorokr-e8.jpg"/>
          <p:cNvPicPr>
            <a:picLocks noChangeAspect="1" noChangeArrowheads="1"/>
          </p:cNvPicPr>
          <p:nvPr/>
        </p:nvPicPr>
        <p:blipFill>
          <a:blip r:embed="rId3"/>
          <a:srcRect l="30400" t="38298" b="3987"/>
          <a:stretch>
            <a:fillRect/>
          </a:stretch>
        </p:blipFill>
        <p:spPr bwMode="auto">
          <a:xfrm>
            <a:off x="6096000" y="4114800"/>
            <a:ext cx="2468880" cy="1539557"/>
          </a:xfrm>
          <a:prstGeom prst="rect">
            <a:avLst/>
          </a:prstGeom>
          <a:noFill/>
        </p:spPr>
      </p:pic>
      <p:sp>
        <p:nvSpPr>
          <p:cNvPr id="2" name="Title 1"/>
          <p:cNvSpPr>
            <a:spLocks noGrp="1"/>
          </p:cNvSpPr>
          <p:nvPr>
            <p:ph type="title"/>
          </p:nvPr>
        </p:nvSpPr>
        <p:spPr/>
        <p:txBody>
          <a:bodyPr/>
          <a:lstStyle/>
          <a:p>
            <a:r>
              <a:rPr lang="en-US" dirty="0" smtClean="0"/>
              <a:t>Shared Dataset Hosting Now</a:t>
            </a:r>
            <a:endParaRPr lang="en-US" dirty="0"/>
          </a:p>
        </p:txBody>
      </p:sp>
      <p:sp>
        <p:nvSpPr>
          <p:cNvPr id="3" name="Content Placeholder 2"/>
          <p:cNvSpPr>
            <a:spLocks noGrp="1"/>
          </p:cNvSpPr>
          <p:nvPr>
            <p:ph idx="1"/>
          </p:nvPr>
        </p:nvSpPr>
        <p:spPr>
          <a:xfrm>
            <a:off x="0" y="1143000"/>
            <a:ext cx="4191000" cy="5273675"/>
          </a:xfrm>
        </p:spPr>
        <p:txBody>
          <a:bodyPr>
            <a:normAutofit/>
          </a:bodyPr>
          <a:lstStyle/>
          <a:p>
            <a:pPr lvl="1"/>
            <a:r>
              <a:rPr lang="en-US" sz="2100" b="1" dirty="0" smtClean="0">
                <a:solidFill>
                  <a:schemeClr val="tx2"/>
                </a:solidFill>
              </a:rPr>
              <a:t>Richer </a:t>
            </a:r>
            <a:r>
              <a:rPr lang="en-US" sz="2100" b="1" dirty="0" smtClean="0">
                <a:solidFill>
                  <a:schemeClr val="tx2"/>
                </a:solidFill>
              </a:rPr>
              <a:t>metadata searching</a:t>
            </a:r>
          </a:p>
          <a:p>
            <a:pPr lvl="1"/>
            <a:r>
              <a:rPr lang="en-US" sz="2000" b="1" dirty="0" smtClean="0">
                <a:solidFill>
                  <a:schemeClr val="tx2"/>
                </a:solidFill>
              </a:rPr>
              <a:t>APIs</a:t>
            </a:r>
          </a:p>
          <a:p>
            <a:pPr lvl="2"/>
            <a:r>
              <a:rPr lang="en-US" sz="1600" dirty="0" smtClean="0"/>
              <a:t>Simplifies access for developers and publishers</a:t>
            </a:r>
          </a:p>
          <a:p>
            <a:pPr lvl="2"/>
            <a:r>
              <a:rPr lang="en-US" sz="1600" dirty="0" smtClean="0"/>
              <a:t>Provides feeds so developers can receive data directly from Data.gov</a:t>
            </a:r>
          </a:p>
          <a:p>
            <a:pPr lvl="1"/>
            <a:r>
              <a:rPr lang="en-US" sz="2000" b="1" dirty="0" smtClean="0">
                <a:solidFill>
                  <a:schemeClr val="tx2"/>
                </a:solidFill>
              </a:rPr>
              <a:t>Mobile Applications</a:t>
            </a:r>
          </a:p>
          <a:p>
            <a:pPr lvl="2"/>
            <a:r>
              <a:rPr lang="en-US" sz="1600" dirty="0" smtClean="0"/>
              <a:t>Facilitates mobile apps</a:t>
            </a:r>
            <a:endParaRPr lang="en-US" sz="2000" dirty="0" smtClean="0"/>
          </a:p>
          <a:p>
            <a:pPr lvl="1"/>
            <a:r>
              <a:rPr lang="en-US" sz="2000" b="1" dirty="0" smtClean="0">
                <a:solidFill>
                  <a:schemeClr val="tx2"/>
                </a:solidFill>
              </a:rPr>
              <a:t>Data Discovery Services</a:t>
            </a:r>
          </a:p>
          <a:p>
            <a:pPr lvl="2"/>
            <a:r>
              <a:rPr lang="en-US" sz="1600" dirty="0" smtClean="0"/>
              <a:t>Available to </a:t>
            </a:r>
            <a:r>
              <a:rPr lang="en-US" sz="1600" dirty="0" smtClean="0"/>
              <a:t>agencies</a:t>
            </a:r>
            <a:endParaRPr lang="en-US" sz="1600" dirty="0" smtClean="0"/>
          </a:p>
          <a:p>
            <a:pPr lvl="2"/>
            <a:r>
              <a:rPr lang="en-US" sz="1600" dirty="0" smtClean="0"/>
              <a:t>Allow agencies to discover datasets within their  entire public space</a:t>
            </a:r>
          </a:p>
          <a:p>
            <a:pPr lvl="1">
              <a:buNone/>
            </a:pPr>
            <a:r>
              <a:rPr lang="en-US" sz="2000" b="1" dirty="0" smtClean="0">
                <a:solidFill>
                  <a:schemeClr val="tx2"/>
                </a:solidFill>
              </a:rPr>
              <a:t>–  Allows data visualization across agencies</a:t>
            </a:r>
          </a:p>
          <a:p>
            <a:pPr lvl="1">
              <a:buNone/>
            </a:pPr>
            <a:endParaRPr lang="en-US" sz="2000" dirty="0" smtClean="0"/>
          </a:p>
          <a:p>
            <a:pPr lvl="1"/>
            <a:endParaRPr lang="en-US" sz="2000" dirty="0" smtClean="0"/>
          </a:p>
          <a:p>
            <a:pPr lvl="1"/>
            <a:endParaRPr lang="en-US" sz="2000" dirty="0" smtClean="0"/>
          </a:p>
          <a:p>
            <a:pPr lvl="1"/>
            <a:endParaRPr lang="en-US" sz="2000" dirty="0" smtClean="0"/>
          </a:p>
          <a:p>
            <a:pPr lvl="1"/>
            <a:endParaRPr lang="en-US" sz="2000" dirty="0" smtClean="0"/>
          </a:p>
          <a:p>
            <a:pPr>
              <a:buNone/>
            </a:pPr>
            <a:endParaRPr lang="en-US" dirty="0"/>
          </a:p>
        </p:txBody>
      </p:sp>
      <p:sp>
        <p:nvSpPr>
          <p:cNvPr id="23" name="Slide Number Placeholder 4"/>
          <p:cNvSpPr>
            <a:spLocks noGrp="1"/>
          </p:cNvSpPr>
          <p:nvPr>
            <p:ph type="sldNum" sz="quarter" idx="4294967295"/>
          </p:nvPr>
        </p:nvSpPr>
        <p:spPr>
          <a:xfrm>
            <a:off x="6781800" y="6416675"/>
            <a:ext cx="2133600" cy="365125"/>
          </a:xfrm>
          <a:prstGeom prst="rect">
            <a:avLst/>
          </a:prstGeom>
        </p:spPr>
        <p:txBody>
          <a:bodyPr/>
          <a:lstStyle/>
          <a:p>
            <a:fld id="{EFECA32A-B5EE-4ED6-953A-99BEEFCEA4ED}" type="slidenum">
              <a:rPr lang="en-US"/>
              <a:pPr/>
              <a:t>9</a:t>
            </a:fld>
            <a:endParaRPr lang="en-US" dirty="0"/>
          </a:p>
        </p:txBody>
      </p:sp>
      <p:pic>
        <p:nvPicPr>
          <p:cNvPr id="26" name="Picture 25" descr="C:\Users\Sally\AppData\Local\Microsoft\Windows\Temporary Internet Files\Content.Word\1004ipad_hero.tif"/>
          <p:cNvPicPr>
            <a:picLocks noChangeAspect="1"/>
          </p:cNvPicPr>
          <p:nvPr/>
        </p:nvPicPr>
        <p:blipFill>
          <a:blip r:embed="rId4"/>
          <a:srcRect l="12366" t="5556" r="17183" b="17778"/>
          <a:stretch>
            <a:fillRect/>
          </a:stretch>
        </p:blipFill>
        <p:spPr bwMode="auto">
          <a:xfrm>
            <a:off x="6248400" y="2194560"/>
            <a:ext cx="1562100" cy="2103120"/>
          </a:xfrm>
          <a:prstGeom prst="rect">
            <a:avLst/>
          </a:prstGeom>
          <a:noFill/>
          <a:ln w="9525">
            <a:noFill/>
            <a:miter lim="800000"/>
            <a:headEnd/>
            <a:tailEnd/>
          </a:ln>
        </p:spPr>
      </p:pic>
      <p:pic>
        <p:nvPicPr>
          <p:cNvPr id="24" name="Picture 23" descr="http://www.rim.com/news/kit/media/images/product/Curve8520_Front.jpg"/>
          <p:cNvPicPr>
            <a:picLocks noChangeAspect="1"/>
          </p:cNvPicPr>
          <p:nvPr/>
        </p:nvPicPr>
        <p:blipFill>
          <a:blip r:embed="rId5"/>
          <a:srcRect l="29167" t="8333" r="29167" b="12500"/>
          <a:stretch>
            <a:fillRect/>
          </a:stretch>
        </p:blipFill>
        <p:spPr bwMode="auto">
          <a:xfrm>
            <a:off x="5257800" y="1143000"/>
            <a:ext cx="1106908" cy="21031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3382</TotalTime>
  <Words>2237</Words>
  <Application>Microsoft Office PowerPoint</Application>
  <PresentationFormat>On-screen Show (4:3)</PresentationFormat>
  <Paragraphs>355</Paragraphs>
  <Slides>31</Slides>
  <Notes>23</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Custom Design</vt:lpstr>
      <vt:lpstr>Empowering People with Data:   …What’s NOW, What’s NEXT!</vt:lpstr>
      <vt:lpstr>Data Sharing Now: Open Government Initiative</vt:lpstr>
      <vt:lpstr>Slide 3</vt:lpstr>
      <vt:lpstr>Slide 4</vt:lpstr>
      <vt:lpstr>Data Sharing Now</vt:lpstr>
      <vt:lpstr>Data Sharing Now</vt:lpstr>
      <vt:lpstr>Data Sharing Now</vt:lpstr>
      <vt:lpstr>Participation Now </vt:lpstr>
      <vt:lpstr>Shared Dataset Hosting Now</vt:lpstr>
      <vt:lpstr>GSA Data Sharing Now- FACA</vt:lpstr>
      <vt:lpstr>Data Sharing Now</vt:lpstr>
      <vt:lpstr>The Power of Visualizations</vt:lpstr>
      <vt:lpstr>Tapping the Ingenuity of the American Public</vt:lpstr>
      <vt:lpstr>Data.gov for the Economy</vt:lpstr>
      <vt:lpstr>Supporting Global Events</vt:lpstr>
      <vt:lpstr>Think Big, Start Small, Innovate</vt:lpstr>
      <vt:lpstr>What’s NOW, What’s NEXT Optimizing Data Use</vt:lpstr>
      <vt:lpstr>Data.gov Capabilities</vt:lpstr>
      <vt:lpstr>Agency Data in Data.gov</vt:lpstr>
      <vt:lpstr>Easy to Find Data</vt:lpstr>
      <vt:lpstr>Slide 21</vt:lpstr>
      <vt:lpstr>People Make Data Valuable</vt:lpstr>
      <vt:lpstr>Sharing Data on Blogs and Social Networks</vt:lpstr>
      <vt:lpstr>Open Communities for Discussing Trends and Topics </vt:lpstr>
      <vt:lpstr>Community Sites…Stay Tuned</vt:lpstr>
      <vt:lpstr>Semantic Technologies</vt:lpstr>
      <vt:lpstr>API for Advanced Applications</vt:lpstr>
      <vt:lpstr>Advanced Features for Publishers</vt:lpstr>
      <vt:lpstr>Easy to Find Answers</vt:lpstr>
      <vt:lpstr>Geospatial Data</vt:lpstr>
      <vt:lpstr>What’s NOW, What’s NEXT!  Questions, Comments or Feedback</vt:lpstr>
    </vt:vector>
  </TitlesOfParts>
  <Company>Phase One Consulting 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Donn Escario</dc:creator>
  <cp:lastModifiedBy>AlanVanderMallie</cp:lastModifiedBy>
  <cp:revision>319</cp:revision>
  <dcterms:created xsi:type="dcterms:W3CDTF">2010-09-17T20:28:09Z</dcterms:created>
  <dcterms:modified xsi:type="dcterms:W3CDTF">2011-09-06T17:46:57Z</dcterms:modified>
</cp:coreProperties>
</file>