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1" r:id="rId2"/>
    <p:sldId id="429" r:id="rId3"/>
    <p:sldId id="418" r:id="rId4"/>
    <p:sldId id="441" r:id="rId5"/>
    <p:sldId id="404" r:id="rId6"/>
    <p:sldId id="438" r:id="rId7"/>
    <p:sldId id="430" r:id="rId8"/>
    <p:sldId id="439" r:id="rId9"/>
    <p:sldId id="415" r:id="rId10"/>
    <p:sldId id="414" r:id="rId11"/>
    <p:sldId id="440" r:id="rId12"/>
    <p:sldId id="434" r:id="rId13"/>
    <p:sldId id="417" r:id="rId14"/>
    <p:sldId id="425" r:id="rId15"/>
    <p:sldId id="424" r:id="rId16"/>
    <p:sldId id="423" r:id="rId17"/>
    <p:sldId id="408" r:id="rId18"/>
    <p:sldId id="422" r:id="rId19"/>
    <p:sldId id="431" r:id="rId20"/>
    <p:sldId id="405" r:id="rId21"/>
    <p:sldId id="437" r:id="rId22"/>
    <p:sldId id="436" r:id="rId23"/>
    <p:sldId id="433" r:id="rId24"/>
    <p:sldId id="435" r:id="rId25"/>
    <p:sldId id="416" r:id="rId26"/>
    <p:sldId id="432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2pPr>
    <a:lvl3pPr marL="9144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3pPr>
    <a:lvl4pPr marL="13716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4pPr>
    <a:lvl5pPr marL="18288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81ABEF"/>
    <a:srgbClr val="D3E3F8"/>
    <a:srgbClr val="9A9A9A"/>
    <a:srgbClr val="5C7DBD"/>
    <a:srgbClr val="98BEE7"/>
    <a:srgbClr val="72A3DF"/>
    <a:srgbClr val="CDCDCD"/>
    <a:srgbClr val="C7D9FF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33" autoAdjust="0"/>
    <p:restoredTop sz="94700" autoAdjust="0"/>
  </p:normalViewPr>
  <p:slideViewPr>
    <p:cSldViewPr snapToGrid="0">
      <p:cViewPr>
        <p:scale>
          <a:sx n="125" d="100"/>
          <a:sy n="125" d="100"/>
        </p:scale>
        <p:origin x="-816" y="-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t" anchorCtr="0" compatLnSpc="1">
            <a:prstTxWarp prst="textNoShape">
              <a:avLst/>
            </a:prstTxWarp>
          </a:bodyPr>
          <a:lstStyle>
            <a:lvl1pPr defTabSz="950913">
              <a:buFontTx/>
              <a:buAutoNum type="arabicPeriod"/>
              <a:defRPr sz="1300" b="1" baseline="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t" anchorCtr="0" compatLnSpc="1">
            <a:prstTxWarp prst="textNoShape">
              <a:avLst/>
            </a:prstTxWarp>
          </a:bodyPr>
          <a:lstStyle>
            <a:lvl1pPr algn="r" defTabSz="950913">
              <a:buFontTx/>
              <a:buAutoNum type="arabicPeriod"/>
              <a:defRPr sz="1300" b="1" baseline="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b" anchorCtr="0" compatLnSpc="1">
            <a:prstTxWarp prst="textNoShape">
              <a:avLst/>
            </a:prstTxWarp>
          </a:bodyPr>
          <a:lstStyle>
            <a:lvl1pPr defTabSz="950913">
              <a:buFontTx/>
              <a:buAutoNum type="arabicPeriod"/>
              <a:defRPr sz="1300" b="1" baseline="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b" anchorCtr="0" compatLnSpc="1">
            <a:prstTxWarp prst="textNoShape">
              <a:avLst/>
            </a:prstTxWarp>
          </a:bodyPr>
          <a:lstStyle>
            <a:lvl1pPr algn="r" defTabSz="950913">
              <a:buFontTx/>
              <a:buAutoNum type="arabicPeriod"/>
              <a:defRPr sz="1300" b="1" baseline="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fld id="{392C4D20-77AC-5A43-8AA0-5C4537DD8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t" anchorCtr="0" compatLnSpc="1">
            <a:prstTxWarp prst="textNoShape">
              <a:avLst/>
            </a:prstTxWarp>
          </a:bodyPr>
          <a:lstStyle>
            <a:lvl1pPr defTabSz="950913">
              <a:buFontTx/>
              <a:buAutoNum type="arabicPeriod"/>
              <a:defRPr sz="1300" b="1" baseline="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t" anchorCtr="0" compatLnSpc="1">
            <a:prstTxWarp prst="textNoShape">
              <a:avLst/>
            </a:prstTxWarp>
          </a:bodyPr>
          <a:lstStyle>
            <a:lvl1pPr algn="r" defTabSz="950913">
              <a:buFontTx/>
              <a:buAutoNum type="arabicPeriod"/>
              <a:defRPr sz="1300" b="1" baseline="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b" anchorCtr="0" compatLnSpc="1">
            <a:prstTxWarp prst="textNoShape">
              <a:avLst/>
            </a:prstTxWarp>
          </a:bodyPr>
          <a:lstStyle>
            <a:lvl1pPr defTabSz="950913">
              <a:buFontTx/>
              <a:buAutoNum type="arabicPeriod"/>
              <a:defRPr sz="1300" b="1" baseline="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b" anchorCtr="0" compatLnSpc="1">
            <a:prstTxWarp prst="textNoShape">
              <a:avLst/>
            </a:prstTxWarp>
          </a:bodyPr>
          <a:lstStyle>
            <a:lvl1pPr algn="r" defTabSz="950913">
              <a:buFontTx/>
              <a:buAutoNum type="arabicPeriod"/>
              <a:defRPr sz="1300" b="1" baseline="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fld id="{D3942D38-BC46-C146-B229-95BAE5C36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DA62C-ED32-6B41-9568-CC234781C918}" type="slidenum">
              <a:rPr lang="en-US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pPr/>
              <a:t>1</a:t>
            </a:fld>
            <a:endParaRPr lang="en-US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2AFA4-03EA-4162-AD25-AF7035DFAA3D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263D5-BA06-7142-953A-F8A6D435CF05}" type="slidenum">
              <a:rPr lang="en-US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pPr/>
              <a:t>5</a:t>
            </a:fld>
            <a:endParaRPr lang="en-US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7" tIns="45789" rIns="91577" bIns="45789"/>
          <a:lstStyle/>
          <a:p>
            <a:pPr eaLnBrk="1" hangingPunct="1"/>
            <a:endParaRPr lang="en-GB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2AFA4-03EA-4162-AD25-AF7035DFAA3D}" type="slidenum">
              <a:rPr lang="en-US"/>
              <a:pPr/>
              <a:t>6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60F18-169C-4474-903D-E4D5D1EA9303}" type="slidenum">
              <a:rPr lang="en-US"/>
              <a:pPr/>
              <a:t>7</a:t>
            </a:fld>
            <a:endParaRPr lang="en-US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78" tIns="47589" rIns="95178" bIns="47589" anchor="b"/>
          <a:lstStyle/>
          <a:p>
            <a:pPr algn="r" defTabSz="949207">
              <a:buFontTx/>
              <a:buAutoNum type="arabicPeriod"/>
            </a:pPr>
            <a:fld id="{CD1C89D2-898E-45E2-BFA4-2598E34B91B7}" type="slidenum">
              <a:rPr lang="en-US" sz="1300" b="1">
                <a:solidFill>
                  <a:schemeClr val="tx2"/>
                </a:solidFill>
                <a:cs typeface="Times New Roman" pitchFamily="-106" charset="0"/>
              </a:rPr>
              <a:pPr algn="r" defTabSz="949207">
                <a:buFontTx/>
                <a:buAutoNum type="arabicPeriod"/>
              </a:pPr>
              <a:t>7</a:t>
            </a:fld>
            <a:endParaRPr lang="en-US" sz="1300" b="1" dirty="0">
              <a:solidFill>
                <a:schemeClr val="tx2"/>
              </a:solidFill>
              <a:cs typeface="Times New Roman" pitchFamily="-106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solidFill>
            <a:srgbClr val="FFFFFF"/>
          </a:solidFill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60F18-169C-4474-903D-E4D5D1EA9303}" type="slidenum">
              <a:rPr lang="en-US"/>
              <a:pPr/>
              <a:t>8</a:t>
            </a:fld>
            <a:endParaRPr lang="en-US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78" tIns="47589" rIns="95178" bIns="47589" anchor="b"/>
          <a:lstStyle/>
          <a:p>
            <a:pPr algn="r" defTabSz="949207">
              <a:buFontTx/>
              <a:buAutoNum type="arabicPeriod"/>
            </a:pPr>
            <a:fld id="{CD1C89D2-898E-45E2-BFA4-2598E34B91B7}" type="slidenum">
              <a:rPr lang="en-US" sz="1300" b="1">
                <a:solidFill>
                  <a:schemeClr val="tx2"/>
                </a:solidFill>
                <a:cs typeface="Times New Roman" pitchFamily="-106" charset="0"/>
              </a:rPr>
              <a:pPr algn="r" defTabSz="949207">
                <a:buFontTx/>
                <a:buAutoNum type="arabicPeriod"/>
              </a:pPr>
              <a:t>8</a:t>
            </a:fld>
            <a:endParaRPr lang="en-US" sz="1300" b="1" dirty="0">
              <a:solidFill>
                <a:schemeClr val="tx2"/>
              </a:solidFill>
              <a:cs typeface="Times New Roman" pitchFamily="-106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solidFill>
            <a:srgbClr val="FFFFFF"/>
          </a:solidFill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263D5-BA06-7142-953A-F8A6D435CF05}" type="slidenum">
              <a:rPr lang="en-US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pPr/>
              <a:t>26</a:t>
            </a:fld>
            <a:endParaRPr lang="en-US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7" tIns="45789" rIns="91577" bIns="45789"/>
          <a:lstStyle/>
          <a:p>
            <a:pPr eaLnBrk="1" hangingPunct="1"/>
            <a:endParaRPr lang="en-GB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187325"/>
            <a:ext cx="2149475" cy="597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87325"/>
            <a:ext cx="6296025" cy="5975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025" y="1247775"/>
            <a:ext cx="41592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247775"/>
            <a:ext cx="41592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Rectangle 94"/>
          <p:cNvSpPr>
            <a:spLocks noChangeArrowheads="1"/>
          </p:cNvSpPr>
          <p:nvPr userDrawn="1"/>
        </p:nvSpPr>
        <p:spPr bwMode="auto">
          <a:xfrm>
            <a:off x="0" y="0"/>
            <a:ext cx="9144000" cy="1069975"/>
          </a:xfrm>
          <a:prstGeom prst="rect">
            <a:avLst/>
          </a:prstGeom>
          <a:solidFill>
            <a:srgbClr val="4095D8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aseline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105" name="Rectangle 81"/>
          <p:cNvSpPr>
            <a:spLocks noChangeArrowheads="1"/>
          </p:cNvSpPr>
          <p:nvPr userDrawn="1"/>
        </p:nvSpPr>
        <p:spPr bwMode="auto">
          <a:xfrm>
            <a:off x="-12700" y="-38100"/>
            <a:ext cx="9156700" cy="1116013"/>
          </a:xfrm>
          <a:prstGeom prst="rect">
            <a:avLst/>
          </a:prstGeom>
          <a:gradFill rotWithShape="0">
            <a:gsLst>
              <a:gs pos="0">
                <a:srgbClr val="4196D9"/>
              </a:gs>
              <a:gs pos="100000">
                <a:srgbClr val="1954D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aseline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96" name="Rectangle 72"/>
          <p:cNvSpPr>
            <a:spLocks noChangeArrowheads="1"/>
          </p:cNvSpPr>
          <p:nvPr userDrawn="1"/>
        </p:nvSpPr>
        <p:spPr bwMode="auto">
          <a:xfrm>
            <a:off x="0" y="1160463"/>
            <a:ext cx="9144000" cy="5697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aseline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98" name="Rectangle 74"/>
          <p:cNvSpPr>
            <a:spLocks noChangeArrowheads="1"/>
          </p:cNvSpPr>
          <p:nvPr userDrawn="1"/>
        </p:nvSpPr>
        <p:spPr bwMode="auto">
          <a:xfrm>
            <a:off x="0" y="6478588"/>
            <a:ext cx="9144000" cy="379412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aseline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187325"/>
            <a:ext cx="85979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025" y="1247775"/>
            <a:ext cx="84709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73380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aseline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73380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aseline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5943600" y="38100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aseline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7048500" y="6529388"/>
            <a:ext cx="1722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aseline="0" dirty="0">
                <a:solidFill>
                  <a:schemeClr val="bg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Proprietary &amp; Confidential</a:t>
            </a:r>
            <a:endParaRPr lang="en-US" sz="1200" i="1" baseline="0" dirty="0">
              <a:solidFill>
                <a:schemeClr val="bg2"/>
              </a:solidFill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84" name="Rectangle 60"/>
          <p:cNvSpPr>
            <a:spLocks noChangeArrowheads="1"/>
          </p:cNvSpPr>
          <p:nvPr userDrawn="1"/>
        </p:nvSpPr>
        <p:spPr bwMode="auto">
          <a:xfrm>
            <a:off x="8416925" y="63055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 b="1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 userDrawn="1"/>
        </p:nvSpPr>
        <p:spPr bwMode="auto">
          <a:xfrm>
            <a:off x="8569325" y="652780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B057AB32-0CD7-A740-BAF9-CE694B2EF16F}" type="slidenum">
              <a:rPr lang="en-US" sz="1000" baseline="0">
                <a:solidFill>
                  <a:schemeClr val="bg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>
                <a:defRPr/>
              </a:pPr>
              <a:t>‹#›</a:t>
            </a:fld>
            <a:endParaRPr lang="en-US" b="1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038" name="Picture 75" descr="PLMlogo_rg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57188" y="6556375"/>
            <a:ext cx="13525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" name="Line 82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5875">
            <a:solidFill>
              <a:srgbClr val="4992E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aseline="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107" name="Line 8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28575">
            <a:solidFill>
              <a:srgbClr val="76C7F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aseline="0">
              <a:latin typeface="Times New Roman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 flipH="1">
            <a:off x="0" y="-7303"/>
            <a:ext cx="9144000" cy="6883401"/>
          </a:xfrm>
          <a:prstGeom prst="rect">
            <a:avLst/>
          </a:prstGeom>
          <a:gradFill rotWithShape="0">
            <a:gsLst>
              <a:gs pos="0">
                <a:srgbClr val="4196D9"/>
              </a:gs>
              <a:gs pos="100000">
                <a:srgbClr val="1954D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aseline="0"/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0" y="3444875"/>
            <a:ext cx="9144000" cy="2066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Rectangle 33"/>
          <p:cNvSpPr>
            <a:spLocks noChangeArrowheads="1"/>
          </p:cNvSpPr>
          <p:nvPr/>
        </p:nvSpPr>
        <p:spPr bwMode="auto">
          <a:xfrm>
            <a:off x="0" y="6577013"/>
            <a:ext cx="184150" cy="336550"/>
          </a:xfrm>
          <a:prstGeom prst="rect">
            <a:avLst/>
          </a:prstGeom>
          <a:solidFill>
            <a:srgbClr val="1954D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baseline="0"/>
          </a:p>
        </p:txBody>
      </p:sp>
      <p:sp>
        <p:nvSpPr>
          <p:cNvPr id="17413" name="Rectangle 34"/>
          <p:cNvSpPr>
            <a:spLocks noChangeArrowheads="1"/>
          </p:cNvSpPr>
          <p:nvPr/>
        </p:nvSpPr>
        <p:spPr bwMode="auto">
          <a:xfrm>
            <a:off x="0" y="25400"/>
            <a:ext cx="184150" cy="336550"/>
          </a:xfrm>
          <a:prstGeom prst="rect">
            <a:avLst/>
          </a:prstGeom>
          <a:solidFill>
            <a:srgbClr val="4095D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baseline="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400" y="3749675"/>
            <a:ext cx="9144000" cy="1431925"/>
          </a:xfrm>
        </p:spPr>
        <p:txBody>
          <a:bodyPr wrap="none"/>
          <a:lstStyle/>
          <a:p>
            <a:pPr algn="ctr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40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>Drug Efficacy in the Wild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>Tim Vaughan</a:t>
            </a:r>
            <a:b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>8-Sep-2011</a:t>
            </a:r>
            <a:r>
              <a:rPr lang="en-US" sz="2400" b="1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400" b="1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400" dirty="0" smtClean="0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400" dirty="0" smtClean="0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400" dirty="0" smtClean="0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400" dirty="0" smtClean="0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rPr>
            </a:br>
            <a:endParaRPr lang="en-US" sz="1400" dirty="0" smtClean="0">
              <a:solidFill>
                <a:schemeClr val="tx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5" name="Line 18"/>
          <p:cNvSpPr>
            <a:spLocks noChangeShapeType="1"/>
          </p:cNvSpPr>
          <p:nvPr/>
        </p:nvSpPr>
        <p:spPr bwMode="auto">
          <a:xfrm>
            <a:off x="0" y="3432175"/>
            <a:ext cx="9144000" cy="0"/>
          </a:xfrm>
          <a:prstGeom prst="line">
            <a:avLst/>
          </a:prstGeom>
          <a:noFill/>
          <a:ln w="41275">
            <a:solidFill>
              <a:srgbClr val="76C7F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Line 19"/>
          <p:cNvSpPr>
            <a:spLocks noChangeShapeType="1"/>
          </p:cNvSpPr>
          <p:nvPr/>
        </p:nvSpPr>
        <p:spPr bwMode="auto">
          <a:xfrm>
            <a:off x="0" y="5514975"/>
            <a:ext cx="9144000" cy="0"/>
          </a:xfrm>
          <a:prstGeom prst="line">
            <a:avLst/>
          </a:prstGeom>
          <a:noFill/>
          <a:ln w="41275">
            <a:solidFill>
              <a:srgbClr val="76C7F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7" name="Picture 21" descr="PLMlogo_light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25" y="1611313"/>
            <a:ext cx="54149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Lithium delays progression of ALS?!</a:t>
            </a:r>
            <a:endParaRPr lang="en-US" sz="3600" dirty="0"/>
          </a:p>
        </p:txBody>
      </p:sp>
      <p:pic>
        <p:nvPicPr>
          <p:cNvPr id="5" name="Content Placeholder 4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785" r="-14785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5171440" y="6177280"/>
            <a:ext cx="311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 smtClean="0">
                <a:latin typeface="Verdana"/>
              </a:rPr>
              <a:t>Fornai </a:t>
            </a:r>
            <a:r>
              <a:rPr lang="en-US" sz="1000" i="1" baseline="0" dirty="0" smtClean="0">
                <a:latin typeface="Verdana"/>
              </a:rPr>
              <a:t>et al</a:t>
            </a:r>
            <a:r>
              <a:rPr lang="en-US" sz="1000" baseline="0" dirty="0" smtClean="0">
                <a:latin typeface="Verdana"/>
              </a:rPr>
              <a:t>., PNAS </a:t>
            </a:r>
            <a:r>
              <a:rPr lang="en-US" sz="1000" b="1" baseline="0" dirty="0" smtClean="0">
                <a:latin typeface="Verdana"/>
              </a:rPr>
              <a:t>105</a:t>
            </a:r>
            <a:r>
              <a:rPr lang="en-US" sz="1000" baseline="0" dirty="0" smtClean="0">
                <a:latin typeface="Verdana"/>
              </a:rPr>
              <a:t>:2052-2057 (2008)</a:t>
            </a:r>
            <a:r>
              <a:rPr lang="en-US" baseline="0" dirty="0" smtClean="0">
                <a:latin typeface="Verdana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17805"/>
            <a:ext cx="8597900" cy="787400"/>
          </a:xfrm>
        </p:spPr>
        <p:txBody>
          <a:bodyPr/>
          <a:lstStyle/>
          <a:p>
            <a:r>
              <a:rPr lang="en-US" sz="3200" dirty="0" smtClean="0"/>
              <a:t>The observational study germinates</a:t>
            </a:r>
            <a:endParaRPr lang="en-US" sz="3200" dirty="0"/>
          </a:p>
        </p:txBody>
      </p:sp>
      <p:pic>
        <p:nvPicPr>
          <p:cNvPr id="10" name="Content Placeholder 9" descr="Distribution of lithium start dat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257" r="-3257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17805"/>
            <a:ext cx="8597900" cy="787400"/>
          </a:xfrm>
        </p:spPr>
        <p:txBody>
          <a:bodyPr/>
          <a:lstStyle/>
          <a:p>
            <a:r>
              <a:rPr lang="en-US" sz="3200" dirty="0" smtClean="0"/>
              <a:t>Timeline</a:t>
            </a:r>
            <a:endParaRPr lang="en-US" sz="3200" dirty="0"/>
          </a:p>
        </p:txBody>
      </p:sp>
      <p:pic>
        <p:nvPicPr>
          <p:cNvPr id="5" name="Content Placeholder 4" descr="Timeline (Fig 1a)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632" r="-14632"/>
          <a:stretch>
            <a:fillRect/>
          </a:stretch>
        </p:blipFill>
        <p:spPr>
          <a:xfrm>
            <a:off x="12063" y="1095373"/>
            <a:ext cx="9077835" cy="526703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Patients track their progress</a:t>
            </a:r>
            <a:endParaRPr lang="en-US" sz="3200" dirty="0"/>
          </a:p>
        </p:txBody>
      </p:sp>
      <p:pic>
        <p:nvPicPr>
          <p:cNvPr id="4" name="Content Placeholder 3" descr="Lithium impact on FR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668" r="-14668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“kitchen sink” plot</a:t>
            </a:r>
            <a:endParaRPr lang="en-US" sz="3200" dirty="0"/>
          </a:p>
        </p:txBody>
      </p:sp>
      <p:pic>
        <p:nvPicPr>
          <p:cNvPr id="4" name="Content Placeholder 3" descr="Kitchen sink plo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544" r="-9544"/>
          <a:stretch>
            <a:fillRect/>
          </a:stretch>
        </p:blipFill>
        <p:spPr>
          <a:xfrm>
            <a:off x="-79376" y="1146174"/>
            <a:ext cx="9193133" cy="533398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Random control may not be a “patient like me”</a:t>
            </a:r>
            <a:endParaRPr lang="en-US" sz="3200" dirty="0"/>
          </a:p>
        </p:txBody>
      </p:sp>
      <p:pic>
        <p:nvPicPr>
          <p:cNvPr id="4" name="Content Placeholder 3" descr="Bad match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632" r="-14632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Demographics – age</a:t>
            </a:r>
          </a:p>
        </p:txBody>
      </p:sp>
      <p:pic>
        <p:nvPicPr>
          <p:cNvPr id="8" name="Picture 7" descr="Demographics - 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483" y="1452732"/>
            <a:ext cx="6259102" cy="46943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Demographics – onset site</a:t>
            </a:r>
          </a:p>
        </p:txBody>
      </p:sp>
      <p:pic>
        <p:nvPicPr>
          <p:cNvPr id="5" name="Picture 4" descr="Demographics - onset sympt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83" y="1269365"/>
            <a:ext cx="6259102" cy="46943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Demographics – sex</a:t>
            </a:r>
          </a:p>
        </p:txBody>
      </p:sp>
      <p:pic>
        <p:nvPicPr>
          <p:cNvPr id="8" name="Picture 7" descr="Demographics - s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43" y="1462892"/>
            <a:ext cx="6259102" cy="46943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Matching algorithm</a:t>
            </a:r>
          </a:p>
        </p:txBody>
      </p:sp>
      <p:pic>
        <p:nvPicPr>
          <p:cNvPr id="4" name="Content Placeholder 3" descr="DiseaseCourse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1874" r="-3187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216400" y="52832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aseline="0" dirty="0" smtClean="0">
              <a:latin typeface="Verdan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257174" y="190500"/>
            <a:ext cx="8703945" cy="6858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106" charset="-128"/>
              </a:rPr>
              <a:t>PatientsLikeMe</a:t>
            </a:r>
            <a:r>
              <a:rPr lang="en-US" sz="3600" dirty="0" smtClean="0">
                <a:ea typeface="ＭＳ Ｐゴシック" pitchFamily="-106" charset="-128"/>
              </a:rPr>
              <a:t>  </a:t>
            </a:r>
            <a:r>
              <a:rPr lang="en-US" sz="3600" dirty="0" smtClean="0">
                <a:ea typeface="ＭＳ Ｐゴシック" pitchFamily="-106" charset="-128"/>
              </a:rPr>
              <a:t>–</a:t>
            </a:r>
            <a:r>
              <a:rPr lang="en-US" sz="3600" dirty="0" smtClean="0">
                <a:ea typeface="ＭＳ Ｐゴシック" pitchFamily="-106" charset="-128"/>
              </a:rPr>
              <a:t> Three brothers’ story </a:t>
            </a:r>
            <a:endParaRPr lang="en-US" dirty="0" smtClean="0">
              <a:ea typeface="ＭＳ Ｐゴシック" pitchFamily="-106" charset="-128"/>
            </a:endParaRPr>
          </a:p>
        </p:txBody>
      </p:sp>
      <p:pic>
        <p:nvPicPr>
          <p:cNvPr id="19459" name="Picture 6" descr="His Brother's Keep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6638" y="1192213"/>
            <a:ext cx="1749425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SoMuchSoFas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0288" y="3862388"/>
            <a:ext cx="173355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Ben Heywoo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75" y="1717675"/>
            <a:ext cx="331311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Steph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788" y="1798638"/>
            <a:ext cx="309245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Matching across the entire sample</a:t>
            </a:r>
          </a:p>
        </p:txBody>
      </p:sp>
      <p:pic>
        <p:nvPicPr>
          <p:cNvPr id="6" name="Picture 5" descr="Distance and bias che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003" y="1208891"/>
            <a:ext cx="6828112" cy="51210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207645"/>
            <a:ext cx="8597900" cy="7874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Pre-treatment progression bias reduced</a:t>
            </a:r>
          </a:p>
        </p:txBody>
      </p:sp>
      <p:pic>
        <p:nvPicPr>
          <p:cNvPr id="6" name="Picture 5" descr="Decline before -full - algorithm 5cps (Not in paper)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92200"/>
            <a:ext cx="7168896" cy="5376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Results of lithium treatment</a:t>
            </a:r>
          </a:p>
        </p:txBody>
      </p:sp>
      <p:pic>
        <p:nvPicPr>
          <p:cNvPr id="4" name="Picture 3" descr="Decline after - full - algorithm 5cps (Fig2c)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92200"/>
            <a:ext cx="7168896" cy="5376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Kaplan-Meier for patients &amp; data</a:t>
            </a:r>
            <a:endParaRPr lang="en-US" sz="3200" dirty="0"/>
          </a:p>
        </p:txBody>
      </p:sp>
      <p:pic>
        <p:nvPicPr>
          <p:cNvPr id="6" name="Content Placeholder 5" descr="kaplan-meier (Supp Fig 2).tif"/>
          <p:cNvPicPr>
            <a:picLocks noGrp="1" noChangeAspect="1"/>
          </p:cNvPicPr>
          <p:nvPr>
            <p:ph idx="1"/>
          </p:nvPr>
        </p:nvPicPr>
        <p:blipFill>
          <a:blip r:embed="rId2"/>
          <a:srcRect l="-14632" r="-14632"/>
          <a:stretch>
            <a:fillRect/>
          </a:stretch>
        </p:blipFill>
        <p:spPr>
          <a:xfrm>
            <a:off x="327025" y="1247775"/>
            <a:ext cx="8470900" cy="49149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Biases and other stuff that worried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Self-selection for treatment</a:t>
            </a:r>
          </a:p>
          <a:p>
            <a:r>
              <a:rPr lang="en-US" dirty="0" smtClean="0"/>
              <a:t>“Recruitment bias”</a:t>
            </a:r>
          </a:p>
          <a:p>
            <a:r>
              <a:rPr lang="en-US" dirty="0" smtClean="0"/>
              <a:t>Data reported (</a:t>
            </a:r>
            <a:r>
              <a:rPr lang="en-US" i="1" dirty="0" smtClean="0"/>
              <a:t>vs. </a:t>
            </a:r>
            <a:r>
              <a:rPr lang="en-US" dirty="0" smtClean="0"/>
              <a:t>data </a:t>
            </a:r>
            <a:r>
              <a:rPr lang="en-US" i="1" dirty="0" smtClean="0"/>
              <a:t>opportunity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Outliers (e.g. PMA and PLS)</a:t>
            </a:r>
          </a:p>
          <a:p>
            <a:r>
              <a:rPr lang="en-US" dirty="0" smtClean="0"/>
              <a:t>“Optimism bias” at treatment start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" y="187325"/>
            <a:ext cx="8890000" cy="787400"/>
          </a:xfrm>
        </p:spPr>
        <p:txBody>
          <a:bodyPr/>
          <a:lstStyle/>
          <a:p>
            <a:r>
              <a:rPr lang="en-US" sz="3600" dirty="0" smtClean="0"/>
              <a:t>What Mike (and PatientsLikeMe) can learn</a:t>
            </a:r>
            <a:endParaRPr lang="en-US" sz="3600" dirty="0"/>
          </a:p>
        </p:txBody>
      </p:sp>
      <p:pic>
        <p:nvPicPr>
          <p:cNvPr id="6" name="Content Placeholder 5" descr="FRS progession 8465, 61034, 47229, 18353, 5634, 2738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650" r="-14650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438275"/>
            <a:ext cx="184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baseline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Conclusions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7025" y="1278255"/>
            <a:ext cx="8470900" cy="491490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Savvy patients are using the internet in creative ways to understand and improve their health </a:t>
            </a:r>
          </a:p>
          <a:p>
            <a:r>
              <a:rPr lang="en-US" dirty="0" smtClean="0"/>
              <a:t>Structured, self-reported patient data has profound value, despite being subject to bias (like all patient data!)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9460" name="Rectangle 5"/>
          <p:cNvSpPr txBox="1">
            <a:spLocks noChangeArrowheads="1"/>
          </p:cNvSpPr>
          <p:nvPr/>
        </p:nvSpPr>
        <p:spPr bwMode="auto">
          <a:xfrm>
            <a:off x="784225" y="1260475"/>
            <a:ext cx="79629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-112" charset="2"/>
              <a:buChar char="§"/>
            </a:pPr>
            <a:endParaRPr lang="en-US" sz="2400" baseline="0" dirty="0" smtClean="0">
              <a:latin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17805"/>
            <a:ext cx="8597900" cy="787400"/>
          </a:xfrm>
        </p:spPr>
        <p:txBody>
          <a:bodyPr/>
          <a:lstStyle/>
          <a:p>
            <a:r>
              <a:rPr lang="en-US" sz="3200" dirty="0" smtClean="0"/>
              <a:t>ALS  −</a:t>
            </a:r>
            <a:r>
              <a:rPr lang="en-US" sz="3200" dirty="0" smtClean="0"/>
              <a:t>  Rare neurologic </a:t>
            </a:r>
            <a:r>
              <a:rPr lang="en-US" sz="3200" dirty="0" smtClean="0"/>
              <a:t>disease</a:t>
            </a:r>
            <a:endParaRPr lang="en-US" sz="3200" dirty="0"/>
          </a:p>
        </p:txBody>
      </p:sp>
      <p:pic>
        <p:nvPicPr>
          <p:cNvPr id="6" name="Picture 5" descr="Screen shot 2011-09-08 at 5.00.4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0" y="1564640"/>
            <a:ext cx="7543800" cy="441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17805"/>
            <a:ext cx="8597900" cy="787400"/>
          </a:xfrm>
        </p:spPr>
        <p:txBody>
          <a:bodyPr/>
          <a:lstStyle/>
          <a:p>
            <a:r>
              <a:rPr lang="en-US" sz="3200" dirty="0" smtClean="0"/>
              <a:t>ALS  −</a:t>
            </a:r>
            <a:r>
              <a:rPr lang="en-US" sz="3200" dirty="0" smtClean="0"/>
              <a:t>  Time </a:t>
            </a:r>
            <a:r>
              <a:rPr lang="en-US" sz="3200" dirty="0" smtClean="0"/>
              <a:t>is of the essence</a:t>
            </a:r>
            <a:endParaRPr lang="en-US" sz="3200" dirty="0"/>
          </a:p>
        </p:txBody>
      </p:sp>
      <p:pic>
        <p:nvPicPr>
          <p:cNvPr id="5" name="Picture 4" descr="ALS survival from first sympt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39" y="1112428"/>
            <a:ext cx="7095981" cy="53219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438275"/>
            <a:ext cx="184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baseline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Contents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7025" y="1278255"/>
            <a:ext cx="8470900" cy="49149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PatientsLikeMe</a:t>
            </a:r>
          </a:p>
          <a:p>
            <a:r>
              <a:rPr lang="en-US" dirty="0" smtClean="0"/>
              <a:t>Why is </a:t>
            </a:r>
            <a:r>
              <a:rPr lang="en-US" dirty="0" err="1" smtClean="0"/>
              <a:t>MikeFromFinland</a:t>
            </a:r>
            <a:r>
              <a:rPr lang="en-US" dirty="0" smtClean="0"/>
              <a:t> taking lithium?</a:t>
            </a:r>
          </a:p>
          <a:p>
            <a:r>
              <a:rPr lang="en-US" dirty="0" smtClean="0"/>
              <a:t>Lithium delays progression of ALS?!</a:t>
            </a:r>
          </a:p>
          <a:p>
            <a:r>
              <a:rPr lang="en-US" dirty="0" smtClean="0"/>
              <a:t>PatientsLikeMe’s observational study</a:t>
            </a:r>
          </a:p>
          <a:p>
            <a:r>
              <a:rPr lang="en-US" dirty="0" smtClean="0"/>
              <a:t>Finding patients like me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Predictive</a:t>
            </a:r>
            <a:r>
              <a:rPr lang="en-US" baseline="0" dirty="0" smtClean="0"/>
              <a:t> modeling / What is </a:t>
            </a:r>
            <a:r>
              <a:rPr lang="en-US" b="1" i="1" baseline="0" dirty="0" smtClean="0"/>
              <a:t>my</a:t>
            </a:r>
            <a:r>
              <a:rPr lang="en-US" baseline="0" dirty="0" smtClean="0"/>
              <a:t> outcome?</a:t>
            </a:r>
          </a:p>
          <a:p>
            <a:r>
              <a:rPr lang="en-US" dirty="0" smtClean="0"/>
              <a:t>Concluding remarks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9460" name="Rectangle 5"/>
          <p:cNvSpPr txBox="1">
            <a:spLocks noChangeArrowheads="1"/>
          </p:cNvSpPr>
          <p:nvPr/>
        </p:nvSpPr>
        <p:spPr bwMode="auto">
          <a:xfrm>
            <a:off x="784225" y="1260475"/>
            <a:ext cx="79629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-112" charset="2"/>
              <a:buChar char="§"/>
            </a:pPr>
            <a:endParaRPr lang="en-US" sz="2400" baseline="0" dirty="0" smtClean="0">
              <a:latin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257175" y="190500"/>
            <a:ext cx="8102600" cy="6858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106" charset="-128"/>
              </a:rPr>
              <a:t>PatientsLikeMe web site</a:t>
            </a:r>
            <a:endParaRPr lang="en-US" dirty="0" smtClean="0">
              <a:ea typeface="ＭＳ Ｐゴシック" pitchFamily="-106" charset="-128"/>
            </a:endParaRPr>
          </a:p>
        </p:txBody>
      </p:sp>
      <p:pic>
        <p:nvPicPr>
          <p:cNvPr id="4" name="Picture 3" descr="Screen shot 2011-09-06 at 2.13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81" y="1097286"/>
            <a:ext cx="7110222" cy="53713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37" descr="alsking101-profile"/>
          <p:cNvPicPr>
            <a:picLocks noChangeAspect="1" noChangeArrowheads="1"/>
          </p:cNvPicPr>
          <p:nvPr/>
        </p:nvPicPr>
        <p:blipFill>
          <a:blip r:embed="rId3"/>
          <a:srcRect t="797"/>
          <a:stretch>
            <a:fillRect/>
          </a:stretch>
        </p:blipFill>
        <p:spPr bwMode="auto">
          <a:xfrm>
            <a:off x="158750" y="1151573"/>
            <a:ext cx="5821363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04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>
                <a:ea typeface="ＭＳ Ｐゴシック" pitchFamily="-106" charset="-128"/>
              </a:rPr>
              <a:t>Stephen Heywood (alsking101)</a:t>
            </a:r>
            <a:endParaRPr lang="en-US" sz="3600" smtClean="0">
              <a:solidFill>
                <a:srgbClr val="FFCC00"/>
              </a:solidFill>
              <a:ea typeface="ＭＳ Ｐゴシック" pitchFamily="-106" charset="-128"/>
            </a:endParaRPr>
          </a:p>
        </p:txBody>
      </p:sp>
      <p:pic>
        <p:nvPicPr>
          <p:cNvPr id="21508" name="Picture 4" descr="StephenWendyAle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3763" y="2043113"/>
            <a:ext cx="3170237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4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06" charset="-128"/>
              </a:rPr>
              <a:t>Data collection</a:t>
            </a:r>
            <a:endParaRPr lang="en-US" sz="3600" dirty="0" smtClean="0">
              <a:solidFill>
                <a:srgbClr val="FFCC00"/>
              </a:solidFill>
              <a:ea typeface="ＭＳ Ｐゴシック" pitchFamily="-106" charset="-128"/>
            </a:endParaRPr>
          </a:p>
        </p:txBody>
      </p:sp>
      <p:pic>
        <p:nvPicPr>
          <p:cNvPr id="5" name="Picture 4" descr="Screen shot 2011-09-06 at 2.22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34751"/>
            <a:ext cx="7924800" cy="52798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is Mike taking lithium?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0533" y="1417955"/>
            <a:ext cx="7932732" cy="4678045"/>
            <a:chOff x="450533" y="1417955"/>
            <a:chExt cx="7932732" cy="4678045"/>
          </a:xfrm>
        </p:grpSpPr>
        <p:pic>
          <p:nvPicPr>
            <p:cNvPr id="7" name="Picture 6" descr="Picture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9455" y="1417955"/>
              <a:ext cx="5123810" cy="358095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 bwMode="auto">
            <a:xfrm rot="5400000">
              <a:off x="5562600" y="3215640"/>
              <a:ext cx="342392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254240" y="4572000"/>
              <a:ext cx="9719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0" dirty="0" smtClean="0">
                  <a:solidFill>
                    <a:srgbClr val="660066"/>
                  </a:solidFill>
                  <a:latin typeface="Verdana"/>
                </a:rPr>
                <a:t>Lithium</a:t>
              </a:r>
            </a:p>
          </p:txBody>
        </p:sp>
        <p:pic>
          <p:nvPicPr>
            <p:cNvPr id="5" name="Picture 4" descr="Picture 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533" y="4140445"/>
              <a:ext cx="4076190" cy="195555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3500" marR="0" indent="-635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3500" marR="0" indent="-635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aseline="0" dirty="0" smtClean="0">
            <a:latin typeface="Verdan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Designs\Bamboo.pot</Template>
  <TotalTime>26654</TotalTime>
  <Words>264</Words>
  <Application>Microsoft Macintosh PowerPoint</Application>
  <PresentationFormat>On-screen Show (4:3)</PresentationFormat>
  <Paragraphs>64</Paragraphs>
  <Slides>26</Slides>
  <Notes>7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  Drug Efficacy in the Wild Tim Vaughan 8-Sep-2011    </vt:lpstr>
      <vt:lpstr>PatientsLikeMe  – Three brothers’ story </vt:lpstr>
      <vt:lpstr>ALS  −  Rare neurologic disease</vt:lpstr>
      <vt:lpstr>ALS  −  Time is of the essence</vt:lpstr>
      <vt:lpstr>Contents</vt:lpstr>
      <vt:lpstr>PatientsLikeMe web site</vt:lpstr>
      <vt:lpstr>Stephen Heywood (alsking101)</vt:lpstr>
      <vt:lpstr>Data collection</vt:lpstr>
      <vt:lpstr>Why is Mike taking lithium?</vt:lpstr>
      <vt:lpstr>Lithium delays progression of ALS?!</vt:lpstr>
      <vt:lpstr>The observational study germinates</vt:lpstr>
      <vt:lpstr>Timeline</vt:lpstr>
      <vt:lpstr>Patients track their progress</vt:lpstr>
      <vt:lpstr>The “kitchen sink” plot</vt:lpstr>
      <vt:lpstr>Random control may not be a “patient like me”</vt:lpstr>
      <vt:lpstr>Demographics – age</vt:lpstr>
      <vt:lpstr>Demographics – onset site</vt:lpstr>
      <vt:lpstr>Demographics – sex</vt:lpstr>
      <vt:lpstr>Matching algorithm</vt:lpstr>
      <vt:lpstr>Matching across the entire sample</vt:lpstr>
      <vt:lpstr>Pre-treatment progression bias reduced</vt:lpstr>
      <vt:lpstr>Results of lithium treatment</vt:lpstr>
      <vt:lpstr>Kaplan-Meier for patients &amp; data</vt:lpstr>
      <vt:lpstr>Biases and other stuff that worried us</vt:lpstr>
      <vt:lpstr>What Mike (and PatientsLikeMe) can learn</vt:lpstr>
      <vt:lpstr>Conclusions</vt:lpstr>
    </vt:vector>
  </TitlesOfParts>
  <Company>PatientsLikeMe,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PatientsLikeMe Partnership Opportunities</dc:title>
  <dc:creator>David S. Williams III</dc:creator>
  <cp:lastModifiedBy>Timothy Vaughan</cp:lastModifiedBy>
  <cp:revision>1192</cp:revision>
  <cp:lastPrinted>2009-03-11T14:00:13Z</cp:lastPrinted>
  <dcterms:created xsi:type="dcterms:W3CDTF">2011-09-08T08:45:27Z</dcterms:created>
  <dcterms:modified xsi:type="dcterms:W3CDTF">2011-09-08T10:17:45Z</dcterms:modified>
</cp:coreProperties>
</file>