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  <p:sldMasterId id="2147483695" r:id="rId3"/>
    <p:sldMasterId id="2147483715" r:id="rId4"/>
    <p:sldMasterId id="2147483735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7" r:id="rId7"/>
    <p:sldId id="260" r:id="rId8"/>
    <p:sldId id="258" r:id="rId9"/>
    <p:sldId id="259" r:id="rId10"/>
    <p:sldId id="261" r:id="rId11"/>
    <p:sldId id="262" r:id="rId12"/>
    <p:sldId id="263" r:id="rId13"/>
    <p:sldId id="264" r:id="rId14"/>
    <p:sldId id="267" r:id="rId15"/>
    <p:sldId id="265" r:id="rId16"/>
    <p:sldId id="268" r:id="rId17"/>
    <p:sldId id="269" r:id="rId18"/>
    <p:sldId id="266" r:id="rId19"/>
    <p:sldId id="270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245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/>
          <a:lstStyle>
            <a:lvl1pPr algn="r">
              <a:defRPr sz="1200"/>
            </a:lvl1pPr>
          </a:lstStyle>
          <a:p>
            <a:fld id="{A08791ED-1B25-4C82-B023-354B117B7F12}" type="datetimeFigureOut">
              <a:rPr lang="en-US" smtClean="0"/>
              <a:t>9/6/2012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 anchor="b"/>
          <a:lstStyle>
            <a:lvl1pPr algn="r">
              <a:defRPr sz="1200"/>
            </a:lvl1pPr>
          </a:lstStyle>
          <a:p>
            <a:fld id="{CFE1B199-9224-4554-B5BA-15229FF0A4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66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/>
          <a:lstStyle>
            <a:lvl1pPr algn="r">
              <a:defRPr sz="1200"/>
            </a:lvl1pPr>
          </a:lstStyle>
          <a:p>
            <a:fld id="{454313DA-536A-41F6-B225-01E35951AE2C}" type="datetimeFigureOut">
              <a:rPr lang="en-US" smtClean="0"/>
              <a:t>9/6/2012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7" tIns="46574" rIns="93147" bIns="465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7" tIns="46574" rIns="93147" bIns="4657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 anchor="b"/>
          <a:lstStyle>
            <a:lvl1pPr algn="r">
              <a:defRPr sz="1200"/>
            </a:lvl1pPr>
          </a:lstStyle>
          <a:p>
            <a:fld id="{594F436D-482B-4F00-A1BC-87F30C3E5D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90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B5A7AA0-27B6-486E-A848-D1BCD82A438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imes" charset="0"/>
                <a:ea typeface="ＭＳ Ｐゴシック" charset="0"/>
                <a:cs typeface="+mn-cs"/>
              </a:rPr>
              <a:t>Detailed county summaries to big picture reports on delegates, electoral votes and control of congress</a:t>
            </a:r>
          </a:p>
          <a:p>
            <a:pPr eaLnBrk="1" hangingPunct="1">
              <a:defRPr/>
            </a:pPr>
            <a:r>
              <a:rPr lang="en-US">
                <a:latin typeface="Times" charset="0"/>
                <a:ea typeface="ＭＳ Ｐゴシック" charset="0"/>
                <a:cs typeface="+mn-cs"/>
              </a:rPr>
              <a:t>Standard newspaper formats; online formats to papers, broadcasters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8564C32-EA6A-401D-AB3D-8742F9438E5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imes" charset="0"/>
                <a:ea typeface="ＭＳ Ｐゴシック" charset="0"/>
                <a:cs typeface="+mn-cs"/>
              </a:rPr>
              <a:t>Here is a simple graphic showing the flow of what happens after polls close, from our point of view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ACAA4F4-1BD3-425F-ABAF-82BD925D8467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1100">
                <a:latin typeface="Times" charset="0"/>
                <a:ea typeface="ＭＳ Ｐゴシック" charset="0"/>
                <a:cs typeface="+mn-cs"/>
              </a:rPr>
              <a:t>2009-from NJ and VA governor to the Detroit mayoral race, and a number of special elections.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B7D6816-57C1-45DE-A7B9-3D27E0293D5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846EE40-14CE-4B8C-BB3A-08314CC3C35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A69F7BD-8794-4561-BAEC-7DC4D60EA5A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COBs and political editors know political climate in their states</a:t>
            </a:r>
          </a:p>
          <a:p>
            <a:pPr eaLnBrk="1" hangingPunct="1"/>
            <a:r>
              <a:rPr lang="en-US" smtClean="0">
                <a:latin typeface="Times" charset="0"/>
              </a:rPr>
              <a:t>Research/qc does extensive pre and post election research, and helps with election night qc</a:t>
            </a:r>
          </a:p>
          <a:p>
            <a:pPr eaLnBrk="1" hangingPunct="1"/>
            <a:r>
              <a:rPr lang="en-US" smtClean="0">
                <a:latin typeface="Times" charset="0"/>
              </a:rPr>
              <a:t>EC</a:t>
            </a:r>
            <a:r>
              <a:rPr lang="ja-JP" altLang="en-US" smtClean="0">
                <a:latin typeface="Times" charset="0"/>
              </a:rPr>
              <a:t>’</a:t>
            </a:r>
            <a:r>
              <a:rPr lang="en-US" altLang="ja-JP" smtClean="0">
                <a:latin typeface="Times" charset="0"/>
              </a:rPr>
              <a:t>s build our enight databases, and pull it all together</a:t>
            </a:r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15D1849-4A03-442F-B6CB-9BAA139AEF74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20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8674963-38E0-4E75-ACB8-07ABCCA71D19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http://us2012.election-maps.appspot.com/results/embed?embed_state=IL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F436D-482B-4F00-A1BC-87F30C3E5D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4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16848" y="5623560"/>
            <a:ext cx="914400" cy="914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3" descr="C:\Users\Jim\Documents\Freelance\Aaron\AP\Files for Jim Cairl\AP_RGB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42" y="1"/>
            <a:ext cx="914400" cy="10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943" y="3886200"/>
            <a:ext cx="7322658" cy="1470025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tx1"/>
                </a:solidFill>
                <a:latin typeface="GoodOT-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06942" y="6356350"/>
            <a:ext cx="1836257" cy="365125"/>
          </a:xfrm>
        </p:spPr>
        <p:txBody>
          <a:bodyPr lIns="0" tIns="0" rIns="0" bIns="0"/>
          <a:lstStyle>
            <a:lvl1pPr>
              <a:defRPr sz="1000">
                <a:latin typeface="GoodOT-CondBold" pitchFamily="34" charset="0"/>
              </a:defRPr>
            </a:lvl1pPr>
          </a:lstStyle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1000">
                <a:latin typeface="GoodOT-CondBold" pitchFamily="34" charset="0"/>
              </a:defRPr>
            </a:lvl1pPr>
          </a:lstStyle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400799" y="6356350"/>
            <a:ext cx="1828801" cy="365125"/>
          </a:xfrm>
        </p:spPr>
        <p:txBody>
          <a:bodyPr lIns="0" tIns="0" rIns="0" bIns="0"/>
          <a:lstStyle>
            <a:lvl1pPr>
              <a:defRPr sz="1000">
                <a:latin typeface="GoodOT-CondBold" pitchFamily="34" charset="0"/>
              </a:defRPr>
            </a:lvl1pPr>
          </a:lstStyle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4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942" y="5410200"/>
            <a:ext cx="3665058" cy="762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GoodOT-Book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906942" y="1143000"/>
            <a:ext cx="7315198" cy="4114800"/>
          </a:xfr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16848" y="594360"/>
            <a:ext cx="914400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0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2514600"/>
            <a:ext cx="1524000" cy="365760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200" b="0">
                <a:latin typeface="Georgia" pitchFamily="18" charset="0"/>
              </a:defRPr>
            </a:lvl1pPr>
            <a:lvl2pPr>
              <a:spcBef>
                <a:spcPts val="1200"/>
              </a:spcBef>
              <a:defRPr sz="1200" b="0">
                <a:latin typeface="Georgia" pitchFamily="18" charset="0"/>
              </a:defRPr>
            </a:lvl2pPr>
            <a:lvl3pPr marL="457200" indent="-225425">
              <a:spcBef>
                <a:spcPts val="800"/>
              </a:spcBef>
              <a:defRPr sz="800" b="0">
                <a:latin typeface="Georgia" pitchFamily="18" charset="0"/>
              </a:defRPr>
            </a:lvl3pPr>
            <a:lvl4pPr marL="744538" indent="-228600">
              <a:spcBef>
                <a:spcPts val="800"/>
              </a:spcBef>
              <a:defRPr sz="800" b="0">
                <a:latin typeface="Georgia" pitchFamily="18" charset="0"/>
              </a:defRPr>
            </a:lvl4pPr>
            <a:lvl5pPr marL="977900" indent="-228600">
              <a:spcBef>
                <a:spcPts val="800"/>
              </a:spcBef>
              <a:buFont typeface="Calibri" pitchFamily="34" charset="0"/>
              <a:buChar char="–"/>
              <a:defRPr sz="800" b="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514600"/>
            <a:ext cx="54864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7322658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6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3429000"/>
            <a:ext cx="1828800" cy="566738"/>
          </a:xfrm>
        </p:spPr>
        <p:txBody>
          <a:bodyPr anchor="b" anchorCtr="0">
            <a:normAutofit/>
          </a:bodyPr>
          <a:lstStyle>
            <a:lvl1pPr algn="l">
              <a:defRPr sz="1800" b="0" cap="none" baseline="0">
                <a:latin typeface="GoodOT-Boo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838200"/>
            <a:ext cx="4195482" cy="2971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4038600"/>
            <a:ext cx="1828800" cy="2133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395753" y="838200"/>
            <a:ext cx="1828801" cy="12954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24825" y="838200"/>
            <a:ext cx="905256" cy="76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7530353" y="838200"/>
            <a:ext cx="1613647" cy="1143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3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800600"/>
            <a:ext cx="1828800" cy="1143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06942" y="6096000"/>
            <a:ext cx="914400" cy="76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6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315200" cy="4572000"/>
          </a:xfrm>
        </p:spPr>
        <p:txBody>
          <a:bodyPr>
            <a:normAutofit/>
          </a:bodyPr>
          <a:lstStyle>
            <a:lvl1pPr>
              <a:spcBef>
                <a:spcPts val="3200"/>
              </a:spcBef>
              <a:defRPr sz="3200" cap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4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315200" cy="4572000"/>
          </a:xfrm>
        </p:spPr>
        <p:txBody>
          <a:bodyPr>
            <a:normAutofit/>
          </a:bodyPr>
          <a:lstStyle>
            <a:lvl1pPr>
              <a:spcBef>
                <a:spcPts val="3200"/>
              </a:spcBef>
              <a:defRPr sz="3200" b="0" cap="none" baseline="0">
                <a:solidFill>
                  <a:schemeClr val="tx1"/>
                </a:solidFill>
                <a:latin typeface="GoodOT-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3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7322658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99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4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16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8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3600">
                <a:latin typeface="GoodOT-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14400" y="2514600"/>
            <a:ext cx="7315200" cy="3657600"/>
          </a:xfr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566738" indent="-233363">
              <a:spcBef>
                <a:spcPts val="1800"/>
              </a:spcBef>
              <a:defRPr sz="1800">
                <a:solidFill>
                  <a:schemeClr val="tx1"/>
                </a:solidFill>
                <a:latin typeface="Georgia" pitchFamily="18" charset="0"/>
              </a:defRPr>
            </a:lvl2pPr>
            <a:lvl3pPr marL="108108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Georgia" pitchFamily="18" charset="0"/>
              </a:defRPr>
            </a:lvl3pPr>
            <a:lvl4pPr marL="125253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Georgia" pitchFamily="18" charset="0"/>
              </a:defRPr>
            </a:lvl4pPr>
            <a:lvl5pPr marL="142398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5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286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05400" y="2286000"/>
            <a:ext cx="3810000" cy="4572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1940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16848" y="5623560"/>
            <a:ext cx="914400" cy="914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3" descr="C:\Users\Jim\Documents\Freelance\Aaron\AP\Files for Jim Cairl\AP_RGB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42" y="1"/>
            <a:ext cx="914400" cy="10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943" y="3886200"/>
            <a:ext cx="7322658" cy="1470025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tx1"/>
                </a:solidFill>
                <a:latin typeface="GoodOT-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06942" y="6356350"/>
            <a:ext cx="1836257" cy="365125"/>
          </a:xfrm>
        </p:spPr>
        <p:txBody>
          <a:bodyPr lIns="0" tIns="0" rIns="0" bIns="0"/>
          <a:lstStyle>
            <a:lvl1pPr>
              <a:defRPr sz="1000">
                <a:latin typeface="GoodOT-CondBold" pitchFamily="34" charset="0"/>
              </a:defRPr>
            </a:lvl1pPr>
          </a:lstStyle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1000">
                <a:latin typeface="GoodOT-CondBold" pitchFamily="34" charset="0"/>
              </a:defRPr>
            </a:lvl1pPr>
          </a:lstStyle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400799" y="6356350"/>
            <a:ext cx="1828801" cy="365125"/>
          </a:xfrm>
        </p:spPr>
        <p:txBody>
          <a:bodyPr lIns="0" tIns="0" rIns="0" bIns="0"/>
          <a:lstStyle>
            <a:lvl1pPr>
              <a:defRPr sz="1000">
                <a:latin typeface="GoodOT-CondBold" pitchFamily="34" charset="0"/>
              </a:defRPr>
            </a:lvl1pPr>
          </a:lstStyle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1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3600">
                <a:latin typeface="GoodOT-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14400" y="2514600"/>
            <a:ext cx="7315200" cy="3657600"/>
          </a:xfrm>
        </p:spPr>
        <p:txBody>
          <a:bodyPr/>
          <a:lstStyle>
            <a:lvl1pPr>
              <a:spcBef>
                <a:spcPts val="1800"/>
              </a:spcBef>
              <a:defRPr>
                <a:latin typeface="Georgia" pitchFamily="18" charset="0"/>
              </a:defRPr>
            </a:lvl1pPr>
            <a:lvl2pPr marL="566738" indent="-233363">
              <a:spcBef>
                <a:spcPts val="1800"/>
              </a:spcBef>
              <a:defRPr sz="1800">
                <a:latin typeface="Georgia" pitchFamily="18" charset="0"/>
              </a:defRPr>
            </a:lvl2pPr>
            <a:lvl3pPr marL="1081088" indent="-171450">
              <a:spcBef>
                <a:spcPts val="1200"/>
              </a:spcBef>
              <a:buFont typeface="Wingdings" pitchFamily="2" charset="2"/>
              <a:buChar char="§"/>
              <a:defRPr sz="1200">
                <a:latin typeface="Georgia" pitchFamily="18" charset="0"/>
              </a:defRPr>
            </a:lvl3pPr>
            <a:lvl4pPr marL="1252538" indent="-171450">
              <a:spcBef>
                <a:spcPts val="1200"/>
              </a:spcBef>
              <a:buFont typeface="Wingdings" pitchFamily="2" charset="2"/>
              <a:buChar char="§"/>
              <a:defRPr sz="1200">
                <a:latin typeface="Georgia" pitchFamily="18" charset="0"/>
              </a:defRPr>
            </a:lvl4pPr>
            <a:lvl5pPr marL="1423988" indent="-171450">
              <a:spcBef>
                <a:spcPts val="1200"/>
              </a:spcBef>
              <a:buFont typeface="Wingdings" pitchFamily="2" charset="2"/>
              <a:buChar char="§"/>
              <a:defRPr sz="1200"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Jim\Documents\Freelance\Aaron\AP\Files for Jim Cairl\AP Watermarks\AP Powerpoint Template Revised 20111114 KL_Light Gray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" y="0"/>
            <a:ext cx="9142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im\Documents\Freelance\Aaron\AP\Files for Jim Cairl\AP_Signature_K_RGB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084"/>
            <a:ext cx="5809612" cy="10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1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im\Documents\Freelance\Aaron\AP\Files for Jim Cairl\AP Watermarks\AP Powerpoint Template Revised 20111114 KL_Light Gray 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" y="0"/>
            <a:ext cx="9142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06942" y="609600"/>
            <a:ext cx="905256" cy="76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7322658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7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\Documents\Freelance\Aaron\AP\Files for Jim Cairl\AP Watermarks\AP Powerpoint Template Revised 20111114 KL_Light Gray 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" y="0"/>
            <a:ext cx="9142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13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514600"/>
            <a:ext cx="3657600" cy="36576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1800" b="0">
                <a:latin typeface="Georgia" pitchFamily="18" charset="0"/>
              </a:defRPr>
            </a:lvl1pPr>
            <a:lvl2pPr>
              <a:spcBef>
                <a:spcPts val="1800"/>
              </a:spcBef>
              <a:defRPr sz="1800" b="0">
                <a:latin typeface="Georgia" pitchFamily="18" charset="0"/>
              </a:defRPr>
            </a:lvl2pPr>
            <a:lvl3pPr marL="457200" indent="-225425">
              <a:defRPr sz="1400" b="0">
                <a:latin typeface="Georgia" pitchFamily="18" charset="0"/>
              </a:defRPr>
            </a:lvl3pPr>
            <a:lvl4pPr marL="1139825" indent="-228600">
              <a:spcBef>
                <a:spcPts val="1200"/>
              </a:spcBef>
              <a:buFont typeface="Wingdings" pitchFamily="2" charset="2"/>
              <a:buChar char="§"/>
              <a:defRPr sz="1200" b="0">
                <a:latin typeface="Georgia" pitchFamily="18" charset="0"/>
              </a:defRPr>
            </a:lvl4pPr>
            <a:lvl5pPr marL="1368425" indent="-228600">
              <a:spcBef>
                <a:spcPts val="1200"/>
              </a:spcBef>
              <a:buFont typeface="Wingdings" pitchFamily="2" charset="2"/>
              <a:buChar char="§"/>
              <a:defRPr sz="1200" b="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514600"/>
            <a:ext cx="3276600" cy="3657600"/>
          </a:xfrm>
        </p:spPr>
        <p:txBody>
          <a:bodyPr/>
          <a:lstStyle>
            <a:lvl1pPr>
              <a:spcBef>
                <a:spcPts val="1800"/>
              </a:spcBef>
              <a:defRPr>
                <a:latin typeface="Georgia" pitchFamily="18" charset="0"/>
              </a:defRPr>
            </a:lvl1pPr>
            <a:lvl2pPr marL="566738" indent="-233363">
              <a:spcBef>
                <a:spcPts val="1800"/>
              </a:spcBef>
              <a:defRPr sz="1800">
                <a:latin typeface="Georgia" pitchFamily="18" charset="0"/>
              </a:defRPr>
            </a:lvl2pPr>
            <a:lvl3pPr marL="1081088" indent="-171450">
              <a:spcBef>
                <a:spcPts val="1200"/>
              </a:spcBef>
              <a:buFont typeface="Wingdings" pitchFamily="2" charset="2"/>
              <a:buChar char="§"/>
              <a:defRPr sz="1200">
                <a:latin typeface="Georgia" pitchFamily="18" charset="0"/>
              </a:defRPr>
            </a:lvl3pPr>
            <a:lvl4pPr marL="1252538" indent="-171450">
              <a:spcBef>
                <a:spcPts val="1200"/>
              </a:spcBef>
              <a:buFont typeface="Wingdings" pitchFamily="2" charset="2"/>
              <a:buChar char="§"/>
              <a:defRPr sz="1200">
                <a:latin typeface="Georgia" pitchFamily="18" charset="0"/>
              </a:defRPr>
            </a:lvl4pPr>
            <a:lvl5pPr marL="1423988" indent="-171450">
              <a:spcBef>
                <a:spcPts val="1200"/>
              </a:spcBef>
              <a:buFont typeface="Wingdings" pitchFamily="2" charset="2"/>
              <a:buChar char="§"/>
              <a:defRPr sz="1200"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9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895350" y="5715000"/>
            <a:ext cx="3524250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cap="none" baseline="0"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1" y="5715000"/>
            <a:ext cx="3505200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cap="none" baseline="0"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914400" y="2514600"/>
            <a:ext cx="3520440" cy="30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4709161" y="2514600"/>
            <a:ext cx="3520440" cy="30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4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914400" y="1981200"/>
            <a:ext cx="73152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724400" y="914400"/>
            <a:ext cx="3524250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cap="none" baseline="0"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3665058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3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724400" y="914400"/>
            <a:ext cx="3524250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cap="none" baseline="0"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906942" y="1981200"/>
            <a:ext cx="73152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3665058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15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\Documents\Freelance\Aaron\AP\Files for Jim Cairl\AP Watermarks\AP Powerpoint Template Revised 20111114 KL_White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im\Documents\Freelance\Aaron\AP\Files for Jim Cairl\AP_Signature_K_RGB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084"/>
            <a:ext cx="5809612" cy="10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1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942" y="5410200"/>
            <a:ext cx="3665058" cy="762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GoodOT-Book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06942" y="609600"/>
            <a:ext cx="914400" cy="76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906942" y="1143000"/>
            <a:ext cx="7315198" cy="4114800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5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2514600"/>
            <a:ext cx="1524000" cy="365760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200" b="0">
                <a:latin typeface="Georgia" pitchFamily="18" charset="0"/>
              </a:defRPr>
            </a:lvl1pPr>
            <a:lvl2pPr>
              <a:spcBef>
                <a:spcPts val="1200"/>
              </a:spcBef>
              <a:defRPr sz="1200" b="0">
                <a:latin typeface="Georgia" pitchFamily="18" charset="0"/>
              </a:defRPr>
            </a:lvl2pPr>
            <a:lvl3pPr marL="457200" indent="-225425">
              <a:spcBef>
                <a:spcPts val="800"/>
              </a:spcBef>
              <a:defRPr sz="800" b="0">
                <a:latin typeface="Georgia" pitchFamily="18" charset="0"/>
              </a:defRPr>
            </a:lvl3pPr>
            <a:lvl4pPr marL="744538" indent="-228600">
              <a:spcBef>
                <a:spcPts val="800"/>
              </a:spcBef>
              <a:defRPr sz="800" b="0">
                <a:latin typeface="Georgia" pitchFamily="18" charset="0"/>
              </a:defRPr>
            </a:lvl4pPr>
            <a:lvl5pPr marL="977900" indent="-228600">
              <a:spcBef>
                <a:spcPts val="800"/>
              </a:spcBef>
              <a:buFont typeface="Calibri" pitchFamily="34" charset="0"/>
              <a:buChar char="–"/>
              <a:defRPr sz="800" b="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514600"/>
            <a:ext cx="54864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7322658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2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3429000"/>
            <a:ext cx="1828800" cy="566738"/>
          </a:xfrm>
        </p:spPr>
        <p:txBody>
          <a:bodyPr anchor="b" anchorCtr="0">
            <a:normAutofit/>
          </a:bodyPr>
          <a:lstStyle>
            <a:lvl1pPr algn="l">
              <a:defRPr sz="1800" b="0" cap="none" baseline="0">
                <a:latin typeface="GoodOT-Boo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838200"/>
            <a:ext cx="4195482" cy="2971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4038600"/>
            <a:ext cx="1828800" cy="2133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395753" y="838200"/>
            <a:ext cx="1828801" cy="12954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24825" y="838200"/>
            <a:ext cx="905256" cy="76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7530353" y="838200"/>
            <a:ext cx="1613647" cy="1143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8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800600"/>
            <a:ext cx="1828800" cy="1143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06942" y="6096000"/>
            <a:ext cx="914400" cy="76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8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315200" cy="4572000"/>
          </a:xfrm>
        </p:spPr>
        <p:txBody>
          <a:bodyPr>
            <a:normAutofit/>
          </a:bodyPr>
          <a:lstStyle>
            <a:lvl1pPr>
              <a:spcBef>
                <a:spcPts val="3200"/>
              </a:spcBef>
              <a:defRPr sz="3200" cap="none" baseline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4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315200" cy="4572000"/>
          </a:xfrm>
        </p:spPr>
        <p:txBody>
          <a:bodyPr>
            <a:normAutofit/>
          </a:bodyPr>
          <a:lstStyle>
            <a:lvl1pPr>
              <a:spcBef>
                <a:spcPts val="3200"/>
              </a:spcBef>
              <a:defRPr sz="3200" b="0" cap="none" baseline="0">
                <a:solidFill>
                  <a:schemeClr val="tx1"/>
                </a:solidFill>
                <a:latin typeface="GoodOT-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11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7322658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2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45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10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im\Documents\Freelance\Aaron\AP\Files for Jim Cairl\AP Watermarks\AP Powerpoint Template Revised 20111114 KL_White 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7322658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6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16848" y="5623560"/>
            <a:ext cx="914400" cy="914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3" descr="C:\Users\Jim\Documents\Freelance\Aaron\AP\Files for Jim Cairl\AP_RGB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42" y="1"/>
            <a:ext cx="914400" cy="10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943" y="3886200"/>
            <a:ext cx="7322658" cy="1470025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  <a:latin typeface="GoodOT-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06942" y="6356350"/>
            <a:ext cx="1836257" cy="365125"/>
          </a:xfrm>
        </p:spPr>
        <p:txBody>
          <a:bodyPr lIns="0" tIns="0" rIns="0" bIns="0"/>
          <a:lstStyle>
            <a:lvl1pPr>
              <a:defRPr sz="1000">
                <a:latin typeface="GoodOT-CondBold" pitchFamily="34" charset="0"/>
              </a:defRPr>
            </a:lvl1pPr>
          </a:lstStyle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1000">
                <a:latin typeface="GoodOT-CondBold" pitchFamily="34" charset="0"/>
              </a:defRPr>
            </a:lvl1pPr>
          </a:lstStyle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400799" y="6356350"/>
            <a:ext cx="1828801" cy="365125"/>
          </a:xfrm>
        </p:spPr>
        <p:txBody>
          <a:bodyPr lIns="0" tIns="0" rIns="0" bIns="0"/>
          <a:lstStyle>
            <a:lvl1pPr>
              <a:defRPr sz="1000">
                <a:latin typeface="GoodOT-CondBold" pitchFamily="34" charset="0"/>
              </a:defRPr>
            </a:lvl1pPr>
          </a:lstStyle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3600">
                <a:latin typeface="GoodOT-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14400" y="2514600"/>
            <a:ext cx="7315200" cy="3657600"/>
          </a:xfr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566738" indent="-233363">
              <a:spcBef>
                <a:spcPts val="1800"/>
              </a:spcBef>
              <a:defRPr sz="1800">
                <a:solidFill>
                  <a:schemeClr val="bg1"/>
                </a:solidFill>
                <a:latin typeface="Georgia" pitchFamily="18" charset="0"/>
              </a:defRPr>
            </a:lvl2pPr>
            <a:lvl3pPr marL="108108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Georgia" pitchFamily="18" charset="0"/>
              </a:defRPr>
            </a:lvl3pPr>
            <a:lvl4pPr marL="125253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Georgia" pitchFamily="18" charset="0"/>
              </a:defRPr>
            </a:lvl4pPr>
            <a:lvl5pPr marL="142398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9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im\Documents\Freelance\Aaron\AP\Files for Jim Cairl\AP Watermarks\AP Powerpoint Template Revised 20111114 KL_Deep Purple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" y="0"/>
            <a:ext cx="9142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im\Documents\Freelance\Aaron\AP\Files for Jim Cairl\AP_Signature_R_RGB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18" y="2895084"/>
            <a:ext cx="5823394" cy="1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477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im\Documents\Freelance\Aaron\AP\Files for Jim Cairl\AP Watermarks\AP Powerpoint Template Revised 20111114 KL_Deep Purple 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" y="0"/>
            <a:ext cx="9142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7322658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16848" y="594360"/>
            <a:ext cx="914400" cy="914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5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stitial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im\Documents\Freelance\Aaron\AP\Files for Jim Cairl\AP Watermarks\AP Powerpoint Template Revised 20111114 KL_Deep Purple 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" y="0"/>
            <a:ext cx="9142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7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514600"/>
            <a:ext cx="3657600" cy="36576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1800" b="0">
                <a:solidFill>
                  <a:schemeClr val="bg1"/>
                </a:solidFill>
                <a:latin typeface="Georgia" pitchFamily="18" charset="0"/>
              </a:defRPr>
            </a:lvl1pPr>
            <a:lvl2pPr>
              <a:spcBef>
                <a:spcPts val="1800"/>
              </a:spcBef>
              <a:defRPr sz="1800" b="0">
                <a:solidFill>
                  <a:schemeClr val="bg1"/>
                </a:solidFill>
                <a:latin typeface="Georgia" pitchFamily="18" charset="0"/>
              </a:defRPr>
            </a:lvl2pPr>
            <a:lvl3pPr marL="457200" indent="-225425">
              <a:defRPr sz="1400" b="0">
                <a:solidFill>
                  <a:schemeClr val="bg1"/>
                </a:solidFill>
                <a:latin typeface="Georgia" pitchFamily="18" charset="0"/>
              </a:defRPr>
            </a:lvl3pPr>
            <a:lvl4pPr marL="1139825" indent="-228600">
              <a:spcBef>
                <a:spcPts val="1200"/>
              </a:spcBef>
              <a:buFont typeface="Wingdings" pitchFamily="2" charset="2"/>
              <a:buChar char="§"/>
              <a:defRPr sz="1200" b="0">
                <a:solidFill>
                  <a:schemeClr val="bg1"/>
                </a:solidFill>
                <a:latin typeface="Georgia" pitchFamily="18" charset="0"/>
              </a:defRPr>
            </a:lvl4pPr>
            <a:lvl5pPr marL="1368425" indent="-228600">
              <a:spcBef>
                <a:spcPts val="1200"/>
              </a:spcBef>
              <a:buFont typeface="Wingdings" pitchFamily="2" charset="2"/>
              <a:buChar char="§"/>
              <a:defRPr sz="1200" b="0">
                <a:solidFill>
                  <a:schemeClr val="bg1"/>
                </a:solidFill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514600"/>
            <a:ext cx="3276600" cy="3657600"/>
          </a:xfr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566738" indent="-233363">
              <a:spcBef>
                <a:spcPts val="1800"/>
              </a:spcBef>
              <a:defRPr sz="1800">
                <a:solidFill>
                  <a:schemeClr val="bg1"/>
                </a:solidFill>
                <a:latin typeface="Georgia" pitchFamily="18" charset="0"/>
              </a:defRPr>
            </a:lvl2pPr>
            <a:lvl3pPr marL="108108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Georgia" pitchFamily="18" charset="0"/>
              </a:defRPr>
            </a:lvl3pPr>
            <a:lvl4pPr marL="125253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Georgia" pitchFamily="18" charset="0"/>
              </a:defRPr>
            </a:lvl4pPr>
            <a:lvl5pPr marL="142398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1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895350" y="5715000"/>
            <a:ext cx="3524250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cap="none" baseline="0"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1" y="5715000"/>
            <a:ext cx="3505200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cap="none" baseline="0"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914400" y="2514600"/>
            <a:ext cx="3520440" cy="304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4709161" y="2514600"/>
            <a:ext cx="3520440" cy="30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1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914400" y="1981200"/>
            <a:ext cx="73152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724400" y="914400"/>
            <a:ext cx="3524250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cap="none" baseline="0"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3665058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2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724400" y="914400"/>
            <a:ext cx="3524250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cap="none" baseline="0"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906942" y="1981200"/>
            <a:ext cx="73152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3665058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3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rgbClr val="32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942" y="5410200"/>
            <a:ext cx="3665058" cy="762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GoodOT-Book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906942" y="1143000"/>
            <a:ext cx="7315198" cy="4114800"/>
          </a:xfr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16848" y="594360"/>
            <a:ext cx="914400" cy="91440"/>
          </a:xfrm>
          <a:prstGeom prst="rect">
            <a:avLst/>
          </a:prstGeom>
          <a:solidFill>
            <a:srgbClr val="7F5F6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75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stitial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im\Documents\Freelance\Aaron\AP\Files for Jim Cairl\AP Watermarks\AP Powerpoint Template Revised 20111114 KL_White 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" y="0"/>
            <a:ext cx="9142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8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2514600"/>
            <a:ext cx="1524000" cy="365760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200" b="0">
                <a:latin typeface="Georgia" pitchFamily="18" charset="0"/>
              </a:defRPr>
            </a:lvl1pPr>
            <a:lvl2pPr>
              <a:spcBef>
                <a:spcPts val="1200"/>
              </a:spcBef>
              <a:defRPr sz="1200" b="0">
                <a:latin typeface="Georgia" pitchFamily="18" charset="0"/>
              </a:defRPr>
            </a:lvl2pPr>
            <a:lvl3pPr marL="457200" indent="-225425">
              <a:spcBef>
                <a:spcPts val="800"/>
              </a:spcBef>
              <a:defRPr sz="800" b="0">
                <a:latin typeface="Georgia" pitchFamily="18" charset="0"/>
              </a:defRPr>
            </a:lvl3pPr>
            <a:lvl4pPr marL="744538" indent="-228600">
              <a:spcBef>
                <a:spcPts val="800"/>
              </a:spcBef>
              <a:defRPr sz="800" b="0">
                <a:latin typeface="Georgia" pitchFamily="18" charset="0"/>
              </a:defRPr>
            </a:lvl4pPr>
            <a:lvl5pPr marL="977900" indent="-228600">
              <a:spcBef>
                <a:spcPts val="800"/>
              </a:spcBef>
              <a:buFont typeface="Calibri" pitchFamily="34" charset="0"/>
              <a:buChar char="–"/>
              <a:defRPr sz="800" b="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514600"/>
            <a:ext cx="54864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7322658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3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3429000"/>
            <a:ext cx="1828800" cy="566738"/>
          </a:xfrm>
        </p:spPr>
        <p:txBody>
          <a:bodyPr anchor="b" anchorCtr="0">
            <a:normAutofit/>
          </a:bodyPr>
          <a:lstStyle>
            <a:lvl1pPr algn="l">
              <a:defRPr sz="1800" b="0" cap="none" baseline="0">
                <a:latin typeface="GoodOT-Boo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838200"/>
            <a:ext cx="4195482" cy="2971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4038600"/>
            <a:ext cx="1828800" cy="2133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395753" y="838200"/>
            <a:ext cx="1828801" cy="12954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24825" y="838200"/>
            <a:ext cx="905256" cy="76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7530353" y="838200"/>
            <a:ext cx="1613647" cy="1143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23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800600"/>
            <a:ext cx="1828800" cy="1143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06942" y="6096000"/>
            <a:ext cx="914400" cy="76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7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315200" cy="4572000"/>
          </a:xfrm>
        </p:spPr>
        <p:txBody>
          <a:bodyPr>
            <a:normAutofit/>
          </a:bodyPr>
          <a:lstStyle>
            <a:lvl1pPr>
              <a:spcBef>
                <a:spcPts val="3200"/>
              </a:spcBef>
              <a:defRPr sz="3200" cap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91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315200" cy="4572000"/>
          </a:xfrm>
        </p:spPr>
        <p:txBody>
          <a:bodyPr>
            <a:normAutofit/>
          </a:bodyPr>
          <a:lstStyle>
            <a:lvl1pPr>
              <a:spcBef>
                <a:spcPts val="3200"/>
              </a:spcBef>
              <a:defRPr sz="3200" b="0" cap="none" baseline="0">
                <a:solidFill>
                  <a:schemeClr val="bg1"/>
                </a:solidFill>
                <a:latin typeface="GoodOT-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4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7322658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3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128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322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16848" y="5623560"/>
            <a:ext cx="914400" cy="914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3" descr="C:\Users\Jim\Documents\Freelance\Aaron\AP\Files for Jim Cairl\AP_RGB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42" y="1"/>
            <a:ext cx="914400" cy="10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943" y="3886200"/>
            <a:ext cx="7322658" cy="1470025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  <a:latin typeface="GoodOT-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06942" y="6356350"/>
            <a:ext cx="1836257" cy="365125"/>
          </a:xfrm>
        </p:spPr>
        <p:txBody>
          <a:bodyPr lIns="0" tIns="0" rIns="0" bIns="0"/>
          <a:lstStyle>
            <a:lvl1pPr>
              <a:defRPr sz="1000">
                <a:latin typeface="GoodOT-CondBold" pitchFamily="34" charset="0"/>
              </a:defRPr>
            </a:lvl1pPr>
          </a:lstStyle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1000">
                <a:latin typeface="GoodOT-CondBold" pitchFamily="34" charset="0"/>
              </a:defRPr>
            </a:lvl1pPr>
          </a:lstStyle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400799" y="6356350"/>
            <a:ext cx="1828801" cy="365125"/>
          </a:xfrm>
        </p:spPr>
        <p:txBody>
          <a:bodyPr lIns="0" tIns="0" rIns="0" bIns="0"/>
          <a:lstStyle>
            <a:lvl1pPr>
              <a:defRPr sz="1000">
                <a:latin typeface="GoodOT-CondBold" pitchFamily="34" charset="0"/>
              </a:defRPr>
            </a:lvl1pPr>
          </a:lstStyle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2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514600"/>
            <a:ext cx="3657600" cy="36576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1800" b="0">
                <a:solidFill>
                  <a:schemeClr val="tx1"/>
                </a:solidFill>
                <a:latin typeface="Georgia" pitchFamily="18" charset="0"/>
              </a:defRPr>
            </a:lvl1pPr>
            <a:lvl2pPr>
              <a:spcBef>
                <a:spcPts val="1800"/>
              </a:spcBef>
              <a:defRPr sz="1800" b="0">
                <a:solidFill>
                  <a:schemeClr val="tx1"/>
                </a:solidFill>
                <a:latin typeface="Georgia" pitchFamily="18" charset="0"/>
              </a:defRPr>
            </a:lvl2pPr>
            <a:lvl3pPr marL="457200" indent="-225425">
              <a:defRPr sz="1400" b="0">
                <a:solidFill>
                  <a:schemeClr val="tx1"/>
                </a:solidFill>
                <a:latin typeface="Georgia" pitchFamily="18" charset="0"/>
              </a:defRPr>
            </a:lvl3pPr>
            <a:lvl4pPr marL="1139825" indent="-228600">
              <a:spcBef>
                <a:spcPts val="1200"/>
              </a:spcBef>
              <a:buFont typeface="Wingdings" pitchFamily="2" charset="2"/>
              <a:buChar char="§"/>
              <a:defRPr sz="1200" b="0">
                <a:solidFill>
                  <a:schemeClr val="tx1"/>
                </a:solidFill>
                <a:latin typeface="Georgia" pitchFamily="18" charset="0"/>
              </a:defRPr>
            </a:lvl4pPr>
            <a:lvl5pPr marL="1368425" indent="-228600">
              <a:spcBef>
                <a:spcPts val="1200"/>
              </a:spcBef>
              <a:buFont typeface="Wingdings" pitchFamily="2" charset="2"/>
              <a:buChar char="§"/>
              <a:defRPr sz="1200" b="0">
                <a:solidFill>
                  <a:schemeClr val="tx1"/>
                </a:solidFill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514600"/>
            <a:ext cx="3276600" cy="3657600"/>
          </a:xfr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566738" indent="-233363">
              <a:spcBef>
                <a:spcPts val="1800"/>
              </a:spcBef>
              <a:defRPr sz="1800">
                <a:solidFill>
                  <a:schemeClr val="tx1"/>
                </a:solidFill>
                <a:latin typeface="Georgia" pitchFamily="18" charset="0"/>
              </a:defRPr>
            </a:lvl2pPr>
            <a:lvl3pPr marL="108108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Georgia" pitchFamily="18" charset="0"/>
              </a:defRPr>
            </a:lvl3pPr>
            <a:lvl4pPr marL="125253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Georgia" pitchFamily="18" charset="0"/>
              </a:defRPr>
            </a:lvl4pPr>
            <a:lvl5pPr marL="142398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8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3600">
                <a:latin typeface="GoodOT-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14400" y="2514600"/>
            <a:ext cx="7315200" cy="3657600"/>
          </a:xfr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566738" indent="-233363">
              <a:spcBef>
                <a:spcPts val="1800"/>
              </a:spcBef>
              <a:defRPr sz="1800">
                <a:solidFill>
                  <a:schemeClr val="bg1"/>
                </a:solidFill>
                <a:latin typeface="Georgia" pitchFamily="18" charset="0"/>
              </a:defRPr>
            </a:lvl2pPr>
            <a:lvl3pPr marL="108108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Georgia" pitchFamily="18" charset="0"/>
              </a:defRPr>
            </a:lvl3pPr>
            <a:lvl4pPr marL="125253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Georgia" pitchFamily="18" charset="0"/>
              </a:defRPr>
            </a:lvl4pPr>
            <a:lvl5pPr marL="142398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5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im\Documents\Freelance\Aaron\AP\Files for Jim Cairl\AP Watermarks\AP Powerpoint Template Revised 20111114 KL_Dark Gray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" y="0"/>
            <a:ext cx="9142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im\Documents\Freelance\Aaron\AP\Files for Jim Cairl\AP_Signature_R_RGB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18" y="2895084"/>
            <a:ext cx="5823394" cy="1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975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im\Documents\Freelance\Aaron\AP\Files for Jim Cairl\AP Watermarks\AP Powerpoint Template Revised 20111114 KL_Dark Gray 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019" y="-1447006"/>
            <a:ext cx="13000038" cy="975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7322658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16848" y="594360"/>
            <a:ext cx="914400" cy="914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1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\Documents\Freelance\Aaron\AP\Files for Jim Cairl\AP Watermarks\AP Powerpoint Template Revised 20111114 KL_Dark Gray 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" y="0"/>
            <a:ext cx="9142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0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514600"/>
            <a:ext cx="3657600" cy="36576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1800" b="0">
                <a:solidFill>
                  <a:schemeClr val="bg1"/>
                </a:solidFill>
                <a:latin typeface="Georgia" pitchFamily="18" charset="0"/>
              </a:defRPr>
            </a:lvl1pPr>
            <a:lvl2pPr>
              <a:spcBef>
                <a:spcPts val="1800"/>
              </a:spcBef>
              <a:defRPr sz="1800" b="0">
                <a:solidFill>
                  <a:schemeClr val="bg1"/>
                </a:solidFill>
                <a:latin typeface="Georgia" pitchFamily="18" charset="0"/>
              </a:defRPr>
            </a:lvl2pPr>
            <a:lvl3pPr marL="457200" indent="-225425">
              <a:defRPr sz="1400" b="0">
                <a:solidFill>
                  <a:schemeClr val="bg1"/>
                </a:solidFill>
                <a:latin typeface="Georgia" pitchFamily="18" charset="0"/>
              </a:defRPr>
            </a:lvl3pPr>
            <a:lvl4pPr marL="1139825" indent="-228600">
              <a:spcBef>
                <a:spcPts val="1200"/>
              </a:spcBef>
              <a:buFont typeface="Wingdings" pitchFamily="2" charset="2"/>
              <a:buChar char="§"/>
              <a:defRPr sz="1200" b="0">
                <a:solidFill>
                  <a:schemeClr val="bg1"/>
                </a:solidFill>
                <a:latin typeface="Georgia" pitchFamily="18" charset="0"/>
              </a:defRPr>
            </a:lvl4pPr>
            <a:lvl5pPr marL="1368425" indent="-228600">
              <a:spcBef>
                <a:spcPts val="1200"/>
              </a:spcBef>
              <a:buFont typeface="Wingdings" pitchFamily="2" charset="2"/>
              <a:buChar char="§"/>
              <a:defRPr sz="1200" b="0">
                <a:solidFill>
                  <a:schemeClr val="bg1"/>
                </a:solidFill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514600"/>
            <a:ext cx="3276600" cy="3657600"/>
          </a:xfr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566738" indent="-233363">
              <a:spcBef>
                <a:spcPts val="1800"/>
              </a:spcBef>
              <a:defRPr sz="1800">
                <a:solidFill>
                  <a:schemeClr val="bg1"/>
                </a:solidFill>
                <a:latin typeface="Georgia" pitchFamily="18" charset="0"/>
              </a:defRPr>
            </a:lvl2pPr>
            <a:lvl3pPr marL="108108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Georgia" pitchFamily="18" charset="0"/>
              </a:defRPr>
            </a:lvl3pPr>
            <a:lvl4pPr marL="125253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Georgia" pitchFamily="18" charset="0"/>
              </a:defRPr>
            </a:lvl4pPr>
            <a:lvl5pPr marL="142398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5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895350" y="5715000"/>
            <a:ext cx="3524250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cap="none" baseline="0"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1" y="5715000"/>
            <a:ext cx="3505200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cap="none" baseline="0"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914400" y="2514600"/>
            <a:ext cx="3520440" cy="30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4709161" y="2514600"/>
            <a:ext cx="3520440" cy="30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8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914400" y="1981200"/>
            <a:ext cx="73152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724400" y="914400"/>
            <a:ext cx="3524250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cap="none" baseline="0"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3665058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3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724400" y="914400"/>
            <a:ext cx="3524250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cap="none" baseline="0"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906942" y="1981200"/>
            <a:ext cx="73152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3665058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9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942" y="5410200"/>
            <a:ext cx="3665058" cy="762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GoodOT-Book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906942" y="1143000"/>
            <a:ext cx="7315198" cy="4114800"/>
          </a:xfr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16848" y="594360"/>
            <a:ext cx="914400" cy="91440"/>
          </a:xfrm>
          <a:prstGeom prst="rect">
            <a:avLst/>
          </a:prstGeom>
          <a:solidFill>
            <a:srgbClr val="6C706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0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2514600"/>
            <a:ext cx="1524000" cy="365760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200" b="0">
                <a:latin typeface="Georgia" pitchFamily="18" charset="0"/>
              </a:defRPr>
            </a:lvl1pPr>
            <a:lvl2pPr>
              <a:spcBef>
                <a:spcPts val="1200"/>
              </a:spcBef>
              <a:defRPr sz="1200" b="0">
                <a:latin typeface="Georgia" pitchFamily="18" charset="0"/>
              </a:defRPr>
            </a:lvl2pPr>
            <a:lvl3pPr marL="457200" indent="-225425">
              <a:spcBef>
                <a:spcPts val="800"/>
              </a:spcBef>
              <a:defRPr sz="800" b="0">
                <a:latin typeface="Georgia" pitchFamily="18" charset="0"/>
              </a:defRPr>
            </a:lvl3pPr>
            <a:lvl4pPr marL="744538" indent="-228600">
              <a:spcBef>
                <a:spcPts val="800"/>
              </a:spcBef>
              <a:defRPr sz="800" b="0">
                <a:latin typeface="Georgia" pitchFamily="18" charset="0"/>
              </a:defRPr>
            </a:lvl4pPr>
            <a:lvl5pPr marL="977900" indent="-228600">
              <a:spcBef>
                <a:spcPts val="800"/>
              </a:spcBef>
              <a:buFont typeface="Calibri" pitchFamily="34" charset="0"/>
              <a:buChar char="–"/>
              <a:defRPr sz="800" b="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514600"/>
            <a:ext cx="54864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7322658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65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895350" y="5715000"/>
            <a:ext cx="3524250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cap="none" baseline="0"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1" y="5715000"/>
            <a:ext cx="3505200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cap="none" baseline="0"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914400" y="2514600"/>
            <a:ext cx="3520440" cy="30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3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4709161" y="2514600"/>
            <a:ext cx="3520440" cy="30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7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3429000"/>
            <a:ext cx="1828800" cy="566738"/>
          </a:xfrm>
        </p:spPr>
        <p:txBody>
          <a:bodyPr anchor="b" anchorCtr="0">
            <a:normAutofit/>
          </a:bodyPr>
          <a:lstStyle>
            <a:lvl1pPr algn="l">
              <a:defRPr sz="1800" b="0" cap="none" baseline="0">
                <a:latin typeface="GoodOT-Boo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838200"/>
            <a:ext cx="4195482" cy="2971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4038600"/>
            <a:ext cx="1828800" cy="2133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395753" y="838200"/>
            <a:ext cx="1828801" cy="12954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24825" y="838200"/>
            <a:ext cx="905256" cy="76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7530353" y="838200"/>
            <a:ext cx="1613647" cy="1143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4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800600"/>
            <a:ext cx="1828800" cy="1143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06942" y="6096000"/>
            <a:ext cx="914400" cy="76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1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315200" cy="4572000"/>
          </a:xfrm>
        </p:spPr>
        <p:txBody>
          <a:bodyPr>
            <a:normAutofit/>
          </a:bodyPr>
          <a:lstStyle>
            <a:lvl1pPr>
              <a:spcBef>
                <a:spcPts val="3200"/>
              </a:spcBef>
              <a:defRPr sz="3200" cap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6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315200" cy="4572000"/>
          </a:xfrm>
        </p:spPr>
        <p:txBody>
          <a:bodyPr>
            <a:normAutofit/>
          </a:bodyPr>
          <a:lstStyle>
            <a:lvl1pPr>
              <a:spcBef>
                <a:spcPts val="3200"/>
              </a:spcBef>
              <a:defRPr sz="3200" b="0" cap="none" baseline="0">
                <a:solidFill>
                  <a:schemeClr val="bg1"/>
                </a:solidFill>
                <a:latin typeface="GoodOT-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8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7322658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87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18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760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7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16848" y="5623560"/>
            <a:ext cx="914400" cy="914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3" descr="C:\Users\Jim\Documents\Freelance\Aaron\AP\Files for Jim Cairl\AP_RGB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42" y="1"/>
            <a:ext cx="914400" cy="10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943" y="3886200"/>
            <a:ext cx="7322658" cy="1470025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  <a:latin typeface="GoodOT-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06942" y="6356350"/>
            <a:ext cx="1836257" cy="365125"/>
          </a:xfrm>
        </p:spPr>
        <p:txBody>
          <a:bodyPr lIns="0" tIns="0" rIns="0" bIns="0"/>
          <a:lstStyle>
            <a:lvl1pPr>
              <a:defRPr sz="1000">
                <a:latin typeface="GoodOT-CondBold" pitchFamily="34" charset="0"/>
              </a:defRPr>
            </a:lvl1pPr>
          </a:lstStyle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>
            <a:lvl1pPr>
              <a:defRPr sz="1000">
                <a:latin typeface="GoodOT-CondBold" pitchFamily="34" charset="0"/>
              </a:defRPr>
            </a:lvl1pPr>
          </a:lstStyle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400799" y="6356350"/>
            <a:ext cx="1828801" cy="365125"/>
          </a:xfrm>
        </p:spPr>
        <p:txBody>
          <a:bodyPr lIns="0" tIns="0" rIns="0" bIns="0"/>
          <a:lstStyle>
            <a:lvl1pPr>
              <a:defRPr sz="1000">
                <a:latin typeface="GoodOT-CondBold" pitchFamily="34" charset="0"/>
              </a:defRPr>
            </a:lvl1pPr>
          </a:lstStyle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3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3600">
                <a:latin typeface="GoodOT-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14400" y="2514600"/>
            <a:ext cx="7315200" cy="3657600"/>
          </a:xfr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566738" indent="-233363">
              <a:spcBef>
                <a:spcPts val="1800"/>
              </a:spcBef>
              <a:defRPr sz="1800">
                <a:solidFill>
                  <a:schemeClr val="bg1"/>
                </a:solidFill>
                <a:latin typeface="Georgia" pitchFamily="18" charset="0"/>
              </a:defRPr>
            </a:lvl2pPr>
            <a:lvl3pPr marL="108108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Georgia" pitchFamily="18" charset="0"/>
              </a:defRPr>
            </a:lvl3pPr>
            <a:lvl4pPr marL="125253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Georgia" pitchFamily="18" charset="0"/>
              </a:defRPr>
            </a:lvl4pPr>
            <a:lvl5pPr marL="142398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3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914400" y="1981200"/>
            <a:ext cx="73152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724400" y="914400"/>
            <a:ext cx="3524250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cap="none" baseline="0"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3665058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6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Jim\Documents\Freelance\Aaron\AP\Files for Jim Cairl\AP Watermarks\AP Powerpoint Template Revised 20111114 KL_Deep blue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" y="0"/>
            <a:ext cx="9142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im\Documents\Freelance\Aaron\AP\Files for Jim Cairl\AP_Signature_R_RGB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18" y="2895084"/>
            <a:ext cx="5823394" cy="1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6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Jim\Documents\Freelance\Aaron\AP\Files for Jim Cairl\AP Watermarks\AP Powerpoint Template Revised 20111114 KL_Deep Blue 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8"/>
            <a:ext cx="9144000" cy="68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7322658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16848" y="594360"/>
            <a:ext cx="914400" cy="914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7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im\Documents\Freelance\Aaron\AP\Files for Jim Cairl\AP Watermarks\AP Powerpoint Template Revised 20111114 KL_Deep Blue 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8"/>
            <a:ext cx="9144000" cy="68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19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514600"/>
            <a:ext cx="3657600" cy="36576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1800" b="0">
                <a:solidFill>
                  <a:schemeClr val="bg1"/>
                </a:solidFill>
                <a:latin typeface="Georgia" pitchFamily="18" charset="0"/>
              </a:defRPr>
            </a:lvl1pPr>
            <a:lvl2pPr>
              <a:spcBef>
                <a:spcPts val="1800"/>
              </a:spcBef>
              <a:defRPr sz="1800" b="0">
                <a:solidFill>
                  <a:schemeClr val="bg1"/>
                </a:solidFill>
                <a:latin typeface="Georgia" pitchFamily="18" charset="0"/>
              </a:defRPr>
            </a:lvl2pPr>
            <a:lvl3pPr marL="457200" indent="-225425">
              <a:defRPr sz="1400" b="0">
                <a:solidFill>
                  <a:schemeClr val="bg1"/>
                </a:solidFill>
                <a:latin typeface="Georgia" pitchFamily="18" charset="0"/>
              </a:defRPr>
            </a:lvl3pPr>
            <a:lvl4pPr marL="1139825" indent="-228600">
              <a:spcBef>
                <a:spcPts val="1200"/>
              </a:spcBef>
              <a:buFont typeface="Wingdings" pitchFamily="2" charset="2"/>
              <a:buChar char="§"/>
              <a:defRPr sz="1200" b="0">
                <a:solidFill>
                  <a:schemeClr val="bg1"/>
                </a:solidFill>
                <a:latin typeface="Georgia" pitchFamily="18" charset="0"/>
              </a:defRPr>
            </a:lvl4pPr>
            <a:lvl5pPr marL="1368425" indent="-228600">
              <a:spcBef>
                <a:spcPts val="1200"/>
              </a:spcBef>
              <a:buFont typeface="Wingdings" pitchFamily="2" charset="2"/>
              <a:buChar char="§"/>
              <a:defRPr sz="1200" b="0">
                <a:solidFill>
                  <a:schemeClr val="bg1"/>
                </a:solidFill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514600"/>
            <a:ext cx="3276600" cy="3657600"/>
          </a:xfr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566738" indent="-233363">
              <a:spcBef>
                <a:spcPts val="1800"/>
              </a:spcBef>
              <a:defRPr sz="1800">
                <a:solidFill>
                  <a:schemeClr val="bg1"/>
                </a:solidFill>
                <a:latin typeface="Georgia" pitchFamily="18" charset="0"/>
              </a:defRPr>
            </a:lvl2pPr>
            <a:lvl3pPr marL="108108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Georgia" pitchFamily="18" charset="0"/>
              </a:defRPr>
            </a:lvl3pPr>
            <a:lvl4pPr marL="125253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Georgia" pitchFamily="18" charset="0"/>
              </a:defRPr>
            </a:lvl4pPr>
            <a:lvl5pPr marL="1423988" indent="-171450">
              <a:spcBef>
                <a:spcPts val="1200"/>
              </a:spcBef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9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895350" y="5715000"/>
            <a:ext cx="3524250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cap="none" baseline="0"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1" y="5715000"/>
            <a:ext cx="3505200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cap="none" baseline="0"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914400" y="2514600"/>
            <a:ext cx="3520440" cy="30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4709161" y="2514600"/>
            <a:ext cx="3520440" cy="30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3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914400" y="1981200"/>
            <a:ext cx="73152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724400" y="914400"/>
            <a:ext cx="3524250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cap="none" baseline="0"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3665058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0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724400" y="914400"/>
            <a:ext cx="3524250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cap="none" baseline="0"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906942" y="1981200"/>
            <a:ext cx="73152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3665058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942" y="5410200"/>
            <a:ext cx="3665058" cy="762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GoodOT-Book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906942" y="1143000"/>
            <a:ext cx="7315198" cy="4114800"/>
          </a:xfr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16848" y="594360"/>
            <a:ext cx="914400" cy="91440"/>
          </a:xfrm>
          <a:prstGeom prst="rect">
            <a:avLst/>
          </a:prstGeom>
          <a:solidFill>
            <a:srgbClr val="58636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9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2514600"/>
            <a:ext cx="1524000" cy="365760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200" b="0">
                <a:latin typeface="Georgia" pitchFamily="18" charset="0"/>
              </a:defRPr>
            </a:lvl1pPr>
            <a:lvl2pPr>
              <a:spcBef>
                <a:spcPts val="1200"/>
              </a:spcBef>
              <a:defRPr sz="1200" b="0">
                <a:latin typeface="Georgia" pitchFamily="18" charset="0"/>
              </a:defRPr>
            </a:lvl2pPr>
            <a:lvl3pPr marL="457200" indent="-225425">
              <a:spcBef>
                <a:spcPts val="800"/>
              </a:spcBef>
              <a:defRPr sz="800" b="0">
                <a:latin typeface="Georgia" pitchFamily="18" charset="0"/>
              </a:defRPr>
            </a:lvl3pPr>
            <a:lvl4pPr marL="744538" indent="-228600">
              <a:spcBef>
                <a:spcPts val="800"/>
              </a:spcBef>
              <a:defRPr sz="800" b="0">
                <a:latin typeface="Georgia" pitchFamily="18" charset="0"/>
              </a:defRPr>
            </a:lvl4pPr>
            <a:lvl5pPr marL="977900" indent="-228600">
              <a:spcBef>
                <a:spcPts val="800"/>
              </a:spcBef>
              <a:buFont typeface="Calibri" pitchFamily="34" charset="0"/>
              <a:buChar char="–"/>
              <a:defRPr sz="800" b="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914400" y="2514600"/>
            <a:ext cx="54864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7322658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4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3429000"/>
            <a:ext cx="1828800" cy="566738"/>
          </a:xfrm>
        </p:spPr>
        <p:txBody>
          <a:bodyPr anchor="b" anchorCtr="0">
            <a:normAutofit/>
          </a:bodyPr>
          <a:lstStyle>
            <a:lvl1pPr algn="l">
              <a:defRPr sz="1800" b="0" cap="none" baseline="0">
                <a:latin typeface="GoodOT-Boo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838200"/>
            <a:ext cx="4195482" cy="2971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4038600"/>
            <a:ext cx="1828800" cy="2133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395753" y="838200"/>
            <a:ext cx="1828801" cy="12954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24825" y="838200"/>
            <a:ext cx="905256" cy="76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7530353" y="838200"/>
            <a:ext cx="1613647" cy="1143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3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724400" y="914400"/>
            <a:ext cx="3524250" cy="457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0" cap="none" baseline="0">
                <a:latin typeface="Georg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906942" y="1981200"/>
            <a:ext cx="7315200" cy="419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3665058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5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rgbClr val="081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800600"/>
            <a:ext cx="1828800" cy="1143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06942" y="6096000"/>
            <a:ext cx="914400" cy="76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64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315200" cy="4572000"/>
          </a:xfrm>
        </p:spPr>
        <p:txBody>
          <a:bodyPr>
            <a:normAutofit/>
          </a:bodyPr>
          <a:lstStyle>
            <a:lvl1pPr>
              <a:spcBef>
                <a:spcPts val="3200"/>
              </a:spcBef>
              <a:defRPr sz="3200" cap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87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315200" cy="4572000"/>
          </a:xfrm>
        </p:spPr>
        <p:txBody>
          <a:bodyPr>
            <a:normAutofit/>
          </a:bodyPr>
          <a:lstStyle>
            <a:lvl1pPr>
              <a:spcBef>
                <a:spcPts val="3200"/>
              </a:spcBef>
              <a:defRPr sz="3200" b="0" cap="none" baseline="0">
                <a:solidFill>
                  <a:schemeClr val="bg1"/>
                </a:solidFill>
                <a:latin typeface="GoodOT-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4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7322658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1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965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rgbClr val="081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9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7322658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942" y="2514600"/>
            <a:ext cx="7322658" cy="3657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942" y="6356350"/>
            <a:ext cx="18362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GoodOT-CondBold" pitchFamily="34" charset="0"/>
              </a:defRPr>
            </a:lvl1pPr>
          </a:lstStyle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oodOT-CondBold" pitchFamily="34" charset="0"/>
              </a:defRPr>
            </a:lvl1pPr>
          </a:lstStyle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356350"/>
            <a:ext cx="1828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odOT-CondBold" pitchFamily="34" charset="0"/>
              </a:defRPr>
            </a:lvl1pPr>
          </a:lstStyle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6848" y="594360"/>
            <a:ext cx="914400" cy="914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74" r:id="rId4"/>
    <p:sldLayoutId id="2147483669" r:id="rId5"/>
    <p:sldLayoutId id="2147483663" r:id="rId6"/>
    <p:sldLayoutId id="2147483670" r:id="rId7"/>
    <p:sldLayoutId id="2147483672" r:id="rId8"/>
    <p:sldLayoutId id="2147483673" r:id="rId9"/>
    <p:sldLayoutId id="2147483671" r:id="rId10"/>
    <p:sldLayoutId id="2147483666" r:id="rId11"/>
    <p:sldLayoutId id="2147483667" r:id="rId12"/>
    <p:sldLayoutId id="2147483657" r:id="rId13"/>
    <p:sldLayoutId id="2147483664" r:id="rId14"/>
    <p:sldLayoutId id="2147483668" r:id="rId15"/>
    <p:sldLayoutId id="2147483654" r:id="rId16"/>
    <p:sldLayoutId id="2147483655" r:id="rId17"/>
    <p:sldLayoutId id="2147483658" r:id="rId18"/>
    <p:sldLayoutId id="2147483659" r:id="rId19"/>
    <p:sldLayoutId id="2147483755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GoodOT-Bold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1800"/>
        </a:spcBef>
        <a:buFont typeface="Georgia" pitchFamily="18" charset="0"/>
        <a:buChar char="–"/>
        <a:defRPr sz="2400" b="1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33363" indent="-233363" algn="l" defTabSz="914400" rtl="0" eaLnBrk="1" latinLnBrk="0" hangingPunct="1">
        <a:spcBef>
          <a:spcPts val="600"/>
        </a:spcBef>
        <a:buFont typeface="Haarlemmer MT OsF" pitchFamily="18" charset="0"/>
        <a:buChar char="–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69913" indent="-225425" algn="l" defTabSz="914400" rtl="0" eaLnBrk="1" latinLnBrk="0" hangingPunct="1">
        <a:spcBef>
          <a:spcPts val="1800"/>
        </a:spcBef>
        <a:buFont typeface="Haarlemmer MT OsF" pitchFamily="18" charset="0"/>
        <a:buChar char="–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93738" indent="-228600" algn="l" defTabSz="914400" rtl="0" eaLnBrk="1" latinLnBrk="0" hangingPunct="1">
        <a:spcBef>
          <a:spcPts val="600"/>
        </a:spcBef>
        <a:buFont typeface="Haarlemmer MT OsF" pitchFamily="18" charset="0"/>
        <a:buChar char="–"/>
        <a:defRPr sz="1800" kern="1200">
          <a:solidFill>
            <a:schemeClr val="tx1"/>
          </a:solidFill>
          <a:latin typeface="Haarlemmer MT OsF" pitchFamily="18" charset="0"/>
          <a:ea typeface="+mn-ea"/>
          <a:cs typeface="+mn-cs"/>
        </a:defRPr>
      </a:lvl4pPr>
      <a:lvl5pPr marL="1081088" indent="-173038" algn="l" defTabSz="914400" rtl="0" eaLnBrk="1" latinLnBrk="0" hangingPunct="1">
        <a:spcBef>
          <a:spcPts val="12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1252538" indent="-173038" algn="l" defTabSz="914400" rtl="0" eaLnBrk="1" latinLnBrk="0" hangingPunct="1">
        <a:spcBef>
          <a:spcPts val="12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1423988" indent="-173038" algn="l" defTabSz="914400" rtl="0" eaLnBrk="1" latinLnBrk="0" hangingPunct="1">
        <a:spcBef>
          <a:spcPts val="12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7322658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</a:t>
            </a:r>
            <a:r>
              <a:rPr lang="en-US" smtClean="0"/>
              <a:t>title style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942" y="2514600"/>
            <a:ext cx="7322658" cy="3657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</a:p>
          <a:p>
            <a:pPr lvl="6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942" y="6356350"/>
            <a:ext cx="18362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GoodOT-CondBold" pitchFamily="34" charset="0"/>
              </a:defRPr>
            </a:lvl1pPr>
          </a:lstStyle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oodOT-CondBold" pitchFamily="34" charset="0"/>
              </a:defRPr>
            </a:lvl1pPr>
          </a:lstStyle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356350"/>
            <a:ext cx="1828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odOT-CondBold" pitchFamily="34" charset="0"/>
              </a:defRPr>
            </a:lvl1pPr>
          </a:lstStyle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6848" y="594360"/>
            <a:ext cx="914400" cy="914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1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GoodOT-Bold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1800"/>
        </a:spcBef>
        <a:buFont typeface="Georgia" pitchFamily="18" charset="0"/>
        <a:buChar char="–"/>
        <a:defRPr sz="2400" b="1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33363" indent="-233363" algn="l" defTabSz="914400" rtl="0" eaLnBrk="1" latinLnBrk="0" hangingPunct="1">
        <a:spcBef>
          <a:spcPts val="600"/>
        </a:spcBef>
        <a:buFont typeface="Haarlemmer MT OsF" pitchFamily="18" charset="0"/>
        <a:buChar char="–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69913" indent="-225425" algn="l" defTabSz="914400" rtl="0" eaLnBrk="1" latinLnBrk="0" hangingPunct="1">
        <a:spcBef>
          <a:spcPts val="1800"/>
        </a:spcBef>
        <a:buFont typeface="Haarlemmer MT OsF" pitchFamily="18" charset="0"/>
        <a:buChar char="–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93738" indent="-228600" algn="l" defTabSz="914400" rtl="0" eaLnBrk="1" latinLnBrk="0" hangingPunct="1">
        <a:spcBef>
          <a:spcPts val="600"/>
        </a:spcBef>
        <a:buFont typeface="Haarlemmer MT OsF" pitchFamily="18" charset="0"/>
        <a:buChar char="–"/>
        <a:defRPr sz="1800" kern="1200">
          <a:solidFill>
            <a:schemeClr val="tx1"/>
          </a:solidFill>
          <a:latin typeface="Haarlemmer MT OsF" pitchFamily="18" charset="0"/>
          <a:ea typeface="+mn-ea"/>
          <a:cs typeface="+mn-cs"/>
        </a:defRPr>
      </a:lvl4pPr>
      <a:lvl5pPr marL="1081088" indent="-173038" algn="l" defTabSz="914400" rtl="0" eaLnBrk="1" latinLnBrk="0" hangingPunct="1">
        <a:spcBef>
          <a:spcPts val="12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1252538" indent="-173038" algn="l" defTabSz="914400" rtl="0" eaLnBrk="1" latinLnBrk="0" hangingPunct="1">
        <a:spcBef>
          <a:spcPts val="12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1423988" indent="-173038" algn="l" defTabSz="914400" rtl="0" eaLnBrk="1" latinLnBrk="0" hangingPunct="1">
        <a:spcBef>
          <a:spcPts val="12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7322658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</a:t>
            </a:r>
            <a:r>
              <a:rPr lang="en-US" smtClean="0"/>
              <a:t>title style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942" y="2514600"/>
            <a:ext cx="7322658" cy="3657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</a:p>
          <a:p>
            <a:pPr lvl="6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942" y="6356350"/>
            <a:ext cx="18362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5"/>
                </a:solidFill>
                <a:latin typeface="GoodOT-CondBold" pitchFamily="34" charset="0"/>
              </a:defRPr>
            </a:lvl1pPr>
          </a:lstStyle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5"/>
                </a:solidFill>
                <a:latin typeface="GoodOT-CondBold" pitchFamily="34" charset="0"/>
              </a:defRPr>
            </a:lvl1pPr>
          </a:lstStyle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356350"/>
            <a:ext cx="1828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5"/>
                </a:solidFill>
                <a:latin typeface="GoodOT-CondBold" pitchFamily="34" charset="0"/>
              </a:defRPr>
            </a:lvl1pPr>
          </a:lstStyle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6848" y="594360"/>
            <a:ext cx="914400" cy="914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3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latin typeface="GoodOT-Bold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1800"/>
        </a:spcBef>
        <a:buFont typeface="Georgia" pitchFamily="18" charset="0"/>
        <a:buChar char="–"/>
        <a:defRPr sz="2400" b="1" kern="1200">
          <a:solidFill>
            <a:schemeClr val="bg1"/>
          </a:solidFill>
          <a:latin typeface="Georgia" pitchFamily="18" charset="0"/>
          <a:ea typeface="+mn-ea"/>
          <a:cs typeface="+mn-cs"/>
        </a:defRPr>
      </a:lvl1pPr>
      <a:lvl2pPr marL="233363" indent="-233363" algn="l" defTabSz="914400" rtl="0" eaLnBrk="1" latinLnBrk="0" hangingPunct="1">
        <a:spcBef>
          <a:spcPts val="600"/>
        </a:spcBef>
        <a:buFont typeface="Haarlemmer MT OsF" pitchFamily="18" charset="0"/>
        <a:buChar char="–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69913" indent="-225425" algn="l" defTabSz="914400" rtl="0" eaLnBrk="1" latinLnBrk="0" hangingPunct="1">
        <a:spcBef>
          <a:spcPts val="1800"/>
        </a:spcBef>
        <a:buFont typeface="Haarlemmer MT OsF" pitchFamily="18" charset="0"/>
        <a:buChar char="–"/>
        <a:defRPr sz="1800" kern="1200">
          <a:solidFill>
            <a:schemeClr val="bg1"/>
          </a:solidFill>
          <a:latin typeface="Georgia" pitchFamily="18" charset="0"/>
          <a:ea typeface="+mn-ea"/>
          <a:cs typeface="+mn-cs"/>
        </a:defRPr>
      </a:lvl3pPr>
      <a:lvl4pPr marL="693738" indent="-228600" algn="l" defTabSz="914400" rtl="0" eaLnBrk="1" latinLnBrk="0" hangingPunct="1">
        <a:spcBef>
          <a:spcPts val="600"/>
        </a:spcBef>
        <a:buFont typeface="Haarlemmer MT OsF" pitchFamily="18" charset="0"/>
        <a:buChar char="–"/>
        <a:defRPr sz="1800" kern="1200">
          <a:solidFill>
            <a:schemeClr val="tx1"/>
          </a:solidFill>
          <a:latin typeface="Haarlemmer MT OsF" pitchFamily="18" charset="0"/>
          <a:ea typeface="+mn-ea"/>
          <a:cs typeface="+mn-cs"/>
        </a:defRPr>
      </a:lvl4pPr>
      <a:lvl5pPr marL="1081088" indent="-173038" algn="l" defTabSz="914400" rtl="0" eaLnBrk="1" latinLnBrk="0" hangingPunct="1">
        <a:spcBef>
          <a:spcPts val="1200"/>
        </a:spcBef>
        <a:buFont typeface="Wingdings" pitchFamily="2" charset="2"/>
        <a:buChar char="§"/>
        <a:defRPr sz="1200" kern="1200">
          <a:solidFill>
            <a:schemeClr val="bg1"/>
          </a:solidFill>
          <a:latin typeface="Georgia" pitchFamily="18" charset="0"/>
          <a:ea typeface="+mn-ea"/>
          <a:cs typeface="+mn-cs"/>
        </a:defRPr>
      </a:lvl5pPr>
      <a:lvl6pPr marL="1252538" indent="-173038" algn="l" defTabSz="914400" rtl="0" eaLnBrk="1" latinLnBrk="0" hangingPunct="1">
        <a:spcBef>
          <a:spcPts val="1200"/>
        </a:spcBef>
        <a:buFont typeface="Wingdings" pitchFamily="2" charset="2"/>
        <a:buChar char="§"/>
        <a:defRPr sz="1200" kern="1200">
          <a:solidFill>
            <a:schemeClr val="bg1"/>
          </a:solidFill>
          <a:latin typeface="Georgia" pitchFamily="18" charset="0"/>
          <a:ea typeface="+mn-ea"/>
          <a:cs typeface="+mn-cs"/>
        </a:defRPr>
      </a:lvl6pPr>
      <a:lvl7pPr marL="1423988" indent="-173038" algn="l" defTabSz="914400" rtl="0" eaLnBrk="1" latinLnBrk="0" hangingPunct="1">
        <a:spcBef>
          <a:spcPts val="1200"/>
        </a:spcBef>
        <a:buFont typeface="Wingdings" pitchFamily="2" charset="2"/>
        <a:buChar char="§"/>
        <a:defRPr sz="1200" kern="1200">
          <a:solidFill>
            <a:schemeClr val="bg1"/>
          </a:solidFill>
          <a:latin typeface="Georgia" pitchFamily="18" charset="0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7322658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</a:t>
            </a:r>
            <a:r>
              <a:rPr lang="en-US" smtClean="0"/>
              <a:t>title style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942" y="2514600"/>
            <a:ext cx="7322658" cy="3657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</a:p>
          <a:p>
            <a:pPr lvl="6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942" y="6356350"/>
            <a:ext cx="18362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5"/>
                </a:solidFill>
                <a:latin typeface="GoodOT-CondBold" pitchFamily="34" charset="0"/>
              </a:defRPr>
            </a:lvl1pPr>
          </a:lstStyle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5"/>
                </a:solidFill>
                <a:latin typeface="GoodOT-CondBold" pitchFamily="34" charset="0"/>
              </a:defRPr>
            </a:lvl1pPr>
          </a:lstStyle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356350"/>
            <a:ext cx="1828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5"/>
                </a:solidFill>
                <a:latin typeface="GoodOT-CondBold" pitchFamily="34" charset="0"/>
              </a:defRPr>
            </a:lvl1pPr>
          </a:lstStyle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6848" y="594360"/>
            <a:ext cx="914400" cy="914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9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latin typeface="GoodOT-Bold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1800"/>
        </a:spcBef>
        <a:buFont typeface="Georgia" pitchFamily="18" charset="0"/>
        <a:buChar char="–"/>
        <a:defRPr sz="2400" b="1" kern="1200">
          <a:solidFill>
            <a:schemeClr val="bg1"/>
          </a:solidFill>
          <a:latin typeface="Georgia" pitchFamily="18" charset="0"/>
          <a:ea typeface="+mn-ea"/>
          <a:cs typeface="+mn-cs"/>
        </a:defRPr>
      </a:lvl1pPr>
      <a:lvl2pPr marL="233363" indent="-233363" algn="l" defTabSz="914400" rtl="0" eaLnBrk="1" latinLnBrk="0" hangingPunct="1">
        <a:spcBef>
          <a:spcPts val="600"/>
        </a:spcBef>
        <a:buFont typeface="Haarlemmer MT OsF" pitchFamily="18" charset="0"/>
        <a:buChar char="–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69913" indent="-225425" algn="l" defTabSz="914400" rtl="0" eaLnBrk="1" latinLnBrk="0" hangingPunct="1">
        <a:spcBef>
          <a:spcPts val="1800"/>
        </a:spcBef>
        <a:buFont typeface="Haarlemmer MT OsF" pitchFamily="18" charset="0"/>
        <a:buChar char="–"/>
        <a:defRPr sz="1800" kern="1200">
          <a:solidFill>
            <a:schemeClr val="bg1"/>
          </a:solidFill>
          <a:latin typeface="Georgia" pitchFamily="18" charset="0"/>
          <a:ea typeface="+mn-ea"/>
          <a:cs typeface="+mn-cs"/>
        </a:defRPr>
      </a:lvl3pPr>
      <a:lvl4pPr marL="693738" indent="-228600" algn="l" defTabSz="914400" rtl="0" eaLnBrk="1" latinLnBrk="0" hangingPunct="1">
        <a:spcBef>
          <a:spcPts val="600"/>
        </a:spcBef>
        <a:buFont typeface="Haarlemmer MT OsF" pitchFamily="18" charset="0"/>
        <a:buChar char="–"/>
        <a:defRPr sz="1800" kern="1200">
          <a:solidFill>
            <a:schemeClr val="tx1"/>
          </a:solidFill>
          <a:latin typeface="Haarlemmer MT OsF" pitchFamily="18" charset="0"/>
          <a:ea typeface="+mn-ea"/>
          <a:cs typeface="+mn-cs"/>
        </a:defRPr>
      </a:lvl4pPr>
      <a:lvl5pPr marL="1081088" indent="-173038" algn="l" defTabSz="914400" rtl="0" eaLnBrk="1" latinLnBrk="0" hangingPunct="1">
        <a:spcBef>
          <a:spcPts val="1200"/>
        </a:spcBef>
        <a:buFont typeface="Wingdings" pitchFamily="2" charset="2"/>
        <a:buChar char="§"/>
        <a:defRPr sz="1200" kern="1200">
          <a:solidFill>
            <a:schemeClr val="bg1"/>
          </a:solidFill>
          <a:latin typeface="Georgia" pitchFamily="18" charset="0"/>
          <a:ea typeface="+mn-ea"/>
          <a:cs typeface="+mn-cs"/>
        </a:defRPr>
      </a:lvl5pPr>
      <a:lvl6pPr marL="1252538" indent="-173038" algn="l" defTabSz="914400" rtl="0" eaLnBrk="1" latinLnBrk="0" hangingPunct="1">
        <a:spcBef>
          <a:spcPts val="1200"/>
        </a:spcBef>
        <a:buFont typeface="Wingdings" pitchFamily="2" charset="2"/>
        <a:buChar char="§"/>
        <a:defRPr sz="1200" kern="1200">
          <a:solidFill>
            <a:schemeClr val="bg1"/>
          </a:solidFill>
          <a:latin typeface="Georgia" pitchFamily="18" charset="0"/>
          <a:ea typeface="+mn-ea"/>
          <a:cs typeface="+mn-cs"/>
        </a:defRPr>
      </a:lvl6pPr>
      <a:lvl7pPr marL="1423988" indent="-173038" algn="l" defTabSz="914400" rtl="0" eaLnBrk="1" latinLnBrk="0" hangingPunct="1">
        <a:spcBef>
          <a:spcPts val="1200"/>
        </a:spcBef>
        <a:buFont typeface="Wingdings" pitchFamily="2" charset="2"/>
        <a:buChar char="§"/>
        <a:defRPr sz="1200" kern="1200">
          <a:solidFill>
            <a:schemeClr val="bg1"/>
          </a:solidFill>
          <a:latin typeface="Georgia" pitchFamily="18" charset="0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1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6942" y="914400"/>
            <a:ext cx="7322658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</a:t>
            </a:r>
            <a:r>
              <a:rPr lang="en-US" smtClean="0"/>
              <a:t>title style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942" y="2514600"/>
            <a:ext cx="7322658" cy="3657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</a:p>
          <a:p>
            <a:pPr lvl="6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942" y="6356350"/>
            <a:ext cx="18362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5"/>
                </a:solidFill>
                <a:latin typeface="GoodOT-CondBold" pitchFamily="34" charset="0"/>
              </a:defRPr>
            </a:lvl1pPr>
          </a:lstStyle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5"/>
                </a:solidFill>
                <a:latin typeface="GoodOT-CondBold" pitchFamily="34" charset="0"/>
              </a:defRPr>
            </a:lvl1pPr>
          </a:lstStyle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356350"/>
            <a:ext cx="1828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5"/>
                </a:solidFill>
                <a:latin typeface="GoodOT-CondBold" pitchFamily="34" charset="0"/>
              </a:defRPr>
            </a:lvl1pPr>
          </a:lstStyle>
          <a:p>
            <a:fld id="{76B9DA3C-43F3-461F-BBBB-221F92B225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6848" y="594360"/>
            <a:ext cx="914400" cy="914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9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latin typeface="GoodOT-Bold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1800"/>
        </a:spcBef>
        <a:buFont typeface="Georgia" pitchFamily="18" charset="0"/>
        <a:buChar char="–"/>
        <a:defRPr sz="2400" b="1" kern="1200">
          <a:solidFill>
            <a:schemeClr val="bg1"/>
          </a:solidFill>
          <a:latin typeface="Georgia" pitchFamily="18" charset="0"/>
          <a:ea typeface="+mn-ea"/>
          <a:cs typeface="+mn-cs"/>
        </a:defRPr>
      </a:lvl1pPr>
      <a:lvl2pPr marL="233363" indent="-233363" algn="l" defTabSz="914400" rtl="0" eaLnBrk="1" latinLnBrk="0" hangingPunct="1">
        <a:spcBef>
          <a:spcPts val="600"/>
        </a:spcBef>
        <a:buFont typeface="Haarlemmer MT OsF" pitchFamily="18" charset="0"/>
        <a:buChar char="–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69913" indent="-225425" algn="l" defTabSz="914400" rtl="0" eaLnBrk="1" latinLnBrk="0" hangingPunct="1">
        <a:spcBef>
          <a:spcPts val="1800"/>
        </a:spcBef>
        <a:buFont typeface="Haarlemmer MT OsF" pitchFamily="18" charset="0"/>
        <a:buChar char="–"/>
        <a:defRPr sz="1800" kern="1200">
          <a:solidFill>
            <a:schemeClr val="bg1"/>
          </a:solidFill>
          <a:latin typeface="Georgia" pitchFamily="18" charset="0"/>
          <a:ea typeface="+mn-ea"/>
          <a:cs typeface="+mn-cs"/>
        </a:defRPr>
      </a:lvl3pPr>
      <a:lvl4pPr marL="693738" indent="-228600" algn="l" defTabSz="914400" rtl="0" eaLnBrk="1" latinLnBrk="0" hangingPunct="1">
        <a:spcBef>
          <a:spcPts val="600"/>
        </a:spcBef>
        <a:buFont typeface="Haarlemmer MT OsF" pitchFamily="18" charset="0"/>
        <a:buChar char="–"/>
        <a:defRPr sz="1800" kern="1200">
          <a:solidFill>
            <a:schemeClr val="tx1"/>
          </a:solidFill>
          <a:latin typeface="Haarlemmer MT OsF" pitchFamily="18" charset="0"/>
          <a:ea typeface="+mn-ea"/>
          <a:cs typeface="+mn-cs"/>
        </a:defRPr>
      </a:lvl4pPr>
      <a:lvl5pPr marL="1081088" indent="-173038" algn="l" defTabSz="914400" rtl="0" eaLnBrk="1" latinLnBrk="0" hangingPunct="1">
        <a:spcBef>
          <a:spcPts val="1200"/>
        </a:spcBef>
        <a:buFont typeface="Wingdings" pitchFamily="2" charset="2"/>
        <a:buChar char="§"/>
        <a:defRPr sz="1200" kern="1200">
          <a:solidFill>
            <a:schemeClr val="bg1"/>
          </a:solidFill>
          <a:latin typeface="Georgia" pitchFamily="18" charset="0"/>
          <a:ea typeface="+mn-ea"/>
          <a:cs typeface="+mn-cs"/>
        </a:defRPr>
      </a:lvl5pPr>
      <a:lvl6pPr marL="1252538" indent="-173038" algn="l" defTabSz="914400" rtl="0" eaLnBrk="1" latinLnBrk="0" hangingPunct="1">
        <a:spcBef>
          <a:spcPts val="1200"/>
        </a:spcBef>
        <a:buFont typeface="Wingdings" pitchFamily="2" charset="2"/>
        <a:buChar char="§"/>
        <a:defRPr sz="1200" kern="1200">
          <a:solidFill>
            <a:schemeClr val="bg1"/>
          </a:solidFill>
          <a:latin typeface="Georgia" pitchFamily="18" charset="0"/>
          <a:ea typeface="+mn-ea"/>
          <a:cs typeface="+mn-cs"/>
        </a:defRPr>
      </a:lvl6pPr>
      <a:lvl7pPr marL="1423988" indent="-173038" algn="l" defTabSz="914400" rtl="0" eaLnBrk="1" latinLnBrk="0" hangingPunct="1">
        <a:spcBef>
          <a:spcPts val="1200"/>
        </a:spcBef>
        <a:buFont typeface="Wingdings" pitchFamily="2" charset="2"/>
        <a:buChar char="§"/>
        <a:defRPr sz="1200" kern="1200">
          <a:solidFill>
            <a:schemeClr val="bg1"/>
          </a:solidFill>
          <a:latin typeface="Georgia" pitchFamily="18" charset="0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osted.ap.org/interactives/cms/" TargetMode="External"/><Relationship Id="rId2" Type="http://schemas.openxmlformats.org/officeDocument/2006/relationships/hyperlink" Target="http://hosted.ap.org/interactives/2012/roadto27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sted.ap.org/interactives/2012/instagram-campaign-trail" TargetMode="External"/><Relationship Id="rId5" Type="http://schemas.openxmlformats.org/officeDocument/2006/relationships/hyperlink" Target="http://hosted.ap.org/interactives/2012/delegate-tracker/" TargetMode="External"/><Relationship Id="rId4" Type="http://schemas.openxmlformats.org/officeDocument/2006/relationships/hyperlink" Target="http://hosted.ap.org/interactives/2011/campaign-financ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4572000"/>
            <a:ext cx="7239000" cy="6858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AP Elections: Overview </a:t>
            </a:r>
            <a:br>
              <a:rPr lang="en-US" sz="3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100" dirty="0" smtClean="0"/>
              <a:t>Verification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981200"/>
            <a:ext cx="3581400" cy="41910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endParaRPr lang="en-US" dirty="0" smtClean="0">
              <a:latin typeface="GoodOT-Book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GoodOT-Book"/>
              </a:rPr>
              <a:t>Vote </a:t>
            </a:r>
            <a:r>
              <a:rPr lang="en-US" dirty="0">
                <a:latin typeface="GoodOT-Book"/>
              </a:rPr>
              <a:t>entry before polls closed</a:t>
            </a:r>
          </a:p>
          <a:p>
            <a:pPr>
              <a:spcBef>
                <a:spcPts val="0"/>
              </a:spcBef>
            </a:pPr>
            <a:endParaRPr lang="en-US" b="0" dirty="0" smtClean="0">
              <a:latin typeface="GoodOT-Book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GoodOT-Book"/>
              </a:rPr>
              <a:t>Positive </a:t>
            </a:r>
            <a:r>
              <a:rPr lang="en-US" b="0" dirty="0">
                <a:latin typeface="GoodOT-Book"/>
              </a:rPr>
              <a:t>non-absentee tally and no precincts </a:t>
            </a:r>
            <a:endParaRPr lang="en-US" b="0" dirty="0" smtClean="0">
              <a:latin typeface="GoodOT-Book"/>
            </a:endParaRPr>
          </a:p>
          <a:p>
            <a:pPr>
              <a:spcBef>
                <a:spcPts val="0"/>
              </a:spcBef>
            </a:pPr>
            <a:endParaRPr lang="en-US" b="0" dirty="0" smtClean="0">
              <a:latin typeface="GoodOT-Book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GoodOT-Book"/>
              </a:rPr>
              <a:t>Too </a:t>
            </a:r>
            <a:r>
              <a:rPr lang="en-US" b="0" dirty="0">
                <a:latin typeface="GoodOT-Book"/>
              </a:rPr>
              <a:t>few votes per precinct </a:t>
            </a:r>
            <a:endParaRPr lang="en-US" b="0" dirty="0" smtClean="0">
              <a:latin typeface="GoodOT-Book"/>
            </a:endParaRPr>
          </a:p>
          <a:p>
            <a:pPr>
              <a:spcBef>
                <a:spcPts val="0"/>
              </a:spcBef>
            </a:pPr>
            <a:endParaRPr lang="en-US" b="0" dirty="0" smtClean="0">
              <a:latin typeface="GoodOT-Book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GoodOT-Book"/>
              </a:rPr>
              <a:t>Lead </a:t>
            </a:r>
            <a:r>
              <a:rPr lang="en-US" b="0" dirty="0">
                <a:latin typeface="GoodOT-Book"/>
              </a:rPr>
              <a:t>change </a:t>
            </a:r>
            <a:endParaRPr lang="en-US" b="0" dirty="0" smtClean="0">
              <a:latin typeface="GoodOT-Book"/>
            </a:endParaRPr>
          </a:p>
          <a:p>
            <a:pPr>
              <a:spcBef>
                <a:spcPts val="0"/>
              </a:spcBef>
            </a:pPr>
            <a:endParaRPr lang="en-US" b="0" dirty="0" smtClean="0">
              <a:latin typeface="GoodOT-Book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GoodOT-Book"/>
              </a:rPr>
              <a:t>Tie </a:t>
            </a:r>
            <a:r>
              <a:rPr lang="en-US" b="0" dirty="0">
                <a:latin typeface="GoodOT-Book"/>
              </a:rPr>
              <a:t>for lead </a:t>
            </a:r>
            <a:r>
              <a:rPr lang="en-US" b="0" dirty="0" smtClean="0">
                <a:latin typeface="GoodOT-Book"/>
              </a:rPr>
              <a:t>greater than the change </a:t>
            </a:r>
            <a:r>
              <a:rPr lang="en-US" b="0" dirty="0">
                <a:latin typeface="GoodOT-Book"/>
              </a:rPr>
              <a:t>in party preference </a:t>
            </a:r>
            <a:endParaRPr lang="en-US" b="0" dirty="0" smtClean="0">
              <a:latin typeface="GoodOT-Book"/>
            </a:endParaRPr>
          </a:p>
          <a:p>
            <a:pPr>
              <a:spcBef>
                <a:spcPts val="0"/>
              </a:spcBef>
            </a:pPr>
            <a:endParaRPr lang="en-US" b="0" dirty="0" smtClean="0">
              <a:latin typeface="GoodOT-Book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GoodOT-Book"/>
              </a:rPr>
              <a:t>Absentee method </a:t>
            </a:r>
          </a:p>
          <a:p>
            <a:pPr>
              <a:spcBef>
                <a:spcPts val="0"/>
              </a:spcBef>
            </a:pPr>
            <a:endParaRPr lang="en-US" b="0" dirty="0" smtClean="0">
              <a:latin typeface="GoodOT-Book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GoodOT-Book"/>
              </a:rPr>
              <a:t>Large/small </a:t>
            </a:r>
            <a:r>
              <a:rPr lang="en-US" b="0" dirty="0">
                <a:latin typeface="GoodOT-Book"/>
              </a:rPr>
              <a:t>race with </a:t>
            </a:r>
            <a:r>
              <a:rPr lang="en-US" b="0" dirty="0" smtClean="0">
                <a:latin typeface="GoodOT-Book"/>
              </a:rPr>
              <a:t>few/many </a:t>
            </a:r>
            <a:r>
              <a:rPr lang="en-US" b="0" dirty="0">
                <a:latin typeface="GoodOT-Book"/>
              </a:rPr>
              <a:t>precincts </a:t>
            </a:r>
            <a:endParaRPr lang="en-US" b="0" dirty="0" smtClean="0">
              <a:latin typeface="GoodOT-Book"/>
            </a:endParaRPr>
          </a:p>
          <a:p>
            <a:pPr>
              <a:spcBef>
                <a:spcPts val="0"/>
              </a:spcBef>
            </a:pPr>
            <a:endParaRPr lang="en-US" b="0" dirty="0" smtClean="0">
              <a:latin typeface="GoodOT-Book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GoodOT-Book"/>
              </a:rPr>
              <a:t>Various vote </a:t>
            </a:r>
            <a:r>
              <a:rPr lang="en-US" b="0" dirty="0">
                <a:latin typeface="GoodOT-Book"/>
              </a:rPr>
              <a:t>drop </a:t>
            </a:r>
            <a:r>
              <a:rPr lang="en-US" b="0" dirty="0" smtClean="0">
                <a:latin typeface="GoodOT-Book"/>
              </a:rPr>
              <a:t>sizes for major/minor candidates</a:t>
            </a:r>
          </a:p>
          <a:p>
            <a:pPr>
              <a:spcBef>
                <a:spcPts val="0"/>
              </a:spcBef>
            </a:pPr>
            <a:endParaRPr lang="en-US" b="0" dirty="0" smtClean="0">
              <a:latin typeface="GoodOT-Book"/>
            </a:endParaRPr>
          </a:p>
          <a:p>
            <a:pPr>
              <a:spcBef>
                <a:spcPts val="0"/>
              </a:spcBef>
            </a:pPr>
            <a:r>
              <a:rPr lang="en-US" b="0" dirty="0" smtClean="0">
                <a:latin typeface="GoodOT-Book"/>
              </a:rPr>
              <a:t>Drops </a:t>
            </a:r>
            <a:r>
              <a:rPr lang="en-US" b="0" dirty="0">
                <a:latin typeface="GoodOT-Book"/>
              </a:rPr>
              <a:t>in absentee/precincts reporting </a:t>
            </a:r>
          </a:p>
          <a:p>
            <a:pPr>
              <a:spcBef>
                <a:spcPts val="0"/>
              </a:spcBef>
            </a:pPr>
            <a:endParaRPr lang="en-US" b="0" dirty="0" smtClean="0">
              <a:latin typeface="GoodOT-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2975" y="2057400"/>
            <a:ext cx="419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–"/>
            </a:pPr>
            <a:r>
              <a:rPr lang="en-US" sz="1500" dirty="0" smtClean="0">
                <a:latin typeface="GoodOT-Book"/>
              </a:rPr>
              <a:t>Total </a:t>
            </a:r>
            <a:r>
              <a:rPr lang="en-US" sz="1500" dirty="0">
                <a:latin typeface="GoodOT-Book"/>
              </a:rPr>
              <a:t>absentee tally more than </a:t>
            </a:r>
            <a:r>
              <a:rPr lang="en-US" sz="1500" dirty="0" smtClean="0">
                <a:latin typeface="GoodOT-Book"/>
              </a:rPr>
              <a:t>Maximum </a:t>
            </a:r>
            <a:r>
              <a:rPr lang="en-US" sz="1500" dirty="0">
                <a:latin typeface="GoodOT-Book"/>
              </a:rPr>
              <a:t>absentees </a:t>
            </a:r>
            <a:r>
              <a:rPr lang="en-US" sz="1500" dirty="0" smtClean="0">
                <a:latin typeface="GoodOT-Book"/>
              </a:rPr>
              <a:t>allowed</a:t>
            </a:r>
          </a:p>
          <a:p>
            <a:pPr marL="285750" indent="-285750">
              <a:buFontTx/>
              <a:buChar char="–"/>
            </a:pPr>
            <a:endParaRPr lang="en-US" sz="1500" dirty="0" smtClean="0">
              <a:latin typeface="GoodOT-Book"/>
            </a:endParaRPr>
          </a:p>
          <a:p>
            <a:pPr marL="285750" indent="-285750">
              <a:buFontTx/>
              <a:buChar char="–"/>
            </a:pPr>
            <a:r>
              <a:rPr lang="en-US" sz="1500" dirty="0" smtClean="0">
                <a:latin typeface="GoodOT-Book"/>
              </a:rPr>
              <a:t>Registration </a:t>
            </a:r>
            <a:r>
              <a:rPr lang="en-US" sz="1500" dirty="0">
                <a:latin typeface="GoodOT-Book"/>
              </a:rPr>
              <a:t>changed during vote entry Candidate's percentage changed </a:t>
            </a:r>
            <a:endParaRPr lang="en-US" sz="1500" dirty="0" smtClean="0">
              <a:latin typeface="GoodOT-Book"/>
            </a:endParaRPr>
          </a:p>
          <a:p>
            <a:pPr marL="285750" indent="-285750">
              <a:buFontTx/>
              <a:buChar char="–"/>
            </a:pPr>
            <a:endParaRPr lang="en-US" sz="1500" dirty="0" smtClean="0">
              <a:latin typeface="GoodOT-Book"/>
            </a:endParaRPr>
          </a:p>
          <a:p>
            <a:pPr marL="285750" indent="-285750">
              <a:buFontTx/>
              <a:buChar char="–"/>
            </a:pPr>
            <a:r>
              <a:rPr lang="en-US" sz="1500" dirty="0" smtClean="0">
                <a:latin typeface="GoodOT-Book"/>
              </a:rPr>
              <a:t>Non-absentee </a:t>
            </a:r>
            <a:r>
              <a:rPr lang="en-US" sz="1500" dirty="0">
                <a:latin typeface="GoodOT-Book"/>
              </a:rPr>
              <a:t>votes added but no added precincts </a:t>
            </a:r>
            <a:endParaRPr lang="en-US" sz="1500" dirty="0" smtClean="0">
              <a:latin typeface="GoodOT-Book"/>
            </a:endParaRPr>
          </a:p>
          <a:p>
            <a:pPr marL="285750" indent="-285750">
              <a:buFontTx/>
              <a:buChar char="–"/>
            </a:pPr>
            <a:endParaRPr lang="en-US" sz="1500" dirty="0" smtClean="0">
              <a:latin typeface="GoodOT-Book"/>
            </a:endParaRPr>
          </a:p>
          <a:p>
            <a:pPr marL="285750" indent="-285750">
              <a:buFontTx/>
              <a:buChar char="–"/>
            </a:pPr>
            <a:r>
              <a:rPr lang="en-US" sz="1500" dirty="0" smtClean="0">
                <a:latin typeface="GoodOT-Book"/>
              </a:rPr>
              <a:t>All </a:t>
            </a:r>
            <a:r>
              <a:rPr lang="en-US" sz="1500" dirty="0">
                <a:latin typeface="GoodOT-Book"/>
              </a:rPr>
              <a:t>precincts reporting in first report </a:t>
            </a:r>
            <a:r>
              <a:rPr lang="en-US" sz="1500" dirty="0" smtClean="0">
                <a:latin typeface="GoodOT-Book"/>
              </a:rPr>
              <a:t>Declared </a:t>
            </a:r>
            <a:r>
              <a:rPr lang="en-US" sz="1500" dirty="0">
                <a:latin typeface="GoodOT-Book"/>
              </a:rPr>
              <a:t>winner no longer </a:t>
            </a:r>
            <a:r>
              <a:rPr lang="en-US" sz="1500" dirty="0" smtClean="0">
                <a:latin typeface="GoodOT-Book"/>
              </a:rPr>
              <a:t>leading </a:t>
            </a:r>
            <a:r>
              <a:rPr lang="en-US" sz="1500" dirty="0">
                <a:latin typeface="GoodOT-Book"/>
              </a:rPr>
              <a:t>Precincts too </a:t>
            </a:r>
            <a:r>
              <a:rPr lang="en-US" sz="1500" dirty="0" smtClean="0">
                <a:latin typeface="GoodOT-Book"/>
              </a:rPr>
              <a:t>low/high per candidate </a:t>
            </a:r>
          </a:p>
          <a:p>
            <a:pPr marL="285750" indent="-285750">
              <a:buFontTx/>
              <a:buChar char="–"/>
            </a:pPr>
            <a:endParaRPr lang="en-US" sz="1500" dirty="0" smtClean="0">
              <a:latin typeface="GoodOT-Book"/>
            </a:endParaRPr>
          </a:p>
          <a:p>
            <a:pPr marL="285750" indent="-285750">
              <a:buFontTx/>
              <a:buChar char="–"/>
            </a:pPr>
            <a:r>
              <a:rPr lang="en-US" sz="1500" dirty="0" smtClean="0">
                <a:latin typeface="GoodOT-Book"/>
              </a:rPr>
              <a:t>Votes </a:t>
            </a:r>
            <a:r>
              <a:rPr lang="en-US" sz="1500" dirty="0">
                <a:latin typeface="GoodOT-Book"/>
              </a:rPr>
              <a:t>too </a:t>
            </a:r>
            <a:r>
              <a:rPr lang="en-US" sz="1500" dirty="0" smtClean="0">
                <a:latin typeface="GoodOT-Book"/>
              </a:rPr>
              <a:t>low/high per candidate </a:t>
            </a:r>
          </a:p>
          <a:p>
            <a:pPr marL="285750" indent="-285750">
              <a:buFontTx/>
              <a:buChar char="–"/>
            </a:pPr>
            <a:endParaRPr lang="en-US" sz="1500" dirty="0">
              <a:latin typeface="GoodOT-Book"/>
            </a:endParaRPr>
          </a:p>
          <a:p>
            <a:pPr marL="285750" indent="-285750">
              <a:buFontTx/>
              <a:buChar char="–"/>
            </a:pPr>
            <a:r>
              <a:rPr lang="en-US" sz="1500" dirty="0" smtClean="0">
                <a:latin typeface="GoodOT-Book"/>
              </a:rPr>
              <a:t>Absentees </a:t>
            </a:r>
            <a:r>
              <a:rPr lang="en-US" sz="1500" dirty="0">
                <a:latin typeface="GoodOT-Book"/>
              </a:rPr>
              <a:t>too </a:t>
            </a:r>
            <a:r>
              <a:rPr lang="en-US" sz="1500" dirty="0" smtClean="0">
                <a:latin typeface="GoodOT-Book"/>
              </a:rPr>
              <a:t>low/high per candidate</a:t>
            </a:r>
            <a:endParaRPr lang="en-US" sz="1500" dirty="0">
              <a:latin typeface="GoodOT-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487269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i="1" dirty="0">
                <a:latin typeface="GoodOT-Book"/>
              </a:rPr>
              <a:t>We have automated vote verifications that check for:</a:t>
            </a:r>
          </a:p>
        </p:txBody>
      </p:sp>
    </p:spTree>
    <p:extLst>
      <p:ext uri="{BB962C8B-B14F-4D97-AF65-F5344CB8AC3E}">
        <p14:creationId xmlns:p14="http://schemas.microsoft.com/office/powerpoint/2010/main" val="18525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100" dirty="0" smtClean="0"/>
              <a:t>Race Calls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24000"/>
            <a:ext cx="7772400" cy="4648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GoodOT-Book"/>
              </a:rPr>
              <a:t>AP has race callers assigned to every state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/>
                </a:solidFill>
                <a:latin typeface="GoodOT-Book"/>
              </a:rPr>
              <a:t>Typically </a:t>
            </a:r>
            <a:r>
              <a:rPr lang="en-US" sz="2400" dirty="0">
                <a:solidFill>
                  <a:schemeClr val="tx1"/>
                </a:solidFill>
                <a:latin typeface="GoodOT-Book"/>
              </a:rPr>
              <a:t>bureau </a:t>
            </a:r>
            <a:r>
              <a:rPr lang="en-US" sz="2400" dirty="0" smtClean="0">
                <a:solidFill>
                  <a:schemeClr val="tx1"/>
                </a:solidFill>
                <a:latin typeface="GoodOT-Book"/>
              </a:rPr>
              <a:t>chiefs or other AP managers </a:t>
            </a:r>
            <a:r>
              <a:rPr lang="en-US" sz="2400" dirty="0">
                <a:solidFill>
                  <a:schemeClr val="tx1"/>
                </a:solidFill>
                <a:latin typeface="GoodOT-Book"/>
              </a:rPr>
              <a:t>with years of experience</a:t>
            </a:r>
          </a:p>
          <a:p>
            <a:pPr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GoodOT-Book"/>
              </a:rPr>
              <a:t>AP </a:t>
            </a:r>
            <a:r>
              <a:rPr lang="en-US" sz="2400" b="0" dirty="0">
                <a:solidFill>
                  <a:schemeClr val="tx1"/>
                </a:solidFill>
                <a:latin typeface="GoodOT-Book"/>
              </a:rPr>
              <a:t>hosts a series of training sessions </a:t>
            </a:r>
            <a:r>
              <a:rPr lang="en-US" sz="2400" b="0" dirty="0" smtClean="0">
                <a:solidFill>
                  <a:schemeClr val="tx1"/>
                </a:solidFill>
                <a:latin typeface="GoodOT-Book"/>
              </a:rPr>
              <a:t>for race callers </a:t>
            </a:r>
            <a:endParaRPr lang="en-US" sz="2400" b="0" dirty="0">
              <a:solidFill>
                <a:schemeClr val="tx1"/>
              </a:solidFill>
              <a:latin typeface="GoodOT-Book"/>
            </a:endParaRPr>
          </a:p>
          <a:p>
            <a:pPr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GoodOT-Book"/>
              </a:rPr>
              <a:t>Preparation </a:t>
            </a:r>
            <a:r>
              <a:rPr lang="en-US" sz="2400" b="0" dirty="0">
                <a:solidFill>
                  <a:schemeClr val="tx1"/>
                </a:solidFill>
                <a:latin typeface="GoodOT-Book"/>
              </a:rPr>
              <a:t>is the key</a:t>
            </a:r>
          </a:p>
          <a:p>
            <a:pPr lvl="2">
              <a:defRPr/>
            </a:pPr>
            <a:r>
              <a:rPr lang="en-US" sz="2000" dirty="0">
                <a:solidFill>
                  <a:schemeClr val="tx1"/>
                </a:solidFill>
                <a:latin typeface="GoodOT-Book"/>
              </a:rPr>
              <a:t>Know the state</a:t>
            </a:r>
          </a:p>
          <a:p>
            <a:pPr lvl="2">
              <a:defRPr/>
            </a:pPr>
            <a:r>
              <a:rPr lang="en-US" sz="2000" dirty="0">
                <a:solidFill>
                  <a:schemeClr val="tx1"/>
                </a:solidFill>
                <a:latin typeface="GoodOT-Book"/>
              </a:rPr>
              <a:t>Know what to expect</a:t>
            </a:r>
          </a:p>
          <a:p>
            <a:pPr lvl="2">
              <a:defRPr/>
            </a:pPr>
            <a:r>
              <a:rPr lang="en-US" sz="2000" dirty="0" smtClean="0">
                <a:solidFill>
                  <a:schemeClr val="tx1"/>
                </a:solidFill>
                <a:latin typeface="GoodOT-Book"/>
              </a:rPr>
              <a:t>Know the absentee/early and provisional voting history; recent election law changes </a:t>
            </a:r>
            <a:endParaRPr lang="en-US" sz="2000" dirty="0">
              <a:solidFill>
                <a:schemeClr val="tx1"/>
              </a:solidFill>
              <a:latin typeface="GoodOT-Book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100" dirty="0" smtClean="0"/>
              <a:t>What’s Different in 2012?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24000"/>
            <a:ext cx="77724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b="0" dirty="0" smtClean="0">
                <a:latin typeface="GoodOT-Book"/>
              </a:rPr>
              <a:t>Only one party held a presidential primary nominating process.</a:t>
            </a:r>
          </a:p>
          <a:p>
            <a:pPr>
              <a:defRPr/>
            </a:pPr>
            <a:r>
              <a:rPr lang="en-US" sz="2000" b="0" dirty="0" smtClean="0">
                <a:latin typeface="GoodOT-Book"/>
              </a:rPr>
              <a:t>GOP changed from a mostly winner-take-all system to proportional allocation of delegates.</a:t>
            </a:r>
          </a:p>
          <a:p>
            <a:pPr>
              <a:defRPr/>
            </a:pPr>
            <a:r>
              <a:rPr lang="en-US" sz="2000" b="0" dirty="0" smtClean="0">
                <a:latin typeface="GoodOT-Book"/>
              </a:rPr>
              <a:t>Largest difference is how newsrooms process a dynamic data feed like election returns. </a:t>
            </a:r>
          </a:p>
          <a:p>
            <a:pPr lvl="2">
              <a:defRPr/>
            </a:pPr>
            <a:r>
              <a:rPr lang="en-US" dirty="0" smtClean="0">
                <a:latin typeface="GoodOT-Book"/>
              </a:rPr>
              <a:t>Old way is too cumbersome, requiring too much processing time.</a:t>
            </a:r>
          </a:p>
          <a:p>
            <a:pPr lvl="2">
              <a:defRPr/>
            </a:pPr>
            <a:r>
              <a:rPr lang="en-US" dirty="0" smtClean="0">
                <a:latin typeface="GoodOT-Book"/>
              </a:rPr>
              <a:t>Thinner packets, APIs, AP-Google Maps</a:t>
            </a:r>
          </a:p>
          <a:p>
            <a:pPr lvl="2">
              <a:defRPr/>
            </a:pPr>
            <a:r>
              <a:rPr lang="en-US" dirty="0" smtClean="0">
                <a:latin typeface="GoodOT-Book"/>
              </a:rPr>
              <a:t>Mobile, Mobile, Mobile </a:t>
            </a:r>
          </a:p>
          <a:p>
            <a:pPr lvl="2">
              <a:defRPr/>
            </a:pPr>
            <a:r>
              <a:rPr lang="en-US" dirty="0" smtClean="0">
                <a:latin typeface="GoodOT-Book"/>
              </a:rPr>
              <a:t>Tablets</a:t>
            </a:r>
          </a:p>
          <a:p>
            <a:pPr lvl="2">
              <a:defRPr/>
            </a:pPr>
            <a:r>
              <a:rPr lang="en-US" dirty="0" smtClean="0">
                <a:latin typeface="GoodOT-Book"/>
              </a:rPr>
              <a:t>HTML</a:t>
            </a:r>
            <a:endParaRPr lang="en-US" dirty="0">
              <a:latin typeface="GoodOT-Book"/>
            </a:endParaRPr>
          </a:p>
        </p:txBody>
      </p:sp>
    </p:spTree>
    <p:extLst>
      <p:ext uri="{BB962C8B-B14F-4D97-AF65-F5344CB8AC3E}">
        <p14:creationId xmlns:p14="http://schemas.microsoft.com/office/powerpoint/2010/main" val="6742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9144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Mobile for smart and not-so Smart Phones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09825"/>
            <a:ext cx="297180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0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14400" y="1905000"/>
            <a:ext cx="7315200" cy="4267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GoodOT-Book"/>
              </a:rPr>
              <a:t>ROAD TO 270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u="sng" dirty="0" smtClean="0">
                <a:latin typeface="GoodOT-Book"/>
                <a:hlinkClick r:id="rId2"/>
              </a:rPr>
              <a:t>http://hosted.ap.org/interactives/2012/roadto270/</a:t>
            </a:r>
            <a:endParaRPr lang="en-US" sz="1800" dirty="0" smtClean="0">
              <a:latin typeface="GoodOT-Book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GoodOT-Book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GoodOT-Book"/>
              </a:rPr>
              <a:t>CANDIDATE </a:t>
            </a:r>
            <a:r>
              <a:rPr lang="en-US" sz="1800" dirty="0">
                <a:latin typeface="GoodOT-Book"/>
              </a:rPr>
              <a:t>TRACKER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u="sng" dirty="0">
                <a:latin typeface="GoodOT-Book"/>
                <a:hlinkClick r:id="rId3"/>
              </a:rPr>
              <a:t>http://hosted.ap.org/interactives/cms/</a:t>
            </a:r>
            <a:endParaRPr lang="en-US" sz="1800" dirty="0">
              <a:latin typeface="GoodOT-Book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GoodOT-Book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GoodOT-Book"/>
              </a:rPr>
              <a:t>CAMPAIGN FINANCE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u="sng" dirty="0">
                <a:latin typeface="GoodOT-Book"/>
                <a:hlinkClick r:id="rId4"/>
              </a:rPr>
              <a:t>http://hosted.ap.org/interactives/2011/campaign-finance</a:t>
            </a:r>
            <a:r>
              <a:rPr lang="en-US" sz="1800" dirty="0">
                <a:latin typeface="GoodOT-Book"/>
              </a:rPr>
              <a:t>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GoodOT-Book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GoodOT-Book"/>
              </a:rPr>
              <a:t>AP’s NATIONAL DELEGATE TRACKER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u="sng" dirty="0">
                <a:latin typeface="GoodOT-Book"/>
                <a:hlinkClick r:id="rId5"/>
              </a:rPr>
              <a:t>http://hosted.ap.org/interactives/2012/delegate-tracker/</a:t>
            </a:r>
            <a:endParaRPr lang="en-US" sz="1800" dirty="0">
              <a:latin typeface="GoodOT-Book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GoodOT-Book"/>
              </a:rPr>
              <a:t> 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GoodOT-Book"/>
              </a:rPr>
              <a:t>AP’S INSTAGRAM PROJECT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u="sng" dirty="0">
                <a:latin typeface="GoodOT-Book"/>
                <a:hlinkClick r:id="rId6"/>
              </a:rPr>
              <a:t>http://hosted.ap.org/interactives/2012/instagram-campaign-trail</a:t>
            </a:r>
            <a:endParaRPr lang="en-US" sz="1800" dirty="0">
              <a:latin typeface="GoodOT-Book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 </a:t>
            </a:r>
          </a:p>
          <a:p>
            <a:pPr>
              <a:spcBef>
                <a:spcPts val="0"/>
              </a:spcBef>
            </a:pPr>
            <a:endParaRPr lang="en-US" sz="1800" dirty="0" smtClean="0">
              <a:latin typeface="GoodOT-Book"/>
            </a:endParaRP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ASSOCIATED PRESS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DA3C-43F3-461F-BBBB-221F92B225C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7" name="Picture 3" descr="C:\Documents and Settings\bscanlon\My Documents\My Pictures\Ella\Baptism!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057400"/>
            <a:ext cx="4038600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bscanlon\My Documents\My Pictures\Ella\Baptism!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229100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8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100" dirty="0">
                <a:ea typeface="ＭＳ Ｐゴシック" charset="0"/>
                <a:cs typeface="+mj-cs"/>
              </a:rPr>
              <a:t>The only source for all election results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286000"/>
            <a:ext cx="4419600" cy="39624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GoodOT-Book"/>
                <a:ea typeface="ＭＳ Ｐゴシック" charset="0"/>
              </a:rPr>
              <a:t>AP </a:t>
            </a:r>
            <a:r>
              <a:rPr lang="en-US" sz="2400" b="0" dirty="0">
                <a:solidFill>
                  <a:schemeClr val="tx1"/>
                </a:solidFill>
                <a:latin typeface="GoodOT-Book"/>
                <a:ea typeface="ＭＳ Ｐゴシック" charset="0"/>
              </a:rPr>
              <a:t>is the only source of national election </a:t>
            </a:r>
            <a:r>
              <a:rPr lang="en-US" sz="2400" b="0" dirty="0" smtClean="0">
                <a:solidFill>
                  <a:schemeClr val="tx1"/>
                </a:solidFill>
                <a:latin typeface="GoodOT-Book"/>
                <a:ea typeface="ＭＳ Ｐゴシック" charset="0"/>
              </a:rPr>
              <a:t>results</a:t>
            </a:r>
            <a:endParaRPr lang="en-US" sz="2400" b="0" dirty="0">
              <a:solidFill>
                <a:schemeClr val="tx1"/>
              </a:solidFill>
              <a:latin typeface="GoodOT-Book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0" dirty="0">
                <a:solidFill>
                  <a:schemeClr val="tx1"/>
                </a:solidFill>
                <a:latin typeface="GoodOT-Book"/>
                <a:ea typeface="ＭＳ Ｐゴシック" charset="0"/>
              </a:rPr>
              <a:t>AP provides members </a:t>
            </a:r>
            <a:r>
              <a:rPr lang="en-US" sz="2400" b="0" dirty="0" smtClean="0">
                <a:solidFill>
                  <a:schemeClr val="tx1"/>
                </a:solidFill>
                <a:latin typeface="GoodOT-Book"/>
                <a:ea typeface="ＭＳ Ｐゴシック" charset="0"/>
              </a:rPr>
              <a:t>and other customers with </a:t>
            </a:r>
            <a:r>
              <a:rPr lang="en-US" sz="2400" b="0" dirty="0">
                <a:solidFill>
                  <a:schemeClr val="tx1"/>
                </a:solidFill>
                <a:latin typeface="GoodOT-Book"/>
                <a:ea typeface="ＭＳ Ｐゴシック" charset="0"/>
              </a:rPr>
              <a:t>a variety of election </a:t>
            </a:r>
            <a:r>
              <a:rPr lang="en-US" sz="2400" b="0" dirty="0" smtClean="0">
                <a:solidFill>
                  <a:schemeClr val="tx1"/>
                </a:solidFill>
                <a:latin typeface="GoodOT-Book"/>
                <a:ea typeface="ＭＳ Ｐゴシック" charset="0"/>
              </a:rPr>
              <a:t>results</a:t>
            </a:r>
            <a:endParaRPr lang="en-US" sz="2400" b="0" dirty="0">
              <a:solidFill>
                <a:schemeClr val="tx1"/>
              </a:solidFill>
              <a:latin typeface="GoodOT-Book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0" dirty="0">
                <a:solidFill>
                  <a:schemeClr val="tx1"/>
                </a:solidFill>
                <a:latin typeface="GoodOT-Book"/>
                <a:ea typeface="ＭＳ Ｐゴシック" charset="0"/>
              </a:rPr>
              <a:t>AP delivers results to a variety of </a:t>
            </a:r>
            <a:r>
              <a:rPr lang="en-US" sz="2400" b="0" dirty="0" smtClean="0">
                <a:solidFill>
                  <a:schemeClr val="tx1"/>
                </a:solidFill>
                <a:latin typeface="GoodOT-Book"/>
                <a:ea typeface="ＭＳ Ｐゴシック" charset="0"/>
              </a:rPr>
              <a:t>platforms </a:t>
            </a:r>
            <a:endParaRPr lang="en-US" sz="2400" b="0" dirty="0">
              <a:solidFill>
                <a:schemeClr val="tx1"/>
              </a:solidFill>
              <a:latin typeface="GoodOT-Book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0" dirty="0">
                <a:solidFill>
                  <a:schemeClr val="tx1"/>
                </a:solidFill>
                <a:latin typeface="GoodOT-Book"/>
                <a:ea typeface="ＭＳ Ｐゴシック" charset="0"/>
              </a:rPr>
              <a:t>AP covers federal, state and local races</a:t>
            </a:r>
            <a:r>
              <a:rPr lang="en-US" sz="2400" b="0" dirty="0">
                <a:latin typeface="GoodOT-Book"/>
                <a:ea typeface="ＭＳ Ｐゴシック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GoodOT-Book"/>
                <a:ea typeface="ＭＳ Ｐゴシック" charset="0"/>
              </a:rPr>
              <a:t>and </a:t>
            </a:r>
            <a:r>
              <a:rPr lang="en-US" sz="2400" b="0" dirty="0" smtClean="0">
                <a:solidFill>
                  <a:schemeClr val="tx1"/>
                </a:solidFill>
                <a:latin typeface="GoodOT-Book"/>
                <a:ea typeface="ＭＳ Ｐゴシック" charset="0"/>
              </a:rPr>
              <a:t>issues</a:t>
            </a:r>
            <a:endParaRPr lang="en-US" sz="2400" b="0" dirty="0">
              <a:latin typeface="GoodOT-Book"/>
              <a:ea typeface="ＭＳ Ｐゴシック" charset="0"/>
            </a:endParaRPr>
          </a:p>
        </p:txBody>
      </p:sp>
      <p:pic>
        <p:nvPicPr>
          <p:cNvPr id="11267" name="Picture 6" descr="election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2209800"/>
            <a:ext cx="3343275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900">
                <a:ea typeface="ＭＳ Ｐゴシック" charset="0"/>
                <a:cs typeface="+mj-cs"/>
              </a:rPr>
              <a:t>AP Elections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286000"/>
            <a:ext cx="7772400" cy="4572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17411" name="Picture 4" descr="what happens election n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839200" cy="5827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19200" y="914400"/>
            <a:ext cx="7315200" cy="56991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100" b="1">
                <a:solidFill>
                  <a:schemeClr val="bg1"/>
                </a:solidFill>
                <a:latin typeface="Arial" pitchFamily="34" charset="0"/>
              </a:rPr>
              <a:t>After the polls close…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524000" y="8382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882192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100" dirty="0" smtClean="0">
                <a:ea typeface="ＭＳ Ｐゴシック" charset="0"/>
                <a:cs typeface="+mj-cs"/>
              </a:rPr>
              <a:t>A long </a:t>
            </a:r>
            <a:r>
              <a:rPr lang="en-US" sz="3100" dirty="0">
                <a:ea typeface="ＭＳ Ｐゴシック" charset="0"/>
                <a:cs typeface="+mj-cs"/>
              </a:rPr>
              <a:t>history, wide scope</a:t>
            </a:r>
          </a:p>
        </p:txBody>
      </p:sp>
      <p:sp>
        <p:nvSpPr>
          <p:cNvPr id="12291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09800"/>
            <a:ext cx="7772400" cy="37528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0" dirty="0">
                <a:solidFill>
                  <a:schemeClr val="tx1"/>
                </a:solidFill>
                <a:latin typeface="GoodOT-Book"/>
              </a:rPr>
              <a:t>R</a:t>
            </a:r>
            <a:r>
              <a:rPr lang="en-US" sz="2400" b="0" dirty="0" smtClean="0">
                <a:solidFill>
                  <a:schemeClr val="tx1"/>
                </a:solidFill>
                <a:latin typeface="GoodOT-Book"/>
              </a:rPr>
              <a:t>eputation for speed, accuracy and thoroughness for more than 160 years</a:t>
            </a:r>
          </a:p>
          <a:p>
            <a:pPr>
              <a:lnSpc>
                <a:spcPct val="80000"/>
              </a:lnSpc>
              <a:defRPr/>
            </a:pPr>
            <a:endParaRPr lang="en-US" sz="900" b="0" dirty="0" smtClean="0">
              <a:solidFill>
                <a:schemeClr val="tx1"/>
              </a:solidFill>
              <a:latin typeface="GoodOT-Book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GoodOT-Book"/>
              </a:rPr>
              <a:t>AP tabulates nearly 7,000 races in more than 4,600 reporting units in a national general election </a:t>
            </a:r>
          </a:p>
          <a:p>
            <a:pPr>
              <a:lnSpc>
                <a:spcPct val="80000"/>
              </a:lnSpc>
              <a:defRPr/>
            </a:pPr>
            <a:endParaRPr lang="en-US" sz="900" b="0" dirty="0" smtClean="0">
              <a:solidFill>
                <a:schemeClr val="tx1"/>
              </a:solidFill>
              <a:latin typeface="GoodOT-Book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GoodOT-Book"/>
              </a:rPr>
              <a:t>AP tabulates virtually every statewide primary and general election as well many other elections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59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100" dirty="0">
                <a:ea typeface="ＭＳ Ｐゴシック" charset="0"/>
                <a:cs typeface="+mj-cs"/>
              </a:rPr>
              <a:t>Our values and priorities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7772400" cy="4495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0" dirty="0" smtClean="0">
                <a:latin typeface="GoodOT-Book"/>
              </a:rPr>
              <a:t>Number one priority is accuracy</a:t>
            </a:r>
          </a:p>
          <a:p>
            <a:pPr>
              <a:lnSpc>
                <a:spcPct val="80000"/>
              </a:lnSpc>
            </a:pPr>
            <a:endParaRPr lang="en-US" sz="900" b="0" dirty="0" smtClean="0">
              <a:latin typeface="GoodOT-Book"/>
            </a:endParaRPr>
          </a:p>
          <a:p>
            <a:pPr>
              <a:lnSpc>
                <a:spcPct val="80000"/>
              </a:lnSpc>
            </a:pPr>
            <a:r>
              <a:rPr lang="en-US" sz="2400" b="0" dirty="0" smtClean="0">
                <a:latin typeface="GoodOT-Book"/>
              </a:rPr>
              <a:t>Record is rather incredible in this regard. Sometimes accuracy means being cautious and waiting </a:t>
            </a:r>
          </a:p>
          <a:p>
            <a:pPr>
              <a:lnSpc>
                <a:spcPct val="80000"/>
              </a:lnSpc>
            </a:pPr>
            <a:endParaRPr lang="en-US" sz="900" b="0" dirty="0" smtClean="0">
              <a:latin typeface="GoodOT-Book"/>
            </a:endParaRPr>
          </a:p>
          <a:p>
            <a:pPr>
              <a:lnSpc>
                <a:spcPct val="80000"/>
              </a:lnSpc>
            </a:pPr>
            <a:r>
              <a:rPr lang="en-US" sz="2400" b="0" dirty="0" smtClean="0">
                <a:latin typeface="GoodOT-Book"/>
              </a:rPr>
              <a:t>AP does not </a:t>
            </a:r>
            <a:r>
              <a:rPr lang="ja-JP" altLang="en-US" sz="2400" b="0" dirty="0" smtClean="0">
                <a:latin typeface="GoodOT-Book"/>
              </a:rPr>
              <a:t>‘</a:t>
            </a:r>
            <a:r>
              <a:rPr lang="en-US" altLang="ja-JP" sz="2400" b="0" dirty="0" smtClean="0">
                <a:latin typeface="GoodOT-Book"/>
              </a:rPr>
              <a:t>call</a:t>
            </a:r>
            <a:r>
              <a:rPr lang="ja-JP" altLang="en-US" sz="2400" b="0" dirty="0" smtClean="0">
                <a:latin typeface="GoodOT-Book"/>
              </a:rPr>
              <a:t>’</a:t>
            </a:r>
            <a:r>
              <a:rPr lang="en-US" altLang="ja-JP" sz="2400" b="0" dirty="0" smtClean="0">
                <a:latin typeface="GoodOT-Book"/>
              </a:rPr>
              <a:t> races on election night until the poll closing time has passed for all involved counties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ja-JP" sz="900" b="0" dirty="0" smtClean="0">
              <a:latin typeface="GoodOT-Book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oodOT-Book"/>
              </a:rPr>
              <a:t>Respect and appreciate the incredible work of state and local election officials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500" dirty="0" smtClean="0">
              <a:latin typeface="GoodOT-Book"/>
            </a:endParaRPr>
          </a:p>
        </p:txBody>
      </p:sp>
    </p:spTree>
    <p:extLst>
      <p:ext uri="{BB962C8B-B14F-4D97-AF65-F5344CB8AC3E}">
        <p14:creationId xmlns:p14="http://schemas.microsoft.com/office/powerpoint/2010/main" val="3354817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100" dirty="0">
                <a:ea typeface="ＭＳ Ｐゴシック" charset="0"/>
                <a:cs typeface="+mj-cs"/>
              </a:rPr>
              <a:t>How do we do it? Our assets include: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6800" y="2286000"/>
            <a:ext cx="42672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b="0" dirty="0">
                <a:solidFill>
                  <a:schemeClr val="tx1"/>
                </a:solidFill>
                <a:latin typeface="GoodOT-Book"/>
                <a:ea typeface="ＭＳ Ｐゴシック" charset="0"/>
              </a:rPr>
              <a:t>Experienced staff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0" dirty="0">
                <a:solidFill>
                  <a:schemeClr val="tx1"/>
                </a:solidFill>
                <a:latin typeface="GoodOT-Book"/>
                <a:ea typeface="ＭＳ Ｐゴシック" charset="0"/>
              </a:rPr>
              <a:t>Sophisticated tools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0" dirty="0">
                <a:solidFill>
                  <a:schemeClr val="tx1"/>
                </a:solidFill>
                <a:latin typeface="GoodOT-Book"/>
                <a:ea typeface="ＭＳ Ｐゴシック" charset="0"/>
              </a:rPr>
              <a:t>A proven election tabulation system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0" dirty="0">
                <a:solidFill>
                  <a:schemeClr val="tx1"/>
                </a:solidFill>
                <a:latin typeface="GoodOT-Book"/>
                <a:ea typeface="ＭＳ Ｐゴシック" charset="0"/>
              </a:rPr>
              <a:t>Stringers in every county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0" dirty="0">
                <a:solidFill>
                  <a:schemeClr val="tx1"/>
                </a:solidFill>
                <a:latin typeface="GoodOT-Book"/>
                <a:ea typeface="ＭＳ Ｐゴシック" charset="0"/>
              </a:rPr>
              <a:t>Help from county election officials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0" dirty="0">
                <a:solidFill>
                  <a:schemeClr val="tx1"/>
                </a:solidFill>
                <a:latin typeface="GoodOT-Book"/>
                <a:ea typeface="ＭＳ Ｐゴシック" charset="0"/>
              </a:rPr>
              <a:t>Professional call centers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0" dirty="0">
                <a:solidFill>
                  <a:schemeClr val="tx1"/>
                </a:solidFill>
                <a:latin typeface="GoodOT-Book"/>
                <a:ea typeface="ＭＳ Ｐゴシック" charset="0"/>
              </a:rPr>
              <a:t>Other resources and safeguards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0" dirty="0">
                <a:solidFill>
                  <a:schemeClr val="tx1"/>
                </a:solidFill>
                <a:latin typeface="GoodOT-Book"/>
                <a:ea typeface="ＭＳ Ｐゴシック" charset="0"/>
              </a:rPr>
              <a:t>Teamwork and communication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>
                <a:latin typeface="GoodOT-Book"/>
                <a:ea typeface="ＭＳ Ｐゴシック" charset="0"/>
              </a:rPr>
              <a:t>   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ea typeface="ＭＳ Ｐゴシック" charset="0"/>
              <a:cs typeface="+mn-cs"/>
            </a:endParaRPr>
          </a:p>
        </p:txBody>
      </p:sp>
      <p:pic>
        <p:nvPicPr>
          <p:cNvPr id="19459" name="Picture 5" descr="election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4"/>
          <a:stretch>
            <a:fillRect/>
          </a:stretch>
        </p:blipFill>
        <p:spPr bwMode="auto">
          <a:xfrm>
            <a:off x="304800" y="2286000"/>
            <a:ext cx="4419600" cy="400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52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100" dirty="0">
                <a:ea typeface="ＭＳ Ｐゴシック" charset="0"/>
                <a:cs typeface="+mj-cs"/>
              </a:rPr>
              <a:t>Experienced staff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7772400" cy="4572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b="0" dirty="0">
                <a:solidFill>
                  <a:schemeClr val="tx1"/>
                </a:solidFill>
                <a:latin typeface="GoodOT-Book"/>
                <a:ea typeface="ＭＳ Ｐゴシック" charset="0"/>
              </a:rPr>
              <a:t>AP has bureaus in every </a:t>
            </a:r>
            <a:r>
              <a:rPr lang="en-US" sz="2400" b="0" dirty="0" smtClean="0">
                <a:solidFill>
                  <a:schemeClr val="tx1"/>
                </a:solidFill>
                <a:latin typeface="GoodOT-Book"/>
                <a:ea typeface="ＭＳ Ｐゴシック" charset="0"/>
              </a:rPr>
              <a:t>state</a:t>
            </a:r>
            <a:endParaRPr lang="en-US" sz="2400" b="0" dirty="0">
              <a:solidFill>
                <a:schemeClr val="tx1"/>
              </a:solidFill>
              <a:latin typeface="GoodOT-Book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900" b="0" dirty="0" smtClean="0">
              <a:solidFill>
                <a:schemeClr val="tx1"/>
              </a:solidFill>
              <a:latin typeface="GoodOT-Book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GoodOT-Book"/>
                <a:ea typeface="ＭＳ Ｐゴシック" charset="0"/>
              </a:rPr>
              <a:t>A </a:t>
            </a:r>
            <a:r>
              <a:rPr lang="en-US" sz="2400" b="0" dirty="0">
                <a:solidFill>
                  <a:schemeClr val="tx1"/>
                </a:solidFill>
                <a:latin typeface="GoodOT-Book"/>
                <a:ea typeface="ＭＳ Ｐゴシック" charset="0"/>
              </a:rPr>
              <a:t>full time election research/quality control </a:t>
            </a:r>
            <a:r>
              <a:rPr lang="en-US" sz="2400" b="0" dirty="0" smtClean="0">
                <a:solidFill>
                  <a:schemeClr val="tx1"/>
                </a:solidFill>
                <a:latin typeface="GoodOT-Book"/>
                <a:ea typeface="ＭＳ Ｐゴシック" charset="0"/>
              </a:rPr>
              <a:t>group</a:t>
            </a:r>
            <a:endParaRPr lang="en-US" sz="2400" b="0" dirty="0">
              <a:solidFill>
                <a:schemeClr val="tx1"/>
              </a:solidFill>
              <a:latin typeface="GoodOT-Book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900" b="0" dirty="0" smtClean="0">
              <a:solidFill>
                <a:schemeClr val="tx1"/>
              </a:solidFill>
              <a:latin typeface="GoodOT-Book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GoodOT-Book"/>
                <a:ea typeface="ＭＳ Ｐゴシック" charset="0"/>
              </a:rPr>
              <a:t>Election </a:t>
            </a:r>
            <a:r>
              <a:rPr lang="en-US" sz="2400" b="0" dirty="0">
                <a:solidFill>
                  <a:schemeClr val="tx1"/>
                </a:solidFill>
                <a:latin typeface="GoodOT-Book"/>
                <a:ea typeface="ＭＳ Ｐゴシック" charset="0"/>
              </a:rPr>
              <a:t>c</a:t>
            </a:r>
            <a:r>
              <a:rPr lang="en-US" sz="2400" b="0" dirty="0" smtClean="0">
                <a:solidFill>
                  <a:schemeClr val="tx1"/>
                </a:solidFill>
                <a:latin typeface="GoodOT-Book"/>
                <a:ea typeface="ＭＳ Ｐゴシック" charset="0"/>
              </a:rPr>
              <a:t>oordinators, stringer coordinators </a:t>
            </a:r>
            <a:r>
              <a:rPr lang="en-US" sz="2400" b="0" dirty="0">
                <a:solidFill>
                  <a:schemeClr val="tx1"/>
                </a:solidFill>
                <a:latin typeface="GoodOT-Book"/>
                <a:ea typeface="ＭＳ Ｐゴシック" charset="0"/>
              </a:rPr>
              <a:t>and </a:t>
            </a:r>
            <a:r>
              <a:rPr lang="en-US" sz="2400" b="0" dirty="0" smtClean="0">
                <a:solidFill>
                  <a:schemeClr val="tx1"/>
                </a:solidFill>
                <a:latin typeface="GoodOT-Book"/>
                <a:ea typeface="ＭＳ Ｐゴシック" charset="0"/>
              </a:rPr>
              <a:t>researchers. Some </a:t>
            </a:r>
            <a:r>
              <a:rPr lang="en-US" sz="2400" b="0" dirty="0">
                <a:solidFill>
                  <a:schemeClr val="tx1"/>
                </a:solidFill>
                <a:latin typeface="GoodOT-Book"/>
                <a:ea typeface="ＭＳ Ｐゴシック" charset="0"/>
              </a:rPr>
              <a:t>have </a:t>
            </a:r>
            <a:r>
              <a:rPr lang="en-US" sz="2400" b="0" dirty="0" smtClean="0">
                <a:solidFill>
                  <a:schemeClr val="tx1"/>
                </a:solidFill>
                <a:latin typeface="GoodOT-Book"/>
                <a:ea typeface="ＭＳ Ｐゴシック" charset="0"/>
              </a:rPr>
              <a:t>more than 20 </a:t>
            </a:r>
            <a:r>
              <a:rPr lang="en-US" sz="2400" b="0" dirty="0">
                <a:solidFill>
                  <a:schemeClr val="tx1"/>
                </a:solidFill>
                <a:latin typeface="GoodOT-Book"/>
                <a:ea typeface="ＭＳ Ｐゴシック" charset="0"/>
              </a:rPr>
              <a:t>years </a:t>
            </a:r>
            <a:r>
              <a:rPr lang="en-US" sz="2400" b="0" dirty="0" smtClean="0">
                <a:solidFill>
                  <a:schemeClr val="tx1"/>
                </a:solidFill>
                <a:latin typeface="GoodOT-Book"/>
                <a:ea typeface="ＭＳ Ｐゴシック" charset="0"/>
              </a:rPr>
              <a:t>experience</a:t>
            </a:r>
            <a:endParaRPr lang="en-US" sz="2200" b="0" dirty="0" smtClean="0">
              <a:solidFill>
                <a:schemeClr val="tx1"/>
              </a:solidFill>
              <a:latin typeface="GoodOT-Book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900" b="0" dirty="0" smtClean="0">
              <a:solidFill>
                <a:schemeClr val="tx1"/>
              </a:solidFill>
              <a:latin typeface="GoodOT-Book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GoodOT-Book"/>
              </a:rPr>
              <a:t>AP </a:t>
            </a:r>
            <a:r>
              <a:rPr lang="en-US" sz="2400" b="0" dirty="0">
                <a:solidFill>
                  <a:schemeClr val="tx1"/>
                </a:solidFill>
                <a:latin typeface="GoodOT-Book"/>
              </a:rPr>
              <a:t>hosts a series of training sessions for race </a:t>
            </a:r>
            <a:r>
              <a:rPr lang="en-US" sz="2400" b="0" dirty="0" smtClean="0">
                <a:solidFill>
                  <a:schemeClr val="tx1"/>
                </a:solidFill>
                <a:latin typeface="GoodOT-Book"/>
              </a:rPr>
              <a:t>callers </a:t>
            </a:r>
            <a:endParaRPr lang="en-US" sz="2400" b="0" dirty="0">
              <a:solidFill>
                <a:schemeClr val="tx1"/>
              </a:solidFill>
              <a:latin typeface="GoodOT-Book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  <a:defRPr/>
            </a:pPr>
            <a:endParaRPr lang="en-US" sz="2500" dirty="0" smtClean="0">
              <a:solidFill>
                <a:schemeClr val="tx1"/>
              </a:solidFill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637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100" dirty="0">
                <a:ea typeface="ＭＳ Ｐゴシック" charset="0"/>
                <a:cs typeface="+mj-cs"/>
              </a:rPr>
              <a:t>A huge network of local stringers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2286000"/>
            <a:ext cx="7543800" cy="41910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GoodOT-Book"/>
              </a:rPr>
              <a:t>AP hires local stringers to be our eyes and ears at each reporting unit location</a:t>
            </a:r>
          </a:p>
          <a:p>
            <a:pPr lvl="2">
              <a:lnSpc>
                <a:spcPct val="90000"/>
              </a:lnSpc>
              <a:buClr>
                <a:srgbClr val="CB3300"/>
              </a:buClr>
              <a:defRPr/>
            </a:pPr>
            <a:r>
              <a:rPr lang="en-US" sz="2400" dirty="0" smtClean="0">
                <a:solidFill>
                  <a:schemeClr val="tx1"/>
                </a:solidFill>
                <a:latin typeface="GoodOT-Book"/>
              </a:rPr>
              <a:t>For </a:t>
            </a:r>
            <a:r>
              <a:rPr lang="en-US" sz="2400" dirty="0" smtClean="0">
                <a:latin typeface="GoodOT-Book"/>
              </a:rPr>
              <a:t>the</a:t>
            </a:r>
            <a:r>
              <a:rPr lang="en-US" sz="2400" dirty="0" smtClean="0">
                <a:solidFill>
                  <a:schemeClr val="tx1"/>
                </a:solidFill>
                <a:latin typeface="GoodOT-Book"/>
              </a:rPr>
              <a:t> presidential election will have more than 5,000 </a:t>
            </a:r>
            <a:r>
              <a:rPr lang="en-US" sz="2400" dirty="0">
                <a:solidFill>
                  <a:schemeClr val="tx1"/>
                </a:solidFill>
                <a:latin typeface="GoodOT-Book"/>
              </a:rPr>
              <a:t>people were working </a:t>
            </a:r>
            <a:r>
              <a:rPr lang="en-US" sz="2400" dirty="0" smtClean="0">
                <a:solidFill>
                  <a:schemeClr val="tx1"/>
                </a:solidFill>
                <a:latin typeface="GoodOT-Book"/>
              </a:rPr>
              <a:t>on </a:t>
            </a:r>
            <a:r>
              <a:rPr lang="en-US" sz="2400" dirty="0">
                <a:solidFill>
                  <a:schemeClr val="tx1"/>
                </a:solidFill>
                <a:latin typeface="GoodOT-Book"/>
              </a:rPr>
              <a:t>our election </a:t>
            </a:r>
            <a:r>
              <a:rPr lang="en-US" sz="2400" dirty="0" smtClean="0">
                <a:solidFill>
                  <a:schemeClr val="tx1"/>
                </a:solidFill>
                <a:latin typeface="GoodOT-Book"/>
              </a:rPr>
              <a:t>operation</a:t>
            </a:r>
            <a:endParaRPr lang="en-US" sz="2400" dirty="0">
              <a:latin typeface="GoodOT-Book"/>
            </a:endParaRPr>
          </a:p>
          <a:p>
            <a:pPr eaLnBrk="1" hangingPunct="1">
              <a:defRPr/>
            </a:pPr>
            <a:endParaRPr lang="en-US" sz="2400" b="0" dirty="0" smtClean="0">
              <a:solidFill>
                <a:schemeClr val="tx1"/>
              </a:solidFill>
              <a:latin typeface="GoodOT-Book"/>
            </a:endParaRPr>
          </a:p>
          <a:p>
            <a:pPr eaLnBrk="1" hangingPunct="1">
              <a:defRPr/>
            </a:pPr>
            <a:r>
              <a:rPr lang="en-US" sz="2400" b="0" dirty="0" smtClean="0">
                <a:solidFill>
                  <a:schemeClr val="tx1"/>
                </a:solidFill>
                <a:latin typeface="GoodOT-Book"/>
              </a:rPr>
              <a:t>AP stringers are given access and vote updates from election officials in each reporting unit</a:t>
            </a:r>
          </a:p>
        </p:txBody>
      </p:sp>
    </p:spTree>
    <p:extLst>
      <p:ext uri="{BB962C8B-B14F-4D97-AF65-F5344CB8AC3E}">
        <p14:creationId xmlns:p14="http://schemas.microsoft.com/office/powerpoint/2010/main" val="1025575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100" dirty="0" smtClean="0"/>
              <a:t>Professionally run call centers</a:t>
            </a:r>
          </a:p>
        </p:txBody>
      </p:sp>
      <p:pic>
        <p:nvPicPr>
          <p:cNvPr id="29698" name="Picture 5" descr="elect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6019800" cy="402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7315200" y="22860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endParaRPr lang="en-US" sz="1800" smtClean="0">
              <a:latin typeface="Arial" charset="0"/>
            </a:endParaRP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6896100" y="2469356"/>
            <a:ext cx="1981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1800" dirty="0">
                <a:latin typeface="GoodOT-Book"/>
                <a:cs typeface="Arial" pitchFamily="34" charset="0"/>
              </a:rPr>
              <a:t>Experienced center management &amp; supervisors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GoodOT-Book"/>
                <a:cs typeface="Arial" pitchFamily="34" charset="0"/>
              </a:rPr>
              <a:t>AP</a:t>
            </a:r>
            <a:r>
              <a:rPr lang="ja-JP" altLang="en-US" sz="1800" dirty="0">
                <a:latin typeface="GoodOT-Book"/>
                <a:cs typeface="Arial" pitchFamily="34" charset="0"/>
              </a:rPr>
              <a:t>’</a:t>
            </a:r>
            <a:r>
              <a:rPr lang="en-US" altLang="ja-JP" sz="1800" dirty="0">
                <a:latin typeface="GoodOT-Book"/>
                <a:cs typeface="Arial" pitchFamily="34" charset="0"/>
              </a:rPr>
              <a:t>s center staff work every election night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GoodOT-Book"/>
                <a:cs typeface="Arial" pitchFamily="34" charset="0"/>
              </a:rPr>
              <a:t>AP conducts rehearsals for major elections</a:t>
            </a:r>
          </a:p>
        </p:txBody>
      </p:sp>
    </p:spTree>
    <p:extLst>
      <p:ext uri="{BB962C8B-B14F-4D97-AF65-F5344CB8AC3E}">
        <p14:creationId xmlns:p14="http://schemas.microsoft.com/office/powerpoint/2010/main" val="1506476076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_Master_Template_">
  <a:themeElements>
    <a:clrScheme name="AP">
      <a:dk1>
        <a:srgbClr val="333333"/>
      </a:dk1>
      <a:lt1>
        <a:sysClr val="window" lastClr="FFFFFF"/>
      </a:lt1>
      <a:dk2>
        <a:srgbClr val="081C2F"/>
      </a:dk2>
      <a:lt2>
        <a:srgbClr val="E7E2D8"/>
      </a:lt2>
      <a:accent1>
        <a:srgbClr val="146994"/>
      </a:accent1>
      <a:accent2>
        <a:srgbClr val="669900"/>
      </a:accent2>
      <a:accent3>
        <a:srgbClr val="ECB200"/>
      </a:accent3>
      <a:accent4>
        <a:srgbClr val="660775"/>
      </a:accent4>
      <a:accent5>
        <a:srgbClr val="B6B6AB"/>
      </a:accent5>
      <a:accent6>
        <a:srgbClr val="FF322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P Lt Gray">
  <a:themeElements>
    <a:clrScheme name="AP">
      <a:dk1>
        <a:srgbClr val="333333"/>
      </a:dk1>
      <a:lt1>
        <a:sysClr val="window" lastClr="FFFFFF"/>
      </a:lt1>
      <a:dk2>
        <a:srgbClr val="081C2F"/>
      </a:dk2>
      <a:lt2>
        <a:srgbClr val="E7E2D8"/>
      </a:lt2>
      <a:accent1>
        <a:srgbClr val="146994"/>
      </a:accent1>
      <a:accent2>
        <a:srgbClr val="669900"/>
      </a:accent2>
      <a:accent3>
        <a:srgbClr val="ECB200"/>
      </a:accent3>
      <a:accent4>
        <a:srgbClr val="660775"/>
      </a:accent4>
      <a:accent5>
        <a:srgbClr val="B6B6AB"/>
      </a:accent5>
      <a:accent6>
        <a:srgbClr val="FF322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>
            <a:latin typeface="Georgia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AP  Purple">
  <a:themeElements>
    <a:clrScheme name="AP">
      <a:dk1>
        <a:srgbClr val="333333"/>
      </a:dk1>
      <a:lt1>
        <a:sysClr val="window" lastClr="FFFFFF"/>
      </a:lt1>
      <a:dk2>
        <a:srgbClr val="081C2F"/>
      </a:dk2>
      <a:lt2>
        <a:srgbClr val="E7E2D8"/>
      </a:lt2>
      <a:accent1>
        <a:srgbClr val="146994"/>
      </a:accent1>
      <a:accent2>
        <a:srgbClr val="669900"/>
      </a:accent2>
      <a:accent3>
        <a:srgbClr val="ECB200"/>
      </a:accent3>
      <a:accent4>
        <a:srgbClr val="660775"/>
      </a:accent4>
      <a:accent5>
        <a:srgbClr val="B6B6AB"/>
      </a:accent5>
      <a:accent6>
        <a:srgbClr val="FF322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bg1"/>
            </a:solidFill>
            <a:latin typeface="Georgia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P Drk Gray">
  <a:themeElements>
    <a:clrScheme name="AP">
      <a:dk1>
        <a:srgbClr val="333333"/>
      </a:dk1>
      <a:lt1>
        <a:sysClr val="window" lastClr="FFFFFF"/>
      </a:lt1>
      <a:dk2>
        <a:srgbClr val="081C2F"/>
      </a:dk2>
      <a:lt2>
        <a:srgbClr val="E7E2D8"/>
      </a:lt2>
      <a:accent1>
        <a:srgbClr val="146994"/>
      </a:accent1>
      <a:accent2>
        <a:srgbClr val="669900"/>
      </a:accent2>
      <a:accent3>
        <a:srgbClr val="ECB200"/>
      </a:accent3>
      <a:accent4>
        <a:srgbClr val="660775"/>
      </a:accent4>
      <a:accent5>
        <a:srgbClr val="B6B6AB"/>
      </a:accent5>
      <a:accent6>
        <a:srgbClr val="FF322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>
            <a:latin typeface="Georgia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AP Blue">
  <a:themeElements>
    <a:clrScheme name="AP">
      <a:dk1>
        <a:srgbClr val="333333"/>
      </a:dk1>
      <a:lt1>
        <a:sysClr val="window" lastClr="FFFFFF"/>
      </a:lt1>
      <a:dk2>
        <a:srgbClr val="081C2F"/>
      </a:dk2>
      <a:lt2>
        <a:srgbClr val="E7E2D8"/>
      </a:lt2>
      <a:accent1>
        <a:srgbClr val="146994"/>
      </a:accent1>
      <a:accent2>
        <a:srgbClr val="669900"/>
      </a:accent2>
      <a:accent3>
        <a:srgbClr val="ECB200"/>
      </a:accent3>
      <a:accent4>
        <a:srgbClr val="660775"/>
      </a:accent4>
      <a:accent5>
        <a:srgbClr val="B6B6AB"/>
      </a:accent5>
      <a:accent6>
        <a:srgbClr val="FF322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>
            <a:latin typeface="Georgia" pitchFamily="18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AP_Master_Template_</Template>
  <TotalTime>15853</TotalTime>
  <Words>694</Words>
  <Application>Microsoft Office PowerPoint</Application>
  <PresentationFormat>On-screen Show (4:3)</PresentationFormat>
  <Paragraphs>141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AP_Master_Template_</vt:lpstr>
      <vt:lpstr>AP Lt Gray</vt:lpstr>
      <vt:lpstr>AP  Purple</vt:lpstr>
      <vt:lpstr>AP Drk Gray</vt:lpstr>
      <vt:lpstr>AP Blue</vt:lpstr>
      <vt:lpstr>AP Elections: Overview   </vt:lpstr>
      <vt:lpstr>The only source for all election results </vt:lpstr>
      <vt:lpstr>AP Elections</vt:lpstr>
      <vt:lpstr>A long history, wide scope</vt:lpstr>
      <vt:lpstr>Our values and priorities</vt:lpstr>
      <vt:lpstr>How do we do it? Our assets include:</vt:lpstr>
      <vt:lpstr>Experienced staff</vt:lpstr>
      <vt:lpstr>A huge network of local stringers</vt:lpstr>
      <vt:lpstr>Professionally run call centers</vt:lpstr>
      <vt:lpstr>Verification</vt:lpstr>
      <vt:lpstr>Race Calls</vt:lpstr>
      <vt:lpstr>What’s Different in 2012?</vt:lpstr>
      <vt:lpstr>Mobile for smart and not-so Smart Phones</vt:lpstr>
      <vt:lpstr>Examples</vt:lpstr>
      <vt:lpstr>PowerPoint Presentation</vt:lpstr>
    </vt:vector>
  </TitlesOfParts>
  <Company>The Associated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</dc:creator>
  <cp:lastModifiedBy>wolfram</cp:lastModifiedBy>
  <cp:revision>79</cp:revision>
  <cp:lastPrinted>2012-06-07T13:35:16Z</cp:lastPrinted>
  <dcterms:created xsi:type="dcterms:W3CDTF">2012-04-27T16:36:28Z</dcterms:created>
  <dcterms:modified xsi:type="dcterms:W3CDTF">2012-09-06T14:57:09Z</dcterms:modified>
</cp:coreProperties>
</file>