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91" r:id="rId2"/>
    <p:sldId id="295" r:id="rId3"/>
    <p:sldId id="329" r:id="rId4"/>
    <p:sldId id="296" r:id="rId5"/>
    <p:sldId id="336" r:id="rId6"/>
    <p:sldId id="341" r:id="rId7"/>
    <p:sldId id="321" r:id="rId8"/>
    <p:sldId id="349" r:id="rId9"/>
    <p:sldId id="333" r:id="rId10"/>
    <p:sldId id="339" r:id="rId11"/>
    <p:sldId id="302" r:id="rId12"/>
    <p:sldId id="343" r:id="rId13"/>
    <p:sldId id="332" r:id="rId14"/>
    <p:sldId id="331" r:id="rId15"/>
    <p:sldId id="344" r:id="rId16"/>
    <p:sldId id="345" r:id="rId17"/>
    <p:sldId id="350" r:id="rId18"/>
    <p:sldId id="324" r:id="rId19"/>
    <p:sldId id="290" r:id="rId20"/>
  </p:sldIdLst>
  <p:sldSz cx="9144000" cy="6858000" type="screen4x3"/>
  <p:notesSz cx="6858000" cy="9144000"/>
  <p:defaultTextStyle>
    <a:defPPr>
      <a:defRPr lang="en-US"/>
    </a:defPPr>
    <a:lvl1pPr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 Web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98B"/>
    <a:srgbClr val="4B59AE"/>
    <a:srgbClr val="416FE0"/>
    <a:srgbClr val="AF025D"/>
    <a:srgbClr val="ABABAB"/>
    <a:srgbClr val="C8E1F9"/>
    <a:srgbClr val="8D8D8D"/>
    <a:srgbClr val="776682"/>
    <a:srgbClr val="2209D1"/>
    <a:srgbClr val="AF1D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20" autoAdjust="0"/>
  </p:normalViewPr>
  <p:slideViewPr>
    <p:cSldViewPr>
      <p:cViewPr>
        <p:scale>
          <a:sx n="90" d="100"/>
          <a:sy n="90" d="100"/>
        </p:scale>
        <p:origin x="-1608" y="16"/>
      </p:cViewPr>
      <p:guideLst>
        <p:guide orient="horz" pos="2160"/>
        <p:guide pos="2880"/>
      </p:guideLst>
    </p:cSldViewPr>
  </p:slideViewPr>
  <p:outlineViewPr>
    <p:cViewPr>
      <p:scale>
        <a:sx n="33" d="100"/>
        <a:sy n="33" d="100"/>
      </p:scale>
      <p:origin x="0" y="73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B95B90A1-A765-4E48-8FE7-D0369DE34D37}" type="slidenum">
              <a:rPr lang="en-US"/>
              <a:pPr>
                <a:defRPr/>
              </a:pPr>
              <a:t>‹#›</a:t>
            </a:fld>
            <a:endParaRPr lang="en-US"/>
          </a:p>
        </p:txBody>
      </p:sp>
    </p:spTree>
    <p:extLst>
      <p:ext uri="{BB962C8B-B14F-4D97-AF65-F5344CB8AC3E}">
        <p14:creationId xmlns:p14="http://schemas.microsoft.com/office/powerpoint/2010/main" val="376423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E8AF04A5-A895-AA4B-B4AC-52D41CBBAE6F}" type="slidenum">
              <a:rPr lang="en-US"/>
              <a:pPr>
                <a:defRPr/>
              </a:pPr>
              <a:t>‹#›</a:t>
            </a:fld>
            <a:endParaRPr lang="en-US"/>
          </a:p>
        </p:txBody>
      </p:sp>
    </p:spTree>
    <p:extLst>
      <p:ext uri="{BB962C8B-B14F-4D97-AF65-F5344CB8AC3E}">
        <p14:creationId xmlns:p14="http://schemas.microsoft.com/office/powerpoint/2010/main" val="3887178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9CE27-A7F9-264D-8653-147E6659F7C9}" type="slidenum">
              <a:rPr lang="en-US" smtClean="0"/>
              <a:pPr/>
              <a:t>1</a:t>
            </a:fld>
            <a:endParaRPr lang="en-US"/>
          </a:p>
        </p:txBody>
      </p:sp>
    </p:spTree>
    <p:extLst>
      <p:ext uri="{BB962C8B-B14F-4D97-AF65-F5344CB8AC3E}">
        <p14:creationId xmlns:p14="http://schemas.microsoft.com/office/powerpoint/2010/main" val="426164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0B020EDA-1772-0843-B1F3-C6028B5ECAE9}" type="slidenum">
              <a:rPr lang="en-US"/>
              <a:pPr/>
              <a:t>11</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Misinterp</a:t>
            </a:r>
            <a:r>
              <a:rPr lang="en-US" baseline="0" dirty="0" smtClean="0"/>
              <a:t> - Agronomy – want strict control of data and interaction around how interpreted, secondary users can’t understand all conditions at play in the field site</a:t>
            </a:r>
          </a:p>
          <a:p>
            <a:r>
              <a:rPr lang="en-US" dirty="0" err="1" smtClean="0"/>
              <a:t>Misapprop</a:t>
            </a:r>
            <a:r>
              <a:rPr lang="en-US" baseline="0" dirty="0" smtClean="0"/>
              <a:t> - </a:t>
            </a:r>
            <a:r>
              <a:rPr lang="en-US" dirty="0" smtClean="0"/>
              <a:t>Geology</a:t>
            </a:r>
            <a:r>
              <a:rPr lang="en-US" baseline="0" dirty="0" smtClean="0"/>
              <a:t> - </a:t>
            </a:r>
            <a:r>
              <a:rPr lang="en-US" dirty="0" smtClean="0"/>
              <a:t>Data had been shared</a:t>
            </a:r>
            <a:r>
              <a:rPr lang="en-US" baseline="0" dirty="0" smtClean="0"/>
              <a:t> but did not expect it to be used – prior to his own publication – </a:t>
            </a:r>
          </a:p>
          <a:p>
            <a:r>
              <a:rPr lang="en-US" sz="1200" b="0" i="0" u="none" strike="noStrike" kern="1200" baseline="0" dirty="0" smtClean="0">
                <a:solidFill>
                  <a:schemeClr val="tx1"/>
                </a:solidFill>
                <a:latin typeface="+mn-lt"/>
                <a:ea typeface="+mn-ea"/>
                <a:cs typeface="+mn-cs"/>
              </a:rPr>
              <a:t>Good faith use – cherry picking by industry to show efficacy of certain products in marketing materials; breach of scientific protocol, and also a lack of enforcement of the formal agreement between the institution and industry organizations. </a:t>
            </a:r>
            <a:endParaRPr lang="en-US" baseline="0" dirty="0" smtClean="0"/>
          </a:p>
          <a:p>
            <a:r>
              <a:rPr lang="en-US" baseline="0" dirty="0" smtClean="0"/>
              <a:t>Anthropology - saw poster, scrutinizing discovered base on his data, though not obvious; another case their data downloaded &amp; used but reference made to some earlier associated work not directly tied to the particular data set.</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Open Archival Information System</a:t>
            </a: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0C38F59C-ADF6-3C4B-AB1E-F4ED7919C7C6}"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0"/>
                <a:cs typeface="ＭＳ Ｐゴシック" charset="0"/>
              </a:rPr>
              <a:t>Looks like Gartner Hype cycle – but not trough of disillusionment</a:t>
            </a:r>
          </a:p>
          <a:p>
            <a:r>
              <a:rPr lang="en-US" sz="1200" kern="1200" dirty="0" smtClean="0">
                <a:solidFill>
                  <a:schemeClr val="tx1"/>
                </a:solidFill>
                <a:latin typeface="Arial" charset="0"/>
                <a:ea typeface="ＭＳ Ｐゴシック" charset="0"/>
                <a:cs typeface="ＭＳ Ｐゴシック" charset="0"/>
              </a:rPr>
              <a:t>At </a:t>
            </a:r>
            <a:r>
              <a:rPr lang="en-US" sz="1200" kern="1200" dirty="0" smtClean="0">
                <a:solidFill>
                  <a:schemeClr val="tx1"/>
                </a:solidFill>
                <a:latin typeface="Arial" charset="0"/>
                <a:ea typeface="ＭＳ Ｐゴシック" charset="0"/>
                <a:cs typeface="ＭＳ Ｐゴシック" charset="0"/>
              </a:rPr>
              <a:t>some point they release it publicly and usage starts to rise.  The amount and timing of rise depends on the breadth of the community that finds that kind of data useful.  In the the science community the rise will generally continue as folks become familiar with the data and its utility until sometime after the data stops (i.e., the mission ends or the data stream is defunded or whatever).  At that point, their attention will go to whatever new data products exist that sort of do similar things, so usage will drop for some period of time.</a:t>
            </a:r>
          </a:p>
          <a:p>
            <a:endParaRPr lang="en-US" sz="1200" kern="1200" dirty="0" smtClean="0">
              <a:solidFill>
                <a:schemeClr val="tx1"/>
              </a:solidFill>
              <a:latin typeface="Arial" charset="0"/>
              <a:ea typeface="ＭＳ Ｐゴシック" charset="0"/>
              <a:cs typeface="ＭＳ Ｐゴシック" charset="0"/>
            </a:endParaRPr>
          </a:p>
          <a:p>
            <a:r>
              <a:rPr lang="en-US" sz="1200" kern="1200" dirty="0" smtClean="0">
                <a:solidFill>
                  <a:schemeClr val="tx1"/>
                </a:solidFill>
                <a:latin typeface="Arial" charset="0"/>
                <a:ea typeface="ＭＳ Ｐゴシック" charset="0"/>
                <a:cs typeface="ＭＳ Ｐゴシック" charset="0"/>
              </a:rPr>
              <a:t>The problem is that funding for archives generally drops off just about when the interest is lowest so lots of data never make it across that "trough of disillusion" as the Gartner folks term it, which of course makes any data that does survive the gap even more popular and important.  I would say that at least in the Earth sciences this sort of curve is considered "the norm".</a:t>
            </a:r>
            <a:endParaRPr lang="en-US" dirty="0"/>
          </a:p>
        </p:txBody>
      </p:sp>
      <p:sp>
        <p:nvSpPr>
          <p:cNvPr id="4" name="Slide Number Placeholder 3"/>
          <p:cNvSpPr>
            <a:spLocks noGrp="1"/>
          </p:cNvSpPr>
          <p:nvPr>
            <p:ph type="sldNum" sz="quarter" idx="10"/>
          </p:nvPr>
        </p:nvSpPr>
        <p:spPr/>
        <p:txBody>
          <a:bodyPr/>
          <a:lstStyle/>
          <a:p>
            <a:pPr>
              <a:defRPr/>
            </a:pPr>
            <a:fld id="{E8AF04A5-A895-AA4B-B4AC-52D41CBBAE6F}" type="slidenum">
              <a:rPr lang="en-US" smtClean="0"/>
              <a:pPr>
                <a:defRPr/>
              </a:pPr>
              <a:t>14</a:t>
            </a:fld>
            <a:endParaRPr lang="en-US"/>
          </a:p>
        </p:txBody>
      </p:sp>
    </p:spTree>
    <p:extLst>
      <p:ext uri="{BB962C8B-B14F-4D97-AF65-F5344CB8AC3E}">
        <p14:creationId xmlns:p14="http://schemas.microsoft.com/office/powerpoint/2010/main" val="157140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Linkages to field</a:t>
            </a:r>
            <a:r>
              <a:rPr lang="en-US" baseline="0" dirty="0" smtClean="0"/>
              <a:t> notes, photographs, physical specimens, processing scripts, simulations</a:t>
            </a:r>
            <a:endParaRPr lang="en-US" dirty="0"/>
          </a:p>
        </p:txBody>
      </p:sp>
      <p:sp>
        <p:nvSpPr>
          <p:cNvPr id="4" name="Slide Number Placeholder 3"/>
          <p:cNvSpPr>
            <a:spLocks noGrp="1"/>
          </p:cNvSpPr>
          <p:nvPr>
            <p:ph type="sldNum" sz="quarter" idx="10"/>
          </p:nvPr>
        </p:nvSpPr>
        <p:spPr/>
        <p:txBody>
          <a:bodyPr/>
          <a:lstStyle/>
          <a:p>
            <a:pPr>
              <a:defRPr/>
            </a:pPr>
            <a:fld id="{E8AF04A5-A895-AA4B-B4AC-52D41CBBAE6F}" type="slidenum">
              <a:rPr lang="en-US" smtClean="0"/>
              <a:pPr>
                <a:defRPr/>
              </a:pPr>
              <a:t>15</a:t>
            </a:fld>
            <a:endParaRPr lang="en-US"/>
          </a:p>
        </p:txBody>
      </p:sp>
    </p:spTree>
    <p:extLst>
      <p:ext uri="{BB962C8B-B14F-4D97-AF65-F5344CB8AC3E}">
        <p14:creationId xmlns:p14="http://schemas.microsoft.com/office/powerpoint/2010/main" val="108083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of capturing and representing work</a:t>
            </a:r>
            <a:r>
              <a:rPr lang="en-US" baseline="0" dirty="0" smtClean="0"/>
              <a:t> with shared data</a:t>
            </a:r>
            <a:endParaRPr lang="en-US" dirty="0"/>
          </a:p>
        </p:txBody>
      </p:sp>
      <p:sp>
        <p:nvSpPr>
          <p:cNvPr id="4" name="Slide Number Placeholder 3"/>
          <p:cNvSpPr>
            <a:spLocks noGrp="1"/>
          </p:cNvSpPr>
          <p:nvPr>
            <p:ph type="sldNum" sz="quarter" idx="10"/>
          </p:nvPr>
        </p:nvSpPr>
        <p:spPr/>
        <p:txBody>
          <a:bodyPr/>
          <a:lstStyle/>
          <a:p>
            <a:pPr>
              <a:defRPr/>
            </a:pPr>
            <a:fld id="{E8AF04A5-A895-AA4B-B4AC-52D41CBBAE6F}" type="slidenum">
              <a:rPr lang="en-US" smtClean="0"/>
              <a:pPr>
                <a:defRPr/>
              </a:pPr>
              <a:t>16</a:t>
            </a:fld>
            <a:endParaRPr lang="en-US"/>
          </a:p>
        </p:txBody>
      </p:sp>
    </p:spTree>
    <p:extLst>
      <p:ext uri="{BB962C8B-B14F-4D97-AF65-F5344CB8AC3E}">
        <p14:creationId xmlns:p14="http://schemas.microsoft.com/office/powerpoint/2010/main" val="382422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charset="0"/>
                <a:cs typeface="ＭＳ Ｐゴシック" charset="0"/>
              </a:rPr>
              <a:t> enough representation information, context, metadata, fixity, etc. such</a:t>
            </a:r>
          </a:p>
          <a:p>
            <a:r>
              <a:rPr lang="en-US" sz="1200" b="0" i="0" u="none" strike="noStrike" kern="1200" baseline="0" dirty="0" smtClean="0">
                <a:solidFill>
                  <a:schemeClr val="tx1"/>
                </a:solidFill>
                <a:latin typeface="Arial" charset="0"/>
                <a:ea typeface="ＭＳ Ｐゴシック" charset="0"/>
                <a:cs typeface="ＭＳ Ｐゴシック" charset="0"/>
              </a:rPr>
              <a:t>that someone -- or some machine -- other than the original data producer can use and interpret the data.</a:t>
            </a:r>
            <a:endParaRPr lang="en-US" dirty="0"/>
          </a:p>
        </p:txBody>
      </p:sp>
      <p:sp>
        <p:nvSpPr>
          <p:cNvPr id="4" name="Slide Number Placeholder 3"/>
          <p:cNvSpPr>
            <a:spLocks noGrp="1"/>
          </p:cNvSpPr>
          <p:nvPr>
            <p:ph type="sldNum" sz="quarter" idx="10"/>
          </p:nvPr>
        </p:nvSpPr>
        <p:spPr/>
        <p:txBody>
          <a:bodyPr/>
          <a:lstStyle/>
          <a:p>
            <a:pPr>
              <a:defRPr/>
            </a:pPr>
            <a:fld id="{E8AF04A5-A895-AA4B-B4AC-52D41CBBAE6F}" type="slidenum">
              <a:rPr lang="en-US" smtClean="0"/>
              <a:pPr>
                <a:defRPr/>
              </a:pPr>
              <a:t>17</a:t>
            </a:fld>
            <a:endParaRPr lang="en-US"/>
          </a:p>
        </p:txBody>
      </p:sp>
    </p:spTree>
    <p:extLst>
      <p:ext uri="{BB962C8B-B14F-4D97-AF65-F5344CB8AC3E}">
        <p14:creationId xmlns:p14="http://schemas.microsoft.com/office/powerpoint/2010/main" val="94057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Bioprospecting</a:t>
            </a:r>
            <a:r>
              <a:rPr lang="en-US" dirty="0" smtClean="0"/>
              <a:t> – commercial</a:t>
            </a:r>
            <a:r>
              <a:rPr lang="en-US" baseline="0" dirty="0" smtClean="0"/>
              <a:t> profit</a:t>
            </a:r>
            <a:endParaRPr lang="en-US" dirty="0"/>
          </a:p>
        </p:txBody>
      </p:sp>
      <p:sp>
        <p:nvSpPr>
          <p:cNvPr id="4" name="Slide Number Placeholder 3"/>
          <p:cNvSpPr>
            <a:spLocks noGrp="1"/>
          </p:cNvSpPr>
          <p:nvPr>
            <p:ph type="sldNum" sz="quarter" idx="10"/>
          </p:nvPr>
        </p:nvSpPr>
        <p:spPr/>
        <p:txBody>
          <a:bodyPr/>
          <a:lstStyle/>
          <a:p>
            <a:pPr>
              <a:defRPr/>
            </a:pPr>
            <a:fld id="{E8AF04A5-A895-AA4B-B4AC-52D41CBBAE6F}" type="slidenum">
              <a:rPr lang="en-US" smtClean="0"/>
              <a:pPr>
                <a:defRPr/>
              </a:pPr>
              <a:t>18</a:t>
            </a:fld>
            <a:endParaRPr lang="en-US"/>
          </a:p>
        </p:txBody>
      </p:sp>
    </p:spTree>
    <p:extLst>
      <p:ext uri="{BB962C8B-B14F-4D97-AF65-F5344CB8AC3E}">
        <p14:creationId xmlns:p14="http://schemas.microsoft.com/office/powerpoint/2010/main" val="381289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Socio-cultural, behavioral studies of</a:t>
            </a:r>
          </a:p>
          <a:p>
            <a:pPr algn="l"/>
            <a:r>
              <a:rPr lang="en-US" baseline="0" dirty="0" smtClean="0"/>
              <a:t>Data production and </a:t>
            </a:r>
            <a:r>
              <a:rPr lang="en-US" baseline="0" dirty="0" smtClean="0"/>
              <a:t>use / Cultures </a:t>
            </a:r>
            <a:r>
              <a:rPr lang="en-US" baseline="0" dirty="0" smtClean="0"/>
              <a:t>of sharing and </a:t>
            </a:r>
            <a:r>
              <a:rPr lang="en-US" baseline="0" dirty="0" smtClean="0"/>
              <a:t> / norms </a:t>
            </a:r>
            <a:r>
              <a:rPr lang="en-US" baseline="0" dirty="0" smtClean="0"/>
              <a:t>of re-using data </a:t>
            </a:r>
          </a:p>
          <a:p>
            <a:pPr algn="l"/>
            <a:r>
              <a:rPr lang="en-US" baseline="0" dirty="0" smtClean="0"/>
              <a:t>Inform Data Conservancy systems and service </a:t>
            </a:r>
            <a:r>
              <a:rPr lang="en-US" baseline="0" dirty="0" smtClean="0"/>
              <a:t>development</a:t>
            </a:r>
          </a:p>
          <a:p>
            <a:pPr algn="l"/>
            <a:r>
              <a:rPr lang="en-US" baseline="0" dirty="0" smtClean="0"/>
              <a:t>Specialization in Data </a:t>
            </a:r>
            <a:r>
              <a:rPr lang="en-US" baseline="0" dirty="0" err="1" smtClean="0"/>
              <a:t>Curation</a:t>
            </a:r>
            <a:endParaRPr lang="en-US" baseline="0" dirty="0" smtClean="0"/>
          </a:p>
          <a:p>
            <a:pPr algn="l"/>
            <a:endParaRPr lang="en-US" baseline="0" dirty="0" smtClean="0"/>
          </a:p>
          <a:p>
            <a:pPr algn="l"/>
            <a:r>
              <a:rPr lang="en-US" baseline="0" dirty="0" smtClean="0"/>
              <a:t>Data concepts team – </a:t>
            </a:r>
            <a:r>
              <a:rPr lang="en-US" sz="1200" u="sng" baseline="0" dirty="0" smtClean="0"/>
              <a:t>Data Concepts team</a:t>
            </a:r>
            <a:r>
              <a:rPr lang="en-US" sz="1200" baseline="0" dirty="0" smtClean="0"/>
              <a:t>  	</a:t>
            </a:r>
            <a:br>
              <a:rPr lang="en-US" sz="1200" baseline="0" dirty="0" smtClean="0"/>
            </a:br>
            <a:r>
              <a:rPr lang="en-US" sz="1200" baseline="0" dirty="0" smtClean="0"/>
              <a:t>	 </a:t>
            </a:r>
            <a:r>
              <a:rPr lang="en-US" sz="1200" baseline="0" dirty="0" err="1" smtClean="0"/>
              <a:t>Renar</a:t>
            </a:r>
            <a:r>
              <a:rPr lang="en-US" sz="1200" baseline="0" dirty="0" smtClean="0"/>
              <a:t>, </a:t>
            </a:r>
            <a:r>
              <a:rPr lang="en-US" sz="1200" baseline="0" dirty="0" err="1" smtClean="0"/>
              <a:t>Dubin</a:t>
            </a:r>
            <a:r>
              <a:rPr lang="en-US" sz="1200" baseline="0" dirty="0" smtClean="0"/>
              <a:t>, </a:t>
            </a:r>
            <a:r>
              <a:rPr lang="en-US" sz="1200" baseline="0" dirty="0" err="1" smtClean="0"/>
              <a:t>Wickett</a:t>
            </a:r>
            <a:r>
              <a:rPr lang="en-US" sz="1200" baseline="0" dirty="0" smtClean="0"/>
              <a:t>, </a:t>
            </a:r>
            <a:r>
              <a:rPr lang="en-US" sz="1200" baseline="0" dirty="0" err="1" smtClean="0"/>
              <a:t>Sacchi</a:t>
            </a:r>
            <a:r>
              <a:rPr lang="en-US" baseline="0" dirty="0" err="1" smtClean="0"/>
              <a:t>formal</a:t>
            </a:r>
            <a:r>
              <a:rPr lang="en-US" baseline="0" dirty="0" smtClean="0"/>
              <a:t> data modeling group</a:t>
            </a:r>
          </a:p>
          <a:p>
            <a:pPr algn="l"/>
            <a:endParaRPr lang="en-US" baseline="0" dirty="0" smtClean="0"/>
          </a:p>
          <a:p>
            <a:r>
              <a:rPr lang="en-US" sz="1200" kern="1200" dirty="0" smtClean="0">
                <a:solidFill>
                  <a:schemeClr val="tx1"/>
                </a:solidFill>
                <a:latin typeface="Arial" charset="0"/>
                <a:ea typeface="ＭＳ Ｐゴシック" charset="0"/>
                <a:cs typeface="ＭＳ Ｐゴシック" charset="0"/>
              </a:rPr>
              <a:t>Basic Representation Model and the Systematic Assertion Model. </a:t>
            </a:r>
          </a:p>
          <a:p>
            <a:endParaRPr lang="en-US" sz="1200" kern="1200" dirty="0" smtClean="0">
              <a:solidFill>
                <a:schemeClr val="tx1"/>
              </a:solidFill>
              <a:latin typeface="Arial" charset="0"/>
              <a:ea typeface="ＭＳ Ｐゴシック" charset="0"/>
              <a:cs typeface="ＭＳ Ｐゴシック" charset="0"/>
            </a:endParaRPr>
          </a:p>
          <a:p>
            <a:r>
              <a:rPr lang="en-US" sz="1200" kern="1200" dirty="0" smtClean="0">
                <a:solidFill>
                  <a:schemeClr val="tx1"/>
                </a:solidFill>
                <a:latin typeface="Arial" charset="0"/>
                <a:ea typeface="ＭＳ Ｐゴシック" charset="0"/>
                <a:cs typeface="ＭＳ Ｐゴシック" charset="0"/>
              </a:rPr>
              <a:t>bridge the gap between preservation models that identify and describe entities and processes involved in preservation (like OAIS and PLANETS) </a:t>
            </a:r>
          </a:p>
          <a:p>
            <a:r>
              <a:rPr lang="en-US" sz="1200" kern="1200" dirty="0" smtClean="0">
                <a:solidFill>
                  <a:schemeClr val="tx1"/>
                </a:solidFill>
                <a:latin typeface="Arial" charset="0"/>
                <a:ea typeface="ＭＳ Ｐゴシック" charset="0"/>
                <a:cs typeface="ＭＳ Ｐゴシック" charset="0"/>
              </a:rPr>
              <a:t>and scientific data models that describe entities and processes in a particular scientific domain of study.</a:t>
            </a:r>
          </a:p>
          <a:p>
            <a:endParaRPr lang="en-US" sz="1200" kern="1200" dirty="0" smtClean="0">
              <a:solidFill>
                <a:schemeClr val="tx1"/>
              </a:solidFill>
              <a:latin typeface="Arial" charset="0"/>
              <a:ea typeface="ＭＳ Ｐゴシック" charset="0"/>
              <a:cs typeface="ＭＳ Ｐゴシック" charset="0"/>
            </a:endParaRPr>
          </a:p>
          <a:p>
            <a:pPr marL="285750" indent="-285750">
              <a:buAutoNum type="romanLcParenBoth"/>
            </a:pPr>
            <a:r>
              <a:rPr lang="en-US" sz="1200" kern="1200" dirty="0" smtClean="0">
                <a:solidFill>
                  <a:schemeClr val="tx1"/>
                </a:solidFill>
                <a:latin typeface="Arial" charset="0"/>
                <a:ea typeface="ＭＳ Ｐゴシック" charset="0"/>
                <a:cs typeface="ＭＳ Ｐゴシック" charset="0"/>
              </a:rPr>
              <a:t>Consistent</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identification and characterization of digitally-encoded scientific</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data, </a:t>
            </a:r>
          </a:p>
          <a:p>
            <a:pPr marL="0" indent="0">
              <a:buNone/>
            </a:pPr>
            <a:r>
              <a:rPr lang="en-US" sz="1200" kern="1200" dirty="0" smtClean="0">
                <a:solidFill>
                  <a:schemeClr val="tx1"/>
                </a:solidFill>
                <a:latin typeface="Arial" charset="0"/>
                <a:ea typeface="ＭＳ Ｐゴシック" charset="0"/>
                <a:cs typeface="ＭＳ Ｐゴシック" charset="0"/>
              </a:rPr>
              <a:t>(ii) fine-grained description of scientific equivalence</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relationships,</a:t>
            </a:r>
          </a:p>
          <a:p>
            <a:pPr marL="0" indent="0">
              <a:buNone/>
            </a:pPr>
            <a:r>
              <a:rPr lang="en-US" sz="1200" kern="1200" dirty="0" smtClean="0">
                <a:solidFill>
                  <a:schemeClr val="tx1"/>
                </a:solidFill>
                <a:latin typeface="Arial" charset="0"/>
                <a:ea typeface="ＭＳ Ｐゴシック" charset="0"/>
                <a:cs typeface="ＭＳ Ｐゴシック" charset="0"/>
              </a:rPr>
              <a:t>(iii) better integration of data provenance tracking</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with the larger stewardship enterprise.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59CE27-A7F9-264D-8653-147E6659F7C9}" type="slidenum">
              <a:rPr lang="en-US" smtClean="0"/>
              <a:pPr/>
              <a:t>2</a:t>
            </a:fld>
            <a:endParaRPr lang="en-US"/>
          </a:p>
        </p:txBody>
      </p:sp>
    </p:spTree>
    <p:extLst>
      <p:ext uri="{BB962C8B-B14F-4D97-AF65-F5344CB8AC3E}">
        <p14:creationId xmlns:p14="http://schemas.microsoft.com/office/powerpoint/2010/main" val="403931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a:lstStyle/>
          <a:p>
            <a:fld id="{5CFB733F-FB8A-F84A-9806-4BEA34FF6A35}" type="slidenum">
              <a:rPr lang="en-US"/>
              <a:pPr/>
              <a:t>3</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Understand that the recent - </a:t>
            </a:r>
            <a:r>
              <a:rPr lang="en-US" b="1" dirty="0" smtClean="0"/>
              <a:t>Big Data and Long Tails</a:t>
            </a:r>
            <a:r>
              <a:rPr lang="en-US" b="1" baseline="0" dirty="0" smtClean="0"/>
              <a:t> </a:t>
            </a:r>
            <a:r>
              <a:rPr lang="en-US" b="0" baseline="0" dirty="0" smtClean="0"/>
              <a:t>workshop</a:t>
            </a:r>
            <a:r>
              <a:rPr lang="en-US" b="1" baseline="0" dirty="0" smtClean="0"/>
              <a:t> </a:t>
            </a:r>
            <a:r>
              <a:rPr lang="en-US" b="0" baseline="0" dirty="0" smtClean="0"/>
              <a:t>in Park City, the phrase became “big tail”</a:t>
            </a:r>
            <a:endParaRPr lang="en-US" b="1" dirty="0" smtClean="0"/>
          </a:p>
          <a:p>
            <a:pPr eaLnBrk="1" hangingPunct="1">
              <a:spcBef>
                <a:spcPct val="0"/>
              </a:spcBef>
            </a:pPr>
            <a:endParaRPr lang="en-US" dirty="0" smtClean="0"/>
          </a:p>
          <a:p>
            <a:pPr eaLnBrk="1" hangingPunct="1">
              <a:spcBef>
                <a:spcPct val="0"/>
              </a:spcBef>
            </a:pPr>
            <a:r>
              <a:rPr lang="en-US" dirty="0" smtClean="0"/>
              <a:t>Ethnographic</a:t>
            </a:r>
            <a:r>
              <a:rPr lang="en-US" baseline="0" dirty="0" smtClean="0"/>
              <a:t> studies we like to use what we call “in vivo” quotes – things participants say that express the concept better than we can in new words</a:t>
            </a:r>
          </a:p>
          <a:p>
            <a:pPr eaLnBrk="1" hangingPunct="1">
              <a:spcBef>
                <a:spcPct val="0"/>
              </a:spcBef>
            </a:pPr>
            <a:r>
              <a:rPr lang="en-US" baseline="0" dirty="0" smtClean="0"/>
              <a:t>One of our favorites, although never made it into publication yet, has been our </a:t>
            </a:r>
            <a:r>
              <a:rPr lang="en-US" baseline="0" dirty="0" err="1" smtClean="0"/>
              <a:t>geobiologists</a:t>
            </a:r>
            <a:r>
              <a:rPr lang="en-US" baseline="0" dirty="0" smtClean="0"/>
              <a:t> talking about their “big ass” spreadsheets</a:t>
            </a:r>
          </a:p>
          <a:p>
            <a:pPr eaLnBrk="1" hangingPunct="1">
              <a:spcBef>
                <a:spcPct val="0"/>
              </a:spcBef>
            </a:pPr>
            <a:r>
              <a:rPr lang="en-US" baseline="0" dirty="0" smtClean="0"/>
              <a:t>So now on my more animated days, I like to say, mostly to myself, the big ass tail</a:t>
            </a:r>
          </a:p>
          <a:p>
            <a:pPr eaLnBrk="1" hangingPunct="1">
              <a:spcBef>
                <a:spcPct val="0"/>
              </a:spcBef>
            </a:pP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Domains seen</a:t>
            </a:r>
            <a:r>
              <a:rPr lang="en-US" baseline="0" dirty="0" smtClean="0"/>
              <a:t> as important constituencies</a:t>
            </a:r>
            <a:endParaRPr lang="en-US" dirty="0"/>
          </a:p>
        </p:txBody>
      </p:sp>
      <p:sp>
        <p:nvSpPr>
          <p:cNvPr id="4" name="Slide Number Placeholder 3"/>
          <p:cNvSpPr>
            <a:spLocks noGrp="1"/>
          </p:cNvSpPr>
          <p:nvPr>
            <p:ph type="sldNum" sz="quarter" idx="10"/>
          </p:nvPr>
        </p:nvSpPr>
        <p:spPr/>
        <p:txBody>
          <a:bodyPr/>
          <a:lstStyle/>
          <a:p>
            <a:pPr>
              <a:defRPr/>
            </a:pPr>
            <a:fld id="{E8AF04A5-A895-AA4B-B4AC-52D41CBBAE6F}" type="slidenum">
              <a:rPr lang="en-US" smtClean="0"/>
              <a:pPr>
                <a:defRPr/>
              </a:pPr>
              <a:t>4</a:t>
            </a:fld>
            <a:endParaRPr lang="en-US"/>
          </a:p>
        </p:txBody>
      </p:sp>
    </p:spTree>
    <p:extLst>
      <p:ext uri="{BB962C8B-B14F-4D97-AF65-F5344CB8AC3E}">
        <p14:creationId xmlns:p14="http://schemas.microsoft.com/office/powerpoint/2010/main" val="235275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AF04A5-A895-AA4B-B4AC-52D41CBBAE6F}" type="slidenum">
              <a:rPr lang="en-US" smtClean="0"/>
              <a:pPr>
                <a:defRPr/>
              </a:pPr>
              <a:t>5</a:t>
            </a:fld>
            <a:endParaRPr lang="en-US"/>
          </a:p>
        </p:txBody>
      </p:sp>
    </p:spTree>
    <p:extLst>
      <p:ext uri="{BB962C8B-B14F-4D97-AF65-F5344CB8AC3E}">
        <p14:creationId xmlns:p14="http://schemas.microsoft.com/office/powerpoint/2010/main" val="360649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5378A1-980D-F745-985B-2E349C0EDB46}" type="slidenum">
              <a:rPr lang="en-US"/>
              <a:pPr>
                <a:defRPr/>
              </a:pPr>
              <a:t>7</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2530" name="Notes Placeholder 2"/>
          <p:cNvSpPr>
            <a:spLocks noGrp="1"/>
          </p:cNvSpPr>
          <p:nvPr>
            <p:ph type="body" idx="1"/>
          </p:nvPr>
        </p:nvSpPr>
        <p:spPr>
          <a:noFill/>
        </p:spPr>
        <p:txBody>
          <a:bodyPr/>
          <a:lstStyle/>
          <a:p>
            <a:r>
              <a:rPr lang="en-US" sz="1200" dirty="0" smtClean="0"/>
              <a:t>What do we want to share?</a:t>
            </a:r>
          </a:p>
          <a:p>
            <a:r>
              <a:rPr lang="en-US" sz="1200" dirty="0" smtClean="0"/>
              <a:t>Preservation</a:t>
            </a:r>
            <a:r>
              <a:rPr lang="en-US" sz="1200" baseline="0" dirty="0" smtClean="0"/>
              <a:t> </a:t>
            </a:r>
            <a:r>
              <a:rPr lang="en-US" sz="1200" baseline="0" dirty="0" smtClean="0"/>
              <a:t>readiness as mentioned previously – is of course a basic, fundamental requirement</a:t>
            </a:r>
          </a:p>
          <a:p>
            <a:r>
              <a:rPr lang="en-US" sz="1200" baseline="0" dirty="0" smtClean="0"/>
              <a:t>Assuming this condition is met</a:t>
            </a:r>
            <a:endParaRPr lang="en-US" sz="1200" dirty="0" smtClean="0"/>
          </a:p>
          <a:p>
            <a:endParaRPr lang="en-US" sz="1200" dirty="0" smtClean="0"/>
          </a:p>
          <a:p>
            <a:r>
              <a:rPr lang="en-US" sz="1200" dirty="0" smtClean="0"/>
              <a:t>fit for purpose and appropriate use – prominent concern</a:t>
            </a:r>
          </a:p>
          <a:p>
            <a:endParaRPr lang="en-US" dirty="0" smtClean="0"/>
          </a:p>
          <a:p>
            <a:r>
              <a:rPr lang="en-US" dirty="0" smtClean="0"/>
              <a:t>Mention</a:t>
            </a:r>
            <a:r>
              <a:rPr lang="en-US" baseline="0" dirty="0" smtClean="0"/>
              <a:t> that AP is high based on applicability to multiple communities; fill important gap; reveal something important as accumulated over time</a:t>
            </a:r>
            <a:endParaRPr lang="en-US" dirty="0"/>
          </a:p>
        </p:txBody>
      </p:sp>
      <p:sp>
        <p:nvSpPr>
          <p:cNvPr id="22531" name="Slide Number Placeholder 3"/>
          <p:cNvSpPr>
            <a:spLocks noGrp="1"/>
          </p:cNvSpPr>
          <p:nvPr>
            <p:ph type="sldNum" sz="quarter" idx="5"/>
          </p:nvPr>
        </p:nvSpPr>
        <p:spPr>
          <a:noFill/>
        </p:spPr>
        <p:txBody>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fld id="{CC5599B5-82E3-8C4F-B9CF-03A86133CC7E}"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0C38F59C-ADF6-3C4B-AB1E-F4ED7919C7C6}"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2" pitchFamily="18" charset="2"/>
              <a:buNone/>
            </a:pPr>
            <a:r>
              <a:rPr lang="en-US" sz="1200" dirty="0" smtClean="0"/>
              <a:t>Data</a:t>
            </a:r>
            <a:r>
              <a:rPr lang="en-US" sz="1200" baseline="0" dirty="0" smtClean="0"/>
              <a:t> producers – require c</a:t>
            </a:r>
            <a:r>
              <a:rPr lang="en-US" sz="1200" dirty="0" smtClean="0"/>
              <a:t>ompound data sets organized around vertical “profiles” in rock face</a:t>
            </a:r>
          </a:p>
          <a:p>
            <a:pPr>
              <a:buFont typeface="Wingdings 2" pitchFamily="18" charset="2"/>
              <a:buNone/>
            </a:pPr>
            <a:r>
              <a:rPr lang="en-US" sz="1200" dirty="0" smtClean="0"/>
              <a:t>Case</a:t>
            </a:r>
            <a:r>
              <a:rPr lang="en-US" sz="1200" baseline="0" dirty="0" smtClean="0"/>
              <a:t> for processing chemistry data first across the set – while work to capture all done at a slower rate perhaps further exploring </a:t>
            </a:r>
            <a:r>
              <a:rPr lang="en-US" sz="1200" baseline="0" smtClean="0"/>
              <a:t>reuse potential</a:t>
            </a:r>
            <a:endParaRPr lang="en-US" dirty="0" smtClean="0"/>
          </a:p>
          <a:p>
            <a:pPr>
              <a:buFont typeface="Wingdings 2" pitchFamily="18" charset="2"/>
              <a:buNone/>
            </a:pPr>
            <a:endParaRPr lang="en-US" dirty="0"/>
          </a:p>
        </p:txBody>
      </p:sp>
      <p:sp>
        <p:nvSpPr>
          <p:cNvPr id="4" name="Slide Number Placeholder 3"/>
          <p:cNvSpPr>
            <a:spLocks noGrp="1"/>
          </p:cNvSpPr>
          <p:nvPr>
            <p:ph type="sldNum" sz="quarter" idx="10"/>
          </p:nvPr>
        </p:nvSpPr>
        <p:spPr/>
        <p:txBody>
          <a:bodyPr/>
          <a:lstStyle/>
          <a:p>
            <a:fld id="{6E64A514-275C-5542-BB91-BD2D1F66D54A}" type="slidenum">
              <a:rPr lang="en-US" smtClean="0"/>
              <a:t>10</a:t>
            </a:fld>
            <a:endParaRPr lang="en-US"/>
          </a:p>
        </p:txBody>
      </p:sp>
    </p:spTree>
    <p:extLst>
      <p:ext uri="{BB962C8B-B14F-4D97-AF65-F5344CB8AC3E}">
        <p14:creationId xmlns:p14="http://schemas.microsoft.com/office/powerpoint/2010/main" val="411857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93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5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CDB3CC-F982-40F9-8DD6-BCC9AFBF44BD}" type="datetime1">
              <a:rPr lang="en-US" smtClean="0"/>
              <a:pPr/>
              <a:t>9/5/12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289454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2667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844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7526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81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65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551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43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401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615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281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GSLIS new logo5"/>
          <p:cNvPicPr>
            <a:picLocks noChangeAspect="1" noChangeArrowheads="1"/>
          </p:cNvPicPr>
          <p:nvPr/>
        </p:nvPicPr>
        <p:blipFill>
          <a:blip r:embed="rId13">
            <a:extLst>
              <a:ext uri="{28A0092B-C50C-407E-A947-70E740481C1C}">
                <a14:useLocalDpi xmlns:a14="http://schemas.microsoft.com/office/drawing/2010/main" val="0"/>
              </a:ext>
            </a:extLst>
          </a:blip>
          <a:srcRect t="12605"/>
          <a:stretch>
            <a:fillRect/>
          </a:stretch>
        </p:blipFill>
        <p:spPr bwMode="auto">
          <a:xfrm>
            <a:off x="0" y="865188"/>
            <a:ext cx="9145588"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3400" y="1600200"/>
            <a:ext cx="7772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3" descr="cirss_bw_logotype.t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23002" y="6115538"/>
            <a:ext cx="143519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15"/>
          <a:stretch>
            <a:fillRect/>
          </a:stretch>
        </p:blipFill>
        <p:spPr>
          <a:xfrm>
            <a:off x="4343400" y="6113929"/>
            <a:ext cx="457200" cy="591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a:solidFill>
            <a:srgbClr val="00AEFF"/>
          </a:solidFill>
          <a:latin typeface="Baskerville"/>
          <a:ea typeface="+mj-ea"/>
          <a:cs typeface="Baskerville"/>
        </a:defRPr>
      </a:lvl1pPr>
      <a:lvl2pPr algn="l" rtl="0" eaLnBrk="0" fontAlgn="base" hangingPunct="0">
        <a:spcBef>
          <a:spcPct val="0"/>
        </a:spcBef>
        <a:spcAft>
          <a:spcPct val="0"/>
        </a:spcAft>
        <a:defRPr sz="3600">
          <a:solidFill>
            <a:srgbClr val="00AEFF"/>
          </a:solidFill>
          <a:latin typeface="Baskerville" charset="0"/>
          <a:ea typeface="ＭＳ Ｐゴシック" charset="0"/>
          <a:cs typeface="ＭＳ Ｐゴシック" charset="0"/>
        </a:defRPr>
      </a:lvl2pPr>
      <a:lvl3pPr algn="l" rtl="0" eaLnBrk="0" fontAlgn="base" hangingPunct="0">
        <a:spcBef>
          <a:spcPct val="0"/>
        </a:spcBef>
        <a:spcAft>
          <a:spcPct val="0"/>
        </a:spcAft>
        <a:defRPr sz="3600">
          <a:solidFill>
            <a:srgbClr val="00AEFF"/>
          </a:solidFill>
          <a:latin typeface="Baskerville" charset="0"/>
          <a:ea typeface="ＭＳ Ｐゴシック" charset="0"/>
          <a:cs typeface="ＭＳ Ｐゴシック" charset="0"/>
        </a:defRPr>
      </a:lvl3pPr>
      <a:lvl4pPr algn="l" rtl="0" eaLnBrk="0" fontAlgn="base" hangingPunct="0">
        <a:spcBef>
          <a:spcPct val="0"/>
        </a:spcBef>
        <a:spcAft>
          <a:spcPct val="0"/>
        </a:spcAft>
        <a:defRPr sz="3600">
          <a:solidFill>
            <a:srgbClr val="00AEFF"/>
          </a:solidFill>
          <a:latin typeface="Baskerville" charset="0"/>
          <a:ea typeface="ＭＳ Ｐゴシック" charset="0"/>
          <a:cs typeface="ＭＳ Ｐゴシック" charset="0"/>
        </a:defRPr>
      </a:lvl4pPr>
      <a:lvl5pPr algn="l" rtl="0" eaLnBrk="0" fontAlgn="base" hangingPunct="0">
        <a:spcBef>
          <a:spcPct val="0"/>
        </a:spcBef>
        <a:spcAft>
          <a:spcPct val="0"/>
        </a:spcAft>
        <a:defRPr sz="3600">
          <a:solidFill>
            <a:srgbClr val="00AEFF"/>
          </a:solidFill>
          <a:latin typeface="Baskerville" charset="0"/>
          <a:ea typeface="ＭＳ Ｐゴシック" charset="0"/>
          <a:cs typeface="ＭＳ Ｐゴシック" charset="0"/>
        </a:defRPr>
      </a:lvl5pPr>
      <a:lvl6pPr marL="457200" algn="l" rtl="0" fontAlgn="base">
        <a:spcBef>
          <a:spcPct val="0"/>
        </a:spcBef>
        <a:spcAft>
          <a:spcPct val="0"/>
        </a:spcAft>
        <a:defRPr sz="3600">
          <a:solidFill>
            <a:srgbClr val="00AEFF"/>
          </a:solidFill>
          <a:latin typeface="Helvetica" charset="0"/>
          <a:ea typeface="ＭＳ Ｐゴシック" charset="0"/>
          <a:cs typeface="ＭＳ Ｐゴシック" charset="0"/>
        </a:defRPr>
      </a:lvl6pPr>
      <a:lvl7pPr marL="914400" algn="l" rtl="0" fontAlgn="base">
        <a:spcBef>
          <a:spcPct val="0"/>
        </a:spcBef>
        <a:spcAft>
          <a:spcPct val="0"/>
        </a:spcAft>
        <a:defRPr sz="3600">
          <a:solidFill>
            <a:srgbClr val="00AEFF"/>
          </a:solidFill>
          <a:latin typeface="Helvetica" charset="0"/>
          <a:ea typeface="ＭＳ Ｐゴシック" charset="0"/>
          <a:cs typeface="ＭＳ Ｐゴシック" charset="0"/>
        </a:defRPr>
      </a:lvl7pPr>
      <a:lvl8pPr marL="1371600" algn="l" rtl="0" fontAlgn="base">
        <a:spcBef>
          <a:spcPct val="0"/>
        </a:spcBef>
        <a:spcAft>
          <a:spcPct val="0"/>
        </a:spcAft>
        <a:defRPr sz="3600">
          <a:solidFill>
            <a:srgbClr val="00AEFF"/>
          </a:solidFill>
          <a:latin typeface="Helvetica" charset="0"/>
          <a:ea typeface="ＭＳ Ｐゴシック" charset="0"/>
          <a:cs typeface="ＭＳ Ｐゴシック" charset="0"/>
        </a:defRPr>
      </a:lvl8pPr>
      <a:lvl9pPr marL="1828800" algn="l" rtl="0" fontAlgn="base">
        <a:spcBef>
          <a:spcPct val="0"/>
        </a:spcBef>
        <a:spcAft>
          <a:spcPct val="0"/>
        </a:spcAft>
        <a:defRPr sz="3600">
          <a:solidFill>
            <a:srgbClr val="00AEFF"/>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purdue.edu/" TargetMode="Externa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0" y="-76200"/>
            <a:ext cx="9144000" cy="1963534"/>
          </a:xfrm>
          <a:solidFill>
            <a:schemeClr val="bg1">
              <a:lumMod val="85000"/>
            </a:schemeClr>
          </a:solidFill>
          <a:ln w="25400">
            <a:solidFill>
              <a:srgbClr val="0000AA"/>
            </a:solidFill>
          </a:ln>
        </p:spPr>
        <p:txBody>
          <a:bodyPr>
            <a:normAutofit fontScale="90000"/>
          </a:bodyPr>
          <a:lstStyle/>
          <a:p>
            <a:pPr algn="ctr"/>
            <a:r>
              <a:rPr lang="en-US" sz="3200" dirty="0" smtClean="0"/>
              <a:t/>
            </a:r>
            <a:br>
              <a:rPr lang="en-US" sz="3200" dirty="0" smtClean="0"/>
            </a:br>
            <a:r>
              <a:rPr lang="en-US" dirty="0" smtClean="0">
                <a:solidFill>
                  <a:srgbClr val="000000"/>
                </a:solidFill>
                <a:latin typeface="Calibri"/>
                <a:cs typeface="Calibri"/>
              </a:rPr>
              <a:t/>
            </a:r>
            <a:br>
              <a:rPr lang="en-US" dirty="0" smtClean="0">
                <a:solidFill>
                  <a:srgbClr val="000000"/>
                </a:solidFill>
                <a:latin typeface="Calibri"/>
                <a:cs typeface="Calibri"/>
              </a:rPr>
            </a:br>
            <a:r>
              <a:rPr lang="en-US" i="1" dirty="0" smtClean="0">
                <a:solidFill>
                  <a:srgbClr val="000000"/>
                </a:solidFill>
                <a:latin typeface="Calibri"/>
                <a:cs typeface="Calibri"/>
              </a:rPr>
              <a:t>The </a:t>
            </a:r>
            <a:r>
              <a:rPr lang="en-US" i="1" dirty="0">
                <a:solidFill>
                  <a:srgbClr val="000000"/>
                </a:solidFill>
                <a:latin typeface="Calibri"/>
                <a:cs typeface="Calibri"/>
              </a:rPr>
              <a:t>Analytic Potential of Long-Tail Data: </a:t>
            </a:r>
            <a:r>
              <a:rPr lang="en-US" i="1" dirty="0" smtClean="0">
                <a:solidFill>
                  <a:srgbClr val="000000"/>
                </a:solidFill>
                <a:latin typeface="Calibri"/>
                <a:cs typeface="Calibri"/>
              </a:rPr>
              <a:t/>
            </a:r>
            <a:br>
              <a:rPr lang="en-US" i="1" dirty="0" smtClean="0">
                <a:solidFill>
                  <a:srgbClr val="000000"/>
                </a:solidFill>
                <a:latin typeface="Calibri"/>
                <a:cs typeface="Calibri"/>
              </a:rPr>
            </a:br>
            <a:r>
              <a:rPr lang="en-US" i="1" dirty="0" smtClean="0">
                <a:solidFill>
                  <a:srgbClr val="000000"/>
                </a:solidFill>
                <a:latin typeface="Calibri"/>
                <a:cs typeface="Calibri"/>
              </a:rPr>
              <a:t>Sharable </a:t>
            </a:r>
            <a:r>
              <a:rPr lang="en-US" i="1" dirty="0">
                <a:solidFill>
                  <a:srgbClr val="000000"/>
                </a:solidFill>
                <a:latin typeface="Calibri"/>
                <a:cs typeface="Calibri"/>
              </a:rPr>
              <a:t>Data and Re-use Value </a:t>
            </a:r>
            <a:br>
              <a:rPr lang="en-US" i="1" dirty="0">
                <a:solidFill>
                  <a:srgbClr val="000000"/>
                </a:solidFill>
                <a:latin typeface="Calibri"/>
                <a:cs typeface="Calibri"/>
              </a:rPr>
            </a:br>
            <a:r>
              <a:rPr lang="en-US" i="1" dirty="0" smtClean="0">
                <a:solidFill>
                  <a:srgbClr val="000000"/>
                </a:solidFill>
                <a:latin typeface="Calibri"/>
                <a:cs typeface="Calibri"/>
              </a:rPr>
              <a:t/>
            </a:r>
            <a:br>
              <a:rPr lang="en-US" i="1" dirty="0" smtClean="0">
                <a:solidFill>
                  <a:srgbClr val="000000"/>
                </a:solidFill>
                <a:latin typeface="Calibri"/>
                <a:cs typeface="Calibri"/>
              </a:rPr>
            </a:br>
            <a:r>
              <a:rPr lang="en-US" dirty="0" smtClean="0">
                <a:solidFill>
                  <a:srgbClr val="000000"/>
                </a:solidFill>
                <a:latin typeface="Calibri"/>
                <a:cs typeface="Calibri"/>
              </a:rPr>
              <a:t> </a:t>
            </a:r>
            <a:endParaRPr lang="en-US" dirty="0">
              <a:solidFill>
                <a:srgbClr val="000000"/>
              </a:solidFill>
              <a:latin typeface="Calibri"/>
              <a:cs typeface="Calibri"/>
            </a:endParaRPr>
          </a:p>
        </p:txBody>
      </p:sp>
      <p:sp>
        <p:nvSpPr>
          <p:cNvPr id="2053" name="Rectangle 5"/>
          <p:cNvSpPr>
            <a:spLocks noGrp="1" noChangeArrowheads="1"/>
          </p:cNvSpPr>
          <p:nvPr>
            <p:ph type="subTitle" idx="1"/>
          </p:nvPr>
        </p:nvSpPr>
        <p:spPr>
          <a:xfrm>
            <a:off x="917404" y="2415539"/>
            <a:ext cx="7086600" cy="2120321"/>
          </a:xfrm>
        </p:spPr>
        <p:txBody>
          <a:bodyPr>
            <a:noAutofit/>
          </a:bodyPr>
          <a:lstStyle/>
          <a:p>
            <a:r>
              <a:rPr lang="en-US" sz="2400" dirty="0">
                <a:solidFill>
                  <a:schemeClr val="tx1"/>
                </a:solidFill>
                <a:latin typeface="Calibri"/>
                <a:cs typeface="Calibri"/>
              </a:rPr>
              <a:t>Carole L. </a:t>
            </a:r>
            <a:r>
              <a:rPr lang="en-US" sz="2400" dirty="0" smtClean="0">
                <a:solidFill>
                  <a:schemeClr val="tx1"/>
                </a:solidFill>
                <a:latin typeface="Calibri"/>
                <a:cs typeface="Calibri"/>
              </a:rPr>
              <a:t>Palmer</a:t>
            </a:r>
          </a:p>
          <a:p>
            <a:endParaRPr lang="en-US" sz="2000" dirty="0" smtClean="0">
              <a:latin typeface="Calibri"/>
              <a:cs typeface="Calibri"/>
            </a:endParaRPr>
          </a:p>
          <a:p>
            <a:pPr algn="ctr">
              <a:lnSpc>
                <a:spcPct val="80000"/>
              </a:lnSpc>
            </a:pPr>
            <a:r>
              <a:rPr lang="en-US" sz="2000" dirty="0" smtClean="0">
                <a:solidFill>
                  <a:srgbClr val="000000"/>
                </a:solidFill>
                <a:latin typeface="Calibri"/>
                <a:cs typeface="Calibri"/>
              </a:rPr>
              <a:t>Center for Informatics Research in Science &amp; Scholarship</a:t>
            </a:r>
          </a:p>
          <a:p>
            <a:pPr algn="ctr">
              <a:lnSpc>
                <a:spcPct val="80000"/>
              </a:lnSpc>
            </a:pPr>
            <a:r>
              <a:rPr lang="en-US" sz="2000" dirty="0" smtClean="0">
                <a:solidFill>
                  <a:srgbClr val="000000"/>
                </a:solidFill>
                <a:latin typeface="Calibri"/>
                <a:cs typeface="Calibri"/>
              </a:rPr>
              <a:t/>
            </a:r>
            <a:br>
              <a:rPr lang="en-US" sz="2000" dirty="0" smtClean="0">
                <a:solidFill>
                  <a:srgbClr val="000000"/>
                </a:solidFill>
                <a:latin typeface="Calibri"/>
                <a:cs typeface="Calibri"/>
              </a:rPr>
            </a:br>
            <a:r>
              <a:rPr lang="en-US" sz="2000" dirty="0" smtClean="0">
                <a:solidFill>
                  <a:srgbClr val="000000"/>
                </a:solidFill>
                <a:latin typeface="Calibri"/>
                <a:cs typeface="Calibri"/>
              </a:rPr>
              <a:t>Graduate School of Library &amp; Information Science</a:t>
            </a:r>
          </a:p>
          <a:p>
            <a:pPr algn="ctr">
              <a:lnSpc>
                <a:spcPct val="80000"/>
              </a:lnSpc>
            </a:pPr>
            <a:r>
              <a:rPr lang="en-US" sz="2000" dirty="0" smtClean="0">
                <a:solidFill>
                  <a:srgbClr val="000000"/>
                </a:solidFill>
                <a:latin typeface="Calibri"/>
                <a:cs typeface="Calibri"/>
              </a:rPr>
              <a:t>University of Illinois at Urbana-Champaign</a:t>
            </a:r>
          </a:p>
          <a:p>
            <a:pPr>
              <a:lnSpc>
                <a:spcPct val="80000"/>
              </a:lnSpc>
            </a:pPr>
            <a:endParaRPr lang="en-US" sz="2000" dirty="0" smtClean="0">
              <a:solidFill>
                <a:srgbClr val="000000"/>
              </a:solidFill>
              <a:latin typeface="Calibri"/>
              <a:cs typeface="Calibri"/>
            </a:endParaRPr>
          </a:p>
          <a:p>
            <a:endParaRPr lang="en-US" sz="2000" dirty="0" smtClean="0">
              <a:solidFill>
                <a:schemeClr val="tx1"/>
              </a:solidFill>
              <a:latin typeface="Calibri"/>
              <a:cs typeface="Calibri"/>
            </a:endParaRPr>
          </a:p>
          <a:p>
            <a:r>
              <a:rPr lang="en-US" sz="2000" dirty="0" smtClean="0">
                <a:solidFill>
                  <a:schemeClr val="tx1"/>
                </a:solidFill>
                <a:latin typeface="Calibri"/>
                <a:cs typeface="Calibri"/>
              </a:rPr>
              <a:t>Wolfram Data Summit</a:t>
            </a:r>
            <a:endParaRPr lang="en-US" sz="2000" dirty="0">
              <a:solidFill>
                <a:schemeClr val="tx1"/>
              </a:solidFill>
              <a:latin typeface="Calibri"/>
              <a:cs typeface="Calibri"/>
            </a:endParaRPr>
          </a:p>
          <a:p>
            <a:r>
              <a:rPr lang="en-US" sz="2000" dirty="0">
                <a:solidFill>
                  <a:schemeClr val="tx1"/>
                </a:solidFill>
                <a:latin typeface="Calibri"/>
                <a:cs typeface="Calibri"/>
              </a:rPr>
              <a:t>6</a:t>
            </a:r>
            <a:r>
              <a:rPr lang="en-US" sz="2000" dirty="0" smtClean="0">
                <a:solidFill>
                  <a:schemeClr val="tx1"/>
                </a:solidFill>
                <a:latin typeface="Calibri"/>
                <a:cs typeface="Calibri"/>
              </a:rPr>
              <a:t> September 2012</a:t>
            </a:r>
            <a:endParaRPr lang="en-US" sz="2000" dirty="0">
              <a:solidFill>
                <a:schemeClr val="tx1"/>
              </a:solidFill>
              <a:latin typeface="Calibri"/>
              <a:cs typeface="Calibri"/>
            </a:endParaRPr>
          </a:p>
        </p:txBody>
      </p:sp>
      <p:sp>
        <p:nvSpPr>
          <p:cNvPr id="3" name="TextBox 2"/>
          <p:cNvSpPr txBox="1"/>
          <p:nvPr/>
        </p:nvSpPr>
        <p:spPr>
          <a:xfrm>
            <a:off x="10128250" y="2460625"/>
            <a:ext cx="184666" cy="369332"/>
          </a:xfrm>
          <a:prstGeom prst="rect">
            <a:avLst/>
          </a:prstGeom>
          <a:noFill/>
        </p:spPr>
        <p:txBody>
          <a:bodyPr wrap="none" rtlCol="0">
            <a:spAutoFit/>
          </a:bodyPr>
          <a:lstStyle/>
          <a:p>
            <a:endParaRPr lang="en-US" dirty="0"/>
          </a:p>
        </p:txBody>
      </p:sp>
      <p:sp>
        <p:nvSpPr>
          <p:cNvPr id="4" name="TextBox 3"/>
          <p:cNvSpPr txBox="1"/>
          <p:nvPr/>
        </p:nvSpPr>
        <p:spPr>
          <a:xfrm>
            <a:off x="10985500" y="2000250"/>
            <a:ext cx="184666" cy="369332"/>
          </a:xfrm>
          <a:prstGeom prst="rect">
            <a:avLst/>
          </a:prstGeom>
          <a:noFill/>
        </p:spPr>
        <p:txBody>
          <a:bodyPr wrap="none" rtlCol="0">
            <a:spAutoFit/>
          </a:bodyPr>
          <a:lstStyle/>
          <a:p>
            <a:endParaRPr lang="en-US" dirty="0"/>
          </a:p>
        </p:txBody>
      </p:sp>
      <p:sp>
        <p:nvSpPr>
          <p:cNvPr id="2" name="TextBox 1"/>
          <p:cNvSpPr txBox="1"/>
          <p:nvPr/>
        </p:nvSpPr>
        <p:spPr>
          <a:xfrm>
            <a:off x="-7254744" y="26615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694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ldatatypes_v1.jpg"/>
          <p:cNvPicPr>
            <a:picLocks noChangeAspect="1"/>
          </p:cNvPicPr>
          <p:nvPr/>
        </p:nvPicPr>
        <p:blipFill>
          <a:blip r:embed="rId3"/>
          <a:srcRect r="60659" b="14184"/>
          <a:stretch>
            <a:fillRect/>
          </a:stretch>
        </p:blipFill>
        <p:spPr>
          <a:xfrm>
            <a:off x="228600" y="734786"/>
            <a:ext cx="2286000" cy="4980214"/>
          </a:xfrm>
          <a:prstGeom prst="rect">
            <a:avLst/>
          </a:prstGeom>
          <a:effectLst>
            <a:glow rad="228600">
              <a:schemeClr val="accent1">
                <a:alpha val="75000"/>
              </a:schemeClr>
            </a:glow>
          </a:effectLst>
        </p:spPr>
      </p:pic>
      <p:sp>
        <p:nvSpPr>
          <p:cNvPr id="5" name="TextBox 4"/>
          <p:cNvSpPr txBox="1"/>
          <p:nvPr/>
        </p:nvSpPr>
        <p:spPr>
          <a:xfrm>
            <a:off x="0" y="-36731"/>
            <a:ext cx="9144000" cy="646331"/>
          </a:xfrm>
          <a:prstGeom prst="rect">
            <a:avLst/>
          </a:prstGeom>
          <a:solidFill>
            <a:schemeClr val="bg1">
              <a:lumMod val="85000"/>
            </a:schemeClr>
          </a:solidFill>
        </p:spPr>
        <p:txBody>
          <a:bodyPr wrap="square" rtlCol="0">
            <a:spAutoFit/>
          </a:bodyPr>
          <a:lstStyle/>
          <a:p>
            <a:endParaRPr lang="en-US" sz="800" baseline="0" dirty="0" smtClean="0">
              <a:latin typeface="+mj-lt"/>
              <a:cs typeface="Baskerville"/>
            </a:endParaRPr>
          </a:p>
          <a:p>
            <a:r>
              <a:rPr lang="en-US" sz="2800" baseline="0" dirty="0">
                <a:latin typeface="+mj-lt"/>
                <a:cs typeface="Baskerville"/>
              </a:rPr>
              <a:t>U</a:t>
            </a:r>
            <a:r>
              <a:rPr lang="en-US" sz="2800" baseline="0" dirty="0" smtClean="0">
                <a:latin typeface="+mj-lt"/>
                <a:cs typeface="Baskerville"/>
              </a:rPr>
              <a:t>tility </a:t>
            </a:r>
            <a:r>
              <a:rPr lang="en-US" sz="2800" baseline="0" dirty="0" smtClean="0">
                <a:latin typeface="+mj-lt"/>
                <a:cs typeface="Baskerville"/>
              </a:rPr>
              <a:t>for </a:t>
            </a:r>
            <a:r>
              <a:rPr lang="en-US" sz="2800" baseline="0" dirty="0" smtClean="0">
                <a:latin typeface="+mj-lt"/>
                <a:cs typeface="Baskerville"/>
              </a:rPr>
              <a:t>reuse – components of compound units </a:t>
            </a:r>
            <a:endParaRPr lang="en-US" sz="2800" baseline="0" dirty="0" smtClean="0">
              <a:latin typeface="+mj-lt"/>
              <a:cs typeface="Baskerville"/>
            </a:endParaRPr>
          </a:p>
        </p:txBody>
      </p:sp>
      <p:grpSp>
        <p:nvGrpSpPr>
          <p:cNvPr id="4" name="Group 3"/>
          <p:cNvGrpSpPr/>
          <p:nvPr/>
        </p:nvGrpSpPr>
        <p:grpSpPr>
          <a:xfrm>
            <a:off x="457200" y="1285995"/>
            <a:ext cx="8458200" cy="4124205"/>
            <a:chOff x="457200" y="1285995"/>
            <a:chExt cx="8458200" cy="4124205"/>
          </a:xfrm>
        </p:grpSpPr>
        <p:sp>
          <p:nvSpPr>
            <p:cNvPr id="10" name="Rectangle 9"/>
            <p:cNvSpPr/>
            <p:nvPr/>
          </p:nvSpPr>
          <p:spPr>
            <a:xfrm>
              <a:off x="2895600" y="1285995"/>
              <a:ext cx="6019800" cy="4124205"/>
            </a:xfrm>
            <a:prstGeom prst="rect">
              <a:avLst/>
            </a:prstGeom>
          </p:spPr>
          <p:txBody>
            <a:bodyPr wrap="square">
              <a:spAutoFit/>
            </a:bodyPr>
            <a:lstStyle/>
            <a:p>
              <a:pPr algn="l"/>
              <a:endParaRPr lang="en-US" sz="1000" b="1" i="1" u="sng" baseline="0" dirty="0">
                <a:latin typeface="+mn-lt"/>
                <a:cs typeface="Baskerville"/>
              </a:endParaRPr>
            </a:p>
            <a:p>
              <a:pPr algn="l"/>
              <a:r>
                <a:rPr lang="en-US" sz="2000" i="1" baseline="0" dirty="0" smtClean="0">
                  <a:latin typeface="Arial"/>
                  <a:cs typeface="Arial"/>
                </a:rPr>
                <a:t>…somebody </a:t>
              </a:r>
              <a:r>
                <a:rPr lang="en-US" sz="2000" i="1" baseline="0" dirty="0">
                  <a:latin typeface="Arial"/>
                  <a:cs typeface="Arial"/>
                </a:rPr>
                <a:t>more knowledgeable about</a:t>
              </a:r>
              <a:r>
                <a:rPr lang="en-US" sz="2000" i="1" u="sng" baseline="0" dirty="0">
                  <a:latin typeface="Arial"/>
                  <a:cs typeface="Arial"/>
                </a:rPr>
                <a:t> isotope</a:t>
              </a:r>
              <a:r>
                <a:rPr lang="en-US" sz="2000" i="1" baseline="0" dirty="0">
                  <a:latin typeface="Arial"/>
                  <a:cs typeface="Arial"/>
                </a:rPr>
                <a:t>s can take the data that I produced and do a whole </a:t>
              </a:r>
              <a:r>
                <a:rPr lang="en-US" sz="2000" i="1" u="sng" baseline="0" dirty="0">
                  <a:latin typeface="Arial"/>
                  <a:cs typeface="Arial"/>
                </a:rPr>
                <a:t>different series of </a:t>
              </a:r>
              <a:r>
                <a:rPr lang="en-US" sz="2000" i="1" u="sng" baseline="0" dirty="0" smtClean="0">
                  <a:latin typeface="Arial"/>
                  <a:cs typeface="Arial"/>
                </a:rPr>
                <a:t>investigations</a:t>
              </a:r>
              <a:r>
                <a:rPr lang="en-US" sz="2000" i="1" baseline="0" dirty="0" smtClean="0">
                  <a:latin typeface="Arial"/>
                  <a:cs typeface="Arial"/>
                </a:rPr>
                <a:t>. </a:t>
              </a:r>
            </a:p>
            <a:p>
              <a:pPr algn="l"/>
              <a:endParaRPr lang="en-US" sz="2000" i="1" baseline="0" dirty="0">
                <a:latin typeface="Arial"/>
                <a:cs typeface="Arial"/>
              </a:endParaRPr>
            </a:p>
            <a:p>
              <a:pPr algn="l"/>
              <a:r>
                <a:rPr lang="en-US" sz="2000" i="1" baseline="0" dirty="0">
                  <a:latin typeface="Arial"/>
                  <a:cs typeface="Arial"/>
                </a:rPr>
                <a:t>… there are people who might work on little </a:t>
              </a:r>
              <a:r>
                <a:rPr lang="en-US" sz="2000" i="1" u="sng" baseline="0" dirty="0">
                  <a:latin typeface="Arial"/>
                  <a:cs typeface="Arial"/>
                </a:rPr>
                <a:t>iron and titanium oxide</a:t>
              </a:r>
              <a:r>
                <a:rPr lang="en-US" sz="2000" i="1" baseline="0" dirty="0">
                  <a:latin typeface="Arial"/>
                  <a:cs typeface="Arial"/>
                </a:rPr>
                <a:t>s which I don’t really care </a:t>
              </a:r>
              <a:r>
                <a:rPr lang="en-US" sz="2000" i="1" baseline="0" dirty="0" smtClean="0">
                  <a:latin typeface="Arial"/>
                  <a:cs typeface="Arial"/>
                </a:rPr>
                <a:t>about. </a:t>
              </a:r>
            </a:p>
            <a:p>
              <a:pPr algn="l"/>
              <a:endParaRPr lang="en-US" sz="2000" i="1" baseline="0" dirty="0">
                <a:latin typeface="Arial"/>
                <a:cs typeface="Arial"/>
              </a:endParaRPr>
            </a:p>
            <a:p>
              <a:pPr algn="l"/>
              <a:r>
                <a:rPr lang="en-US" sz="2000" i="1" baseline="0" dirty="0">
                  <a:latin typeface="Arial"/>
                  <a:cs typeface="Arial"/>
                </a:rPr>
                <a:t>…there’s a lot of</a:t>
              </a:r>
              <a:r>
                <a:rPr lang="en-US" sz="2000" i="1" u="sng" baseline="0" dirty="0">
                  <a:latin typeface="Arial"/>
                  <a:cs typeface="Arial"/>
                </a:rPr>
                <a:t> geochemical work </a:t>
              </a:r>
              <a:r>
                <a:rPr lang="en-US" sz="2000" i="1" baseline="0" dirty="0">
                  <a:latin typeface="Arial"/>
                  <a:cs typeface="Arial"/>
                </a:rPr>
                <a:t>that’s </a:t>
              </a:r>
            </a:p>
            <a:p>
              <a:pPr algn="l"/>
              <a:r>
                <a:rPr lang="en-US" sz="2000" i="1" baseline="0" dirty="0">
                  <a:latin typeface="Arial"/>
                  <a:cs typeface="Arial"/>
                </a:rPr>
                <a:t>done that</a:t>
              </a:r>
              <a:r>
                <a:rPr lang="en-US" sz="2000" i="1" u="sng" baseline="0" dirty="0">
                  <a:latin typeface="Arial"/>
                  <a:cs typeface="Arial"/>
                </a:rPr>
                <a:t> relies less on field contex</a:t>
              </a:r>
              <a:r>
                <a:rPr lang="en-US" sz="2000" i="1" baseline="0" dirty="0">
                  <a:latin typeface="Arial"/>
                  <a:cs typeface="Arial"/>
                </a:rPr>
                <a:t>t.</a:t>
              </a:r>
            </a:p>
            <a:p>
              <a:pPr algn="l"/>
              <a:r>
                <a:rPr lang="en-US" i="1" baseline="0" dirty="0">
                  <a:cs typeface="Baskerville"/>
                </a:rPr>
                <a:t>				</a:t>
              </a:r>
            </a:p>
            <a:p>
              <a:pPr algn="l"/>
              <a:endParaRPr lang="en-US" i="1" baseline="0" dirty="0">
                <a:latin typeface="+mn-lt"/>
                <a:cs typeface="Baskerville"/>
              </a:endParaRPr>
            </a:p>
            <a:p>
              <a:pPr algn="l"/>
              <a:endParaRPr lang="en-US" i="1" baseline="0" dirty="0" smtClean="0">
                <a:latin typeface="+mn-lt"/>
                <a:cs typeface="Baskerville"/>
              </a:endParaRPr>
            </a:p>
          </p:txBody>
        </p:sp>
        <p:sp>
          <p:nvSpPr>
            <p:cNvPr id="6" name="Oval 5"/>
            <p:cNvSpPr/>
            <p:nvPr/>
          </p:nvSpPr>
          <p:spPr bwMode="auto">
            <a:xfrm>
              <a:off x="457200" y="3657600"/>
              <a:ext cx="1828800" cy="137160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3197801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740834"/>
          </a:xfrm>
          <a:solidFill>
            <a:schemeClr val="bg1">
              <a:lumMod val="85000"/>
            </a:schemeClr>
          </a:solidFill>
        </p:spPr>
        <p:txBody>
          <a:bodyPr>
            <a:noAutofit/>
          </a:bodyPr>
          <a:lstStyle/>
          <a:p>
            <a:pPr marL="0" indent="0" algn="ctr"/>
            <a:r>
              <a:rPr lang="en-US" sz="2800" dirty="0" err="1">
                <a:solidFill>
                  <a:srgbClr val="000000"/>
                </a:solidFill>
                <a:latin typeface="Arial"/>
                <a:cs typeface="Arial"/>
              </a:rPr>
              <a:t>Curation</a:t>
            </a:r>
            <a:r>
              <a:rPr lang="en-US" sz="2800" dirty="0">
                <a:solidFill>
                  <a:srgbClr val="000000"/>
                </a:solidFill>
                <a:latin typeface="Arial"/>
                <a:cs typeface="Arial"/>
              </a:rPr>
              <a:t> of </a:t>
            </a:r>
            <a:r>
              <a:rPr lang="en-US" sz="2800" dirty="0" smtClean="0">
                <a:solidFill>
                  <a:srgbClr val="000000"/>
                </a:solidFill>
                <a:latin typeface="Arial"/>
                <a:cs typeface="Arial"/>
              </a:rPr>
              <a:t>functional units</a:t>
            </a:r>
            <a:endParaRPr lang="en-US" sz="2800" dirty="0">
              <a:solidFill>
                <a:srgbClr val="000000"/>
              </a:solidFill>
              <a:latin typeface="Arial"/>
              <a:cs typeface="Arial"/>
            </a:endParaRPr>
          </a:p>
        </p:txBody>
      </p:sp>
      <p:sp>
        <p:nvSpPr>
          <p:cNvPr id="23555" name="Rectangle 3"/>
          <p:cNvSpPr>
            <a:spLocks noGrp="1" noChangeArrowheads="1"/>
          </p:cNvSpPr>
          <p:nvPr>
            <p:ph idx="1"/>
          </p:nvPr>
        </p:nvSpPr>
        <p:spPr>
          <a:xfrm>
            <a:off x="276548" y="974725"/>
            <a:ext cx="9208721" cy="5349875"/>
          </a:xfrm>
        </p:spPr>
        <p:txBody>
          <a:bodyPr>
            <a:normAutofit/>
          </a:bodyPr>
          <a:lstStyle/>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
            </a:r>
            <a:br>
              <a:rPr lang="en-US" sz="2400" dirty="0" smtClean="0"/>
            </a:br>
            <a:endParaRPr lang="en-US" sz="2000" dirty="0"/>
          </a:p>
        </p:txBody>
      </p:sp>
      <p:sp>
        <p:nvSpPr>
          <p:cNvPr id="3" name="TextBox 2"/>
          <p:cNvSpPr txBox="1"/>
          <p:nvPr/>
        </p:nvSpPr>
        <p:spPr>
          <a:xfrm>
            <a:off x="-1641231" y="3556000"/>
            <a:ext cx="184666" cy="369332"/>
          </a:xfrm>
          <a:prstGeom prst="rect">
            <a:avLst/>
          </a:prstGeom>
          <a:noFill/>
        </p:spPr>
        <p:txBody>
          <a:bodyPr wrap="none" rtlCol="0">
            <a:spAutoFit/>
          </a:bodyPr>
          <a:lstStyle/>
          <a:p>
            <a:endParaRPr lang="en-US" dirty="0"/>
          </a:p>
        </p:txBody>
      </p:sp>
      <p:sp>
        <p:nvSpPr>
          <p:cNvPr id="7" name="TextBox 6"/>
          <p:cNvSpPr txBox="1">
            <a:spLocks noChangeArrowheads="1"/>
          </p:cNvSpPr>
          <p:nvPr/>
        </p:nvSpPr>
        <p:spPr bwMode="auto">
          <a:xfrm>
            <a:off x="762000" y="1202353"/>
            <a:ext cx="7848600" cy="4585871"/>
          </a:xfrm>
          <a:prstGeom prst="rect">
            <a:avLst/>
          </a:prstGeom>
          <a:solidFill>
            <a:schemeClr val="accent3">
              <a:lumMod val="40000"/>
              <a:lumOff val="60000"/>
            </a:schemeClr>
          </a:solidFill>
          <a:ln w="38100">
            <a:solidFill>
              <a:srgbClr val="000090"/>
            </a:solidFill>
            <a:miter lim="800000"/>
            <a:headEnd/>
            <a:tailEnd/>
          </a:ln>
        </p:spPr>
        <p:txBody>
          <a:bodyPr wrap="square">
            <a:prstTxWarp prst="textNoShape">
              <a:avLst/>
            </a:prstTxWarp>
            <a:spAutoFit/>
          </a:bodyPr>
          <a:lstStyle/>
          <a:p>
            <a:pPr marL="800100" lvl="1" indent="-342900" algn="l">
              <a:buFont typeface="Arial"/>
              <a:buChar char="•"/>
            </a:pPr>
            <a:endParaRPr lang="en-US" sz="2000" baseline="0" dirty="0" smtClean="0"/>
          </a:p>
          <a:p>
            <a:pPr marL="800100" lvl="1" indent="-342900" algn="l">
              <a:buFont typeface="Arial"/>
              <a:buChar char="•"/>
            </a:pPr>
            <a:r>
              <a:rPr lang="en-US" sz="2000" baseline="0" dirty="0" smtClean="0"/>
              <a:t>Scholarly </a:t>
            </a:r>
            <a:r>
              <a:rPr lang="en-US" sz="2000" u="sng" baseline="0" dirty="0" smtClean="0"/>
              <a:t>record</a:t>
            </a:r>
            <a:r>
              <a:rPr lang="en-US" sz="2000" baseline="0" dirty="0" smtClean="0"/>
              <a:t> of data </a:t>
            </a:r>
            <a:r>
              <a:rPr lang="en-US" sz="2000" baseline="0" dirty="0"/>
              <a:t>collected </a:t>
            </a:r>
            <a:r>
              <a:rPr lang="en-US" sz="2000" baseline="0" dirty="0" smtClean="0"/>
              <a:t>/ analyzed</a:t>
            </a:r>
          </a:p>
          <a:p>
            <a:pPr lvl="2" algn="l"/>
            <a:r>
              <a:rPr lang="en-US" sz="2000" baseline="0" dirty="0" smtClean="0"/>
              <a:t>   </a:t>
            </a:r>
            <a:endParaRPr lang="en-US" sz="2000" baseline="0" dirty="0"/>
          </a:p>
          <a:p>
            <a:pPr marL="800100" lvl="1" indent="-342900" algn="l">
              <a:buFont typeface="Arial"/>
              <a:buChar char="•"/>
            </a:pPr>
            <a:r>
              <a:rPr lang="en-US" sz="2000" baseline="0" dirty="0" smtClean="0"/>
              <a:t>Preservation of research </a:t>
            </a:r>
            <a:r>
              <a:rPr lang="en-US" sz="2000" u="sng" baseline="0" dirty="0" smtClean="0"/>
              <a:t>assets</a:t>
            </a:r>
            <a:endParaRPr lang="en-US" sz="2000" u="sng" baseline="0" dirty="0"/>
          </a:p>
          <a:p>
            <a:pPr lvl="1" algn="l"/>
            <a:endParaRPr lang="en-US" sz="2000" baseline="0" dirty="0" smtClean="0"/>
          </a:p>
          <a:p>
            <a:pPr marL="800100" lvl="1" indent="-342900" algn="l">
              <a:buFont typeface="Arial"/>
              <a:buChar char="•"/>
            </a:pPr>
            <a:r>
              <a:rPr lang="en-US" sz="2000" u="sng" baseline="0" dirty="0"/>
              <a:t>Raw materials</a:t>
            </a:r>
            <a:r>
              <a:rPr lang="en-US" sz="2000" baseline="0" dirty="0"/>
              <a:t> for </a:t>
            </a:r>
            <a:r>
              <a:rPr lang="en-US" sz="2000" baseline="0" dirty="0" smtClean="0"/>
              <a:t>research</a:t>
            </a:r>
            <a:endParaRPr lang="en-US" sz="2000" baseline="0" dirty="0"/>
          </a:p>
          <a:p>
            <a:pPr lvl="1" algn="l"/>
            <a:endParaRPr lang="en-US" sz="2000" baseline="0" dirty="0" smtClean="0"/>
          </a:p>
          <a:p>
            <a:pPr marL="800100" lvl="1" indent="-342900" algn="l">
              <a:buFont typeface="Arial"/>
              <a:buChar char="•"/>
            </a:pPr>
            <a:r>
              <a:rPr lang="en-US" sz="2000" baseline="0" dirty="0" smtClean="0"/>
              <a:t>Searching, browsing, chaining, filtering, retrieving…</a:t>
            </a:r>
          </a:p>
          <a:p>
            <a:pPr lvl="2" algn="l"/>
            <a:r>
              <a:rPr lang="en-US" sz="2000" baseline="0" dirty="0"/>
              <a:t>	</a:t>
            </a:r>
            <a:r>
              <a:rPr lang="en-US" sz="2000" baseline="0" dirty="0" smtClean="0"/>
              <a:t>	</a:t>
            </a:r>
            <a:r>
              <a:rPr lang="en-US" sz="3200" baseline="0" dirty="0" smtClean="0">
                <a:solidFill>
                  <a:srgbClr val="2209D1"/>
                </a:solidFill>
              </a:rPr>
              <a:t>__________</a:t>
            </a:r>
            <a:endParaRPr lang="en-US" sz="3200" baseline="0" dirty="0">
              <a:solidFill>
                <a:srgbClr val="2209D1"/>
              </a:solidFill>
            </a:endParaRPr>
          </a:p>
          <a:p>
            <a:pPr lvl="1" algn="l"/>
            <a:endParaRPr lang="en-US" sz="2000" baseline="0" dirty="0" smtClean="0"/>
          </a:p>
          <a:p>
            <a:pPr lvl="1" algn="l"/>
            <a:r>
              <a:rPr lang="en-US" sz="2000" baseline="0" dirty="0" smtClean="0"/>
              <a:t>Optimal organizational groupings </a:t>
            </a:r>
          </a:p>
          <a:p>
            <a:pPr lvl="1" algn="l"/>
            <a:r>
              <a:rPr lang="en-US" sz="2000" baseline="0" dirty="0"/>
              <a:t>	</a:t>
            </a:r>
            <a:r>
              <a:rPr lang="en-US" sz="2000" baseline="0" dirty="0" smtClean="0"/>
              <a:t>especially </a:t>
            </a:r>
            <a:r>
              <a:rPr lang="en-US" sz="2000" u="sng" baseline="0" dirty="0" smtClean="0"/>
              <a:t>beyond </a:t>
            </a:r>
            <a:r>
              <a:rPr lang="en-US" sz="2000" u="sng" baseline="0" dirty="0"/>
              <a:t>data associated with </a:t>
            </a:r>
            <a:r>
              <a:rPr lang="en-US" sz="2000" u="sng" baseline="0" dirty="0" smtClean="0"/>
              <a:t>papers</a:t>
            </a:r>
            <a:r>
              <a:rPr lang="en-US" sz="2000" baseline="0" dirty="0" smtClean="0"/>
              <a:t>.</a:t>
            </a:r>
            <a:endParaRPr lang="en-US" sz="2000" dirty="0"/>
          </a:p>
          <a:p>
            <a:pPr lvl="1" algn="l"/>
            <a:r>
              <a:rPr lang="en-US" sz="2000" baseline="0" dirty="0" smtClean="0"/>
              <a:t> </a:t>
            </a:r>
            <a:endParaRPr lang="en-US" sz="2000" baseline="0" dirty="0"/>
          </a:p>
          <a:p>
            <a:pPr lvl="2" algn="l"/>
            <a:r>
              <a:rPr lang="en-US" sz="2000" baseline="0" dirty="0"/>
              <a:t>– collections, sites</a:t>
            </a:r>
            <a:r>
              <a:rPr lang="en-US" sz="2000" baseline="0"/>
              <a:t>, </a:t>
            </a:r>
            <a:r>
              <a:rPr lang="en-US" sz="2000" baseline="0" smtClean="0"/>
              <a:t>producers</a:t>
            </a:r>
            <a:endParaRPr lang="en-US" sz="2000" baseline="0" dirty="0" smtClean="0"/>
          </a:p>
        </p:txBody>
      </p:sp>
    </p:spTree>
    <p:extLst>
      <p:ext uri="{BB962C8B-B14F-4D97-AF65-F5344CB8AC3E}">
        <p14:creationId xmlns:p14="http://schemas.microsoft.com/office/powerpoint/2010/main" val="276009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55904"/>
            <a:ext cx="9144000" cy="743292"/>
          </a:xfrm>
          <a:solidFill>
            <a:schemeClr val="bg1">
              <a:lumMod val="85000"/>
            </a:schemeClr>
          </a:solidFill>
        </p:spPr>
        <p:txBody>
          <a:bodyPr>
            <a:normAutofit/>
          </a:bodyPr>
          <a:lstStyle/>
          <a:p>
            <a:pPr algn="ctr" eaLnBrk="1" hangingPunct="1"/>
            <a:r>
              <a:rPr lang="en-US" sz="2800" dirty="0" smtClean="0">
                <a:solidFill>
                  <a:srgbClr val="000000"/>
                </a:solidFill>
                <a:latin typeface="Arial"/>
                <a:cs typeface="Arial"/>
              </a:rPr>
              <a:t>User communities</a:t>
            </a:r>
            <a:endParaRPr lang="en-US" sz="2800" dirty="0">
              <a:solidFill>
                <a:srgbClr val="000000"/>
              </a:solidFill>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275276"/>
              </p:ext>
            </p:extLst>
          </p:nvPr>
        </p:nvGraphicFramePr>
        <p:xfrm>
          <a:off x="228600" y="839789"/>
          <a:ext cx="8610600" cy="4875211"/>
        </p:xfrm>
        <a:graphic>
          <a:graphicData uri="http://schemas.openxmlformats.org/drawingml/2006/table">
            <a:tbl>
              <a:tblPr/>
              <a:tblGrid>
                <a:gridCol w="2608655"/>
                <a:gridCol w="3030145"/>
                <a:gridCol w="2971800"/>
              </a:tblGrid>
              <a:tr h="504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charset="0"/>
                          <a:ea typeface="ＭＳ Ｐゴシック" charset="-128"/>
                          <a:cs typeface="ＭＳ Ｐゴシック" charset="-128"/>
                        </a:rPr>
                        <a:t>Geobiology</a:t>
                      </a:r>
                    </a:p>
                  </a:txBody>
                  <a:tcP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charset="0"/>
                          <a:ea typeface="ＭＳ Ｐゴシック" charset="-128"/>
                          <a:cs typeface="ＭＳ Ｐゴシック" charset="-128"/>
                        </a:rPr>
                        <a:t>Volcanology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chemeClr val="accent1"/>
                    </a:solidFill>
                  </a:tcPr>
                </a:tc>
              </a:tr>
              <a:tr h="6365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00"/>
                          </a:solidFill>
                          <a:effectLst/>
                          <a:latin typeface="Calibri" charset="0"/>
                          <a:ea typeface="ＭＳ Ｐゴシック" charset="-128"/>
                          <a:cs typeface="ＭＳ Ｐゴシック" charset="-128"/>
                        </a:rPr>
                        <a:t>Time </a:t>
                      </a:r>
                      <a:r>
                        <a:rPr kumimoji="0" lang="en-US" sz="1800" b="1" i="0" u="sng" strike="noStrike" cap="none" normalizeH="0" baseline="0" dirty="0" smtClean="0">
                          <a:ln>
                            <a:noFill/>
                          </a:ln>
                          <a:solidFill>
                            <a:srgbClr val="000000"/>
                          </a:solidFill>
                          <a:effectLst/>
                          <a:latin typeface="Calibri" charset="0"/>
                          <a:ea typeface="ＭＳ Ｐゴシック" charset="-128"/>
                          <a:cs typeface="ＭＳ Ｐゴシック" charset="-128"/>
                        </a:rPr>
                        <a:t>series</a:t>
                      </a: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  </a:t>
                      </a:r>
                      <a:r>
                        <a:rPr kumimoji="0" lang="en-US" sz="1800" b="0" i="0" u="none" strike="noStrike" cap="none" normalizeH="0" baseline="0" dirty="0">
                          <a:ln>
                            <a:noFill/>
                          </a:ln>
                          <a:solidFill>
                            <a:srgbClr val="000000"/>
                          </a:solidFill>
                          <a:effectLst/>
                          <a:latin typeface="Calibri" charset="0"/>
                          <a:ea typeface="ＭＳ Ｐゴシック" charset="-128"/>
                          <a:cs typeface="ＭＳ Ｐゴシック" charset="-128"/>
                        </a:rPr>
                        <a:t/>
                      </a:r>
                      <a:br>
                        <a:rPr kumimoji="0" lang="en-US" sz="1800" b="0" i="0" u="none" strike="noStrike" cap="none" normalizeH="0" baseline="0" dirty="0">
                          <a:ln>
                            <a:noFill/>
                          </a:ln>
                          <a:solidFill>
                            <a:srgbClr val="000000"/>
                          </a:solidFill>
                          <a:effectLst/>
                          <a:latin typeface="Calibri" charset="0"/>
                          <a:ea typeface="ＭＳ Ｐゴシック" charset="-128"/>
                          <a:cs typeface="ＭＳ Ｐゴシック" charset="-128"/>
                        </a:rPr>
                      </a:br>
                      <a:endParaRPr kumimoji="0" lang="en-US" sz="18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00"/>
                          </a:solidFill>
                          <a:effectLst/>
                          <a:latin typeface="Calibri" charset="0"/>
                          <a:ea typeface="ＭＳ Ｐゴシック" charset="-128"/>
                          <a:cs typeface="ＭＳ Ｐゴシック" charset="-128"/>
                        </a:rPr>
                        <a:t>Rock </a:t>
                      </a:r>
                      <a:r>
                        <a:rPr kumimoji="0" lang="en-US" sz="1800" b="1" i="0" u="sng" strike="noStrike" cap="none" normalizeH="0" baseline="0" dirty="0" smtClean="0">
                          <a:ln>
                            <a:noFill/>
                          </a:ln>
                          <a:solidFill>
                            <a:srgbClr val="000000"/>
                          </a:solidFill>
                          <a:effectLst/>
                          <a:latin typeface="Calibri" charset="0"/>
                          <a:ea typeface="ＭＳ Ｐゴシック" charset="-128"/>
                          <a:cs typeface="ＭＳ Ｐゴシック" charset="-128"/>
                        </a:rPr>
                        <a:t>profile</a:t>
                      </a:r>
                      <a:endParaRPr kumimoji="0" lang="en-US" sz="18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98710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a:ea typeface="ＭＳ Ｐゴシック" charset="-128"/>
                          <a:cs typeface="Arial"/>
                        </a:rPr>
                        <a:t>Designated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a:ea typeface="ＭＳ Ｐゴシック" charset="-128"/>
                          <a:cs typeface="Arial"/>
                        </a:rPr>
                        <a:t>community</a:t>
                      </a:r>
                    </a:p>
                  </a:txBody>
                  <a:tcPr horzOverflow="overflow">
                    <a:lnL w="12700" cap="flat" cmpd="sng" algn="ctr">
                      <a:solidFill>
                        <a:schemeClr val="bg1"/>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3498B">
                        <a:alpha val="41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a:ea typeface="ＭＳ Ｐゴシック" charset="-128"/>
                          <a:cs typeface="Arial"/>
                        </a:rPr>
                        <a:t>Microbiology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a:ea typeface="ＭＳ Ｐゴシック" charset="-128"/>
                          <a:cs typeface="Arial"/>
                        </a:rPr>
                        <a:t>Geobiology</a:t>
                      </a:r>
                      <a:endParaRPr kumimoji="0" lang="en-US" sz="1800" b="0"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a:ea typeface="ＭＳ Ｐゴシック" charset="-128"/>
                          <a:cs typeface="Arial"/>
                        </a:rPr>
                        <a:t>Geology</a:t>
                      </a: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3498B">
                        <a:alpha val="41000"/>
                      </a:srgbClr>
                    </a:solidFill>
                  </a:tcPr>
                </a:tc>
                <a:tc>
                  <a:txBody>
                    <a:bodyPr/>
                    <a:lstStyle/>
                    <a:p>
                      <a:r>
                        <a:rPr lang="en-US" sz="1800" dirty="0" smtClean="0">
                          <a:latin typeface="Arial"/>
                          <a:cs typeface="Arial"/>
                        </a:rPr>
                        <a:t>Igneous</a:t>
                      </a:r>
                      <a:r>
                        <a:rPr lang="en-US" sz="1800" baseline="0" dirty="0" smtClean="0">
                          <a:latin typeface="Arial"/>
                          <a:cs typeface="Arial"/>
                        </a:rPr>
                        <a:t> petrology</a:t>
                      </a:r>
                    </a:p>
                    <a:p>
                      <a:r>
                        <a:rPr lang="en-US" sz="1800" baseline="0" dirty="0" smtClean="0">
                          <a:latin typeface="Arial"/>
                          <a:cs typeface="Arial"/>
                        </a:rPr>
                        <a:t>Geophysics</a:t>
                      </a:r>
                    </a:p>
                    <a:p>
                      <a:r>
                        <a:rPr lang="en-US" sz="1800" baseline="0" dirty="0" smtClean="0">
                          <a:latin typeface="Arial"/>
                          <a:cs typeface="Arial"/>
                        </a:rPr>
                        <a:t>Geochemistry</a:t>
                      </a:r>
                      <a:endParaRPr kumimoji="0" lang="en-US" sz="1800" b="0" i="0" u="none" strike="noStrike" cap="none" normalizeH="0" baseline="0" dirty="0" smtClean="0">
                        <a:ln>
                          <a:noFill/>
                        </a:ln>
                        <a:solidFill>
                          <a:srgbClr val="000000"/>
                        </a:solidFill>
                        <a:effectLst/>
                        <a:latin typeface="Arial"/>
                        <a:ea typeface="ＭＳ Ｐゴシック" charset="-128"/>
                        <a:cs typeface="Arial"/>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3498B">
                        <a:alpha val="41000"/>
                      </a:srgbClr>
                    </a:solidFill>
                  </a:tcPr>
                </a:tc>
              </a:tr>
              <a:tr h="122713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a:ea typeface="ＭＳ Ｐゴシック" charset="-128"/>
                          <a:cs typeface="Arial"/>
                        </a:rPr>
                        <a:t>Potential communities</a:t>
                      </a:r>
                    </a:p>
                  </a:txBody>
                  <a:tcPr horzOverflow="overflow">
                    <a:lnL w="12700" cap="flat" cmpd="sng" algn="ctr">
                      <a:solidFill>
                        <a:schemeClr val="bg1"/>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a:ea typeface="ＭＳ Ｐゴシック" charset="-128"/>
                          <a:cs typeface="Arial"/>
                        </a:rPr>
                        <a:t>Chemistry,</a:t>
                      </a:r>
                    </a:p>
                    <a:p>
                      <a:r>
                        <a:rPr lang="en-US" sz="1800" dirty="0" smtClean="0">
                          <a:latin typeface="Arial"/>
                          <a:cs typeface="Arial"/>
                        </a:rPr>
                        <a:t>Evolutionary biology</a:t>
                      </a:r>
                    </a:p>
                    <a:p>
                      <a:r>
                        <a:rPr lang="en-US" sz="1800" dirty="0" err="1" smtClean="0">
                          <a:latin typeface="Arial"/>
                          <a:cs typeface="Arial"/>
                        </a:rPr>
                        <a:t>Bioprospecting</a:t>
                      </a:r>
                      <a:endParaRPr lang="en-US" sz="1800" dirty="0" smtClean="0">
                        <a:latin typeface="Arial"/>
                        <a:cs typeface="Arial"/>
                      </a:endParaRPr>
                    </a:p>
                    <a:p>
                      <a:r>
                        <a:rPr lang="en-US" sz="1800" dirty="0" smtClean="0">
                          <a:latin typeface="Arial"/>
                          <a:cs typeface="Arial"/>
                        </a:rPr>
                        <a:t>U.S. Park Service</a:t>
                      </a:r>
                    </a:p>
                    <a:p>
                      <a:r>
                        <a:rPr lang="en-US" sz="1800" dirty="0" smtClean="0">
                          <a:latin typeface="Arial"/>
                          <a:cs typeface="Arial"/>
                        </a:rPr>
                        <a:t>Public Health</a:t>
                      </a: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a:ea typeface="ＭＳ Ｐゴシック" charset="-128"/>
                          <a:cs typeface="Arial"/>
                        </a:rPr>
                        <a:t>Glaciology</a:t>
                      </a:r>
                      <a:endParaRPr kumimoji="0" lang="en-US" sz="1800" b="0" i="0" u="none" strike="noStrike" cap="none" normalizeH="0" baseline="0" dirty="0">
                        <a:ln>
                          <a:noFill/>
                        </a:ln>
                        <a:solidFill>
                          <a:srgbClr val="000000"/>
                        </a:solidFill>
                        <a:effectLst/>
                        <a:latin typeface="Arial"/>
                        <a:ea typeface="ＭＳ Ｐゴシック" charset="-128"/>
                        <a:cs typeface="Arial"/>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12801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a:ea typeface="ＭＳ Ｐゴシック" charset="-128"/>
                          <a:cs typeface="Arial"/>
                        </a:rPr>
                        <a:t>Reuse </a:t>
                      </a:r>
                      <a:r>
                        <a:rPr kumimoji="0" lang="en-US" sz="1800" b="1" i="0" u="none" strike="noStrike" cap="none" normalizeH="0" baseline="0" dirty="0" smtClean="0">
                          <a:ln>
                            <a:noFill/>
                          </a:ln>
                          <a:solidFill>
                            <a:srgbClr val="000000"/>
                          </a:solidFill>
                          <a:effectLst/>
                          <a:latin typeface="Arial"/>
                          <a:ea typeface="ＭＳ Ｐゴシック" charset="-128"/>
                          <a:cs typeface="Arial"/>
                        </a:rPr>
                        <a:t>applications</a:t>
                      </a:r>
                      <a:br>
                        <a:rPr kumimoji="0" lang="en-US" sz="1800" b="1" i="0" u="none" strike="noStrike" cap="none" normalizeH="0" baseline="0" dirty="0" smtClean="0">
                          <a:ln>
                            <a:noFill/>
                          </a:ln>
                          <a:solidFill>
                            <a:srgbClr val="000000"/>
                          </a:solidFill>
                          <a:effectLst/>
                          <a:latin typeface="Arial"/>
                          <a:ea typeface="ＭＳ Ｐゴシック" charset="-128"/>
                          <a:cs typeface="Arial"/>
                        </a:rPr>
                      </a:br>
                      <a:r>
                        <a:rPr kumimoji="0" lang="en-US" sz="1800" b="1" i="0" u="none" strike="noStrike" cap="none" normalizeH="0" baseline="0" dirty="0" smtClean="0">
                          <a:ln>
                            <a:noFill/>
                          </a:ln>
                          <a:solidFill>
                            <a:srgbClr val="000000"/>
                          </a:solidFill>
                          <a:effectLst/>
                          <a:latin typeface="Arial"/>
                          <a:ea typeface="ＭＳ Ｐゴシック" charset="-128"/>
                          <a:cs typeface="Arial"/>
                        </a:rPr>
                        <a:t>    </a:t>
                      </a:r>
                      <a:endParaRPr kumimoji="0" lang="en-US" sz="1800" b="1"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a:ea typeface="ＭＳ Ｐゴシック" charset="-128"/>
                          <a:cs typeface="Arial"/>
                        </a:rPr>
                        <a:t>    </a:t>
                      </a:r>
                      <a:r>
                        <a:rPr kumimoji="0" lang="en-US" sz="1800" b="0" i="0" u="none" strike="noStrike" cap="none" normalizeH="0" baseline="0" dirty="0" smtClean="0">
                          <a:ln>
                            <a:noFill/>
                          </a:ln>
                          <a:solidFill>
                            <a:srgbClr val="000000"/>
                          </a:solidFill>
                          <a:effectLst/>
                          <a:latin typeface="Arial"/>
                          <a:ea typeface="ＭＳ Ｐゴシック" charset="-128"/>
                          <a:cs typeface="Arial"/>
                        </a:rPr>
                        <a:t>(</a:t>
                      </a:r>
                      <a:r>
                        <a:rPr kumimoji="0" lang="en-US" sz="1800" b="0" i="0" u="none" strike="noStrike" cap="none" normalizeH="0" baseline="0" dirty="0" smtClean="0">
                          <a:ln>
                            <a:noFill/>
                          </a:ln>
                          <a:solidFill>
                            <a:srgbClr val="000000"/>
                          </a:solidFill>
                          <a:effectLst/>
                          <a:latin typeface="Arial"/>
                          <a:ea typeface="ＭＳ Ｐゴシック" charset="-128"/>
                          <a:cs typeface="Arial"/>
                        </a:rPr>
                        <a:t>parts of unit)</a:t>
                      </a:r>
                      <a:r>
                        <a:rPr kumimoji="0" lang="en-US" sz="1800" b="1" i="0" u="none" strike="noStrike" cap="none" normalizeH="0" baseline="0" dirty="0" smtClean="0">
                          <a:ln>
                            <a:noFill/>
                          </a:ln>
                          <a:solidFill>
                            <a:srgbClr val="000000"/>
                          </a:solidFill>
                          <a:effectLst/>
                          <a:latin typeface="Arial"/>
                          <a:ea typeface="ＭＳ Ｐゴシック" charset="-128"/>
                          <a:cs typeface="Arial"/>
                        </a:rPr>
                        <a:t/>
                      </a:r>
                      <a:br>
                        <a:rPr kumimoji="0" lang="en-US" sz="1800" b="1" i="0" u="none" strike="noStrike" cap="none" normalizeH="0" baseline="0" dirty="0" smtClean="0">
                          <a:ln>
                            <a:noFill/>
                          </a:ln>
                          <a:solidFill>
                            <a:srgbClr val="000000"/>
                          </a:solidFill>
                          <a:effectLst/>
                          <a:latin typeface="Arial"/>
                          <a:ea typeface="ＭＳ Ｐゴシック" charset="-128"/>
                          <a:cs typeface="Arial"/>
                        </a:rPr>
                      </a:br>
                      <a:endParaRPr kumimoji="0" lang="en-US" sz="1800" b="1" i="0" u="none" strike="noStrike" cap="none" normalizeH="0" baseline="0" dirty="0">
                        <a:ln>
                          <a:noFill/>
                        </a:ln>
                        <a:solidFill>
                          <a:srgbClr val="000000"/>
                        </a:solidFill>
                        <a:effectLst/>
                        <a:latin typeface="Arial"/>
                        <a:ea typeface="ＭＳ Ｐゴシック" charset="-128"/>
                        <a:cs typeface="Arial"/>
                      </a:endParaRPr>
                    </a:p>
                  </a:txBody>
                  <a:tcPr horzOverflow="overflow">
                    <a:lnL w="12700" cap="flat" cmpd="sng" algn="ctr">
                      <a:solidFill>
                        <a:schemeClr val="bg1"/>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800" dirty="0" smtClean="0">
                          <a:latin typeface="Arial"/>
                          <a:cs typeface="Arial"/>
                        </a:rPr>
                        <a:t>Microbial data -</a:t>
                      </a:r>
                      <a:br>
                        <a:rPr lang="en-US" sz="1800" dirty="0" smtClean="0">
                          <a:latin typeface="Arial"/>
                          <a:cs typeface="Arial"/>
                        </a:rPr>
                      </a:br>
                      <a:r>
                        <a:rPr lang="en-US" sz="1800" baseline="0" dirty="0" smtClean="0">
                          <a:latin typeface="Arial"/>
                          <a:cs typeface="Arial"/>
                        </a:rPr>
                        <a:t>assess presence and extent of disease</a:t>
                      </a:r>
                      <a:endParaRPr lang="en-US" sz="1800" dirty="0">
                        <a:latin typeface="Arial"/>
                        <a:cs typeface="Arial"/>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800" dirty="0" smtClean="0">
                          <a:latin typeface="Arial"/>
                          <a:cs typeface="Arial"/>
                        </a:rPr>
                        <a:t>Field</a:t>
                      </a:r>
                      <a:r>
                        <a:rPr lang="en-US" sz="1800" baseline="0" dirty="0" smtClean="0">
                          <a:latin typeface="Arial"/>
                          <a:cs typeface="Arial"/>
                        </a:rPr>
                        <a:t> photos –</a:t>
                      </a:r>
                    </a:p>
                    <a:p>
                      <a:r>
                        <a:rPr lang="en-US" sz="1800" baseline="0" dirty="0" smtClean="0">
                          <a:latin typeface="Arial"/>
                          <a:cs typeface="Arial"/>
                        </a:rPr>
                        <a:t>assess </a:t>
                      </a:r>
                      <a:r>
                        <a:rPr lang="en-US" sz="1800" baseline="0" dirty="0" err="1" smtClean="0">
                          <a:latin typeface="Arial"/>
                          <a:cs typeface="Arial"/>
                        </a:rPr>
                        <a:t>spacio</a:t>
                      </a:r>
                      <a:r>
                        <a:rPr lang="en-US" sz="1800" baseline="0" dirty="0" smtClean="0">
                          <a:latin typeface="Arial"/>
                          <a:cs typeface="Arial"/>
                        </a:rPr>
                        <a:t>-temporal glacier change over time</a:t>
                      </a:r>
                      <a:endParaRPr lang="en-US" sz="1800" dirty="0">
                        <a:latin typeface="Arial"/>
                        <a:cs typeface="Arial"/>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Oval 4"/>
          <p:cNvSpPr/>
          <p:nvPr/>
        </p:nvSpPr>
        <p:spPr bwMode="auto">
          <a:xfrm>
            <a:off x="457200" y="4876800"/>
            <a:ext cx="1676400" cy="60960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Arial" charset="0"/>
              <a:ea typeface="ＭＳ Ｐゴシック" charset="0"/>
              <a:cs typeface="ＭＳ Ｐゴシック" charset="0"/>
            </a:endParaRPr>
          </a:p>
        </p:txBody>
      </p:sp>
      <p:sp>
        <p:nvSpPr>
          <p:cNvPr id="2" name="TextBox 1"/>
          <p:cNvSpPr txBox="1"/>
          <p:nvPr/>
        </p:nvSpPr>
        <p:spPr>
          <a:xfrm>
            <a:off x="-1834444" y="4741333"/>
            <a:ext cx="184666" cy="33855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02177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23072"/>
            <a:ext cx="8534400" cy="1477328"/>
          </a:xfrm>
          <a:prstGeom prst="rect">
            <a:avLst/>
          </a:prstGeom>
          <a:solidFill>
            <a:schemeClr val="accent5">
              <a:lumMod val="75000"/>
              <a:alpha val="24000"/>
            </a:schemeClr>
          </a:solidFill>
          <a:ln w="31750">
            <a:solidFill>
              <a:schemeClr val="tx1"/>
            </a:solidFill>
          </a:ln>
        </p:spPr>
        <p:txBody>
          <a:bodyPr wrap="square" rtlCol="0">
            <a:spAutoFit/>
          </a:bodyPr>
          <a:lstStyle/>
          <a:p>
            <a:r>
              <a:rPr lang="en-US" sz="2000" i="1" baseline="0" dirty="0" smtClean="0">
                <a:latin typeface="Arial"/>
                <a:cs typeface="Arial"/>
              </a:rPr>
              <a:t>“A </a:t>
            </a:r>
            <a:r>
              <a:rPr lang="en-US" sz="2000" i="1" baseline="0" dirty="0">
                <a:latin typeface="Arial"/>
                <a:cs typeface="Arial"/>
              </a:rPr>
              <a:t>classic example is the NSIDC glacier photo </a:t>
            </a:r>
            <a:r>
              <a:rPr lang="en-US" sz="2000" i="1" baseline="0" dirty="0" smtClean="0">
                <a:latin typeface="Arial"/>
                <a:cs typeface="Arial"/>
              </a:rPr>
              <a:t>collection, which 10 </a:t>
            </a:r>
            <a:r>
              <a:rPr lang="en-US" sz="2000" i="1" baseline="0" dirty="0">
                <a:latin typeface="Arial"/>
                <a:cs typeface="Arial"/>
              </a:rPr>
              <a:t>years </a:t>
            </a:r>
            <a:endParaRPr lang="en-US" sz="2000" i="1" baseline="0" dirty="0" smtClean="0">
              <a:latin typeface="Arial"/>
              <a:cs typeface="Arial"/>
            </a:endParaRPr>
          </a:p>
          <a:p>
            <a:r>
              <a:rPr lang="en-US" sz="2000" i="1" baseline="0" dirty="0" smtClean="0">
                <a:latin typeface="Arial"/>
                <a:cs typeface="Arial"/>
              </a:rPr>
              <a:t>ago </a:t>
            </a:r>
            <a:r>
              <a:rPr lang="en-US" sz="2000" i="1" baseline="0" dirty="0">
                <a:latin typeface="Arial"/>
                <a:cs typeface="Arial"/>
              </a:rPr>
              <a:t>no one had heard </a:t>
            </a:r>
            <a:r>
              <a:rPr lang="en-US" sz="2000" i="1" baseline="0" dirty="0" smtClean="0">
                <a:latin typeface="Arial"/>
                <a:cs typeface="Arial"/>
              </a:rPr>
              <a:t>of, </a:t>
            </a:r>
            <a:r>
              <a:rPr lang="en-US" sz="2000" i="1" baseline="0" dirty="0">
                <a:latin typeface="Arial"/>
                <a:cs typeface="Arial"/>
              </a:rPr>
              <a:t>and </a:t>
            </a:r>
            <a:r>
              <a:rPr lang="en-US" sz="2000" i="1" baseline="0" dirty="0" smtClean="0">
                <a:latin typeface="Arial"/>
                <a:cs typeface="Arial"/>
              </a:rPr>
              <a:t>no </a:t>
            </a:r>
            <a:r>
              <a:rPr lang="en-US" sz="2000" i="1" baseline="0" dirty="0">
                <a:latin typeface="Arial"/>
                <a:cs typeface="Arial"/>
              </a:rPr>
              <a:t>one </a:t>
            </a:r>
            <a:r>
              <a:rPr lang="en-US" sz="2000" i="1" baseline="0" dirty="0" smtClean="0">
                <a:latin typeface="Arial"/>
                <a:cs typeface="Arial"/>
              </a:rPr>
              <a:t>thought </a:t>
            </a:r>
            <a:r>
              <a:rPr lang="en-US" sz="2000" i="1" baseline="0" dirty="0">
                <a:latin typeface="Arial"/>
                <a:cs typeface="Arial"/>
              </a:rPr>
              <a:t>was worth </a:t>
            </a:r>
            <a:r>
              <a:rPr lang="en-US" sz="2000" i="1" baseline="0" dirty="0" smtClean="0">
                <a:latin typeface="Arial"/>
                <a:cs typeface="Arial"/>
              </a:rPr>
              <a:t>digitization. </a:t>
            </a:r>
          </a:p>
          <a:p>
            <a:r>
              <a:rPr lang="en-US" sz="2000" i="1" baseline="0" dirty="0" smtClean="0">
                <a:latin typeface="Arial"/>
                <a:cs typeface="Arial"/>
              </a:rPr>
              <a:t>It </a:t>
            </a:r>
            <a:r>
              <a:rPr lang="en-US" sz="2000" i="1" baseline="0" dirty="0">
                <a:latin typeface="Arial"/>
                <a:cs typeface="Arial"/>
              </a:rPr>
              <a:t>is now NSIDC's 2nd most popular data </a:t>
            </a:r>
            <a:r>
              <a:rPr lang="en-US" sz="2000" i="1" baseline="0" dirty="0" smtClean="0">
                <a:latin typeface="Arial"/>
                <a:cs typeface="Arial"/>
              </a:rPr>
              <a:t>set</a:t>
            </a:r>
            <a:r>
              <a:rPr lang="en-US" sz="2000" i="1" baseline="0" dirty="0" smtClean="0">
                <a:latin typeface="Arial"/>
                <a:cs typeface="Arial"/>
              </a:rPr>
              <a:t>.”</a:t>
            </a:r>
            <a:endParaRPr lang="en-US" sz="2000" i="1" baseline="0" dirty="0" smtClean="0">
              <a:latin typeface="Arial"/>
              <a:cs typeface="Arial"/>
            </a:endParaRPr>
          </a:p>
          <a:p>
            <a:endParaRPr lang="en-US" sz="1000" baseline="0" dirty="0" smtClean="0"/>
          </a:p>
          <a:p>
            <a:pPr algn="r"/>
            <a:r>
              <a:rPr lang="en-US" sz="2000" baseline="0" dirty="0" smtClean="0"/>
              <a:t>			</a:t>
            </a:r>
            <a:r>
              <a:rPr lang="en-US" sz="1600" baseline="0" dirty="0" smtClean="0"/>
              <a:t>(Ruth </a:t>
            </a:r>
            <a:r>
              <a:rPr lang="en-US" sz="1600" baseline="0" dirty="0" err="1" smtClean="0"/>
              <a:t>Duerr</a:t>
            </a:r>
            <a:r>
              <a:rPr lang="en-US" sz="1600" baseline="0" dirty="0" smtClean="0"/>
              <a:t>, National Snow &amp; Ice Data Center)</a:t>
            </a:r>
            <a:endParaRPr lang="en-US" sz="1600" baseline="0" dirty="0"/>
          </a:p>
        </p:txBody>
      </p:sp>
      <p:sp>
        <p:nvSpPr>
          <p:cNvPr id="3" name="TextBox 2"/>
          <p:cNvSpPr txBox="1"/>
          <p:nvPr/>
        </p:nvSpPr>
        <p:spPr>
          <a:xfrm>
            <a:off x="990600" y="4572000"/>
            <a:ext cx="6842012" cy="400110"/>
          </a:xfrm>
          <a:prstGeom prst="rect">
            <a:avLst/>
          </a:prstGeom>
          <a:solidFill>
            <a:srgbClr val="4B59AE">
              <a:alpha val="23000"/>
            </a:srgbClr>
          </a:solidFill>
          <a:ln w="25400">
            <a:solidFill>
              <a:schemeClr val="tx1"/>
            </a:solidFill>
          </a:ln>
        </p:spPr>
        <p:txBody>
          <a:bodyPr wrap="none" rtlCol="0">
            <a:spAutoFit/>
          </a:bodyPr>
          <a:lstStyle/>
          <a:p>
            <a:r>
              <a:rPr lang="en-US" sz="2000" baseline="0" dirty="0">
                <a:latin typeface="Arial"/>
                <a:cs typeface="Arial"/>
              </a:rPr>
              <a:t>“The value of data increases with their </a:t>
            </a:r>
            <a:r>
              <a:rPr lang="en-US" sz="2000" baseline="0" dirty="0">
                <a:solidFill>
                  <a:srgbClr val="000000"/>
                </a:solidFill>
                <a:latin typeface="Arial"/>
                <a:cs typeface="Arial"/>
              </a:rPr>
              <a:t>use.</a:t>
            </a:r>
            <a:r>
              <a:rPr lang="en-US" sz="2000" baseline="0" dirty="0">
                <a:latin typeface="Arial"/>
                <a:cs typeface="Arial"/>
              </a:rPr>
              <a:t>”    (</a:t>
            </a:r>
            <a:r>
              <a:rPr lang="en-US" sz="2000" baseline="0" dirty="0" err="1">
                <a:latin typeface="Arial"/>
                <a:cs typeface="Arial"/>
              </a:rPr>
              <a:t>Uhlir</a:t>
            </a:r>
            <a:r>
              <a:rPr lang="en-US" sz="2000" baseline="0" dirty="0">
                <a:latin typeface="Arial"/>
                <a:cs typeface="Arial"/>
              </a:rPr>
              <a:t>, 2010)   </a:t>
            </a:r>
          </a:p>
        </p:txBody>
      </p:sp>
      <p:sp>
        <p:nvSpPr>
          <p:cNvPr id="4" name="TextBox 3"/>
          <p:cNvSpPr txBox="1"/>
          <p:nvPr/>
        </p:nvSpPr>
        <p:spPr>
          <a:xfrm>
            <a:off x="4602257" y="2438400"/>
            <a:ext cx="186093" cy="1261884"/>
          </a:xfrm>
          <a:prstGeom prst="rect">
            <a:avLst/>
          </a:prstGeom>
          <a:noFill/>
        </p:spPr>
        <p:txBody>
          <a:bodyPr wrap="none" rtlCol="0">
            <a:spAutoFit/>
          </a:bodyPr>
          <a:lstStyle/>
          <a:p>
            <a:pPr marL="800100" lvl="2" indent="0">
              <a:buNone/>
            </a:pPr>
            <a:endParaRPr lang="en-US" sz="2000" baseline="0" dirty="0" smtClean="0"/>
          </a:p>
          <a:p>
            <a:pPr marL="800100" lvl="2" indent="0">
              <a:buNone/>
            </a:pPr>
            <a:endParaRPr lang="en-US" sz="2000" baseline="0" dirty="0" smtClean="0"/>
          </a:p>
          <a:p>
            <a:pPr marL="800100" lvl="2" indent="0">
              <a:buNone/>
            </a:pPr>
            <a:endParaRPr lang="en-US" sz="2000" baseline="0" dirty="0"/>
          </a:p>
          <a:p>
            <a:endParaRPr lang="en-US" dirty="0"/>
          </a:p>
        </p:txBody>
      </p:sp>
      <p:sp>
        <p:nvSpPr>
          <p:cNvPr id="5" name="TextBox 4"/>
          <p:cNvSpPr txBox="1"/>
          <p:nvPr/>
        </p:nvSpPr>
        <p:spPr>
          <a:xfrm>
            <a:off x="-8467" y="0"/>
            <a:ext cx="9144000" cy="830997"/>
          </a:xfrm>
          <a:prstGeom prst="rect">
            <a:avLst/>
          </a:prstGeom>
          <a:solidFill>
            <a:schemeClr val="bg1">
              <a:lumMod val="85000"/>
            </a:schemeClr>
          </a:solidFill>
        </p:spPr>
        <p:txBody>
          <a:bodyPr wrap="square" rtlCol="0">
            <a:spAutoFit/>
          </a:bodyPr>
          <a:lstStyle/>
          <a:p>
            <a:endParaRPr lang="en-US" sz="1000" baseline="0" dirty="0" smtClean="0"/>
          </a:p>
          <a:p>
            <a:r>
              <a:rPr lang="en-US" sz="2800" baseline="0" dirty="0" smtClean="0"/>
              <a:t>Value and use   –   ecosystem or data economy</a:t>
            </a:r>
            <a:endParaRPr lang="en-US" sz="2800" baseline="0" dirty="0" smtClean="0"/>
          </a:p>
          <a:p>
            <a:endParaRPr lang="en-US" sz="1000" baseline="0" dirty="0"/>
          </a:p>
        </p:txBody>
      </p:sp>
      <p:sp>
        <p:nvSpPr>
          <p:cNvPr id="6" name="TextBox 5"/>
          <p:cNvSpPr txBox="1"/>
          <p:nvPr/>
        </p:nvSpPr>
        <p:spPr>
          <a:xfrm>
            <a:off x="4552462" y="5353538"/>
            <a:ext cx="184666" cy="338554"/>
          </a:xfrm>
          <a:prstGeom prst="rect">
            <a:avLst/>
          </a:prstGeom>
          <a:noFill/>
        </p:spPr>
        <p:txBody>
          <a:bodyPr wrap="none" rtlCol="0">
            <a:spAutoFit/>
          </a:bodyPr>
          <a:lstStyle/>
          <a:p>
            <a:endParaRPr lang="en-US" dirty="0"/>
          </a:p>
        </p:txBody>
      </p:sp>
      <p:sp>
        <p:nvSpPr>
          <p:cNvPr id="10" name="TextBox 9"/>
          <p:cNvSpPr txBox="1"/>
          <p:nvPr/>
        </p:nvSpPr>
        <p:spPr>
          <a:xfrm>
            <a:off x="9750778" y="1467556"/>
            <a:ext cx="184666" cy="338554"/>
          </a:xfrm>
          <a:prstGeom prst="rect">
            <a:avLst/>
          </a:prstGeom>
          <a:noFill/>
        </p:spPr>
        <p:txBody>
          <a:bodyPr wrap="none" rtlCol="0">
            <a:spAutoFit/>
          </a:bodyPr>
          <a:lstStyle/>
          <a:p>
            <a:endParaRPr lang="en-US" dirty="0"/>
          </a:p>
        </p:txBody>
      </p:sp>
      <p:sp>
        <p:nvSpPr>
          <p:cNvPr id="11" name="TextBox 10"/>
          <p:cNvSpPr txBox="1"/>
          <p:nvPr/>
        </p:nvSpPr>
        <p:spPr>
          <a:xfrm>
            <a:off x="9383889" y="1171222"/>
            <a:ext cx="184666" cy="338554"/>
          </a:xfrm>
          <a:prstGeom prst="rect">
            <a:avLst/>
          </a:prstGeom>
          <a:noFill/>
        </p:spPr>
        <p:txBody>
          <a:bodyPr wrap="none" rtlCol="0">
            <a:spAutoFit/>
          </a:bodyPr>
          <a:lstStyle/>
          <a:p>
            <a:endParaRPr lang="en-US" dirty="0"/>
          </a:p>
        </p:txBody>
      </p:sp>
      <p:sp>
        <p:nvSpPr>
          <p:cNvPr id="12" name="TextBox 11"/>
          <p:cNvSpPr txBox="1"/>
          <p:nvPr/>
        </p:nvSpPr>
        <p:spPr>
          <a:xfrm>
            <a:off x="1109254" y="3429000"/>
            <a:ext cx="6799808" cy="707886"/>
          </a:xfrm>
          <a:prstGeom prst="rect">
            <a:avLst/>
          </a:prstGeom>
          <a:noFill/>
        </p:spPr>
        <p:txBody>
          <a:bodyPr wrap="none" rtlCol="0">
            <a:spAutoFit/>
          </a:bodyPr>
          <a:lstStyle/>
          <a:p>
            <a:pPr marL="0" lvl="2"/>
            <a:r>
              <a:rPr lang="en-US" sz="2000" baseline="0" dirty="0"/>
              <a:t>How do we predict what data will become highly valuable?</a:t>
            </a:r>
          </a:p>
          <a:p>
            <a:endParaRPr lang="en-US" sz="2000" baseline="0" dirty="0"/>
          </a:p>
        </p:txBody>
      </p:sp>
      <p:sp>
        <p:nvSpPr>
          <p:cNvPr id="14" name="TextBox 13"/>
          <p:cNvSpPr txBox="1"/>
          <p:nvPr/>
        </p:nvSpPr>
        <p:spPr>
          <a:xfrm>
            <a:off x="1926713" y="4702314"/>
            <a:ext cx="4704759" cy="707886"/>
          </a:xfrm>
          <a:prstGeom prst="rect">
            <a:avLst/>
          </a:prstGeom>
          <a:noFill/>
        </p:spPr>
        <p:txBody>
          <a:bodyPr wrap="none" rtlCol="0">
            <a:spAutoFit/>
          </a:bodyPr>
          <a:lstStyle/>
          <a:p>
            <a:r>
              <a:rPr lang="en-US" sz="2000" baseline="0" dirty="0" smtClean="0"/>
              <a:t/>
            </a:r>
            <a:br>
              <a:rPr lang="en-US" sz="2000" baseline="0" dirty="0" smtClean="0"/>
            </a:br>
            <a:r>
              <a:rPr lang="en-US" sz="2000" baseline="0" dirty="0" smtClean="0"/>
              <a:t>How do data gain in value through use?</a:t>
            </a:r>
          </a:p>
        </p:txBody>
      </p:sp>
      <p:sp>
        <p:nvSpPr>
          <p:cNvPr id="15" name="TextBox 14"/>
          <p:cNvSpPr txBox="1"/>
          <p:nvPr/>
        </p:nvSpPr>
        <p:spPr>
          <a:xfrm>
            <a:off x="2600063" y="990600"/>
            <a:ext cx="3264185" cy="400110"/>
          </a:xfrm>
          <a:prstGeom prst="rect">
            <a:avLst/>
          </a:prstGeom>
          <a:noFill/>
        </p:spPr>
        <p:txBody>
          <a:bodyPr wrap="none" rtlCol="0">
            <a:spAutoFit/>
          </a:bodyPr>
          <a:lstStyle/>
          <a:p>
            <a:r>
              <a:rPr lang="en-US" sz="2000" baseline="0" dirty="0" smtClean="0"/>
              <a:t>What data do we invest in?</a:t>
            </a:r>
            <a:endParaRPr lang="en-US" sz="2000" baseline="0" dirty="0"/>
          </a:p>
        </p:txBody>
      </p:sp>
    </p:spTree>
    <p:extLst>
      <p:ext uri="{BB962C8B-B14F-4D97-AF65-F5344CB8AC3E}">
        <p14:creationId xmlns:p14="http://schemas.microsoft.com/office/powerpoint/2010/main" val="316305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7458" y="938200"/>
            <a:ext cx="8711796" cy="5033519"/>
            <a:chOff x="207458" y="1698665"/>
            <a:chExt cx="8711796" cy="5033519"/>
          </a:xfrm>
        </p:grpSpPr>
        <p:sp>
          <p:nvSpPr>
            <p:cNvPr id="3" name="Line 2"/>
            <p:cNvSpPr>
              <a:spLocks noChangeShapeType="1"/>
            </p:cNvSpPr>
            <p:nvPr/>
          </p:nvSpPr>
          <p:spPr bwMode="auto">
            <a:xfrm>
              <a:off x="1636213" y="1700105"/>
              <a:ext cx="1440" cy="4353189"/>
            </a:xfrm>
            <a:prstGeom prst="line">
              <a:avLst/>
            </a:prstGeom>
            <a:noFill/>
            <a:ln w="9360">
              <a:solidFill>
                <a:srgbClr val="B2B2B2"/>
              </a:solidFill>
              <a:prstDash val="sysDot"/>
              <a:miter lim="800000"/>
              <a:headEnd/>
              <a:tailEnd/>
            </a:ln>
          </p:spPr>
          <p:txBody>
            <a:bodyPr lIns="82954" tIns="41477" rIns="82954" bIns="41477">
              <a:prstTxWarp prst="textNoShape">
                <a:avLst/>
              </a:prstTxWarp>
            </a:bodyPr>
            <a:lstStyle/>
            <a:p>
              <a:endParaRPr lang="en-US"/>
            </a:p>
          </p:txBody>
        </p:sp>
        <p:sp>
          <p:nvSpPr>
            <p:cNvPr id="4" name="Freeform 3"/>
            <p:cNvSpPr>
              <a:spLocks noChangeArrowheads="1"/>
            </p:cNvSpPr>
            <p:nvPr/>
          </p:nvSpPr>
          <p:spPr bwMode="auto">
            <a:xfrm>
              <a:off x="1037290" y="1904521"/>
              <a:ext cx="7256708" cy="3940039"/>
            </a:xfrm>
            <a:custGeom>
              <a:avLst/>
              <a:gdLst>
                <a:gd name="T0" fmla="*/ 0 w 22226"/>
                <a:gd name="T1" fmla="*/ 1563988184 h 12070"/>
                <a:gd name="T2" fmla="*/ 28863952 w 22226"/>
                <a:gd name="T3" fmla="*/ 1536645373 h 12070"/>
                <a:gd name="T4" fmla="*/ 54621296 w 22226"/>
                <a:gd name="T5" fmla="*/ 1509302922 h 12070"/>
                <a:gd name="T6" fmla="*/ 78566469 w 22226"/>
                <a:gd name="T7" fmla="*/ 1480404988 h 12070"/>
                <a:gd name="T8" fmla="*/ 94745682 w 22226"/>
                <a:gd name="T9" fmla="*/ 1462780978 h 12070"/>
                <a:gd name="T10" fmla="*/ 112348840 w 22226"/>
                <a:gd name="T11" fmla="*/ 1437122884 h 12070"/>
                <a:gd name="T12" fmla="*/ 133187765 w 22226"/>
                <a:gd name="T13" fmla="*/ 1403300393 h 12070"/>
                <a:gd name="T14" fmla="*/ 150920080 w 22226"/>
                <a:gd name="T15" fmla="*/ 1366497969 h 12070"/>
                <a:gd name="T16" fmla="*/ 174994770 w 22226"/>
                <a:gd name="T17" fmla="*/ 1316736185 h 12070"/>
                <a:gd name="T18" fmla="*/ 210201131 w 22226"/>
                <a:gd name="T19" fmla="*/ 1226672949 h 12070"/>
                <a:gd name="T20" fmla="*/ 268187688 w 22226"/>
                <a:gd name="T21" fmla="*/ 1051600628 h 12070"/>
                <a:gd name="T22" fmla="*/ 312971785 w 22226"/>
                <a:gd name="T23" fmla="*/ 871474157 h 12070"/>
                <a:gd name="T24" fmla="*/ 378724414 w 22226"/>
                <a:gd name="T25" fmla="*/ 598304696 h 12070"/>
                <a:gd name="T26" fmla="*/ 433086653 w 22226"/>
                <a:gd name="T27" fmla="*/ 379949911 h 12070"/>
                <a:gd name="T28" fmla="*/ 490037434 w 22226"/>
                <a:gd name="T29" fmla="*/ 168722639 h 12070"/>
                <a:gd name="T30" fmla="*/ 514112124 w 22226"/>
                <a:gd name="T31" fmla="*/ 92395583 h 12070"/>
                <a:gd name="T32" fmla="*/ 533397924 w 22226"/>
                <a:gd name="T33" fmla="*/ 52223725 h 12070"/>
                <a:gd name="T34" fmla="*/ 547118090 w 22226"/>
                <a:gd name="T35" fmla="*/ 33044581 h 12070"/>
                <a:gd name="T36" fmla="*/ 568862914 w 22226"/>
                <a:gd name="T37" fmla="*/ 14513769 h 12070"/>
                <a:gd name="T38" fmla="*/ 592808447 w 22226"/>
                <a:gd name="T39" fmla="*/ 4146637 h 12070"/>
                <a:gd name="T40" fmla="*/ 615976879 w 22226"/>
                <a:gd name="T41" fmla="*/ 647968 h 12070"/>
                <a:gd name="T42" fmla="*/ 645099854 w 22226"/>
                <a:gd name="T43" fmla="*/ 3887450 h 12070"/>
                <a:gd name="T44" fmla="*/ 667491902 w 22226"/>
                <a:gd name="T45" fmla="*/ 16716861 h 12070"/>
                <a:gd name="T46" fmla="*/ 690013109 w 22226"/>
                <a:gd name="T47" fmla="*/ 37709950 h 12070"/>
                <a:gd name="T48" fmla="*/ 707486750 w 22226"/>
                <a:gd name="T49" fmla="*/ 65052772 h 12070"/>
                <a:gd name="T50" fmla="*/ 718877050 w 22226"/>
                <a:gd name="T51" fmla="*/ 89156103 h 12070"/>
                <a:gd name="T52" fmla="*/ 738033332 w 22226"/>
                <a:gd name="T53" fmla="*/ 175720334 h 12070"/>
                <a:gd name="T54" fmla="*/ 782947127 w 22226"/>
                <a:gd name="T55" fmla="*/ 397573921 h 12070"/>
                <a:gd name="T56" fmla="*/ 840674289 w 22226"/>
                <a:gd name="T57" fmla="*/ 691607412 h 12070"/>
                <a:gd name="T58" fmla="*/ 882611172 w 22226"/>
                <a:gd name="T59" fmla="*/ 911517141 h 12070"/>
                <a:gd name="T60" fmla="*/ 901767455 w 22226"/>
                <a:gd name="T61" fmla="*/ 992768011 h 12070"/>
                <a:gd name="T62" fmla="*/ 915358104 w 22226"/>
                <a:gd name="T63" fmla="*/ 1038641988 h 12070"/>
                <a:gd name="T64" fmla="*/ 929984170 w 22226"/>
                <a:gd name="T65" fmla="*/ 1072205291 h 12070"/>
                <a:gd name="T66" fmla="*/ 948363351 w 22226"/>
                <a:gd name="T67" fmla="*/ 1103695097 h 12070"/>
                <a:gd name="T68" fmla="*/ 967649151 w 22226"/>
                <a:gd name="T69" fmla="*/ 1130130753 h 12070"/>
                <a:gd name="T70" fmla="*/ 993276966 w 22226"/>
                <a:gd name="T71" fmla="*/ 1158380719 h 12070"/>
                <a:gd name="T72" fmla="*/ 1014116250 w 22226"/>
                <a:gd name="T73" fmla="*/ 1177559853 h 12070"/>
                <a:gd name="T74" fmla="*/ 1030295081 w 22226"/>
                <a:gd name="T75" fmla="*/ 1188704183 h 12070"/>
                <a:gd name="T76" fmla="*/ 1052687130 w 22226"/>
                <a:gd name="T77" fmla="*/ 1201662823 h 12070"/>
                <a:gd name="T78" fmla="*/ 1076762180 w 22226"/>
                <a:gd name="T79" fmla="*/ 1212807153 h 12070"/>
                <a:gd name="T80" fmla="*/ 1106532380 w 22226"/>
                <a:gd name="T81" fmla="*/ 1222526674 h 12070"/>
                <a:gd name="T82" fmla="*/ 1127241428 w 22226"/>
                <a:gd name="T83" fmla="*/ 1228098479 h 12070"/>
                <a:gd name="T84" fmla="*/ 1155328626 w 22226"/>
                <a:gd name="T85" fmla="*/ 1234578159 h 12070"/>
                <a:gd name="T86" fmla="*/ 1180180059 w 22226"/>
                <a:gd name="T87" fmla="*/ 1236133282 h 12070"/>
                <a:gd name="T88" fmla="*/ 1214609993 w 22226"/>
                <a:gd name="T89" fmla="*/ 1236133282 h 12070"/>
                <a:gd name="T90" fmla="*/ 1259523608 w 22226"/>
                <a:gd name="T91" fmla="*/ 1232893442 h 12070"/>
                <a:gd name="T92" fmla="*/ 1323722302 w 22226"/>
                <a:gd name="T93" fmla="*/ 1216954149 h 12070"/>
                <a:gd name="T94" fmla="*/ 1371872403 w 22226"/>
                <a:gd name="T95" fmla="*/ 1194276708 h 12070"/>
                <a:gd name="T96" fmla="*/ 1487197930 w 22226"/>
                <a:gd name="T97" fmla="*/ 1128446036 h 12070"/>
                <a:gd name="T98" fmla="*/ 1589968584 w 22226"/>
                <a:gd name="T99" fmla="*/ 1065725611 h 12070"/>
                <a:gd name="T100" fmla="*/ 1705552426 w 22226"/>
                <a:gd name="T101" fmla="*/ 1003264373 h 12070"/>
                <a:gd name="T102" fmla="*/ 1817901222 w 22226"/>
                <a:gd name="T103" fmla="*/ 945338912 h 12070"/>
                <a:gd name="T104" fmla="*/ 1894914903 w 22226"/>
                <a:gd name="T105" fmla="*/ 909962017 h 12070"/>
                <a:gd name="T106" fmla="*/ 2016712683 w 22226"/>
                <a:gd name="T107" fmla="*/ 858515516 h 12070"/>
                <a:gd name="T108" fmla="*/ 2125826432 w 22226"/>
                <a:gd name="T109" fmla="*/ 816788535 h 12070"/>
                <a:gd name="T110" fmla="*/ 2147483647 w 22226"/>
                <a:gd name="T111" fmla="*/ 771951308 h 12070"/>
                <a:gd name="T112" fmla="*/ 2147483647 w 22226"/>
                <a:gd name="T113" fmla="*/ 744608677 h 12070"/>
                <a:gd name="T114" fmla="*/ 2147483647 w 22226"/>
                <a:gd name="T115" fmla="*/ 712470903 h 12070"/>
                <a:gd name="T116" fmla="*/ 2147483647 w 22226"/>
                <a:gd name="T117" fmla="*/ 696272422 h 12070"/>
                <a:gd name="T118" fmla="*/ 2147483647 w 22226"/>
                <a:gd name="T119" fmla="*/ 683443375 h 12070"/>
                <a:gd name="T120" fmla="*/ 2147483647 w 22226"/>
                <a:gd name="T121" fmla="*/ 672169451 h 12070"/>
                <a:gd name="T122" fmla="*/ 2147483647 w 22226"/>
                <a:gd name="T123" fmla="*/ 662579885 h 120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26"/>
                <a:gd name="T187" fmla="*/ 0 h 12070"/>
                <a:gd name="T188" fmla="*/ 22226 w 22226"/>
                <a:gd name="T189" fmla="*/ 12070 h 120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26" h="12070">
                  <a:moveTo>
                    <a:pt x="0" y="12069"/>
                  </a:moveTo>
                  <a:cubicBezTo>
                    <a:pt x="78" y="12020"/>
                    <a:pt x="162" y="11922"/>
                    <a:pt x="223" y="11858"/>
                  </a:cubicBezTo>
                  <a:lnTo>
                    <a:pt x="422" y="11647"/>
                  </a:lnTo>
                  <a:lnTo>
                    <a:pt x="607" y="11424"/>
                  </a:lnTo>
                  <a:cubicBezTo>
                    <a:pt x="659" y="11362"/>
                    <a:pt x="684" y="11359"/>
                    <a:pt x="732" y="11288"/>
                  </a:cubicBezTo>
                  <a:lnTo>
                    <a:pt x="868" y="11090"/>
                  </a:lnTo>
                  <a:lnTo>
                    <a:pt x="1029" y="10829"/>
                  </a:lnTo>
                  <a:lnTo>
                    <a:pt x="1166" y="10545"/>
                  </a:lnTo>
                  <a:cubicBezTo>
                    <a:pt x="1251" y="10369"/>
                    <a:pt x="1284" y="10324"/>
                    <a:pt x="1352" y="10161"/>
                  </a:cubicBezTo>
                  <a:cubicBezTo>
                    <a:pt x="1420" y="9997"/>
                    <a:pt x="1512" y="9804"/>
                    <a:pt x="1624" y="9466"/>
                  </a:cubicBezTo>
                  <a:lnTo>
                    <a:pt x="2072" y="8115"/>
                  </a:lnTo>
                  <a:lnTo>
                    <a:pt x="2418" y="6725"/>
                  </a:lnTo>
                  <a:lnTo>
                    <a:pt x="2926" y="4617"/>
                  </a:lnTo>
                  <a:cubicBezTo>
                    <a:pt x="3060" y="4057"/>
                    <a:pt x="3187" y="3487"/>
                    <a:pt x="3346" y="2932"/>
                  </a:cubicBezTo>
                  <a:lnTo>
                    <a:pt x="3786" y="1302"/>
                  </a:lnTo>
                  <a:cubicBezTo>
                    <a:pt x="3838" y="1105"/>
                    <a:pt x="3881" y="900"/>
                    <a:pt x="3972" y="713"/>
                  </a:cubicBezTo>
                  <a:lnTo>
                    <a:pt x="4121" y="403"/>
                  </a:lnTo>
                  <a:lnTo>
                    <a:pt x="4227" y="255"/>
                  </a:lnTo>
                  <a:lnTo>
                    <a:pt x="4395" y="112"/>
                  </a:lnTo>
                  <a:lnTo>
                    <a:pt x="4580" y="32"/>
                  </a:lnTo>
                  <a:cubicBezTo>
                    <a:pt x="4634" y="10"/>
                    <a:pt x="4700" y="0"/>
                    <a:pt x="4759" y="5"/>
                  </a:cubicBezTo>
                  <a:lnTo>
                    <a:pt x="4984" y="30"/>
                  </a:lnTo>
                  <a:lnTo>
                    <a:pt x="5157" y="129"/>
                  </a:lnTo>
                  <a:lnTo>
                    <a:pt x="5331" y="291"/>
                  </a:lnTo>
                  <a:cubicBezTo>
                    <a:pt x="5389" y="345"/>
                    <a:pt x="5419" y="430"/>
                    <a:pt x="5466" y="502"/>
                  </a:cubicBezTo>
                  <a:cubicBezTo>
                    <a:pt x="5496" y="563"/>
                    <a:pt x="5525" y="624"/>
                    <a:pt x="5554" y="688"/>
                  </a:cubicBezTo>
                  <a:cubicBezTo>
                    <a:pt x="5602" y="910"/>
                    <a:pt x="5658" y="1132"/>
                    <a:pt x="5702" y="1356"/>
                  </a:cubicBezTo>
                  <a:lnTo>
                    <a:pt x="6049" y="3068"/>
                  </a:lnTo>
                  <a:lnTo>
                    <a:pt x="6495" y="5337"/>
                  </a:lnTo>
                  <a:lnTo>
                    <a:pt x="6819" y="7034"/>
                  </a:lnTo>
                  <a:lnTo>
                    <a:pt x="6967" y="7661"/>
                  </a:lnTo>
                  <a:cubicBezTo>
                    <a:pt x="7006" y="7826"/>
                    <a:pt x="7042" y="7912"/>
                    <a:pt x="7072" y="8015"/>
                  </a:cubicBezTo>
                  <a:cubicBezTo>
                    <a:pt x="7103" y="8118"/>
                    <a:pt x="7149" y="8188"/>
                    <a:pt x="7185" y="8274"/>
                  </a:cubicBezTo>
                  <a:cubicBezTo>
                    <a:pt x="7221" y="8360"/>
                    <a:pt x="7272" y="8441"/>
                    <a:pt x="7327" y="8517"/>
                  </a:cubicBezTo>
                  <a:lnTo>
                    <a:pt x="7476" y="8721"/>
                  </a:lnTo>
                  <a:cubicBezTo>
                    <a:pt x="7541" y="8793"/>
                    <a:pt x="7606" y="8865"/>
                    <a:pt x="7674" y="8939"/>
                  </a:cubicBezTo>
                  <a:cubicBezTo>
                    <a:pt x="7727" y="8987"/>
                    <a:pt x="7774" y="9045"/>
                    <a:pt x="7835" y="9087"/>
                  </a:cubicBezTo>
                  <a:lnTo>
                    <a:pt x="7960" y="9173"/>
                  </a:lnTo>
                  <a:cubicBezTo>
                    <a:pt x="8010" y="9206"/>
                    <a:pt x="8072" y="9245"/>
                    <a:pt x="8133" y="9273"/>
                  </a:cubicBezTo>
                  <a:lnTo>
                    <a:pt x="8319" y="9359"/>
                  </a:lnTo>
                  <a:lnTo>
                    <a:pt x="8549" y="9434"/>
                  </a:lnTo>
                  <a:cubicBezTo>
                    <a:pt x="8613" y="9455"/>
                    <a:pt x="8646" y="9460"/>
                    <a:pt x="8709" y="9477"/>
                  </a:cubicBezTo>
                  <a:cubicBezTo>
                    <a:pt x="8771" y="9493"/>
                    <a:pt x="8853" y="9510"/>
                    <a:pt x="8926" y="9527"/>
                  </a:cubicBezTo>
                  <a:cubicBezTo>
                    <a:pt x="8990" y="9531"/>
                    <a:pt x="9054" y="9536"/>
                    <a:pt x="9118" y="9539"/>
                  </a:cubicBezTo>
                  <a:cubicBezTo>
                    <a:pt x="9204" y="9545"/>
                    <a:pt x="9297" y="9545"/>
                    <a:pt x="9384" y="9539"/>
                  </a:cubicBezTo>
                  <a:lnTo>
                    <a:pt x="9731" y="9514"/>
                  </a:lnTo>
                  <a:lnTo>
                    <a:pt x="10227" y="9391"/>
                  </a:lnTo>
                  <a:lnTo>
                    <a:pt x="10599" y="9216"/>
                  </a:lnTo>
                  <a:lnTo>
                    <a:pt x="11490" y="8708"/>
                  </a:lnTo>
                  <a:lnTo>
                    <a:pt x="12284" y="8224"/>
                  </a:lnTo>
                  <a:lnTo>
                    <a:pt x="13177" y="7742"/>
                  </a:lnTo>
                  <a:cubicBezTo>
                    <a:pt x="13369" y="7638"/>
                    <a:pt x="13848" y="7402"/>
                    <a:pt x="14045" y="7295"/>
                  </a:cubicBezTo>
                  <a:cubicBezTo>
                    <a:pt x="14315" y="7150"/>
                    <a:pt x="14361" y="7138"/>
                    <a:pt x="14640" y="7022"/>
                  </a:cubicBezTo>
                  <a:lnTo>
                    <a:pt x="15581" y="6625"/>
                  </a:lnTo>
                  <a:cubicBezTo>
                    <a:pt x="15799" y="6534"/>
                    <a:pt x="16194" y="6385"/>
                    <a:pt x="16424" y="6303"/>
                  </a:cubicBezTo>
                  <a:cubicBezTo>
                    <a:pt x="16736" y="6194"/>
                    <a:pt x="17154" y="6041"/>
                    <a:pt x="17466" y="5957"/>
                  </a:cubicBezTo>
                  <a:lnTo>
                    <a:pt x="18246" y="5746"/>
                  </a:lnTo>
                  <a:cubicBezTo>
                    <a:pt x="18579" y="5656"/>
                    <a:pt x="18884" y="5571"/>
                    <a:pt x="19238" y="5498"/>
                  </a:cubicBezTo>
                  <a:cubicBezTo>
                    <a:pt x="19485" y="5446"/>
                    <a:pt x="19599" y="5416"/>
                    <a:pt x="19845" y="5373"/>
                  </a:cubicBezTo>
                  <a:lnTo>
                    <a:pt x="20403" y="5274"/>
                  </a:lnTo>
                  <a:lnTo>
                    <a:pt x="21021" y="5187"/>
                  </a:lnTo>
                  <a:cubicBezTo>
                    <a:pt x="21454" y="5126"/>
                    <a:pt x="21785" y="5132"/>
                    <a:pt x="22225" y="5113"/>
                  </a:cubicBezTo>
                </a:path>
              </a:pathLst>
            </a:custGeom>
            <a:noFill/>
            <a:ln w="36720">
              <a:solidFill>
                <a:srgbClr val="000000"/>
              </a:solidFill>
              <a:round/>
              <a:headEnd/>
              <a:tailEnd/>
            </a:ln>
          </p:spPr>
          <p:txBody>
            <a:bodyPr wrap="none" lIns="82954" tIns="41477" rIns="82954" bIns="41477" anchor="ctr">
              <a:prstTxWarp prst="textNoShape">
                <a:avLst/>
              </a:prstTxWarp>
            </a:bodyPr>
            <a:lstStyle/>
            <a:p>
              <a:endParaRPr lang="en-US"/>
            </a:p>
          </p:txBody>
        </p:sp>
        <p:sp>
          <p:nvSpPr>
            <p:cNvPr id="5" name="Line 4"/>
            <p:cNvSpPr>
              <a:spLocks noChangeShapeType="1"/>
            </p:cNvSpPr>
            <p:nvPr/>
          </p:nvSpPr>
          <p:spPr bwMode="auto">
            <a:xfrm>
              <a:off x="622374" y="1698665"/>
              <a:ext cx="1441" cy="4351750"/>
            </a:xfrm>
            <a:prstGeom prst="line">
              <a:avLst/>
            </a:prstGeom>
            <a:noFill/>
            <a:ln w="9360">
              <a:solidFill>
                <a:srgbClr val="000000"/>
              </a:solidFill>
              <a:miter lim="800000"/>
              <a:headEnd type="triangle" w="med" len="med"/>
              <a:tailEnd/>
            </a:ln>
          </p:spPr>
          <p:txBody>
            <a:bodyPr lIns="82954" tIns="41477" rIns="82954" bIns="41477">
              <a:prstTxWarp prst="textNoShape">
                <a:avLst/>
              </a:prstTxWarp>
            </a:bodyPr>
            <a:lstStyle/>
            <a:p>
              <a:endParaRPr lang="en-US"/>
            </a:p>
          </p:txBody>
        </p:sp>
        <p:sp>
          <p:nvSpPr>
            <p:cNvPr id="6" name="Line 5"/>
            <p:cNvSpPr>
              <a:spLocks noChangeShapeType="1"/>
            </p:cNvSpPr>
            <p:nvPr/>
          </p:nvSpPr>
          <p:spPr bwMode="auto">
            <a:xfrm>
              <a:off x="622374" y="6051854"/>
              <a:ext cx="7670183" cy="1440"/>
            </a:xfrm>
            <a:prstGeom prst="line">
              <a:avLst/>
            </a:prstGeom>
            <a:noFill/>
            <a:ln w="9360">
              <a:solidFill>
                <a:srgbClr val="000000"/>
              </a:solidFill>
              <a:miter lim="800000"/>
              <a:headEnd/>
              <a:tailEnd type="triangle" w="med" len="med"/>
            </a:ln>
          </p:spPr>
          <p:txBody>
            <a:bodyPr lIns="82954" tIns="41477" rIns="82954" bIns="41477">
              <a:prstTxWarp prst="textNoShape">
                <a:avLst/>
              </a:prstTxWarp>
            </a:bodyPr>
            <a:lstStyle/>
            <a:p>
              <a:endParaRPr lang="en-US"/>
            </a:p>
          </p:txBody>
        </p:sp>
        <p:sp>
          <p:nvSpPr>
            <p:cNvPr id="7" name="Text Box 6"/>
            <p:cNvSpPr txBox="1">
              <a:spLocks noChangeArrowheads="1"/>
            </p:cNvSpPr>
            <p:nvPr/>
          </p:nvSpPr>
          <p:spPr bwMode="auto">
            <a:xfrm>
              <a:off x="1881077" y="6094465"/>
              <a:ext cx="1102601" cy="452018"/>
            </a:xfrm>
            <a:prstGeom prst="rect">
              <a:avLst/>
            </a:prstGeom>
            <a:noFill/>
            <a:ln w="9525">
              <a:noFill/>
              <a:round/>
              <a:headEnd/>
              <a:tailEnd/>
            </a:ln>
          </p:spPr>
          <p:txBody>
            <a:bodyPr lIns="81648" tIns="40824" rIns="81648" bIns="40824">
              <a:prstTxWarp prst="textNoShape">
                <a:avLst/>
              </a:prstTxWarp>
            </a:bodyPr>
            <a:lstStyle/>
            <a:p>
              <a:pPr algn="ct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2000" b="1" dirty="0" smtClean="0">
                  <a:solidFill>
                    <a:srgbClr val="000000"/>
                  </a:solidFill>
                </a:rPr>
                <a:t>End of data </a:t>
              </a:r>
              <a:r>
                <a:rPr lang="en-GB" sz="2000" b="1" dirty="0">
                  <a:solidFill>
                    <a:srgbClr val="000000"/>
                  </a:solidFill>
                </a:rPr>
                <a:t>c</a:t>
              </a:r>
              <a:r>
                <a:rPr lang="en-GB" sz="2000" b="1" dirty="0" smtClean="0">
                  <a:solidFill>
                    <a:srgbClr val="000000"/>
                  </a:solidFill>
                </a:rPr>
                <a:t>ollection </a:t>
              </a:r>
              <a:endParaRPr lang="en-GB" sz="2000" b="1" dirty="0">
                <a:solidFill>
                  <a:srgbClr val="000000"/>
                </a:solidFill>
              </a:endParaRPr>
            </a:p>
          </p:txBody>
        </p:sp>
        <p:sp>
          <p:nvSpPr>
            <p:cNvPr id="8" name="Text Box 7"/>
            <p:cNvSpPr txBox="1">
              <a:spLocks noChangeArrowheads="1"/>
            </p:cNvSpPr>
            <p:nvPr/>
          </p:nvSpPr>
          <p:spPr bwMode="auto">
            <a:xfrm>
              <a:off x="705649" y="6094465"/>
              <a:ext cx="742151" cy="637719"/>
            </a:xfrm>
            <a:prstGeom prst="rect">
              <a:avLst/>
            </a:prstGeom>
            <a:noFill/>
            <a:ln w="9525">
              <a:noFill/>
              <a:round/>
              <a:headEnd/>
              <a:tailEnd/>
            </a:ln>
          </p:spPr>
          <p:txBody>
            <a:bodyPr lIns="81648" tIns="40824" rIns="81648" bIns="40824">
              <a:prstTxWarp prst="textNoShape">
                <a:avLst/>
              </a:prstTxWarp>
            </a:bodyPr>
            <a:lstStyle/>
            <a:p>
              <a:pPr algn="ct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2000" b="1" dirty="0" smtClean="0">
                  <a:solidFill>
                    <a:srgbClr val="000000"/>
                  </a:solidFill>
                </a:rPr>
                <a:t>Public</a:t>
              </a:r>
            </a:p>
            <a:p>
              <a:pPr algn="ct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2000" b="1" dirty="0">
                  <a:solidFill>
                    <a:srgbClr val="000000"/>
                  </a:solidFill>
                </a:rPr>
                <a:t>r</a:t>
              </a:r>
              <a:r>
                <a:rPr lang="en-GB" sz="2000" b="1" dirty="0" smtClean="0">
                  <a:solidFill>
                    <a:srgbClr val="000000"/>
                  </a:solidFill>
                </a:rPr>
                <a:t>elease</a:t>
              </a:r>
            </a:p>
          </p:txBody>
        </p:sp>
        <p:sp>
          <p:nvSpPr>
            <p:cNvPr id="9" name="Line 11"/>
            <p:cNvSpPr>
              <a:spLocks noChangeShapeType="1"/>
            </p:cNvSpPr>
            <p:nvPr/>
          </p:nvSpPr>
          <p:spPr bwMode="auto">
            <a:xfrm>
              <a:off x="2432378" y="1701544"/>
              <a:ext cx="1441" cy="4351750"/>
            </a:xfrm>
            <a:prstGeom prst="line">
              <a:avLst/>
            </a:prstGeom>
            <a:noFill/>
            <a:ln w="9360">
              <a:solidFill>
                <a:srgbClr val="B2B2B2"/>
              </a:solidFill>
              <a:prstDash val="sysDot"/>
              <a:miter lim="800000"/>
              <a:headEnd/>
              <a:tailEnd/>
            </a:ln>
          </p:spPr>
          <p:txBody>
            <a:bodyPr lIns="82954" tIns="41477" rIns="82954" bIns="41477">
              <a:prstTxWarp prst="textNoShape">
                <a:avLst/>
              </a:prstTxWarp>
            </a:bodyPr>
            <a:lstStyle/>
            <a:p>
              <a:endParaRPr lang="en-US"/>
            </a:p>
          </p:txBody>
        </p:sp>
        <p:sp>
          <p:nvSpPr>
            <p:cNvPr id="10" name="Line 12"/>
            <p:cNvSpPr>
              <a:spLocks noChangeShapeType="1"/>
            </p:cNvSpPr>
            <p:nvPr/>
          </p:nvSpPr>
          <p:spPr bwMode="auto">
            <a:xfrm>
              <a:off x="4004759" y="1701545"/>
              <a:ext cx="1441" cy="4351749"/>
            </a:xfrm>
            <a:prstGeom prst="line">
              <a:avLst/>
            </a:prstGeom>
            <a:noFill/>
            <a:ln w="9360">
              <a:solidFill>
                <a:srgbClr val="B2B2B2"/>
              </a:solidFill>
              <a:prstDash val="sysDot"/>
              <a:miter lim="800000"/>
              <a:headEnd/>
              <a:tailEnd/>
            </a:ln>
          </p:spPr>
          <p:txBody>
            <a:bodyPr lIns="82954" tIns="41477" rIns="82954" bIns="41477">
              <a:prstTxWarp prst="textNoShape">
                <a:avLst/>
              </a:prstTxWarp>
            </a:bodyPr>
            <a:lstStyle/>
            <a:p>
              <a:endParaRPr lang="en-US"/>
            </a:p>
          </p:txBody>
        </p:sp>
        <p:sp>
          <p:nvSpPr>
            <p:cNvPr id="11" name="Line 13"/>
            <p:cNvSpPr>
              <a:spLocks noChangeShapeType="1"/>
            </p:cNvSpPr>
            <p:nvPr/>
          </p:nvSpPr>
          <p:spPr bwMode="auto">
            <a:xfrm>
              <a:off x="5895917" y="1701545"/>
              <a:ext cx="1441" cy="4351749"/>
            </a:xfrm>
            <a:prstGeom prst="line">
              <a:avLst/>
            </a:prstGeom>
            <a:noFill/>
            <a:ln w="9360">
              <a:solidFill>
                <a:srgbClr val="B2B2B2"/>
              </a:solidFill>
              <a:prstDash val="sysDot"/>
              <a:miter lim="800000"/>
              <a:headEnd/>
              <a:tailEnd/>
            </a:ln>
          </p:spPr>
          <p:txBody>
            <a:bodyPr lIns="82954" tIns="41477" rIns="82954" bIns="41477">
              <a:prstTxWarp prst="textNoShape">
                <a:avLst/>
              </a:prstTxWarp>
            </a:bodyPr>
            <a:lstStyle/>
            <a:p>
              <a:endParaRPr lang="en-US"/>
            </a:p>
          </p:txBody>
        </p:sp>
        <p:sp>
          <p:nvSpPr>
            <p:cNvPr id="12" name="Text Box 14"/>
            <p:cNvSpPr txBox="1">
              <a:spLocks noChangeArrowheads="1"/>
            </p:cNvSpPr>
            <p:nvPr/>
          </p:nvSpPr>
          <p:spPr bwMode="auto">
            <a:xfrm>
              <a:off x="8292558" y="5881988"/>
              <a:ext cx="626696" cy="315261"/>
            </a:xfrm>
            <a:prstGeom prst="rect">
              <a:avLst/>
            </a:prstGeom>
            <a:noFill/>
            <a:ln w="9525">
              <a:noFill/>
              <a:round/>
              <a:headEnd/>
              <a:tailEnd/>
            </a:ln>
          </p:spPr>
          <p:txBody>
            <a:bodyPr wrap="none" lIns="81648" tIns="40824" rIns="81648" bIns="40824">
              <a:prstTxWarp prst="textNoShape">
                <a:avLst/>
              </a:prstTxWarp>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solidFill>
                    <a:srgbClr val="000000"/>
                  </a:solidFill>
                </a:rPr>
                <a:t>Time</a:t>
              </a:r>
            </a:p>
          </p:txBody>
        </p:sp>
        <p:sp>
          <p:nvSpPr>
            <p:cNvPr id="13" name="Text Box 15"/>
            <p:cNvSpPr txBox="1">
              <a:spLocks noChangeArrowheads="1"/>
            </p:cNvSpPr>
            <p:nvPr/>
          </p:nvSpPr>
          <p:spPr bwMode="auto">
            <a:xfrm rot="-5400000">
              <a:off x="-84642" y="2069940"/>
              <a:ext cx="908353" cy="324154"/>
            </a:xfrm>
            <a:prstGeom prst="rect">
              <a:avLst/>
            </a:prstGeom>
            <a:noFill/>
            <a:ln w="9525">
              <a:noFill/>
              <a:round/>
              <a:headEnd/>
              <a:tailEnd/>
            </a:ln>
          </p:spPr>
          <p:txBody>
            <a:bodyPr wrap="none" lIns="81648" tIns="40824" rIns="81648" bIns="40824">
              <a:prstTxWarp prst="textNoShape">
                <a:avLst/>
              </a:prstTxWarp>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dirty="0" smtClean="0">
                  <a:solidFill>
                    <a:srgbClr val="000000"/>
                  </a:solidFill>
                </a:rPr>
                <a:t>Popularity</a:t>
              </a:r>
              <a:endParaRPr lang="en-GB" dirty="0">
                <a:solidFill>
                  <a:srgbClr val="000000"/>
                </a:solidFill>
              </a:endParaRPr>
            </a:p>
          </p:txBody>
        </p:sp>
        <p:sp>
          <p:nvSpPr>
            <p:cNvPr id="14" name="Text Box 6"/>
            <p:cNvSpPr txBox="1">
              <a:spLocks noChangeArrowheads="1"/>
            </p:cNvSpPr>
            <p:nvPr/>
          </p:nvSpPr>
          <p:spPr bwMode="auto">
            <a:xfrm>
              <a:off x="3522903" y="6120279"/>
              <a:ext cx="1963497" cy="507586"/>
            </a:xfrm>
            <a:prstGeom prst="rect">
              <a:avLst/>
            </a:prstGeom>
            <a:noFill/>
            <a:ln w="9525">
              <a:noFill/>
              <a:round/>
              <a:headEnd/>
              <a:tailEnd/>
            </a:ln>
          </p:spPr>
          <p:txBody>
            <a:bodyPr lIns="81648" tIns="40824" rIns="81648" bIns="40824">
              <a:prstTxWarp prst="textNoShape">
                <a:avLst/>
              </a:prstTxWarp>
            </a:bodyPr>
            <a:lstStyle/>
            <a:p>
              <a:pPr algn="ct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2000" b="1" dirty="0">
                  <a:solidFill>
                    <a:srgbClr val="000000"/>
                  </a:solidFill>
                </a:rPr>
                <a:t>O</a:t>
              </a:r>
              <a:r>
                <a:rPr lang="en-GB" sz="2000" b="1" dirty="0" smtClean="0">
                  <a:solidFill>
                    <a:srgbClr val="000000"/>
                  </a:solidFill>
                </a:rPr>
                <a:t>ld </a:t>
              </a:r>
              <a:r>
                <a:rPr lang="en-GB" sz="2000" b="1" dirty="0">
                  <a:solidFill>
                    <a:srgbClr val="000000"/>
                  </a:solidFill>
                </a:rPr>
                <a:t>e</a:t>
              </a:r>
              <a:r>
                <a:rPr lang="en-GB" sz="2000" b="1" dirty="0" smtClean="0">
                  <a:solidFill>
                    <a:srgbClr val="000000"/>
                  </a:solidFill>
                </a:rPr>
                <a:t>nough for comparison </a:t>
              </a:r>
              <a:r>
                <a:rPr lang="en-GB" sz="2000" b="1" dirty="0">
                  <a:solidFill>
                    <a:srgbClr val="000000"/>
                  </a:solidFill>
                </a:rPr>
                <a:t>s</a:t>
              </a:r>
              <a:r>
                <a:rPr lang="en-GB" sz="2000" b="1" dirty="0" smtClean="0">
                  <a:solidFill>
                    <a:srgbClr val="000000"/>
                  </a:solidFill>
                </a:rPr>
                <a:t>tudies </a:t>
              </a:r>
              <a:endParaRPr lang="en-GB" sz="2000" b="1" dirty="0">
                <a:solidFill>
                  <a:srgbClr val="000000"/>
                </a:solidFill>
              </a:endParaRPr>
            </a:p>
          </p:txBody>
        </p:sp>
        <p:sp>
          <p:nvSpPr>
            <p:cNvPr id="15" name="Text Box 6"/>
            <p:cNvSpPr txBox="1">
              <a:spLocks noChangeArrowheads="1"/>
            </p:cNvSpPr>
            <p:nvPr/>
          </p:nvSpPr>
          <p:spPr bwMode="auto">
            <a:xfrm>
              <a:off x="5502007" y="6142546"/>
              <a:ext cx="2194193" cy="561519"/>
            </a:xfrm>
            <a:prstGeom prst="rect">
              <a:avLst/>
            </a:prstGeom>
            <a:noFill/>
            <a:ln w="9525">
              <a:noFill/>
              <a:round/>
              <a:headEnd/>
              <a:tailEnd/>
            </a:ln>
          </p:spPr>
          <p:txBody>
            <a:bodyPr lIns="81648" tIns="40824" rIns="81648" bIns="40824">
              <a:prstTxWarp prst="textNoShape">
                <a:avLst/>
              </a:prstTxWarp>
            </a:bodyPr>
            <a:lstStyle/>
            <a:p>
              <a:pPr algn="ct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2000" b="1" dirty="0" smtClean="0">
                  <a:solidFill>
                    <a:srgbClr val="000000"/>
                  </a:solidFill>
                </a:rPr>
                <a:t>Useful for </a:t>
              </a:r>
              <a:r>
                <a:rPr lang="en-GB" sz="2000" b="1" dirty="0">
                  <a:solidFill>
                    <a:srgbClr val="000000"/>
                  </a:solidFill>
                </a:rPr>
                <a:t>l</a:t>
              </a:r>
              <a:r>
                <a:rPr lang="en-GB" sz="2000" b="1" dirty="0" smtClean="0">
                  <a:solidFill>
                    <a:srgbClr val="000000"/>
                  </a:solidFill>
                </a:rPr>
                <a:t>ong-term</a:t>
              </a:r>
            </a:p>
            <a:p>
              <a:pPr algn="ct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sz="2000" b="1" dirty="0">
                  <a:solidFill>
                    <a:srgbClr val="000000"/>
                  </a:solidFill>
                </a:rPr>
                <a:t>t</a:t>
              </a:r>
              <a:r>
                <a:rPr lang="en-GB" sz="2000" b="1" dirty="0" smtClean="0">
                  <a:solidFill>
                    <a:srgbClr val="000000"/>
                  </a:solidFill>
                </a:rPr>
                <a:t>rends</a:t>
              </a:r>
              <a:endParaRPr lang="en-GB" sz="2000" b="1" dirty="0">
                <a:solidFill>
                  <a:srgbClr val="000000"/>
                </a:solidFill>
              </a:endParaRPr>
            </a:p>
          </p:txBody>
        </p:sp>
      </p:grpSp>
      <p:sp>
        <p:nvSpPr>
          <p:cNvPr id="16" name="Rectangle 15"/>
          <p:cNvSpPr/>
          <p:nvPr/>
        </p:nvSpPr>
        <p:spPr>
          <a:xfrm>
            <a:off x="0" y="0"/>
            <a:ext cx="9144000" cy="830997"/>
          </a:xfrm>
          <a:prstGeom prst="rect">
            <a:avLst/>
          </a:prstGeom>
          <a:solidFill>
            <a:schemeClr val="bg2">
              <a:lumMod val="20000"/>
              <a:lumOff val="80000"/>
            </a:schemeClr>
          </a:solidFill>
        </p:spPr>
        <p:txBody>
          <a:bodyPr wrap="square">
            <a:spAutoFit/>
          </a:bodyPr>
          <a:lstStyle/>
          <a:p>
            <a:endParaRPr lang="en-GB" sz="1000" baseline="0" dirty="0" smtClean="0"/>
          </a:p>
          <a:p>
            <a:r>
              <a:rPr lang="en-GB" sz="2800" baseline="0" dirty="0" smtClean="0"/>
              <a:t>General Popularity Curve for Earth Science Data</a:t>
            </a:r>
          </a:p>
          <a:p>
            <a:endParaRPr lang="en-GB" sz="1000" baseline="0" dirty="0" smtClean="0"/>
          </a:p>
        </p:txBody>
      </p:sp>
      <p:sp>
        <p:nvSpPr>
          <p:cNvPr id="17" name="TextBox 16"/>
          <p:cNvSpPr txBox="1"/>
          <p:nvPr/>
        </p:nvSpPr>
        <p:spPr>
          <a:xfrm>
            <a:off x="4869469" y="914400"/>
            <a:ext cx="3969731" cy="646331"/>
          </a:xfrm>
          <a:prstGeom prst="rect">
            <a:avLst/>
          </a:prstGeom>
          <a:noFill/>
        </p:spPr>
        <p:txBody>
          <a:bodyPr wrap="none" rtlCol="0">
            <a:spAutoFit/>
          </a:bodyPr>
          <a:lstStyle/>
          <a:p>
            <a:pPr algn="l"/>
            <a:r>
              <a:rPr lang="en-US" sz="1800" baseline="0" dirty="0" smtClean="0"/>
              <a:t>(Ruth </a:t>
            </a:r>
            <a:r>
              <a:rPr lang="en-US" sz="1800" baseline="0" dirty="0" err="1" smtClean="0"/>
              <a:t>Duerr</a:t>
            </a:r>
            <a:r>
              <a:rPr lang="en-US" sz="1800" baseline="0" dirty="0" smtClean="0"/>
              <a:t>, NSIDC, personal</a:t>
            </a:r>
          </a:p>
          <a:p>
            <a:pPr algn="l"/>
            <a:r>
              <a:rPr lang="en-US" sz="1800" baseline="0" dirty="0" smtClean="0"/>
              <a:t> communication, 4 September 2012)</a:t>
            </a:r>
            <a:endParaRPr lang="en-US" sz="1800" baseline="0" dirty="0"/>
          </a:p>
        </p:txBody>
      </p:sp>
    </p:spTree>
    <p:extLst>
      <p:ext uri="{BB962C8B-B14F-4D97-AF65-F5344CB8AC3E}">
        <p14:creationId xmlns:p14="http://schemas.microsoft.com/office/powerpoint/2010/main" val="1130518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6197" y="2667000"/>
            <a:ext cx="5634876" cy="3170099"/>
          </a:xfrm>
          <a:prstGeom prst="rect">
            <a:avLst/>
          </a:prstGeom>
          <a:noFill/>
          <a:ln w="25400">
            <a:solidFill>
              <a:srgbClr val="000090"/>
            </a:solidFill>
          </a:ln>
        </p:spPr>
        <p:txBody>
          <a:bodyPr wrap="none" rtlCol="0">
            <a:spAutoFit/>
          </a:bodyPr>
          <a:lstStyle/>
          <a:p>
            <a:pPr marL="342900" indent="-342900" algn="l">
              <a:buFont typeface="Arial"/>
              <a:buChar char="•"/>
            </a:pPr>
            <a:r>
              <a:rPr lang="en-US" sz="2000" baseline="0" dirty="0" smtClean="0"/>
              <a:t>Reputation of data collector</a:t>
            </a:r>
          </a:p>
          <a:p>
            <a:pPr marL="342900" indent="-342900" algn="l">
              <a:buFont typeface="Arial"/>
              <a:buChar char="•"/>
            </a:pPr>
            <a:r>
              <a:rPr lang="en-US" sz="2000" baseline="0" dirty="0" smtClean="0"/>
              <a:t>Spatial coverage</a:t>
            </a:r>
          </a:p>
          <a:p>
            <a:pPr marL="342900" indent="-342900" algn="l">
              <a:buFont typeface="Arial"/>
              <a:buChar char="•"/>
            </a:pPr>
            <a:r>
              <a:rPr lang="en-US" sz="2000" baseline="0" dirty="0" smtClean="0"/>
              <a:t>Longitudinal </a:t>
            </a:r>
            <a:r>
              <a:rPr lang="en-US" sz="2000" baseline="0" dirty="0" smtClean="0"/>
              <a:t>coverage</a:t>
            </a:r>
            <a:br>
              <a:rPr lang="en-US" sz="2000" baseline="0" dirty="0" smtClean="0"/>
            </a:br>
            <a:endParaRPr lang="en-US" sz="2000" baseline="0" dirty="0" smtClean="0"/>
          </a:p>
          <a:p>
            <a:pPr marL="342900" indent="-342900" algn="l">
              <a:buFont typeface="Arial"/>
              <a:buChar char="•"/>
            </a:pPr>
            <a:r>
              <a:rPr lang="en-US" sz="2000" baseline="0" dirty="0" smtClean="0"/>
              <a:t>Site factors: </a:t>
            </a:r>
          </a:p>
          <a:p>
            <a:pPr lvl="1" algn="l"/>
            <a:r>
              <a:rPr lang="en-US" sz="2000" baseline="0" dirty="0" smtClean="0"/>
              <a:t>unique conditions, rarely studied, </a:t>
            </a:r>
          </a:p>
          <a:p>
            <a:pPr lvl="1" algn="l"/>
            <a:r>
              <a:rPr lang="en-US" sz="2000" baseline="0" dirty="0" smtClean="0"/>
              <a:t>politically volatile, permitting requirements</a:t>
            </a:r>
            <a:br>
              <a:rPr lang="en-US" sz="2000" baseline="0" dirty="0" smtClean="0"/>
            </a:br>
            <a:endParaRPr lang="en-US" sz="2000" baseline="0" dirty="0" smtClean="0"/>
          </a:p>
          <a:p>
            <a:pPr marL="342900" indent="-342900" algn="l">
              <a:buFont typeface="Arial"/>
              <a:buChar char="•"/>
            </a:pPr>
            <a:r>
              <a:rPr lang="en-US" sz="2000" baseline="0" dirty="0"/>
              <a:t>M</a:t>
            </a:r>
            <a:r>
              <a:rPr lang="en-US" sz="2000" baseline="0" dirty="0" smtClean="0"/>
              <a:t>ultiple sources for </a:t>
            </a:r>
            <a:r>
              <a:rPr lang="en-US" sz="2000" baseline="0" dirty="0" err="1" smtClean="0"/>
              <a:t>triangluation</a:t>
            </a:r>
            <a:r>
              <a:rPr lang="en-US" sz="2000" baseline="0" dirty="0" smtClean="0"/>
              <a:t> and context</a:t>
            </a:r>
          </a:p>
          <a:p>
            <a:pPr marL="342900" indent="-342900" algn="l">
              <a:buFont typeface="Arial"/>
              <a:buChar char="•"/>
            </a:pPr>
            <a:r>
              <a:rPr lang="en-US" sz="2000" baseline="0" dirty="0" smtClean="0"/>
              <a:t>Documentation of workflows and </a:t>
            </a:r>
            <a:r>
              <a:rPr lang="en-US" sz="2000" baseline="0" dirty="0" smtClean="0"/>
              <a:t>provenance</a:t>
            </a:r>
            <a:endParaRPr lang="en-US" sz="2000" baseline="0" dirty="0"/>
          </a:p>
        </p:txBody>
      </p:sp>
      <p:sp>
        <p:nvSpPr>
          <p:cNvPr id="3" name="TextBox 2"/>
          <p:cNvSpPr txBox="1"/>
          <p:nvPr/>
        </p:nvSpPr>
        <p:spPr>
          <a:xfrm>
            <a:off x="0" y="0"/>
            <a:ext cx="9144000" cy="523220"/>
          </a:xfrm>
          <a:prstGeom prst="rect">
            <a:avLst/>
          </a:prstGeom>
          <a:solidFill>
            <a:schemeClr val="bg2">
              <a:lumMod val="40000"/>
              <a:lumOff val="60000"/>
            </a:schemeClr>
          </a:solidFill>
        </p:spPr>
        <p:txBody>
          <a:bodyPr wrap="square" rtlCol="0">
            <a:spAutoFit/>
          </a:bodyPr>
          <a:lstStyle/>
          <a:p>
            <a:r>
              <a:rPr lang="en-US" sz="2800" baseline="0" dirty="0" smtClean="0"/>
              <a:t>Value </a:t>
            </a:r>
            <a:r>
              <a:rPr lang="en-US" sz="2800" baseline="0" dirty="0" smtClean="0"/>
              <a:t>indicators</a:t>
            </a:r>
            <a:endParaRPr lang="en-US" sz="2800" baseline="0" dirty="0"/>
          </a:p>
        </p:txBody>
      </p:sp>
      <p:sp>
        <p:nvSpPr>
          <p:cNvPr id="4" name="TextBox 3"/>
          <p:cNvSpPr txBox="1"/>
          <p:nvPr/>
        </p:nvSpPr>
        <p:spPr>
          <a:xfrm>
            <a:off x="381000" y="807184"/>
            <a:ext cx="3961416" cy="1631216"/>
          </a:xfrm>
          <a:prstGeom prst="rect">
            <a:avLst/>
          </a:prstGeom>
          <a:noFill/>
          <a:ln w="25400">
            <a:solidFill>
              <a:schemeClr val="accent2"/>
            </a:solidFill>
          </a:ln>
        </p:spPr>
        <p:txBody>
          <a:bodyPr wrap="none" rtlCol="0">
            <a:spAutoFit/>
          </a:bodyPr>
          <a:lstStyle/>
          <a:p>
            <a:pPr algn="l"/>
            <a:r>
              <a:rPr lang="en-US" sz="2000" baseline="0" dirty="0" smtClean="0"/>
              <a:t>Climate </a:t>
            </a:r>
            <a:r>
              <a:rPr lang="en-US" sz="2000" baseline="0" dirty="0" smtClean="0"/>
              <a:t>/ Ocean modeling</a:t>
            </a:r>
          </a:p>
          <a:p>
            <a:pPr algn="l"/>
            <a:r>
              <a:rPr lang="en-US" sz="2000" baseline="0" dirty="0" smtClean="0"/>
              <a:t>Soil Ecology </a:t>
            </a:r>
          </a:p>
          <a:p>
            <a:pPr algn="l"/>
            <a:r>
              <a:rPr lang="en-US" sz="2000" baseline="0" dirty="0" smtClean="0"/>
              <a:t>Volcanology </a:t>
            </a:r>
          </a:p>
          <a:p>
            <a:pPr algn="l"/>
            <a:r>
              <a:rPr lang="en-US" sz="2000" baseline="0" dirty="0" smtClean="0"/>
              <a:t>Stratigraphy </a:t>
            </a:r>
          </a:p>
          <a:p>
            <a:pPr algn="l"/>
            <a:r>
              <a:rPr lang="en-US" sz="2000" baseline="0" dirty="0" smtClean="0"/>
              <a:t>Sensor and Network Engineering</a:t>
            </a:r>
            <a:endParaRPr lang="en-US" sz="2000" baseline="0" dirty="0"/>
          </a:p>
        </p:txBody>
      </p:sp>
      <p:sp>
        <p:nvSpPr>
          <p:cNvPr id="7" name="Bent Arrow 6"/>
          <p:cNvSpPr/>
          <p:nvPr/>
        </p:nvSpPr>
        <p:spPr bwMode="auto">
          <a:xfrm rot="5400000">
            <a:off x="4648200" y="1539240"/>
            <a:ext cx="822960" cy="822960"/>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1729571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chemeClr val="bg2">
              <a:lumMod val="40000"/>
              <a:lumOff val="60000"/>
              <a:alpha val="74000"/>
            </a:schemeClr>
          </a:solidFill>
        </p:spPr>
        <p:txBody>
          <a:bodyPr wrap="square" rtlCol="0">
            <a:spAutoFit/>
          </a:bodyPr>
          <a:lstStyle/>
          <a:p>
            <a:r>
              <a:rPr lang="en-US" sz="2800" baseline="0" dirty="0" smtClean="0"/>
              <a:t> Value gains with shared data</a:t>
            </a:r>
            <a:endParaRPr lang="en-US" sz="2800" baseline="0" dirty="0"/>
          </a:p>
        </p:txBody>
      </p:sp>
      <p:grpSp>
        <p:nvGrpSpPr>
          <p:cNvPr id="10" name="Group 9"/>
          <p:cNvGrpSpPr/>
          <p:nvPr/>
        </p:nvGrpSpPr>
        <p:grpSpPr>
          <a:xfrm>
            <a:off x="381000" y="894338"/>
            <a:ext cx="8267182" cy="6801862"/>
            <a:chOff x="381000" y="894338"/>
            <a:chExt cx="8267182" cy="6801862"/>
          </a:xfrm>
        </p:grpSpPr>
        <p:sp>
          <p:nvSpPr>
            <p:cNvPr id="4" name="TextBox 3"/>
            <p:cNvSpPr txBox="1"/>
            <p:nvPr/>
          </p:nvSpPr>
          <p:spPr>
            <a:xfrm>
              <a:off x="381000" y="894338"/>
              <a:ext cx="8267182" cy="6801862"/>
            </a:xfrm>
            <a:prstGeom prst="rect">
              <a:avLst/>
            </a:prstGeom>
            <a:noFill/>
          </p:spPr>
          <p:txBody>
            <a:bodyPr wrap="none" rtlCol="0">
              <a:spAutoFit/>
            </a:bodyPr>
            <a:lstStyle/>
            <a:p>
              <a:pPr marL="342900" indent="-342900" algn="l">
                <a:buFont typeface="Arial"/>
                <a:buChar char="•"/>
              </a:pPr>
              <a:r>
                <a:rPr lang="en-US" sz="2000" baseline="0" dirty="0"/>
                <a:t>Ocean modelers with field campaign </a:t>
              </a:r>
              <a:r>
                <a:rPr lang="en-US" sz="2000" baseline="0" dirty="0" smtClean="0"/>
                <a:t>data</a:t>
              </a:r>
            </a:p>
            <a:p>
              <a:pPr algn="l"/>
              <a:endParaRPr lang="en-US" sz="1000" baseline="0" dirty="0" smtClean="0"/>
            </a:p>
            <a:p>
              <a:pPr algn="l"/>
              <a:r>
                <a:rPr lang="en-US" sz="2000" baseline="0" dirty="0" smtClean="0"/>
                <a:t>     </a:t>
              </a:r>
              <a:r>
                <a:rPr lang="en-US" sz="2000" u="sng" baseline="0" dirty="0" smtClean="0"/>
                <a:t>Gathering complementary</a:t>
              </a:r>
              <a:r>
                <a:rPr lang="en-US" sz="2000" u="sng" baseline="0" dirty="0" smtClean="0"/>
                <a:t> </a:t>
              </a:r>
              <a:r>
                <a:rPr lang="en-US" sz="2000" u="sng" baseline="0" dirty="0" smtClean="0"/>
                <a:t>evidence</a:t>
              </a:r>
              <a:r>
                <a:rPr lang="en-US" sz="2000" baseline="0" dirty="0" smtClean="0"/>
                <a:t> </a:t>
              </a:r>
              <a:r>
                <a:rPr lang="en-US" sz="2000" baseline="0" dirty="0" smtClean="0"/>
                <a:t>            </a:t>
              </a:r>
              <a:r>
                <a:rPr lang="en-US" sz="2000" b="1" baseline="0" dirty="0" smtClean="0"/>
                <a:t>richness </a:t>
              </a:r>
              <a:r>
                <a:rPr lang="en-US" sz="2000" b="1" baseline="0" dirty="0" smtClean="0"/>
                <a:t>&amp; verification</a:t>
              </a:r>
              <a:r>
                <a:rPr lang="en-US" sz="2000" baseline="0" dirty="0" smtClean="0"/>
                <a:t> </a:t>
              </a:r>
            </a:p>
            <a:p>
              <a:pPr algn="l"/>
              <a:r>
                <a:rPr lang="en-US" sz="2000" baseline="0" dirty="0" smtClean="0"/>
                <a:t>	</a:t>
              </a:r>
              <a:r>
                <a:rPr lang="en-US" sz="1800" baseline="0" dirty="0" smtClean="0"/>
                <a:t>(Weather </a:t>
              </a:r>
              <a:r>
                <a:rPr lang="en-US" sz="1800" baseline="0" dirty="0" smtClean="0"/>
                <a:t>during plane flight pattern, satellite serial </a:t>
              </a:r>
              <a:r>
                <a:rPr lang="en-US" sz="1800" baseline="0" dirty="0" smtClean="0"/>
                <a:t>numbers, </a:t>
              </a:r>
              <a:endParaRPr lang="en-US" sz="1800" baseline="0" dirty="0" smtClean="0"/>
            </a:p>
            <a:p>
              <a:pPr algn="l"/>
              <a:r>
                <a:rPr lang="en-US" sz="1800" baseline="0" dirty="0"/>
                <a:t>	</a:t>
              </a:r>
              <a:r>
                <a:rPr lang="en-US" sz="1800" baseline="0" dirty="0"/>
                <a:t> </a:t>
              </a:r>
              <a:r>
                <a:rPr lang="en-US" sz="1800" baseline="0" dirty="0" smtClean="0"/>
                <a:t>  </a:t>
              </a:r>
              <a:r>
                <a:rPr lang="en-US" sz="1800" baseline="0" dirty="0" smtClean="0"/>
                <a:t>irregularities </a:t>
              </a:r>
              <a:r>
                <a:rPr lang="en-US" sz="1800" baseline="0" dirty="0" smtClean="0"/>
                <a:t>in open sea </a:t>
              </a:r>
              <a:r>
                <a:rPr lang="en-US" sz="1800" baseline="0" dirty="0" smtClean="0"/>
                <a:t>mooring)</a:t>
              </a:r>
              <a:endParaRPr lang="en-US" sz="1800" baseline="0" dirty="0" smtClean="0"/>
            </a:p>
            <a:p>
              <a:pPr algn="l"/>
              <a:endParaRPr lang="en-US" sz="2000" baseline="0" dirty="0"/>
            </a:p>
            <a:p>
              <a:pPr marL="342900" indent="-342900" algn="l">
                <a:buFont typeface="Arial"/>
                <a:buChar char="•"/>
              </a:pPr>
              <a:r>
                <a:rPr lang="en-US" sz="2000" baseline="0" dirty="0"/>
                <a:t>Sensor engineers </a:t>
              </a:r>
              <a:r>
                <a:rPr lang="en-US" sz="2000" baseline="0" dirty="0" smtClean="0"/>
                <a:t>reworking water measurements to share</a:t>
              </a:r>
            </a:p>
            <a:p>
              <a:pPr algn="l"/>
              <a:r>
                <a:rPr lang="en-US" sz="1000" baseline="0" dirty="0" smtClean="0"/>
                <a:t>     </a:t>
              </a:r>
            </a:p>
            <a:p>
              <a:pPr algn="l"/>
              <a:r>
                <a:rPr lang="en-US" sz="2000" baseline="0" dirty="0" smtClean="0"/>
                <a:t>     </a:t>
              </a:r>
              <a:r>
                <a:rPr lang="en-US" sz="2000" u="sng" baseline="0" dirty="0" smtClean="0"/>
                <a:t>Transforming </a:t>
              </a:r>
              <a:r>
                <a:rPr lang="en-US" sz="2000" u="sng" baseline="0" dirty="0" smtClean="0"/>
                <a:t>for </a:t>
              </a:r>
              <a:r>
                <a:rPr lang="en-US" sz="2000" u="sng" baseline="0" dirty="0" smtClean="0"/>
                <a:t>multiple audiences</a:t>
              </a:r>
              <a:r>
                <a:rPr lang="en-US" sz="2000" baseline="0" dirty="0" smtClean="0"/>
                <a:t> </a:t>
              </a:r>
              <a:r>
                <a:rPr lang="en-US" sz="2000" baseline="0" dirty="0" smtClean="0"/>
                <a:t>             </a:t>
              </a:r>
              <a:r>
                <a:rPr lang="en-US" sz="2000" b="1" baseline="0" dirty="0" smtClean="0"/>
                <a:t>refinement &amp; fit</a:t>
              </a:r>
              <a:endParaRPr lang="en-US" sz="2000" b="1" baseline="0" dirty="0" smtClean="0"/>
            </a:p>
            <a:p>
              <a:pPr algn="l"/>
              <a:r>
                <a:rPr lang="en-US" sz="2000" baseline="0" dirty="0" smtClean="0"/>
                <a:t>	</a:t>
              </a:r>
              <a:r>
                <a:rPr lang="en-US" sz="1800" baseline="0" dirty="0" smtClean="0"/>
                <a:t>(For </a:t>
              </a:r>
              <a:r>
                <a:rPr lang="en-US" sz="1800" baseline="0" dirty="0" smtClean="0"/>
                <a:t>search and rescue, triathlon </a:t>
              </a:r>
              <a:r>
                <a:rPr lang="en-US" sz="1800" baseline="0" dirty="0" smtClean="0"/>
                <a:t>organizer, </a:t>
              </a:r>
              <a:r>
                <a:rPr lang="en-US" sz="1800" baseline="0" dirty="0" smtClean="0"/>
                <a:t>fishermen,</a:t>
              </a:r>
            </a:p>
            <a:p>
              <a:pPr algn="l"/>
              <a:r>
                <a:rPr lang="en-US" sz="1800" baseline="0" dirty="0"/>
                <a:t>	</a:t>
              </a:r>
              <a:r>
                <a:rPr lang="en-US" sz="1800" baseline="0" dirty="0"/>
                <a:t> </a:t>
              </a:r>
              <a:r>
                <a:rPr lang="en-US" sz="1800" baseline="0" dirty="0" smtClean="0"/>
                <a:t>   </a:t>
              </a:r>
              <a:r>
                <a:rPr lang="en-US" sz="1800" baseline="0" dirty="0" smtClean="0"/>
                <a:t>industry </a:t>
              </a:r>
              <a:r>
                <a:rPr lang="en-US" sz="1800" baseline="0" dirty="0" smtClean="0"/>
                <a:t>ship </a:t>
              </a:r>
              <a:r>
                <a:rPr lang="en-US" sz="1800" baseline="0" dirty="0" smtClean="0"/>
                <a:t>maneuvering)</a:t>
              </a:r>
            </a:p>
            <a:p>
              <a:pPr algn="l"/>
              <a:endParaRPr lang="en-US" sz="2000" baseline="0" dirty="0"/>
            </a:p>
            <a:p>
              <a:pPr marL="342900" indent="-342900" algn="l">
                <a:buFont typeface="Arial"/>
                <a:buChar char="•"/>
              </a:pPr>
              <a:r>
                <a:rPr lang="en-US" sz="2000" baseline="0" dirty="0"/>
                <a:t>Rainforest </a:t>
              </a:r>
              <a:r>
                <a:rPr lang="en-US" sz="2000" baseline="0" dirty="0" smtClean="0"/>
                <a:t>researchers with sensor block temperatures</a:t>
              </a:r>
            </a:p>
            <a:p>
              <a:pPr algn="l"/>
              <a:endParaRPr lang="en-US" sz="1000" baseline="0" dirty="0" smtClean="0"/>
            </a:p>
            <a:p>
              <a:pPr algn="l"/>
              <a:r>
                <a:rPr lang="en-US" sz="2000" baseline="0" dirty="0"/>
                <a:t> </a:t>
              </a:r>
              <a:r>
                <a:rPr lang="en-US" sz="2000" baseline="0" dirty="0" smtClean="0"/>
                <a:t>    </a:t>
              </a:r>
              <a:r>
                <a:rPr lang="en-US" sz="2000" u="sng" baseline="0" dirty="0" smtClean="0"/>
                <a:t>Recalibration </a:t>
              </a:r>
              <a:r>
                <a:rPr lang="en-US" sz="2000" u="sng" baseline="0" dirty="0" smtClean="0"/>
                <a:t>and feedback</a:t>
              </a:r>
              <a:r>
                <a:rPr lang="en-US" sz="2000" baseline="0" dirty="0" smtClean="0"/>
                <a:t>              </a:t>
              </a:r>
              <a:r>
                <a:rPr lang="en-US" sz="2000" b="1" baseline="0" dirty="0" smtClean="0"/>
                <a:t>accuracy</a:t>
              </a:r>
            </a:p>
            <a:p>
              <a:pPr algn="l"/>
              <a:r>
                <a:rPr lang="en-US" sz="2000" baseline="0" dirty="0"/>
                <a:t>	</a:t>
              </a:r>
              <a:r>
                <a:rPr lang="en-US" sz="2000" baseline="0" dirty="0" smtClean="0"/>
                <a:t>(</a:t>
              </a:r>
              <a:r>
                <a:rPr lang="en-US" sz="1800" baseline="0" dirty="0" smtClean="0"/>
                <a:t>improved instrument level calibrations and original </a:t>
              </a:r>
            </a:p>
            <a:p>
              <a:pPr algn="l"/>
              <a:r>
                <a:rPr lang="en-US" sz="1800" baseline="0" dirty="0"/>
                <a:t>	 </a:t>
              </a:r>
              <a:r>
                <a:rPr lang="en-US" sz="1800" baseline="0" dirty="0" smtClean="0"/>
                <a:t>    climate science group’s measurements)</a:t>
              </a:r>
              <a:endParaRPr lang="en-US" sz="1800" baseline="0" dirty="0"/>
            </a:p>
            <a:p>
              <a:pPr algn="l"/>
              <a:endParaRPr lang="en-US" sz="2000" baseline="0" dirty="0" smtClean="0"/>
            </a:p>
            <a:p>
              <a:pPr algn="l"/>
              <a:r>
                <a:rPr lang="en-US" sz="2000" baseline="0" dirty="0" smtClean="0"/>
                <a:t> </a:t>
              </a:r>
            </a:p>
            <a:p>
              <a:pPr algn="l"/>
              <a:endParaRPr lang="en-US" sz="2000" baseline="0" dirty="0"/>
            </a:p>
            <a:p>
              <a:pPr algn="l"/>
              <a:endParaRPr lang="en-US" sz="2000" baseline="0" dirty="0" smtClean="0"/>
            </a:p>
            <a:p>
              <a:pPr algn="l"/>
              <a:endParaRPr lang="en-US" sz="2000" baseline="0" dirty="0" smtClean="0"/>
            </a:p>
            <a:p>
              <a:endParaRPr lang="en-US" sz="2000" baseline="0" dirty="0"/>
            </a:p>
          </p:txBody>
        </p:sp>
        <p:sp>
          <p:nvSpPr>
            <p:cNvPr id="5" name="Right Arrow 4"/>
            <p:cNvSpPr/>
            <p:nvPr/>
          </p:nvSpPr>
          <p:spPr bwMode="auto">
            <a:xfrm>
              <a:off x="5029200" y="1447800"/>
              <a:ext cx="5334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Baskerville"/>
                <a:ea typeface="ＭＳ Ｐゴシック" charset="0"/>
                <a:cs typeface="Baskerville"/>
              </a:endParaRPr>
            </a:p>
          </p:txBody>
        </p:sp>
        <p:sp>
          <p:nvSpPr>
            <p:cNvPr id="8" name="Right Arrow 7"/>
            <p:cNvSpPr/>
            <p:nvPr/>
          </p:nvSpPr>
          <p:spPr bwMode="auto">
            <a:xfrm>
              <a:off x="4114800" y="4724400"/>
              <a:ext cx="5334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Baskerville"/>
                <a:ea typeface="ＭＳ Ｐゴシック" charset="0"/>
                <a:cs typeface="Baskerville"/>
              </a:endParaRPr>
            </a:p>
          </p:txBody>
        </p:sp>
        <p:sp>
          <p:nvSpPr>
            <p:cNvPr id="9" name="Right Arrow 8"/>
            <p:cNvSpPr/>
            <p:nvPr/>
          </p:nvSpPr>
          <p:spPr bwMode="auto">
            <a:xfrm>
              <a:off x="5105400" y="3124200"/>
              <a:ext cx="5334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Baskerville"/>
                <a:ea typeface="ＭＳ Ｐゴシック" charset="0"/>
                <a:cs typeface="Baskerville"/>
              </a:endParaRPr>
            </a:p>
          </p:txBody>
        </p:sp>
      </p:grpSp>
    </p:spTree>
    <p:extLst>
      <p:ext uri="{BB962C8B-B14F-4D97-AF65-F5344CB8AC3E}">
        <p14:creationId xmlns:p14="http://schemas.microsoft.com/office/powerpoint/2010/main" val="25053468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47800"/>
            <a:ext cx="7071067" cy="2800767"/>
          </a:xfrm>
          <a:prstGeom prst="rect">
            <a:avLst/>
          </a:prstGeom>
          <a:noFill/>
        </p:spPr>
        <p:txBody>
          <a:bodyPr wrap="none" rtlCol="0">
            <a:spAutoFit/>
          </a:bodyPr>
          <a:lstStyle/>
          <a:p>
            <a:pPr algn="l"/>
            <a:r>
              <a:rPr lang="en-US" sz="2000" baseline="0" dirty="0"/>
              <a:t>R</a:t>
            </a:r>
            <a:r>
              <a:rPr lang="en-US" sz="2000" baseline="0" dirty="0" smtClean="0"/>
              <a:t>ecruit data with multiple value indicators</a:t>
            </a:r>
          </a:p>
          <a:p>
            <a:pPr algn="l"/>
            <a:endParaRPr lang="en-US" sz="2000" baseline="0" dirty="0" smtClean="0"/>
          </a:p>
          <a:p>
            <a:pPr algn="l"/>
            <a:r>
              <a:rPr lang="en-US" sz="2000" baseline="0" dirty="0" smtClean="0"/>
              <a:t>Preservation imperative for long re-use cycles </a:t>
            </a:r>
            <a:endParaRPr lang="en-US" sz="2000" baseline="0" dirty="0"/>
          </a:p>
          <a:p>
            <a:pPr algn="l"/>
            <a:endParaRPr lang="en-US" sz="2000" baseline="0" dirty="0" smtClean="0"/>
          </a:p>
          <a:p>
            <a:pPr algn="l"/>
            <a:r>
              <a:rPr lang="en-US" sz="2000" baseline="0" dirty="0" smtClean="0"/>
              <a:t>Promote sharing for value gains</a:t>
            </a:r>
          </a:p>
          <a:p>
            <a:pPr algn="l"/>
            <a:endParaRPr lang="en-US" sz="2000" baseline="0" dirty="0" smtClean="0"/>
          </a:p>
          <a:p>
            <a:pPr algn="l"/>
            <a:r>
              <a:rPr lang="en-US" sz="2000" baseline="0" dirty="0" smtClean="0"/>
              <a:t>Support capture and representation of work with shared data</a:t>
            </a:r>
          </a:p>
          <a:p>
            <a:pPr algn="l"/>
            <a:endParaRPr lang="en-US" sz="2000" baseline="0" dirty="0"/>
          </a:p>
          <a:p>
            <a:endParaRPr lang="en-US" dirty="0"/>
          </a:p>
        </p:txBody>
      </p:sp>
      <p:sp>
        <p:nvSpPr>
          <p:cNvPr id="3" name="TextBox 2"/>
          <p:cNvSpPr txBox="1"/>
          <p:nvPr/>
        </p:nvSpPr>
        <p:spPr>
          <a:xfrm>
            <a:off x="0" y="0"/>
            <a:ext cx="9144000" cy="461665"/>
          </a:xfrm>
          <a:prstGeom prst="rect">
            <a:avLst/>
          </a:prstGeom>
          <a:solidFill>
            <a:schemeClr val="bg2">
              <a:lumMod val="40000"/>
              <a:lumOff val="60000"/>
              <a:alpha val="57000"/>
            </a:schemeClr>
          </a:solidFill>
        </p:spPr>
        <p:txBody>
          <a:bodyPr wrap="square" rtlCol="0">
            <a:spAutoFit/>
          </a:bodyPr>
          <a:lstStyle/>
          <a:p>
            <a:r>
              <a:rPr lang="en-US" baseline="0" dirty="0" smtClean="0"/>
              <a:t>Implications</a:t>
            </a:r>
            <a:endParaRPr lang="en-US" baseline="0" dirty="0"/>
          </a:p>
        </p:txBody>
      </p:sp>
    </p:spTree>
    <p:extLst>
      <p:ext uri="{BB962C8B-B14F-4D97-AF65-F5344CB8AC3E}">
        <p14:creationId xmlns:p14="http://schemas.microsoft.com/office/powerpoint/2010/main" val="2978425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86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28355" name="Rectangle 3"/>
          <p:cNvSpPr>
            <a:spLocks noChangeArrowheads="1"/>
          </p:cNvSpPr>
          <p:nvPr/>
        </p:nvSpPr>
        <p:spPr bwMode="auto">
          <a:xfrm>
            <a:off x="304800" y="1295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endParaRPr lang="en-US" sz="5000"/>
          </a:p>
        </p:txBody>
      </p:sp>
      <p:pic>
        <p:nvPicPr>
          <p:cNvPr id="2283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725" y="4191000"/>
            <a:ext cx="676275" cy="682625"/>
          </a:xfrm>
          <a:prstGeom prst="rect">
            <a:avLst/>
          </a:prstGeom>
          <a:noFill/>
          <a:extLst>
            <a:ext uri="{909E8E84-426E-40dd-AFC4-6F175D3DCCD1}">
              <a14:hiddenFill xmlns:a14="http://schemas.microsoft.com/office/drawing/2010/main">
                <a:solidFill>
                  <a:srgbClr val="FFFFFF"/>
                </a:solidFill>
              </a14:hiddenFill>
            </a:ext>
          </a:extLst>
        </p:spPr>
      </p:pic>
      <p:pic>
        <p:nvPicPr>
          <p:cNvPr id="228359" name="Picture 7" descr="Fouke_Aquificales_MHS_YN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943600"/>
            <a:ext cx="3429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8360" name="Picture 8" descr="Pond_Li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876800"/>
            <a:ext cx="2057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28364" name="Picture 12" descr="Fouk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768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5" name="Text Box 13"/>
          <p:cNvSpPr txBox="1">
            <a:spLocks noChangeArrowheads="1"/>
          </p:cNvSpPr>
          <p:nvPr/>
        </p:nvSpPr>
        <p:spPr bwMode="auto">
          <a:xfrm>
            <a:off x="6934200" y="4662487"/>
            <a:ext cx="1822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Used with permission from B. Fouke</a:t>
            </a:r>
          </a:p>
        </p:txBody>
      </p:sp>
      <p:sp>
        <p:nvSpPr>
          <p:cNvPr id="228367" name="Text Box 15"/>
          <p:cNvSpPr txBox="1">
            <a:spLocks noChangeArrowheads="1"/>
          </p:cNvSpPr>
          <p:nvPr/>
        </p:nvSpPr>
        <p:spPr bwMode="auto">
          <a:xfrm>
            <a:off x="5318125" y="547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28368" name="Text Box 16"/>
          <p:cNvSpPr txBox="1">
            <a:spLocks noChangeArrowheads="1"/>
          </p:cNvSpPr>
          <p:nvPr/>
        </p:nvSpPr>
        <p:spPr bwMode="auto">
          <a:xfrm>
            <a:off x="548935" y="2184737"/>
            <a:ext cx="8137865" cy="1015663"/>
          </a:xfrm>
          <a:prstGeom prst="rect">
            <a:avLst/>
          </a:prstGeom>
          <a:noFill/>
          <a:ln w="25400">
            <a:solidFill>
              <a:srgbClr val="2209D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000" baseline="0" dirty="0" smtClean="0">
                <a:solidFill>
                  <a:srgbClr val="000000"/>
                </a:solidFill>
              </a:rPr>
              <a:t>Value indicators:  </a:t>
            </a:r>
          </a:p>
          <a:p>
            <a:pPr algn="l"/>
            <a:r>
              <a:rPr lang="en-US" sz="2000" baseline="0" dirty="0" smtClean="0">
                <a:solidFill>
                  <a:srgbClr val="000000"/>
                </a:solidFill>
              </a:rPr>
              <a:t>     </a:t>
            </a:r>
            <a:r>
              <a:rPr lang="en-US" sz="2000" baseline="0" dirty="0" smtClean="0"/>
              <a:t>special permitting, site uniqueness, longitudinal coverage, </a:t>
            </a:r>
          </a:p>
          <a:p>
            <a:pPr algn="l"/>
            <a:r>
              <a:rPr lang="en-US" sz="2000" baseline="0" dirty="0" smtClean="0"/>
              <a:t>     politically volatile (</a:t>
            </a:r>
            <a:r>
              <a:rPr lang="en-US" sz="2000" baseline="0" dirty="0" err="1" smtClean="0"/>
              <a:t>bioprospecting</a:t>
            </a:r>
            <a:r>
              <a:rPr lang="en-US" sz="2000" baseline="0" dirty="0" smtClean="0"/>
              <a:t>), multiple </a:t>
            </a:r>
            <a:r>
              <a:rPr lang="en-US" sz="2000" baseline="0" dirty="0"/>
              <a:t>sources for </a:t>
            </a:r>
            <a:r>
              <a:rPr lang="en-US" sz="2000" baseline="0" dirty="0" smtClean="0"/>
              <a:t>triangulation</a:t>
            </a:r>
            <a:endParaRPr lang="en-US" sz="2800" baseline="0" dirty="0">
              <a:solidFill>
                <a:srgbClr val="000000"/>
              </a:solidFill>
            </a:endParaRPr>
          </a:p>
        </p:txBody>
      </p:sp>
      <p:sp>
        <p:nvSpPr>
          <p:cNvPr id="228369" name="Text Box 17"/>
          <p:cNvSpPr txBox="1">
            <a:spLocks noChangeArrowheads="1"/>
          </p:cNvSpPr>
          <p:nvPr/>
        </p:nvSpPr>
        <p:spPr bwMode="auto">
          <a:xfrm>
            <a:off x="838200" y="3480137"/>
            <a:ext cx="899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000" baseline="0" dirty="0" smtClean="0">
                <a:latin typeface="Arial"/>
                <a:cs typeface="Arial"/>
              </a:rPr>
              <a:t>Collaboration with</a:t>
            </a:r>
            <a:endParaRPr lang="en-US" sz="2000" baseline="0" dirty="0">
              <a:latin typeface="Arial"/>
              <a:cs typeface="Arial"/>
            </a:endParaRPr>
          </a:p>
          <a:p>
            <a:pPr algn="l"/>
            <a:r>
              <a:rPr lang="en-US" sz="2000" baseline="0" dirty="0">
                <a:latin typeface="Arial"/>
                <a:cs typeface="Arial"/>
              </a:rPr>
              <a:t>    - Bruce Fouke, U of I, </a:t>
            </a:r>
            <a:r>
              <a:rPr lang="en-US" sz="2000" baseline="0" dirty="0" smtClean="0">
                <a:latin typeface="Arial"/>
                <a:cs typeface="Arial"/>
              </a:rPr>
              <a:t>Geology, Microbiology, Genomic </a:t>
            </a:r>
            <a:r>
              <a:rPr lang="en-US" sz="2000" baseline="0" dirty="0">
                <a:latin typeface="Arial"/>
                <a:cs typeface="Arial"/>
              </a:rPr>
              <a:t>Biology</a:t>
            </a:r>
          </a:p>
          <a:p>
            <a:pPr algn="l"/>
            <a:r>
              <a:rPr lang="en-US" sz="2000" baseline="0" dirty="0">
                <a:latin typeface="Arial"/>
                <a:cs typeface="Arial"/>
              </a:rPr>
              <a:t>    - Ann Rodman, National Park </a:t>
            </a:r>
            <a:r>
              <a:rPr lang="en-US" sz="2000" baseline="0" dirty="0" smtClean="0">
                <a:latin typeface="Arial"/>
                <a:cs typeface="Arial"/>
              </a:rPr>
              <a:t>Service</a:t>
            </a:r>
            <a:endParaRPr lang="en-US" sz="1000" baseline="0" dirty="0">
              <a:latin typeface="Arial"/>
              <a:cs typeface="Arial"/>
            </a:endParaRPr>
          </a:p>
        </p:txBody>
      </p:sp>
      <p:sp>
        <p:nvSpPr>
          <p:cNvPr id="2" name="TextBox 1"/>
          <p:cNvSpPr txBox="1"/>
          <p:nvPr/>
        </p:nvSpPr>
        <p:spPr>
          <a:xfrm>
            <a:off x="0" y="0"/>
            <a:ext cx="9144000" cy="461665"/>
          </a:xfrm>
          <a:prstGeom prst="rect">
            <a:avLst/>
          </a:prstGeom>
          <a:solidFill>
            <a:schemeClr val="bg2">
              <a:lumMod val="40000"/>
              <a:lumOff val="60000"/>
              <a:alpha val="64000"/>
            </a:schemeClr>
          </a:solidFill>
        </p:spPr>
        <p:txBody>
          <a:bodyPr wrap="square" rtlCol="0">
            <a:spAutoFit/>
          </a:bodyPr>
          <a:lstStyle/>
          <a:p>
            <a:r>
              <a:rPr lang="en-US" baseline="0" dirty="0"/>
              <a:t>F</a:t>
            </a:r>
            <a:r>
              <a:rPr lang="en-US" baseline="0" dirty="0" smtClean="0"/>
              <a:t>uture work:     Site-based </a:t>
            </a:r>
            <a:r>
              <a:rPr lang="en-US" baseline="0" dirty="0" err="1" smtClean="0"/>
              <a:t>curation</a:t>
            </a:r>
            <a:r>
              <a:rPr lang="en-US" baseline="0" dirty="0" smtClean="0"/>
              <a:t> for </a:t>
            </a:r>
            <a:r>
              <a:rPr lang="en-US" baseline="0" dirty="0" err="1" smtClean="0"/>
              <a:t>Geobiology</a:t>
            </a:r>
            <a:r>
              <a:rPr lang="en-US" baseline="0" dirty="0" smtClean="0"/>
              <a:t> </a:t>
            </a:r>
            <a:endParaRPr lang="en-US" baseline="0" dirty="0"/>
          </a:p>
        </p:txBody>
      </p:sp>
      <p:sp>
        <p:nvSpPr>
          <p:cNvPr id="3" name="TextBox 2"/>
          <p:cNvSpPr txBox="1"/>
          <p:nvPr/>
        </p:nvSpPr>
        <p:spPr>
          <a:xfrm>
            <a:off x="533400" y="762000"/>
            <a:ext cx="8531672" cy="1169551"/>
          </a:xfrm>
          <a:prstGeom prst="rect">
            <a:avLst/>
          </a:prstGeom>
          <a:noFill/>
        </p:spPr>
        <p:txBody>
          <a:bodyPr wrap="square" rtlCol="0">
            <a:spAutoFit/>
          </a:bodyPr>
          <a:lstStyle/>
          <a:p>
            <a:pPr algn="l"/>
            <a:r>
              <a:rPr lang="en-US" sz="2000" b="1" baseline="0" dirty="0"/>
              <a:t>Yellowstone National Park</a:t>
            </a:r>
            <a:r>
              <a:rPr lang="en-US" sz="2000" baseline="0" dirty="0"/>
              <a:t> </a:t>
            </a:r>
            <a:r>
              <a:rPr lang="en-US" sz="2000" baseline="0" dirty="0" smtClean="0"/>
              <a:t>  -  mecca for data collection</a:t>
            </a:r>
          </a:p>
          <a:p>
            <a:pPr algn="l"/>
            <a:endParaRPr lang="en-US" sz="1000" baseline="0" dirty="0"/>
          </a:p>
          <a:p>
            <a:pPr algn="l"/>
            <a:r>
              <a:rPr lang="en-US" sz="2000" baseline="0" dirty="0" smtClean="0"/>
              <a:t>      Key to research questions </a:t>
            </a:r>
            <a:r>
              <a:rPr lang="en-US" sz="2000" baseline="0" dirty="0"/>
              <a:t>ranging from </a:t>
            </a:r>
            <a:endParaRPr lang="en-US" sz="2000" baseline="0" dirty="0"/>
          </a:p>
          <a:p>
            <a:pPr algn="l"/>
            <a:r>
              <a:rPr lang="en-US" sz="2000" baseline="0" dirty="0" smtClean="0"/>
              <a:t>	origin </a:t>
            </a:r>
            <a:r>
              <a:rPr lang="en-US" sz="2000" baseline="0" dirty="0"/>
              <a:t>of life on </a:t>
            </a:r>
            <a:r>
              <a:rPr lang="en-US" sz="2000" baseline="0" dirty="0" smtClean="0"/>
              <a:t>Earth to </a:t>
            </a:r>
            <a:r>
              <a:rPr lang="en-US" sz="2000" baseline="0" dirty="0"/>
              <a:t>the </a:t>
            </a:r>
            <a:r>
              <a:rPr lang="en-US" sz="2000" baseline="0" dirty="0" smtClean="0"/>
              <a:t>search </a:t>
            </a:r>
            <a:r>
              <a:rPr lang="en-US" sz="2000" baseline="0" dirty="0"/>
              <a:t>for life on other planets. </a:t>
            </a:r>
            <a:endParaRPr lang="en-US" sz="2000" baseline="0" dirty="0"/>
          </a:p>
        </p:txBody>
      </p:sp>
    </p:spTree>
    <p:extLst>
      <p:ext uri="{BB962C8B-B14F-4D97-AF65-F5344CB8AC3E}">
        <p14:creationId xmlns:p14="http://schemas.microsoft.com/office/powerpoint/2010/main" val="2878011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pPr algn="ctr"/>
            <a:r>
              <a:rPr lang="en-US" dirty="0" smtClean="0">
                <a:solidFill>
                  <a:srgbClr val="000000"/>
                </a:solidFill>
                <a:latin typeface="Arial"/>
                <a:cs typeface="Arial"/>
              </a:rPr>
              <a:t>Thank you</a:t>
            </a:r>
            <a:endParaRPr lang="en-US" dirty="0">
              <a:solidFill>
                <a:srgbClr val="000000"/>
              </a:solidFill>
              <a:latin typeface="Arial"/>
              <a:cs typeface="Arial"/>
            </a:endParaRPr>
          </a:p>
        </p:txBody>
      </p:sp>
      <p:sp>
        <p:nvSpPr>
          <p:cNvPr id="5" name="Content Placeholder 4"/>
          <p:cNvSpPr>
            <a:spLocks noGrp="1"/>
          </p:cNvSpPr>
          <p:nvPr>
            <p:ph idx="1"/>
          </p:nvPr>
        </p:nvSpPr>
        <p:spPr>
          <a:xfrm>
            <a:off x="685800" y="1600200"/>
            <a:ext cx="7772400" cy="3429000"/>
          </a:xfrm>
        </p:spPr>
        <p:txBody>
          <a:bodyPr/>
          <a:lstStyle/>
          <a:p>
            <a:pPr marL="0" indent="0" algn="ctr">
              <a:buNone/>
            </a:pPr>
            <a:endParaRPr lang="en-US" sz="2000" dirty="0" smtClean="0">
              <a:solidFill>
                <a:srgbClr val="000000"/>
              </a:solidFill>
              <a:latin typeface="Arial"/>
              <a:cs typeface="Arial"/>
            </a:endParaRPr>
          </a:p>
          <a:p>
            <a:pPr marL="0" indent="0" algn="ctr">
              <a:buNone/>
            </a:pPr>
            <a:endParaRPr lang="en-US" sz="2000" dirty="0">
              <a:solidFill>
                <a:srgbClr val="000000"/>
              </a:solidFill>
              <a:latin typeface="Arial"/>
              <a:cs typeface="Arial"/>
            </a:endParaRPr>
          </a:p>
          <a:p>
            <a:pPr marL="0" indent="0" algn="ctr">
              <a:buNone/>
            </a:pPr>
            <a:r>
              <a:rPr lang="en-US" sz="2000" dirty="0" err="1" smtClean="0">
                <a:solidFill>
                  <a:srgbClr val="000000"/>
                </a:solidFill>
                <a:latin typeface="Arial"/>
                <a:cs typeface="Arial"/>
              </a:rPr>
              <a:t>clpalmer</a:t>
            </a:r>
            <a:r>
              <a:rPr lang="en-US" sz="2000" dirty="0" err="1">
                <a:solidFill>
                  <a:srgbClr val="000000"/>
                </a:solidFill>
                <a:latin typeface="Arial"/>
                <a:cs typeface="Arial"/>
              </a:rPr>
              <a:t>@</a:t>
            </a:r>
            <a:r>
              <a:rPr lang="en-US" sz="2000" dirty="0" err="1" smtClean="0">
                <a:solidFill>
                  <a:srgbClr val="000000"/>
                </a:solidFill>
                <a:latin typeface="Arial"/>
                <a:cs typeface="Arial"/>
              </a:rPr>
              <a:t>illinois.edu</a:t>
            </a:r>
            <a:endParaRPr lang="en-US" sz="2000" dirty="0">
              <a:solidFill>
                <a:srgbClr val="000000"/>
              </a:solidFill>
              <a:latin typeface="Arial"/>
              <a:cs typeface="Arial"/>
            </a:endParaRPr>
          </a:p>
        </p:txBody>
      </p:sp>
      <p:sp>
        <p:nvSpPr>
          <p:cNvPr id="7" name="Rectangle 20"/>
          <p:cNvSpPr>
            <a:spLocks noChangeArrowheads="1"/>
          </p:cNvSpPr>
          <p:nvPr/>
        </p:nvSpPr>
        <p:spPr bwMode="auto">
          <a:xfrm>
            <a:off x="304800" y="4772561"/>
            <a:ext cx="8534400" cy="1200329"/>
          </a:xfrm>
          <a:prstGeom prst="rect">
            <a:avLst/>
          </a:prstGeom>
          <a:noFill/>
          <a:ln w="9525">
            <a:noFill/>
            <a:miter lim="800000"/>
            <a:headEnd/>
            <a:tailEnd/>
          </a:ln>
          <a:effectLst/>
        </p:spPr>
        <p:txBody>
          <a:bodyPr wrap="square">
            <a:prstTxWarp prst="textNoShape">
              <a:avLst/>
            </a:prstTxWarp>
            <a:spAutoFit/>
          </a:bodyPr>
          <a:lstStyle/>
          <a:p>
            <a:pPr algn="ctr"/>
            <a:endParaRPr lang="en-US" dirty="0" smtClean="0"/>
          </a:p>
          <a:p>
            <a:pPr algn="ctr"/>
            <a:endParaRPr lang="en-US" dirty="0" smtClean="0"/>
          </a:p>
          <a:p>
            <a:pPr algn="ctr"/>
            <a:r>
              <a:rPr lang="en-US" sz="2000" baseline="0" dirty="0" smtClean="0">
                <a:latin typeface="Arial"/>
                <a:cs typeface="Arial"/>
              </a:rPr>
              <a:t>Center </a:t>
            </a:r>
            <a:r>
              <a:rPr lang="en-US" sz="2000" baseline="0" dirty="0">
                <a:latin typeface="Arial"/>
                <a:cs typeface="Arial"/>
              </a:rPr>
              <a:t>for Informatics Research in Science and Scholarship</a:t>
            </a:r>
            <a:r>
              <a:rPr lang="en-US" sz="2000" baseline="0" dirty="0" smtClean="0">
                <a:latin typeface="Arial"/>
                <a:cs typeface="Arial"/>
              </a:rPr>
              <a:t> </a:t>
            </a:r>
            <a:br>
              <a:rPr lang="en-US" sz="2000" baseline="0" dirty="0" smtClean="0">
                <a:latin typeface="Arial"/>
                <a:cs typeface="Arial"/>
              </a:rPr>
            </a:br>
            <a:endParaRPr lang="en-US" sz="2000" baseline="0" dirty="0">
              <a:latin typeface="Arial"/>
              <a:cs typeface="Arial"/>
            </a:endParaRPr>
          </a:p>
        </p:txBody>
      </p:sp>
      <p:pic>
        <p:nvPicPr>
          <p:cNvPr id="9" name="Picture 8" descr="Screen shot 2011-05-29 at 5.18.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094" y="3352800"/>
            <a:ext cx="2906906" cy="2023592"/>
          </a:xfrm>
          <a:prstGeom prst="rect">
            <a:avLst/>
          </a:prstGeom>
        </p:spPr>
      </p:pic>
      <p:pic>
        <p:nvPicPr>
          <p:cNvPr id="6" name="Picture 5" descr="DC-Full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14869"/>
            <a:ext cx="2743200" cy="437731"/>
          </a:xfrm>
          <a:prstGeom prst="rect">
            <a:avLst/>
          </a:prstGeom>
        </p:spPr>
      </p:pic>
      <p:sp>
        <p:nvSpPr>
          <p:cNvPr id="2" name="TextBox 1"/>
          <p:cNvSpPr txBox="1"/>
          <p:nvPr/>
        </p:nvSpPr>
        <p:spPr>
          <a:xfrm>
            <a:off x="4529580" y="1337846"/>
            <a:ext cx="2700980" cy="338554"/>
          </a:xfrm>
          <a:prstGeom prst="rect">
            <a:avLst/>
          </a:prstGeom>
          <a:noFill/>
        </p:spPr>
        <p:txBody>
          <a:bodyPr wrap="none" rtlCol="0">
            <a:spAutoFit/>
          </a:bodyPr>
          <a:lstStyle/>
          <a:p>
            <a:r>
              <a:rPr lang="en-US" dirty="0" smtClean="0"/>
              <a:t>--        </a:t>
            </a:r>
            <a:r>
              <a:rPr lang="en-US" dirty="0" err="1" smtClean="0"/>
              <a:t>Dataconservancy.org</a:t>
            </a:r>
            <a:endParaRPr lang="en-US" dirty="0"/>
          </a:p>
        </p:txBody>
      </p:sp>
    </p:spTree>
    <p:extLst>
      <p:ext uri="{BB962C8B-B14F-4D97-AF65-F5344CB8AC3E}">
        <p14:creationId xmlns:p14="http://schemas.microsoft.com/office/powerpoint/2010/main" val="14316045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400" y="2362200"/>
            <a:ext cx="3048000" cy="3276600"/>
          </a:xfrm>
          <a:ln w="25400">
            <a:solidFill>
              <a:srgbClr val="0000FF"/>
            </a:solidFill>
          </a:ln>
        </p:spPr>
        <p:txBody>
          <a:bodyPr lIns="182880" tIns="182880" rIns="182880" bIns="182880">
            <a:noAutofit/>
          </a:bodyPr>
          <a:lstStyle/>
          <a:p>
            <a:pPr marL="0" indent="0">
              <a:buNone/>
            </a:pPr>
            <a:r>
              <a:rPr lang="en-US" sz="2000" dirty="0" smtClean="0">
                <a:latin typeface="Arial"/>
                <a:cs typeface="Arial"/>
              </a:rPr>
              <a:t>Collaborator:</a:t>
            </a:r>
            <a:endParaRPr lang="en-US" sz="2000" dirty="0">
              <a:latin typeface="Arial"/>
              <a:cs typeface="Arial"/>
            </a:endParaRPr>
          </a:p>
          <a:p>
            <a:pPr lvl="1" indent="-342900"/>
            <a:r>
              <a:rPr lang="en-US" sz="2000" b="1" dirty="0">
                <a:latin typeface="Arial"/>
                <a:cs typeface="Arial"/>
              </a:rPr>
              <a:t>Melissa </a:t>
            </a:r>
            <a:r>
              <a:rPr lang="en-US" sz="2000" b="1" dirty="0" err="1" smtClean="0">
                <a:latin typeface="Arial"/>
                <a:cs typeface="Arial"/>
              </a:rPr>
              <a:t>Cragin</a:t>
            </a:r>
            <a:r>
              <a:rPr lang="en-US" sz="2000" b="1" dirty="0">
                <a:latin typeface="Arial"/>
                <a:cs typeface="Arial"/>
              </a:rPr>
              <a:t/>
            </a:r>
            <a:br>
              <a:rPr lang="en-US" sz="2000" b="1" dirty="0">
                <a:latin typeface="Arial"/>
                <a:cs typeface="Arial"/>
              </a:rPr>
            </a:br>
            <a:endParaRPr lang="en-US" sz="2000" dirty="0" smtClean="0">
              <a:latin typeface="Arial"/>
              <a:cs typeface="Arial"/>
            </a:endParaRPr>
          </a:p>
          <a:p>
            <a:pPr marL="0" indent="0">
              <a:buNone/>
            </a:pPr>
            <a:r>
              <a:rPr lang="en-US" sz="2000" dirty="0" smtClean="0">
                <a:latin typeface="Arial"/>
                <a:cs typeface="Arial"/>
              </a:rPr>
              <a:t>Doctoral </a:t>
            </a:r>
            <a:r>
              <a:rPr lang="en-US" sz="2000" dirty="0" smtClean="0">
                <a:latin typeface="Arial"/>
                <a:cs typeface="Arial"/>
              </a:rPr>
              <a:t>students:</a:t>
            </a:r>
          </a:p>
          <a:p>
            <a:pPr lvl="1" indent="-342900"/>
            <a:r>
              <a:rPr lang="en-US" sz="2000" b="1" dirty="0" err="1" smtClean="0">
                <a:latin typeface="Arial"/>
                <a:cs typeface="Arial"/>
              </a:rPr>
              <a:t>Nic</a:t>
            </a:r>
            <a:r>
              <a:rPr lang="en-US" sz="2000" b="1" dirty="0" smtClean="0">
                <a:latin typeface="Arial"/>
                <a:cs typeface="Arial"/>
              </a:rPr>
              <a:t> Weber</a:t>
            </a:r>
          </a:p>
          <a:p>
            <a:pPr lvl="1" indent="-342900"/>
            <a:r>
              <a:rPr lang="en-US" sz="2000" b="1" dirty="0">
                <a:latin typeface="Arial"/>
                <a:cs typeface="Arial"/>
              </a:rPr>
              <a:t>Tiffany </a:t>
            </a:r>
            <a:r>
              <a:rPr lang="en-US" sz="2000" b="1" dirty="0" smtClean="0">
                <a:latin typeface="Arial"/>
                <a:cs typeface="Arial"/>
              </a:rPr>
              <a:t>Chao</a:t>
            </a:r>
          </a:p>
          <a:p>
            <a:pPr lvl="1" indent="-342900"/>
            <a:r>
              <a:rPr lang="en-US" sz="2000" b="1" dirty="0" smtClean="0">
                <a:latin typeface="Arial"/>
                <a:cs typeface="Arial"/>
              </a:rPr>
              <a:t>Karen Baker </a:t>
            </a:r>
          </a:p>
          <a:p>
            <a:pPr lvl="1" indent="-342900"/>
            <a:r>
              <a:rPr lang="en-US" sz="2000" b="1" dirty="0" smtClean="0">
                <a:latin typeface="Arial"/>
                <a:cs typeface="Arial"/>
              </a:rPr>
              <a:t>Andrea </a:t>
            </a:r>
            <a:r>
              <a:rPr lang="en-US" sz="2000" b="1" dirty="0" err="1" smtClean="0">
                <a:latin typeface="Arial"/>
                <a:cs typeface="Arial"/>
              </a:rPr>
              <a:t>Thomer</a:t>
            </a:r>
            <a:endParaRPr lang="en-US" sz="2000" b="1" dirty="0">
              <a:latin typeface="Arial"/>
              <a:cs typeface="Arial"/>
            </a:endParaRPr>
          </a:p>
          <a:p>
            <a:pPr marL="0" indent="0">
              <a:buNone/>
            </a:pPr>
            <a:endParaRPr lang="en-US" sz="2000" b="1" dirty="0">
              <a:latin typeface="Arial"/>
              <a:cs typeface="Arial"/>
            </a:endParaRPr>
          </a:p>
          <a:p>
            <a:pPr marL="0" indent="0">
              <a:buNone/>
            </a:pPr>
            <a:endParaRPr lang="en-US" sz="2000" dirty="0">
              <a:latin typeface="Arial"/>
              <a:cs typeface="Arial"/>
            </a:endParaRPr>
          </a:p>
        </p:txBody>
      </p:sp>
      <p:sp>
        <p:nvSpPr>
          <p:cNvPr id="9" name="TextBox 8"/>
          <p:cNvSpPr txBox="1"/>
          <p:nvPr/>
        </p:nvSpPr>
        <p:spPr>
          <a:xfrm>
            <a:off x="228600" y="3242608"/>
            <a:ext cx="5527079" cy="1938992"/>
          </a:xfrm>
          <a:prstGeom prst="rect">
            <a:avLst/>
          </a:prstGeom>
          <a:noFill/>
        </p:spPr>
        <p:txBody>
          <a:bodyPr wrap="square" rtlCol="0">
            <a:spAutoFit/>
          </a:bodyPr>
          <a:lstStyle/>
          <a:p>
            <a:pPr algn="l"/>
            <a:r>
              <a:rPr lang="en-US" sz="2000" baseline="0" dirty="0" smtClean="0">
                <a:cs typeface="Arial"/>
              </a:rPr>
              <a:t>Qualitative studies of data production and use</a:t>
            </a:r>
          </a:p>
          <a:p>
            <a:pPr algn="l"/>
            <a:endParaRPr lang="en-US" sz="2000" baseline="0" dirty="0" smtClean="0">
              <a:cs typeface="Arial"/>
            </a:endParaRPr>
          </a:p>
          <a:p>
            <a:pPr marL="342900" indent="-342900" algn="l">
              <a:buFont typeface="Arial"/>
              <a:buChar char="•"/>
            </a:pPr>
            <a:r>
              <a:rPr lang="en-US" sz="2000" baseline="0" dirty="0" smtClean="0">
                <a:cs typeface="Arial"/>
              </a:rPr>
              <a:t>long tail - complex</a:t>
            </a:r>
            <a:r>
              <a:rPr lang="en-US" sz="2000" baseline="0" dirty="0">
                <a:cs typeface="Arial"/>
              </a:rPr>
              <a:t>, heterogeneous data </a:t>
            </a:r>
          </a:p>
          <a:p>
            <a:pPr marL="342900" indent="-342900" algn="l">
              <a:buFont typeface="Arial"/>
              <a:buChar char="•"/>
            </a:pPr>
            <a:endParaRPr lang="en-US" sz="1000" baseline="0" dirty="0" smtClean="0">
              <a:cs typeface="Arial"/>
            </a:endParaRPr>
          </a:p>
          <a:p>
            <a:pPr marL="342900" indent="-342900" algn="l">
              <a:buFont typeface="Arial"/>
              <a:buChar char="•"/>
            </a:pPr>
            <a:r>
              <a:rPr lang="en-US" sz="2000" baseline="0" dirty="0">
                <a:solidFill>
                  <a:srgbClr val="000000"/>
                </a:solidFill>
                <a:cs typeface="Arial"/>
              </a:rPr>
              <a:t>r</a:t>
            </a:r>
            <a:r>
              <a:rPr lang="en-US" sz="2000" baseline="0" dirty="0" smtClean="0">
                <a:solidFill>
                  <a:srgbClr val="000000"/>
                </a:solidFill>
                <a:cs typeface="Arial"/>
              </a:rPr>
              <a:t>e-use value across disciplines</a:t>
            </a:r>
          </a:p>
          <a:p>
            <a:pPr marL="342900" indent="-342900" algn="l">
              <a:buFont typeface="Arial"/>
              <a:buChar char="•"/>
            </a:pPr>
            <a:endParaRPr lang="en-US" sz="1000" baseline="0" dirty="0" smtClean="0">
              <a:solidFill>
                <a:srgbClr val="000000"/>
              </a:solidFill>
              <a:cs typeface="Arial"/>
            </a:endParaRPr>
          </a:p>
          <a:p>
            <a:pPr marL="342900" indent="-342900" algn="l">
              <a:buFont typeface="Arial"/>
              <a:buChar char="•"/>
            </a:pPr>
            <a:r>
              <a:rPr lang="en-US" sz="2000" baseline="0" dirty="0">
                <a:solidFill>
                  <a:srgbClr val="000000"/>
                </a:solidFill>
                <a:cs typeface="Arial"/>
              </a:rPr>
              <a:t>implications for </a:t>
            </a:r>
            <a:r>
              <a:rPr lang="en-US" sz="2000" baseline="0" dirty="0" err="1" smtClean="0">
                <a:cs typeface="Arial"/>
              </a:rPr>
              <a:t>curation</a:t>
            </a:r>
            <a:r>
              <a:rPr lang="en-US" sz="2000" baseline="0" dirty="0" smtClean="0">
                <a:cs typeface="Arial"/>
              </a:rPr>
              <a:t> of research data</a:t>
            </a:r>
            <a:endParaRPr lang="en-US" sz="2000" baseline="0" dirty="0" smtClean="0">
              <a:solidFill>
                <a:srgbClr val="000000"/>
              </a:solidFill>
              <a:cs typeface="Arial"/>
            </a:endParaRPr>
          </a:p>
        </p:txBody>
      </p:sp>
      <p:sp>
        <p:nvSpPr>
          <p:cNvPr id="11" name="TextBox 10"/>
          <p:cNvSpPr txBox="1"/>
          <p:nvPr/>
        </p:nvSpPr>
        <p:spPr>
          <a:xfrm>
            <a:off x="10915736" y="2815898"/>
            <a:ext cx="184666" cy="369332"/>
          </a:xfrm>
          <a:prstGeom prst="rect">
            <a:avLst/>
          </a:prstGeom>
          <a:noFill/>
        </p:spPr>
        <p:txBody>
          <a:bodyPr wrap="none" rtlCol="0">
            <a:spAutoFit/>
          </a:bodyPr>
          <a:lstStyle/>
          <a:p>
            <a:endParaRPr lang="en-US" dirty="0"/>
          </a:p>
        </p:txBody>
      </p:sp>
      <p:sp>
        <p:nvSpPr>
          <p:cNvPr id="2" name="TextBox 1"/>
          <p:cNvSpPr txBox="1"/>
          <p:nvPr/>
        </p:nvSpPr>
        <p:spPr>
          <a:xfrm>
            <a:off x="787806" y="2495490"/>
            <a:ext cx="3720039" cy="400110"/>
          </a:xfrm>
          <a:prstGeom prst="rect">
            <a:avLst/>
          </a:prstGeom>
          <a:noFill/>
          <a:ln w="25400">
            <a:solidFill>
              <a:srgbClr val="0000FF"/>
            </a:solidFill>
          </a:ln>
        </p:spPr>
        <p:txBody>
          <a:bodyPr wrap="none" rtlCol="0">
            <a:spAutoFit/>
          </a:bodyPr>
          <a:lstStyle/>
          <a:p>
            <a:r>
              <a:rPr lang="en-US" sz="2000" b="1" baseline="0" dirty="0" smtClean="0"/>
              <a:t>Illinois – Data Practices team</a:t>
            </a:r>
            <a:endParaRPr lang="en-US" sz="2000" b="1" baseline="0" dirty="0"/>
          </a:p>
        </p:txBody>
      </p:sp>
      <p:grpSp>
        <p:nvGrpSpPr>
          <p:cNvPr id="7" name="Group 6"/>
          <p:cNvGrpSpPr/>
          <p:nvPr/>
        </p:nvGrpSpPr>
        <p:grpSpPr>
          <a:xfrm>
            <a:off x="0" y="-14962"/>
            <a:ext cx="9144000" cy="1843762"/>
            <a:chOff x="0" y="-14962"/>
            <a:chExt cx="9144000" cy="1914146"/>
          </a:xfrm>
        </p:grpSpPr>
        <p:sp>
          <p:nvSpPr>
            <p:cNvPr id="5" name="TextBox 4"/>
            <p:cNvSpPr txBox="1"/>
            <p:nvPr/>
          </p:nvSpPr>
          <p:spPr>
            <a:xfrm>
              <a:off x="0" y="-14962"/>
              <a:ext cx="9144000" cy="990529"/>
            </a:xfrm>
            <a:prstGeom prst="rect">
              <a:avLst/>
            </a:prstGeom>
            <a:solidFill>
              <a:schemeClr val="accent3">
                <a:lumMod val="85000"/>
              </a:schemeClr>
            </a:solidFill>
            <a:ln w="25400">
              <a:solidFill>
                <a:schemeClr val="tx2"/>
              </a:solidFill>
            </a:ln>
          </p:spPr>
          <p:txBody>
            <a:bodyPr wrap="square" rtlCol="0">
              <a:spAutoFit/>
            </a:bodyPr>
            <a:lstStyle/>
            <a:p>
              <a:pPr algn="l"/>
              <a:r>
                <a:rPr lang="en-US" sz="1800" baseline="0" dirty="0" smtClean="0"/>
                <a:t>				</a:t>
              </a:r>
              <a:r>
                <a:rPr lang="en-US" sz="1800" baseline="0" dirty="0"/>
                <a:t> </a:t>
              </a:r>
              <a:r>
                <a:rPr lang="en-US" sz="1800" baseline="0" dirty="0" smtClean="0"/>
                <a:t>           Preserve</a:t>
              </a:r>
              <a:r>
                <a:rPr lang="en-US" sz="2000" baseline="0" dirty="0" smtClean="0"/>
                <a:t>  </a:t>
              </a:r>
              <a:r>
                <a:rPr lang="en-US" sz="6000" dirty="0" smtClean="0">
                  <a:solidFill>
                    <a:srgbClr val="AF025D"/>
                  </a:solidFill>
                </a:rPr>
                <a:t>*</a:t>
              </a:r>
              <a:r>
                <a:rPr lang="en-US" sz="2000" baseline="0" dirty="0" smtClean="0"/>
                <a:t>   </a:t>
              </a:r>
              <a:r>
                <a:rPr lang="en-US" sz="1800" baseline="0" dirty="0" smtClean="0"/>
                <a:t>Share</a:t>
              </a:r>
              <a:r>
                <a:rPr lang="en-US" sz="2000" baseline="0" dirty="0" smtClean="0"/>
                <a:t>  </a:t>
              </a:r>
              <a:r>
                <a:rPr lang="en-US" sz="6000" dirty="0">
                  <a:solidFill>
                    <a:srgbClr val="AF025D"/>
                  </a:solidFill>
                </a:rPr>
                <a:t>*</a:t>
              </a:r>
              <a:r>
                <a:rPr lang="en-US" sz="2000" baseline="0" dirty="0" smtClean="0"/>
                <a:t>   </a:t>
              </a:r>
              <a:r>
                <a:rPr lang="en-US" sz="1800" baseline="0" dirty="0" smtClean="0"/>
                <a:t>Discover</a:t>
              </a:r>
            </a:p>
            <a:p>
              <a:pPr algn="l"/>
              <a:endParaRPr lang="en-US" dirty="0"/>
            </a:p>
          </p:txBody>
        </p:sp>
        <p:pic>
          <p:nvPicPr>
            <p:cNvPr id="16" name="Picture 15" descr="DC-Full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5309"/>
              <a:ext cx="3841288" cy="636351"/>
            </a:xfrm>
            <a:prstGeom prst="rect">
              <a:avLst/>
            </a:prstGeom>
          </p:spPr>
        </p:pic>
        <p:pic>
          <p:nvPicPr>
            <p:cNvPr id="17" name="Picture 16" descr="nsf1.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8200" y="237898"/>
              <a:ext cx="457200" cy="457200"/>
            </a:xfrm>
            <a:prstGeom prst="rect">
              <a:avLst/>
            </a:prstGeom>
          </p:spPr>
        </p:pic>
        <p:sp>
          <p:nvSpPr>
            <p:cNvPr id="6" name="TextBox 5"/>
            <p:cNvSpPr txBox="1"/>
            <p:nvPr/>
          </p:nvSpPr>
          <p:spPr>
            <a:xfrm>
              <a:off x="152400" y="1196228"/>
              <a:ext cx="2363347" cy="702956"/>
            </a:xfrm>
            <a:prstGeom prst="rect">
              <a:avLst/>
            </a:prstGeom>
            <a:noFill/>
          </p:spPr>
          <p:txBody>
            <a:bodyPr wrap="none" rtlCol="0">
              <a:spAutoFit/>
            </a:bodyPr>
            <a:lstStyle/>
            <a:p>
              <a:r>
                <a:rPr lang="en-US" sz="1600" baseline="0" dirty="0" smtClean="0"/>
                <a:t>PI – </a:t>
              </a:r>
              <a:r>
                <a:rPr lang="en-US" sz="1600" baseline="0" dirty="0" err="1" smtClean="0"/>
                <a:t>Sayeed</a:t>
              </a:r>
              <a:r>
                <a:rPr lang="en-US" sz="1600" baseline="0" dirty="0" smtClean="0"/>
                <a:t> </a:t>
              </a:r>
              <a:r>
                <a:rPr lang="en-US" sz="1600" baseline="0" dirty="0" err="1" smtClean="0"/>
                <a:t>Choudhury</a:t>
              </a:r>
              <a:r>
                <a:rPr lang="en-US" sz="1600" baseline="0" dirty="0" smtClean="0"/>
                <a:t/>
              </a:r>
              <a:br>
                <a:rPr lang="en-US" sz="1600" baseline="0" dirty="0" smtClean="0"/>
              </a:br>
              <a:r>
                <a:rPr lang="en-US" sz="1600" baseline="0" dirty="0" smtClean="0"/>
                <a:t> </a:t>
              </a:r>
            </a:p>
            <a:p>
              <a:endParaRPr lang="en-US" sz="600" baseline="0" dirty="0"/>
            </a:p>
          </p:txBody>
        </p:sp>
      </p:grpSp>
      <p:sp>
        <p:nvSpPr>
          <p:cNvPr id="4" name="TextBox 3"/>
          <p:cNvSpPr txBox="1"/>
          <p:nvPr/>
        </p:nvSpPr>
        <p:spPr>
          <a:xfrm>
            <a:off x="4814574" y="1143000"/>
            <a:ext cx="3905887" cy="1015663"/>
          </a:xfrm>
          <a:prstGeom prst="rect">
            <a:avLst/>
          </a:prstGeom>
          <a:noFill/>
        </p:spPr>
        <p:txBody>
          <a:bodyPr wrap="none" rtlCol="0">
            <a:spAutoFit/>
          </a:bodyPr>
          <a:lstStyle/>
          <a:p>
            <a:r>
              <a:rPr lang="en-US" sz="2000" baseline="0" dirty="0"/>
              <a:t>P</a:t>
            </a:r>
            <a:r>
              <a:rPr lang="en-US" sz="2000" baseline="0" dirty="0" smtClean="0"/>
              <a:t>romoting </a:t>
            </a:r>
            <a:r>
              <a:rPr lang="en-US" sz="2000" baseline="0" dirty="0"/>
              <a:t>data preservation </a:t>
            </a:r>
            <a:r>
              <a:rPr lang="en-US" sz="2000" baseline="0" dirty="0" smtClean="0"/>
              <a:t>and </a:t>
            </a:r>
            <a:endParaRPr lang="en-US" sz="2000" baseline="0" dirty="0" smtClean="0"/>
          </a:p>
          <a:p>
            <a:r>
              <a:rPr lang="en-US" sz="2000" baseline="0" dirty="0" smtClean="0"/>
              <a:t>re</a:t>
            </a:r>
            <a:r>
              <a:rPr lang="en-US" sz="2000" baseline="0" dirty="0"/>
              <a:t>-use </a:t>
            </a:r>
            <a:r>
              <a:rPr lang="en-US" sz="2000" baseline="0" dirty="0" smtClean="0"/>
              <a:t>across disciplines.</a:t>
            </a:r>
            <a:endParaRPr lang="en-US" sz="2000" baseline="0" dirty="0"/>
          </a:p>
          <a:p>
            <a:endParaRPr lang="en-US" sz="2000" baseline="0" dirty="0"/>
          </a:p>
        </p:txBody>
      </p:sp>
      <p:pic>
        <p:nvPicPr>
          <p:cNvPr id="18" name="Picture 71"/>
          <p:cNvPicPr>
            <a:picLocks noChangeAspect="1" noChangeArrowheads="1"/>
          </p:cNvPicPr>
          <p:nvPr/>
        </p:nvPicPr>
        <p:blipFill>
          <a:blip r:embed="rId5"/>
          <a:srcRect r="52777"/>
          <a:stretch>
            <a:fillRect/>
          </a:stretch>
        </p:blipFill>
        <p:spPr bwMode="auto">
          <a:xfrm>
            <a:off x="2749809" y="1143000"/>
            <a:ext cx="1669791" cy="419439"/>
          </a:xfrm>
          <a:prstGeom prst="rect">
            <a:avLst/>
          </a:prstGeom>
          <a:noFill/>
          <a:ln w="9525">
            <a:noFill/>
            <a:miter lim="800000"/>
            <a:headEnd/>
            <a:tailEnd/>
          </a:ln>
        </p:spPr>
      </p:pic>
      <p:pic>
        <p:nvPicPr>
          <p:cNvPr id="22" name="Picture 2"/>
          <p:cNvPicPr>
            <a:picLocks noChangeAspect="1" noChangeArrowheads="1"/>
          </p:cNvPicPr>
          <p:nvPr/>
        </p:nvPicPr>
        <p:blipFill>
          <a:blip r:embed="rId6"/>
          <a:srcRect t="13333" r="74500" b="60703"/>
          <a:stretch>
            <a:fillRect/>
          </a:stretch>
        </p:blipFill>
        <p:spPr bwMode="auto">
          <a:xfrm>
            <a:off x="1314732" y="6503489"/>
            <a:ext cx="800100" cy="370336"/>
          </a:xfrm>
          <a:prstGeom prst="rect">
            <a:avLst/>
          </a:prstGeom>
          <a:noFill/>
          <a:ln w="9525">
            <a:noFill/>
            <a:miter lim="800000"/>
            <a:headEnd/>
            <a:tailEnd/>
          </a:ln>
          <a:effectLst/>
        </p:spPr>
      </p:pic>
      <p:pic>
        <p:nvPicPr>
          <p:cNvPr id="23" name="Picture 3"/>
          <p:cNvPicPr>
            <a:picLocks noChangeAspect="1" noChangeArrowheads="1"/>
          </p:cNvPicPr>
          <p:nvPr/>
        </p:nvPicPr>
        <p:blipFill>
          <a:blip r:embed="rId7"/>
          <a:srcRect/>
          <a:stretch>
            <a:fillRect/>
          </a:stretch>
        </p:blipFill>
        <p:spPr bwMode="auto">
          <a:xfrm>
            <a:off x="-20668" y="6516390"/>
            <a:ext cx="1288535" cy="377538"/>
          </a:xfrm>
          <a:prstGeom prst="rect">
            <a:avLst/>
          </a:prstGeom>
          <a:noFill/>
          <a:ln w="9525">
            <a:noFill/>
            <a:miter lim="800000"/>
            <a:headEnd/>
            <a:tailEnd/>
          </a:ln>
          <a:effectLst/>
        </p:spPr>
      </p:pic>
      <p:pic>
        <p:nvPicPr>
          <p:cNvPr id="24" name="Picture 4" descr="archived"/>
          <p:cNvPicPr>
            <a:picLocks noChangeAspect="1" noChangeArrowheads="1"/>
          </p:cNvPicPr>
          <p:nvPr/>
        </p:nvPicPr>
        <p:blipFill>
          <a:blip r:embed="rId8"/>
          <a:srcRect l="10049" t="25726" r="9995"/>
          <a:stretch>
            <a:fillRect/>
          </a:stretch>
        </p:blipFill>
        <p:spPr bwMode="auto">
          <a:xfrm>
            <a:off x="7594916" y="6346909"/>
            <a:ext cx="576901" cy="472010"/>
          </a:xfrm>
          <a:prstGeom prst="rect">
            <a:avLst/>
          </a:prstGeom>
          <a:noFill/>
        </p:spPr>
      </p:pic>
      <p:pic>
        <p:nvPicPr>
          <p:cNvPr id="25" name="Picture 5"/>
          <p:cNvPicPr>
            <a:picLocks noChangeAspect="1" noChangeArrowheads="1"/>
          </p:cNvPicPr>
          <p:nvPr/>
        </p:nvPicPr>
        <p:blipFill>
          <a:blip r:embed="rId9"/>
          <a:srcRect/>
          <a:stretch>
            <a:fillRect/>
          </a:stretch>
        </p:blipFill>
        <p:spPr bwMode="auto">
          <a:xfrm>
            <a:off x="6360542" y="6503487"/>
            <a:ext cx="1044994" cy="355727"/>
          </a:xfrm>
          <a:prstGeom prst="rect">
            <a:avLst/>
          </a:prstGeom>
          <a:noFill/>
          <a:ln w="9525">
            <a:noFill/>
            <a:miter lim="800000"/>
            <a:headEnd/>
            <a:tailEnd/>
          </a:ln>
          <a:effectLst/>
        </p:spPr>
      </p:pic>
      <p:pic>
        <p:nvPicPr>
          <p:cNvPr id="26" name="Picture 6"/>
          <p:cNvPicPr>
            <a:picLocks noChangeAspect="1" noChangeArrowheads="1"/>
          </p:cNvPicPr>
          <p:nvPr/>
        </p:nvPicPr>
        <p:blipFill>
          <a:blip r:embed="rId10"/>
          <a:srcRect l="60500" t="26666" r="9000" b="58948"/>
          <a:stretch>
            <a:fillRect/>
          </a:stretch>
        </p:blipFill>
        <p:spPr bwMode="auto">
          <a:xfrm>
            <a:off x="5317379" y="6516390"/>
            <a:ext cx="944109" cy="343312"/>
          </a:xfrm>
          <a:prstGeom prst="rect">
            <a:avLst/>
          </a:prstGeom>
          <a:noFill/>
          <a:ln w="9525">
            <a:noFill/>
            <a:miter lim="800000"/>
            <a:headEnd/>
            <a:tailEnd/>
          </a:ln>
          <a:effectLst/>
        </p:spPr>
      </p:pic>
      <p:pic>
        <p:nvPicPr>
          <p:cNvPr id="27" name="Picture 7"/>
          <p:cNvPicPr>
            <a:picLocks noChangeAspect="1" noChangeArrowheads="1"/>
          </p:cNvPicPr>
          <p:nvPr/>
        </p:nvPicPr>
        <p:blipFill>
          <a:blip r:embed="rId11"/>
          <a:srcRect/>
          <a:stretch>
            <a:fillRect/>
          </a:stretch>
        </p:blipFill>
        <p:spPr bwMode="auto">
          <a:xfrm>
            <a:off x="3175477" y="6516390"/>
            <a:ext cx="1254395" cy="300698"/>
          </a:xfrm>
          <a:prstGeom prst="rect">
            <a:avLst/>
          </a:prstGeom>
          <a:noFill/>
          <a:ln w="9525">
            <a:noFill/>
            <a:miter lim="800000"/>
            <a:headEnd/>
            <a:tailEnd/>
          </a:ln>
          <a:effectLst/>
        </p:spPr>
      </p:pic>
      <p:pic>
        <p:nvPicPr>
          <p:cNvPr id="28" name="Picture 8"/>
          <p:cNvPicPr>
            <a:picLocks noChangeAspect="1" noChangeArrowheads="1"/>
          </p:cNvPicPr>
          <p:nvPr/>
        </p:nvPicPr>
        <p:blipFill>
          <a:blip r:embed="rId12"/>
          <a:srcRect t="21687" r="3999" b="13252"/>
          <a:stretch>
            <a:fillRect/>
          </a:stretch>
        </p:blipFill>
        <p:spPr bwMode="auto">
          <a:xfrm>
            <a:off x="2200735" y="6503488"/>
            <a:ext cx="978135" cy="344409"/>
          </a:xfrm>
          <a:prstGeom prst="rect">
            <a:avLst/>
          </a:prstGeom>
          <a:noFill/>
          <a:ln w="9525">
            <a:noFill/>
            <a:miter lim="800000"/>
            <a:headEnd/>
            <a:tailEnd/>
          </a:ln>
          <a:effectLst/>
        </p:spPr>
      </p:pic>
      <p:pic>
        <p:nvPicPr>
          <p:cNvPr id="29" name="Picture 9"/>
          <p:cNvPicPr>
            <a:picLocks noChangeAspect="1" noChangeArrowheads="1"/>
          </p:cNvPicPr>
          <p:nvPr/>
        </p:nvPicPr>
        <p:blipFill>
          <a:blip r:embed="rId13"/>
          <a:srcRect l="3076" t="3619" r="4616" b="2263"/>
          <a:stretch>
            <a:fillRect/>
          </a:stretch>
        </p:blipFill>
        <p:spPr bwMode="auto">
          <a:xfrm>
            <a:off x="8403903" y="6389326"/>
            <a:ext cx="692222" cy="566364"/>
          </a:xfrm>
          <a:prstGeom prst="rect">
            <a:avLst/>
          </a:prstGeom>
          <a:noFill/>
          <a:ln w="9525">
            <a:noFill/>
            <a:miter lim="800000"/>
            <a:headEnd/>
            <a:tailEnd/>
          </a:ln>
          <a:effectLst/>
        </p:spPr>
      </p:pic>
      <p:pic>
        <p:nvPicPr>
          <p:cNvPr id="30" name="Picture 54"/>
          <p:cNvPicPr>
            <a:picLocks noChangeAspect="1" noChangeArrowheads="1"/>
          </p:cNvPicPr>
          <p:nvPr/>
        </p:nvPicPr>
        <p:blipFill>
          <a:blip r:embed="rId14"/>
          <a:srcRect/>
          <a:stretch>
            <a:fillRect/>
          </a:stretch>
        </p:blipFill>
        <p:spPr bwMode="auto">
          <a:xfrm>
            <a:off x="4605714" y="6389326"/>
            <a:ext cx="435208" cy="472192"/>
          </a:xfrm>
          <a:prstGeom prst="rect">
            <a:avLst/>
          </a:prstGeom>
          <a:noFill/>
          <a:ln w="9525">
            <a:noFill/>
            <a:miter lim="800000"/>
            <a:headEnd/>
            <a:tailEnd/>
          </a:ln>
          <a:effectLst/>
        </p:spPr>
      </p:pic>
    </p:spTree>
    <p:extLst>
      <p:ext uri="{BB962C8B-B14F-4D97-AF65-F5344CB8AC3E}">
        <p14:creationId xmlns:p14="http://schemas.microsoft.com/office/powerpoint/2010/main" val="22469331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Group 3"/>
          <p:cNvGraphicFramePr>
            <a:graphicFrameLocks noGrp="1"/>
          </p:cNvGraphicFramePr>
          <p:nvPr>
            <p:ph sz="quarter" idx="1"/>
            <p:extLst>
              <p:ext uri="{D42A27DB-BD31-4B8C-83A1-F6EECF244321}">
                <p14:modId xmlns:p14="http://schemas.microsoft.com/office/powerpoint/2010/main" val="200151017"/>
              </p:ext>
            </p:extLst>
          </p:nvPr>
        </p:nvGraphicFramePr>
        <p:xfrm>
          <a:off x="301625" y="1447800"/>
          <a:ext cx="8504238" cy="3962400"/>
        </p:xfrm>
        <a:graphic>
          <a:graphicData uri="http://schemas.openxmlformats.org/drawingml/2006/table">
            <a:tbl>
              <a:tblPr/>
              <a:tblGrid>
                <a:gridCol w="2031398"/>
                <a:gridCol w="3637565"/>
                <a:gridCol w="2835275"/>
              </a:tblGrid>
              <a:tr h="41879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0536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Range</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$300,000 - $38,131,952</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$579 - $300,000</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536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defRPr/>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txBody>
                  <a:tcPr marL="94492" marR="944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1F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20%</a:t>
                      </a:r>
                      <a:endParaRPr kumimoji="0" lang="en-US" sz="2000" b="1"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1F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80%</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1F9"/>
                    </a:solidFill>
                  </a:tcPr>
                </a:tc>
              </a:tr>
              <a:tr h="80536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Number</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of Grants</a:t>
                      </a:r>
                    </a:p>
                  </a:txBody>
                  <a:tcPr marL="94492" marR="944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ABA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2405</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ABA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9621</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ABAB"/>
                    </a:solidFill>
                  </a:tcPr>
                </a:tc>
              </a:tr>
              <a:tr h="112751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Total dollars</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$1,747,957,451</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defRPr/>
                      </a:pPr>
                      <a:endPar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2"/>
                        <a:buNone/>
                        <a:tabLst/>
                        <a:defRPr/>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$1,117,431,154</a:t>
                      </a:r>
                      <a:b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b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4492" marR="944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2" name="Rectangle 3"/>
          <p:cNvSpPr>
            <a:spLocks noChangeArrowheads="1"/>
          </p:cNvSpPr>
          <p:nvPr/>
        </p:nvSpPr>
        <p:spPr bwMode="auto">
          <a:xfrm>
            <a:off x="7305300" y="6413538"/>
            <a:ext cx="2362200" cy="338138"/>
          </a:xfrm>
          <a:prstGeom prst="rect">
            <a:avLst/>
          </a:prstGeom>
          <a:noFill/>
          <a:ln w="9525">
            <a:noFill/>
            <a:miter lim="800000"/>
            <a:headEnd/>
            <a:tailEnd/>
          </a:ln>
        </p:spPr>
        <p:txBody>
          <a:bodyPr>
            <a:prstTxWarp prst="textNoShape">
              <a:avLst/>
            </a:prstTxWarp>
            <a:spAutoFit/>
          </a:bodyPr>
          <a:lstStyle/>
          <a:p>
            <a:r>
              <a:rPr lang="en-US" sz="1600" dirty="0" smtClean="0">
                <a:latin typeface="Georgia" charset="0"/>
              </a:rPr>
              <a:t>(</a:t>
            </a:r>
            <a:r>
              <a:rPr lang="en-US" sz="1600" dirty="0" err="1" smtClean="0">
                <a:latin typeface="Georgia" charset="0"/>
              </a:rPr>
              <a:t>Heidorn</a:t>
            </a:r>
            <a:r>
              <a:rPr lang="en-US" sz="1600" dirty="0">
                <a:latin typeface="Georgia" charset="0"/>
              </a:rPr>
              <a:t>,</a:t>
            </a:r>
            <a:r>
              <a:rPr lang="en-US" sz="1600" dirty="0" smtClean="0">
                <a:latin typeface="Georgia" charset="0"/>
              </a:rPr>
              <a:t> 2009)</a:t>
            </a:r>
            <a:endParaRPr lang="en-US" sz="1600" dirty="0">
              <a:latin typeface="Georgia" charset="0"/>
            </a:endParaRPr>
          </a:p>
        </p:txBody>
      </p:sp>
      <p:sp>
        <p:nvSpPr>
          <p:cNvPr id="5" name="TextBox 4"/>
          <p:cNvSpPr txBox="1"/>
          <p:nvPr/>
        </p:nvSpPr>
        <p:spPr>
          <a:xfrm>
            <a:off x="1466904" y="914400"/>
            <a:ext cx="6380397" cy="400110"/>
          </a:xfrm>
          <a:prstGeom prst="rect">
            <a:avLst/>
          </a:prstGeom>
          <a:noFill/>
        </p:spPr>
        <p:txBody>
          <a:bodyPr wrap="none" rtlCol="0">
            <a:spAutoFit/>
          </a:bodyPr>
          <a:lstStyle/>
          <a:p>
            <a:r>
              <a:rPr lang="en-US" sz="2000" baseline="0" dirty="0" smtClean="0"/>
              <a:t>12,025 NSF grants awarded in 2007 = $2,865,388,605</a:t>
            </a:r>
            <a:endParaRPr lang="en-US" sz="2000" baseline="0" dirty="0"/>
          </a:p>
        </p:txBody>
      </p:sp>
      <p:sp>
        <p:nvSpPr>
          <p:cNvPr id="7" name="Title 1"/>
          <p:cNvSpPr txBox="1">
            <a:spLocks/>
          </p:cNvSpPr>
          <p:nvPr/>
        </p:nvSpPr>
        <p:spPr>
          <a:xfrm>
            <a:off x="0" y="-12785"/>
            <a:ext cx="9143999" cy="707495"/>
          </a:xfrm>
          <a:prstGeom prst="rect">
            <a:avLst/>
          </a:prstGeom>
          <a:solidFill>
            <a:schemeClr val="bg1">
              <a:lumMod val="8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aseline="0" dirty="0" smtClean="0">
                <a:solidFill>
                  <a:srgbClr val="000000"/>
                </a:solidFill>
              </a:rPr>
              <a:t>The “big tail”</a:t>
            </a:r>
            <a:endParaRPr lang="en-US" sz="2800" baseline="0" dirty="0">
              <a:solidFill>
                <a:srgbClr val="000000"/>
              </a:solidFill>
            </a:endParaRPr>
          </a:p>
        </p:txBody>
      </p:sp>
      <p:sp>
        <p:nvSpPr>
          <p:cNvPr id="2" name="Oval 1"/>
          <p:cNvSpPr/>
          <p:nvPr/>
        </p:nvSpPr>
        <p:spPr>
          <a:xfrm>
            <a:off x="6096000" y="2971800"/>
            <a:ext cx="2514600" cy="1600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477000" y="5467290"/>
            <a:ext cx="1966754" cy="400110"/>
          </a:xfrm>
          <a:prstGeom prst="rect">
            <a:avLst/>
          </a:prstGeom>
        </p:spPr>
        <p:txBody>
          <a:bodyPr wrap="none">
            <a:spAutoFit/>
          </a:bodyPr>
          <a:lstStyle/>
          <a:p>
            <a:r>
              <a:rPr lang="en-US" sz="2000" baseline="0" dirty="0">
                <a:latin typeface="Arial"/>
                <a:cs typeface="Arial"/>
              </a:rPr>
              <a:t>(</a:t>
            </a:r>
            <a:r>
              <a:rPr lang="en-US" sz="2000" baseline="0" dirty="0" err="1">
                <a:latin typeface="Arial"/>
                <a:cs typeface="Arial"/>
              </a:rPr>
              <a:t>Heidorn</a:t>
            </a:r>
            <a:r>
              <a:rPr lang="en-US" sz="2000" baseline="0" dirty="0">
                <a:latin typeface="Arial"/>
                <a:cs typeface="Arial"/>
              </a:rPr>
              <a:t>, 2009)</a:t>
            </a:r>
          </a:p>
        </p:txBody>
      </p:sp>
    </p:spTree>
    <p:extLst>
      <p:ext uri="{BB962C8B-B14F-4D97-AF65-F5344CB8AC3E}">
        <p14:creationId xmlns:p14="http://schemas.microsoft.com/office/powerpoint/2010/main" val="3528350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4272"/>
          </a:xfrm>
          <a:solidFill>
            <a:schemeClr val="bg1">
              <a:lumMod val="85000"/>
            </a:schemeClr>
          </a:solidFill>
        </p:spPr>
        <p:txBody>
          <a:bodyPr>
            <a:normAutofit/>
          </a:bodyPr>
          <a:lstStyle/>
          <a:p>
            <a:pPr algn="ctr"/>
            <a:r>
              <a:rPr lang="en-US" sz="2800" dirty="0" smtClean="0">
                <a:solidFill>
                  <a:srgbClr val="000000"/>
                </a:solidFill>
                <a:latin typeface="Arial"/>
                <a:cs typeface="Arial"/>
              </a:rPr>
              <a:t>Earth &amp; life sciences</a:t>
            </a:r>
            <a:endParaRPr lang="en-US" sz="2800" dirty="0">
              <a:solidFill>
                <a:srgbClr val="000000"/>
              </a:solidFill>
              <a:latin typeface="Arial"/>
              <a:cs typeface="Arial"/>
            </a:endParaRPr>
          </a:p>
        </p:txBody>
      </p:sp>
      <p:sp>
        <p:nvSpPr>
          <p:cNvPr id="4" name="TextBox 3"/>
          <p:cNvSpPr txBox="1"/>
          <p:nvPr/>
        </p:nvSpPr>
        <p:spPr>
          <a:xfrm>
            <a:off x="838200" y="1219200"/>
            <a:ext cx="3276600" cy="3477875"/>
          </a:xfrm>
          <a:prstGeom prst="rect">
            <a:avLst/>
          </a:prstGeom>
          <a:noFill/>
          <a:ln w="25400">
            <a:solidFill>
              <a:srgbClr val="2209D1"/>
            </a:solidFill>
          </a:ln>
        </p:spPr>
        <p:txBody>
          <a:bodyPr wrap="square" rtlCol="0">
            <a:spAutoFit/>
          </a:bodyPr>
          <a:lstStyle/>
          <a:p>
            <a:pPr algn="l"/>
            <a:r>
              <a:rPr lang="en-US" sz="2000" baseline="0" dirty="0" smtClean="0"/>
              <a:t>Oceanography</a:t>
            </a:r>
          </a:p>
          <a:p>
            <a:pPr algn="l"/>
            <a:r>
              <a:rPr lang="en-US" sz="2000" baseline="0" dirty="0"/>
              <a:t>Climate science - modern</a:t>
            </a:r>
          </a:p>
          <a:p>
            <a:pPr algn="l"/>
            <a:r>
              <a:rPr lang="en-US" sz="2000" baseline="0" dirty="0"/>
              <a:t>Climate science - </a:t>
            </a:r>
            <a:r>
              <a:rPr lang="en-US" sz="2000" baseline="0" dirty="0" err="1"/>
              <a:t>paleo</a:t>
            </a:r>
            <a:endParaRPr lang="en-US" sz="2000" baseline="0" dirty="0"/>
          </a:p>
          <a:p>
            <a:pPr algn="l"/>
            <a:r>
              <a:rPr lang="en-US" sz="2000" baseline="0" dirty="0" smtClean="0"/>
              <a:t>Soil ecology</a:t>
            </a:r>
          </a:p>
          <a:p>
            <a:pPr algn="l"/>
            <a:r>
              <a:rPr lang="en-US" sz="2000" baseline="0" dirty="0"/>
              <a:t>V</a:t>
            </a:r>
            <a:r>
              <a:rPr lang="en-US" sz="2000" baseline="0" dirty="0" smtClean="0"/>
              <a:t>olcanology</a:t>
            </a:r>
          </a:p>
          <a:p>
            <a:pPr algn="l"/>
            <a:r>
              <a:rPr lang="en-US" sz="2000" baseline="0" dirty="0" smtClean="0"/>
              <a:t>Stratigraphy</a:t>
            </a:r>
          </a:p>
          <a:p>
            <a:pPr algn="l"/>
            <a:r>
              <a:rPr lang="en-US" sz="2000" baseline="0" dirty="0" smtClean="0"/>
              <a:t>Mineralogy</a:t>
            </a:r>
          </a:p>
          <a:p>
            <a:pPr algn="l"/>
            <a:r>
              <a:rPr lang="en-US" sz="2000" baseline="0" dirty="0" smtClean="0"/>
              <a:t>Microbiology</a:t>
            </a:r>
          </a:p>
          <a:p>
            <a:pPr algn="l"/>
            <a:r>
              <a:rPr lang="en-US" sz="2000" baseline="0" dirty="0"/>
              <a:t>S</a:t>
            </a:r>
            <a:r>
              <a:rPr lang="en-US" sz="2000" baseline="0" dirty="0" smtClean="0"/>
              <a:t>ensor </a:t>
            </a:r>
            <a:r>
              <a:rPr lang="en-US" sz="2000" baseline="0" dirty="0"/>
              <a:t>network </a:t>
            </a:r>
            <a:r>
              <a:rPr lang="en-US" sz="2000" baseline="0" dirty="0" smtClean="0"/>
              <a:t>science</a:t>
            </a:r>
            <a:endParaRPr lang="en-US" sz="2000" baseline="0" dirty="0"/>
          </a:p>
          <a:p>
            <a:pPr algn="l"/>
            <a:r>
              <a:rPr lang="en-US" sz="2000" baseline="0" dirty="0"/>
              <a:t>E</a:t>
            </a:r>
            <a:r>
              <a:rPr lang="en-US" sz="2000" baseline="0" dirty="0" smtClean="0"/>
              <a:t>nvironmental engineering</a:t>
            </a:r>
            <a:endParaRPr lang="en-US" sz="2000" baseline="0" dirty="0"/>
          </a:p>
          <a:p>
            <a:pPr algn="l"/>
            <a:r>
              <a:rPr lang="en-US" sz="2000" baseline="0" dirty="0" smtClean="0"/>
              <a:t>Photonics</a:t>
            </a:r>
            <a:endParaRPr lang="en-US" sz="2000" baseline="0" dirty="0"/>
          </a:p>
        </p:txBody>
      </p:sp>
      <p:sp>
        <p:nvSpPr>
          <p:cNvPr id="10" name="TextBox 9"/>
          <p:cNvSpPr txBox="1"/>
          <p:nvPr/>
        </p:nvSpPr>
        <p:spPr>
          <a:xfrm>
            <a:off x="543534" y="5080337"/>
            <a:ext cx="8161209" cy="1015663"/>
          </a:xfrm>
          <a:prstGeom prst="rect">
            <a:avLst/>
          </a:prstGeom>
          <a:noFill/>
        </p:spPr>
        <p:txBody>
          <a:bodyPr wrap="none" rtlCol="0">
            <a:spAutoFit/>
          </a:bodyPr>
          <a:lstStyle/>
          <a:p>
            <a:r>
              <a:rPr lang="en-US" sz="2000" u="sng" baseline="0" dirty="0" smtClean="0"/>
              <a:t>earth and life science intersection</a:t>
            </a:r>
            <a:r>
              <a:rPr lang="en-US" sz="2000" baseline="0" dirty="0" smtClean="0"/>
              <a:t>  -   systems </a:t>
            </a:r>
            <a:r>
              <a:rPr lang="en-US" sz="2000" baseline="0" dirty="0" err="1" smtClean="0"/>
              <a:t>geobiology</a:t>
            </a:r>
            <a:r>
              <a:rPr lang="en-US" sz="2000" baseline="0" dirty="0" smtClean="0"/>
              <a:t> as exemplar</a:t>
            </a:r>
            <a:endParaRPr lang="en-US" sz="2000" baseline="0" dirty="0"/>
          </a:p>
          <a:p>
            <a:endParaRPr lang="en-US" baseline="0" dirty="0"/>
          </a:p>
          <a:p>
            <a:endParaRPr lang="en-US" dirty="0"/>
          </a:p>
        </p:txBody>
      </p:sp>
      <p:grpSp>
        <p:nvGrpSpPr>
          <p:cNvPr id="14" name="Group 13"/>
          <p:cNvGrpSpPr/>
          <p:nvPr/>
        </p:nvGrpSpPr>
        <p:grpSpPr>
          <a:xfrm>
            <a:off x="4876800" y="1828800"/>
            <a:ext cx="3962400" cy="2554545"/>
            <a:chOff x="4876800" y="2630031"/>
            <a:chExt cx="3962400" cy="2554545"/>
          </a:xfrm>
        </p:grpSpPr>
        <p:sp>
          <p:nvSpPr>
            <p:cNvPr id="7" name="Text Box 15"/>
            <p:cNvSpPr txBox="1">
              <a:spLocks noChangeArrowheads="1"/>
            </p:cNvSpPr>
            <p:nvPr/>
          </p:nvSpPr>
          <p:spPr bwMode="auto">
            <a:xfrm>
              <a:off x="4876800" y="2630031"/>
              <a:ext cx="3962400" cy="255454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000" baseline="0" dirty="0" err="1" smtClean="0"/>
                <a:t>Curation</a:t>
              </a:r>
              <a:r>
                <a:rPr lang="en-US" sz="2000" baseline="0" dirty="0" smtClean="0"/>
                <a:t> Profiles Project </a:t>
              </a:r>
            </a:p>
            <a:p>
              <a:pPr algn="l"/>
              <a:r>
                <a:rPr lang="en-US" sz="2000" baseline="0" dirty="0"/>
                <a:t> </a:t>
              </a:r>
              <a:r>
                <a:rPr lang="en-US" sz="2000" baseline="0" dirty="0" smtClean="0"/>
                <a:t>     2007-2009</a:t>
              </a:r>
            </a:p>
            <a:p>
              <a:pPr algn="l"/>
              <a:endParaRPr lang="en-US" sz="2000" baseline="0" dirty="0"/>
            </a:p>
            <a:p>
              <a:pPr lvl="1" algn="l"/>
              <a:r>
                <a:rPr lang="en-US" sz="2000" baseline="0" dirty="0" smtClean="0"/>
                <a:t>Anthropology</a:t>
              </a:r>
              <a:endParaRPr lang="en-US" sz="2000" baseline="0" dirty="0"/>
            </a:p>
            <a:p>
              <a:pPr lvl="1" algn="l"/>
              <a:r>
                <a:rPr lang="en-US" sz="2000" baseline="0" dirty="0" smtClean="0"/>
                <a:t>Plant </a:t>
              </a:r>
              <a:r>
                <a:rPr lang="en-US" sz="2000" baseline="0" dirty="0"/>
                <a:t>s</a:t>
              </a:r>
              <a:r>
                <a:rPr lang="en-US" sz="2000" baseline="0" dirty="0" smtClean="0"/>
                <a:t>ciences</a:t>
              </a:r>
              <a:endParaRPr lang="en-US" sz="2000" baseline="0" dirty="0"/>
            </a:p>
            <a:p>
              <a:pPr lvl="1" algn="l"/>
              <a:r>
                <a:rPr lang="en-US" sz="2000" baseline="0" dirty="0"/>
                <a:t>Kinesiology</a:t>
              </a:r>
            </a:p>
            <a:p>
              <a:pPr lvl="1" algn="l"/>
              <a:r>
                <a:rPr lang="en-US" sz="2000" baseline="0" dirty="0"/>
                <a:t>Speech and Hearing </a:t>
              </a:r>
            </a:p>
            <a:p>
              <a:pPr lvl="1" algn="l"/>
              <a:r>
                <a:rPr lang="en-US" sz="2000" baseline="0" dirty="0"/>
                <a:t>Earth and </a:t>
              </a:r>
              <a:r>
                <a:rPr lang="en-US" sz="2000" baseline="0" dirty="0" smtClean="0"/>
                <a:t>Atmospheric</a:t>
              </a:r>
              <a:endParaRPr lang="en-US" sz="2000" baseline="0" dirty="0"/>
            </a:p>
          </p:txBody>
        </p:sp>
        <p:pic>
          <p:nvPicPr>
            <p:cNvPr id="8" name="Picture 19" descr="Purdue Univers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489325"/>
              <a:ext cx="685800" cy="396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0386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1" descr="IM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6388" y="2819400"/>
              <a:ext cx="684212"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20907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53525" cy="755559"/>
          </a:xfrm>
          <a:solidFill>
            <a:schemeClr val="bg1">
              <a:lumMod val="85000"/>
            </a:schemeClr>
          </a:solidFill>
        </p:spPr>
        <p:txBody>
          <a:bodyPr>
            <a:noAutofit/>
          </a:bodyPr>
          <a:lstStyle/>
          <a:p>
            <a:pPr algn="ctr" eaLnBrk="1" hangingPunct="1"/>
            <a:r>
              <a:rPr lang="en-US" sz="2800" dirty="0" smtClean="0">
                <a:solidFill>
                  <a:srgbClr val="000000"/>
                </a:solidFill>
                <a:latin typeface="Arial"/>
                <a:ea typeface="ＭＳ Ｐゴシック" charset="0"/>
                <a:cs typeface="Arial"/>
              </a:rPr>
              <a:t>Methods</a:t>
            </a:r>
            <a:endParaRPr lang="en-US" sz="2800" dirty="0">
              <a:solidFill>
                <a:srgbClr val="000000"/>
              </a:solidFill>
              <a:latin typeface="Arial"/>
              <a:ea typeface="ＭＳ Ｐゴシック" charset="0"/>
              <a:cs typeface="Arial"/>
            </a:endParaRPr>
          </a:p>
        </p:txBody>
      </p:sp>
      <p:sp>
        <p:nvSpPr>
          <p:cNvPr id="3" name="Content Placeholder 2"/>
          <p:cNvSpPr>
            <a:spLocks noGrp="1"/>
          </p:cNvSpPr>
          <p:nvPr>
            <p:ph sz="quarter" idx="1"/>
          </p:nvPr>
        </p:nvSpPr>
        <p:spPr>
          <a:xfrm>
            <a:off x="411163" y="3810000"/>
            <a:ext cx="8504237" cy="4873625"/>
          </a:xfrm>
        </p:spPr>
        <p:txBody>
          <a:bodyPr rtlCol="0">
            <a:noAutofit/>
          </a:bodyPr>
          <a:lstStyle/>
          <a:p>
            <a:pPr marL="421640" lvl="1" indent="-182563" eaLnBrk="1" fontAlgn="auto" hangingPunct="1">
              <a:lnSpc>
                <a:spcPct val="120000"/>
              </a:lnSpc>
              <a:spcAft>
                <a:spcPts val="0"/>
              </a:spcAft>
              <a:buSzPct val="86000"/>
              <a:buFont typeface="Arial"/>
              <a:buNone/>
              <a:defRPr/>
            </a:pPr>
            <a:endParaRPr lang="en-US" sz="1000" dirty="0">
              <a:solidFill>
                <a:srgbClr val="000000"/>
              </a:solidFill>
              <a:latin typeface="Arial"/>
              <a:cs typeface="Arial"/>
            </a:endParaRPr>
          </a:p>
          <a:p>
            <a:pPr marL="421640" lvl="1" indent="-182563" eaLnBrk="1" fontAlgn="auto" hangingPunct="1">
              <a:lnSpc>
                <a:spcPct val="120000"/>
              </a:lnSpc>
              <a:spcAft>
                <a:spcPts val="0"/>
              </a:spcAft>
              <a:buSzPct val="86000"/>
              <a:buFont typeface="Arial"/>
              <a:buNone/>
              <a:defRPr/>
            </a:pPr>
            <a:r>
              <a:rPr lang="en-US" sz="2000" u="sng" dirty="0" smtClean="0">
                <a:solidFill>
                  <a:srgbClr val="000000"/>
                </a:solidFill>
                <a:latin typeface="Arial"/>
                <a:cs typeface="Arial"/>
              </a:rPr>
              <a:t>Researchers managing data</a:t>
            </a:r>
            <a:r>
              <a:rPr lang="en-US" sz="2000" dirty="0" smtClean="0">
                <a:solidFill>
                  <a:srgbClr val="000000"/>
                </a:solidFill>
                <a:latin typeface="Arial"/>
                <a:cs typeface="Arial"/>
              </a:rPr>
              <a:t>   -   stages, versions, standards, tools</a:t>
            </a:r>
          </a:p>
          <a:p>
            <a:pPr marL="821690" lvl="2" indent="-182563" eaLnBrk="1" fontAlgn="auto" hangingPunct="1">
              <a:lnSpc>
                <a:spcPct val="120000"/>
              </a:lnSpc>
              <a:spcAft>
                <a:spcPts val="0"/>
              </a:spcAft>
              <a:buSzPct val="86000"/>
              <a:buFont typeface="Arial"/>
              <a:buNone/>
              <a:defRPr/>
            </a:pPr>
            <a:endParaRPr lang="en-US" sz="1000" dirty="0" smtClean="0">
              <a:solidFill>
                <a:srgbClr val="000000"/>
              </a:solidFill>
              <a:latin typeface="Arial"/>
              <a:cs typeface="Arial"/>
            </a:endParaRPr>
          </a:p>
          <a:p>
            <a:pPr marL="913447" lvl="3" indent="0" eaLnBrk="1" fontAlgn="auto" hangingPunct="1">
              <a:lnSpc>
                <a:spcPct val="120000"/>
              </a:lnSpc>
              <a:spcAft>
                <a:spcPts val="0"/>
              </a:spcAft>
              <a:buSzPct val="86000"/>
              <a:buNone/>
              <a:defRPr/>
            </a:pPr>
            <a:r>
              <a:rPr lang="en-US" sz="2000" dirty="0" smtClean="0">
                <a:solidFill>
                  <a:srgbClr val="000000"/>
                </a:solidFill>
                <a:latin typeface="Arial"/>
                <a:cs typeface="Arial"/>
              </a:rPr>
              <a:t>4) Data deposit &amp; sharing worksheet </a:t>
            </a:r>
          </a:p>
          <a:p>
            <a:pPr marL="913447" lvl="3" indent="0" eaLnBrk="1" fontAlgn="auto" hangingPunct="1">
              <a:lnSpc>
                <a:spcPct val="120000"/>
              </a:lnSpc>
              <a:spcAft>
                <a:spcPts val="0"/>
              </a:spcAft>
              <a:buSzPct val="86000"/>
              <a:buNone/>
              <a:defRPr/>
            </a:pPr>
            <a:r>
              <a:rPr lang="en-US" sz="2000" dirty="0" smtClean="0">
                <a:solidFill>
                  <a:srgbClr val="000000"/>
                </a:solidFill>
                <a:latin typeface="Arial"/>
                <a:cs typeface="Arial"/>
              </a:rPr>
              <a:t>5) Data samples, related documentation</a:t>
            </a:r>
            <a:endParaRPr lang="en-US" sz="2000" dirty="0">
              <a:solidFill>
                <a:srgbClr val="000000"/>
              </a:solidFill>
              <a:latin typeface="Arial"/>
              <a:cs typeface="Arial"/>
            </a:endParaRPr>
          </a:p>
        </p:txBody>
      </p:sp>
      <p:sp>
        <p:nvSpPr>
          <p:cNvPr id="7" name="TextBox 6"/>
          <p:cNvSpPr txBox="1"/>
          <p:nvPr/>
        </p:nvSpPr>
        <p:spPr>
          <a:xfrm>
            <a:off x="457200" y="1058332"/>
            <a:ext cx="8382000" cy="950687"/>
          </a:xfrm>
          <a:prstGeom prst="rect">
            <a:avLst/>
          </a:prstGeom>
          <a:noFill/>
        </p:spPr>
        <p:txBody>
          <a:bodyPr wrap="square" rtlCol="0">
            <a:spAutoFit/>
          </a:bodyPr>
          <a:lstStyle/>
          <a:p>
            <a:pPr marL="273050" indent="-182563" algn="l" eaLnBrk="1" fontAlgn="auto" hangingPunct="1">
              <a:lnSpc>
                <a:spcPct val="120000"/>
              </a:lnSpc>
              <a:spcAft>
                <a:spcPts val="0"/>
              </a:spcAft>
              <a:buSzPct val="86000"/>
              <a:buFont typeface="Arial"/>
              <a:buNone/>
              <a:defRPr/>
            </a:pPr>
            <a:r>
              <a:rPr lang="en-US" sz="2000" baseline="0" dirty="0">
                <a:solidFill>
                  <a:srgbClr val="000000"/>
                </a:solidFill>
                <a:latin typeface="Arial"/>
                <a:cs typeface="Arial"/>
              </a:rPr>
              <a:t>Talking shop about data</a:t>
            </a:r>
          </a:p>
          <a:p>
            <a:pPr marL="673100" lvl="1" indent="-182563" algn="l" eaLnBrk="1" fontAlgn="auto" hangingPunct="1">
              <a:lnSpc>
                <a:spcPct val="120000"/>
              </a:lnSpc>
              <a:spcAft>
                <a:spcPts val="0"/>
              </a:spcAft>
              <a:buSzPct val="86000"/>
              <a:buFontTx/>
              <a:buChar char="-"/>
              <a:defRPr/>
            </a:pPr>
            <a:r>
              <a:rPr lang="en-US" sz="2000" baseline="0" dirty="0">
                <a:solidFill>
                  <a:srgbClr val="000000"/>
                </a:solidFill>
                <a:latin typeface="Arial"/>
                <a:cs typeface="Arial"/>
              </a:rPr>
              <a:t>efficient exchange with </a:t>
            </a:r>
            <a:r>
              <a:rPr lang="en-US" sz="2000" baseline="0" dirty="0" smtClean="0">
                <a:solidFill>
                  <a:srgbClr val="000000"/>
                </a:solidFill>
                <a:latin typeface="Arial"/>
                <a:cs typeface="Arial"/>
              </a:rPr>
              <a:t>right researchers </a:t>
            </a:r>
            <a:r>
              <a:rPr lang="en-US" sz="2000" baseline="0" dirty="0">
                <a:solidFill>
                  <a:srgbClr val="000000"/>
                </a:solidFill>
                <a:latin typeface="Arial"/>
                <a:cs typeface="Arial"/>
              </a:rPr>
              <a:t>about </a:t>
            </a:r>
            <a:r>
              <a:rPr lang="en-US" sz="2000" baseline="0" dirty="0" smtClean="0">
                <a:solidFill>
                  <a:srgbClr val="000000"/>
                </a:solidFill>
                <a:latin typeface="Arial"/>
                <a:cs typeface="Arial"/>
              </a:rPr>
              <a:t>right dimensions</a:t>
            </a:r>
            <a:endParaRPr lang="en-US" sz="2000" baseline="0" dirty="0">
              <a:solidFill>
                <a:srgbClr val="000000"/>
              </a:solidFill>
              <a:latin typeface="Arial"/>
              <a:cs typeface="Arial"/>
            </a:endParaRPr>
          </a:p>
          <a:p>
            <a:pPr marL="673100" lvl="1" indent="-182563" eaLnBrk="1" fontAlgn="auto" hangingPunct="1">
              <a:lnSpc>
                <a:spcPct val="120000"/>
              </a:lnSpc>
              <a:spcAft>
                <a:spcPts val="0"/>
              </a:spcAft>
              <a:buSzPct val="86000"/>
              <a:buFontTx/>
              <a:buChar char="-"/>
              <a:defRPr/>
            </a:pPr>
            <a:endParaRPr lang="en-US" sz="1000" u="sng" dirty="0">
              <a:solidFill>
                <a:srgbClr val="000000"/>
              </a:solidFill>
              <a:latin typeface="Arial"/>
              <a:cs typeface="Arial"/>
            </a:endParaRPr>
          </a:p>
        </p:txBody>
      </p:sp>
      <p:sp>
        <p:nvSpPr>
          <p:cNvPr id="8" name="TextBox 7"/>
          <p:cNvSpPr txBox="1"/>
          <p:nvPr/>
        </p:nvSpPr>
        <p:spPr>
          <a:xfrm>
            <a:off x="457200" y="2142133"/>
            <a:ext cx="8458200" cy="1744067"/>
          </a:xfrm>
          <a:prstGeom prst="rect">
            <a:avLst/>
          </a:prstGeom>
          <a:noFill/>
        </p:spPr>
        <p:txBody>
          <a:bodyPr wrap="square" rtlCol="0">
            <a:spAutoFit/>
          </a:bodyPr>
          <a:lstStyle/>
          <a:p>
            <a:pPr marL="273050" indent="-182563" algn="l" eaLnBrk="1" fontAlgn="auto" hangingPunct="1">
              <a:lnSpc>
                <a:spcPct val="120000"/>
              </a:lnSpc>
              <a:spcAft>
                <a:spcPts val="0"/>
              </a:spcAft>
              <a:buSzPct val="86000"/>
              <a:buFont typeface="Arial"/>
              <a:buNone/>
              <a:defRPr/>
            </a:pPr>
            <a:r>
              <a:rPr lang="en-US" sz="2000" u="sng" baseline="0" dirty="0">
                <a:solidFill>
                  <a:srgbClr val="000000"/>
                </a:solidFill>
                <a:latin typeface="Arial"/>
                <a:cs typeface="Arial"/>
              </a:rPr>
              <a:t>Lead scientists</a:t>
            </a:r>
            <a:r>
              <a:rPr lang="en-US" sz="2000" baseline="0" dirty="0">
                <a:solidFill>
                  <a:srgbClr val="000000"/>
                </a:solidFill>
                <a:latin typeface="Arial"/>
                <a:cs typeface="Arial"/>
              </a:rPr>
              <a:t>  -   research context, sharing, access, discovery, re-use</a:t>
            </a:r>
            <a:endParaRPr lang="en-US" sz="2000" u="sng" baseline="0" dirty="0">
              <a:solidFill>
                <a:srgbClr val="000000"/>
              </a:solidFill>
              <a:latin typeface="Arial"/>
              <a:cs typeface="Arial"/>
            </a:endParaRPr>
          </a:p>
          <a:p>
            <a:pPr marL="821690" lvl="2" indent="-182563" algn="l" eaLnBrk="1" fontAlgn="auto" hangingPunct="1">
              <a:lnSpc>
                <a:spcPct val="120000"/>
              </a:lnSpc>
              <a:spcAft>
                <a:spcPts val="0"/>
              </a:spcAft>
              <a:buSzPct val="86000"/>
              <a:buFont typeface="Arial"/>
              <a:buNone/>
              <a:defRPr/>
            </a:pPr>
            <a:endParaRPr lang="en-US" sz="1000" baseline="0" dirty="0">
              <a:solidFill>
                <a:srgbClr val="000000"/>
              </a:solidFill>
              <a:latin typeface="Arial"/>
              <a:cs typeface="Arial"/>
            </a:endParaRPr>
          </a:p>
          <a:p>
            <a:pPr marL="913447" lvl="3" indent="0" algn="l" eaLnBrk="1" fontAlgn="auto" hangingPunct="1">
              <a:lnSpc>
                <a:spcPct val="120000"/>
              </a:lnSpc>
              <a:spcAft>
                <a:spcPts val="0"/>
              </a:spcAft>
              <a:buSzPct val="86000"/>
              <a:buNone/>
              <a:defRPr/>
            </a:pPr>
            <a:r>
              <a:rPr lang="en-US" sz="2000" baseline="0" dirty="0">
                <a:solidFill>
                  <a:srgbClr val="000000"/>
                </a:solidFill>
                <a:latin typeface="Arial"/>
                <a:cs typeface="Arial"/>
              </a:rPr>
              <a:t>1) Pre-interview worksheets</a:t>
            </a:r>
          </a:p>
          <a:p>
            <a:pPr marL="913447" lvl="3" indent="0" algn="l" eaLnBrk="1" fontAlgn="auto" hangingPunct="1">
              <a:lnSpc>
                <a:spcPct val="120000"/>
              </a:lnSpc>
              <a:spcAft>
                <a:spcPts val="0"/>
              </a:spcAft>
              <a:buSzPct val="86000"/>
              <a:buNone/>
              <a:defRPr/>
            </a:pPr>
            <a:r>
              <a:rPr lang="en-US" sz="2000" baseline="0" dirty="0">
                <a:solidFill>
                  <a:srgbClr val="000000"/>
                </a:solidFill>
                <a:latin typeface="Arial"/>
                <a:cs typeface="Arial"/>
              </a:rPr>
              <a:t>2) Semi-structured interviews</a:t>
            </a:r>
          </a:p>
          <a:p>
            <a:pPr marL="913447" lvl="3" indent="0" algn="l" eaLnBrk="1" fontAlgn="auto" hangingPunct="1">
              <a:lnSpc>
                <a:spcPct val="120000"/>
              </a:lnSpc>
              <a:spcAft>
                <a:spcPts val="0"/>
              </a:spcAft>
              <a:buSzPct val="86000"/>
              <a:buNone/>
              <a:defRPr/>
            </a:pPr>
            <a:r>
              <a:rPr lang="en-US" sz="2000" baseline="0" dirty="0">
                <a:solidFill>
                  <a:srgbClr val="000000"/>
                </a:solidFill>
                <a:latin typeface="Arial"/>
                <a:cs typeface="Arial"/>
              </a:rPr>
              <a:t>3) Follow-up sessions with selected participants</a:t>
            </a:r>
          </a:p>
        </p:txBody>
      </p:sp>
    </p:spTree>
    <p:extLst>
      <p:ext uri="{BB962C8B-B14F-4D97-AF65-F5344CB8AC3E}">
        <p14:creationId xmlns:p14="http://schemas.microsoft.com/office/powerpoint/2010/main" val="2621752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0" y="-3176"/>
            <a:ext cx="9144000" cy="733425"/>
          </a:xfrm>
          <a:solidFill>
            <a:schemeClr val="bg1">
              <a:lumMod val="85000"/>
            </a:schemeClr>
          </a:solidFill>
        </p:spPr>
        <p:txBody>
          <a:bodyPr>
            <a:normAutofit/>
          </a:bodyPr>
          <a:lstStyle/>
          <a:p>
            <a:pPr algn="ctr"/>
            <a:r>
              <a:rPr lang="en-US" sz="2800" dirty="0" smtClean="0">
                <a:solidFill>
                  <a:srgbClr val="000000"/>
                </a:solidFill>
                <a:latin typeface="Arial"/>
                <a:cs typeface="Arial"/>
              </a:rPr>
              <a:t>Interpreting perspectives and practices</a:t>
            </a:r>
            <a:endParaRPr lang="en-US" sz="2800" dirty="0">
              <a:solidFill>
                <a:srgbClr val="000000"/>
              </a:solidFill>
              <a:latin typeface="Arial"/>
              <a:cs typeface="Arial"/>
            </a:endParaRPr>
          </a:p>
        </p:txBody>
      </p:sp>
      <p:sp>
        <p:nvSpPr>
          <p:cNvPr id="320515" name="Rectangle 3"/>
          <p:cNvSpPr>
            <a:spLocks noGrp="1" noChangeArrowheads="1"/>
          </p:cNvSpPr>
          <p:nvPr>
            <p:ph type="body" idx="1"/>
          </p:nvPr>
        </p:nvSpPr>
        <p:spPr>
          <a:xfrm>
            <a:off x="1828800" y="3962400"/>
            <a:ext cx="8534400" cy="5181600"/>
          </a:xfrm>
        </p:spPr>
        <p:txBody>
          <a:bodyPr/>
          <a:lstStyle/>
          <a:p>
            <a:pPr lvl="1">
              <a:lnSpc>
                <a:spcPct val="90000"/>
              </a:lnSpc>
              <a:buSzPct val="65000"/>
              <a:buFont typeface="Wingdings" charset="0"/>
              <a:buBlip>
                <a:blip r:embed="rId2"/>
              </a:buBlip>
            </a:pPr>
            <a:r>
              <a:rPr lang="en-US" sz="2000" dirty="0">
                <a:latin typeface="Arial"/>
                <a:cs typeface="Arial"/>
              </a:rPr>
              <a:t>a</a:t>
            </a:r>
            <a:r>
              <a:rPr lang="en-US" sz="2000" dirty="0" smtClean="0">
                <a:latin typeface="Arial"/>
                <a:cs typeface="Arial"/>
              </a:rPr>
              <a:t>s raw materials of research</a:t>
            </a:r>
          </a:p>
          <a:p>
            <a:pPr lvl="1">
              <a:lnSpc>
                <a:spcPct val="90000"/>
              </a:lnSpc>
              <a:buSzPct val="65000"/>
            </a:pPr>
            <a:endParaRPr lang="en-US" sz="1000" dirty="0" smtClean="0">
              <a:latin typeface="Arial"/>
              <a:cs typeface="Arial"/>
            </a:endParaRPr>
          </a:p>
          <a:p>
            <a:pPr lvl="1">
              <a:lnSpc>
                <a:spcPct val="90000"/>
              </a:lnSpc>
              <a:buSzPct val="65000"/>
              <a:buFont typeface="Wingdings" charset="0"/>
              <a:buBlip>
                <a:blip r:embed="rId2"/>
              </a:buBlip>
            </a:pPr>
            <a:r>
              <a:rPr lang="en-US" sz="2000" dirty="0" smtClean="0">
                <a:latin typeface="Arial"/>
                <a:cs typeface="Arial"/>
              </a:rPr>
              <a:t>for application in other fields </a:t>
            </a:r>
          </a:p>
          <a:p>
            <a:pPr marL="457200" lvl="1" indent="0">
              <a:lnSpc>
                <a:spcPct val="90000"/>
              </a:lnSpc>
              <a:buSzPct val="65000"/>
              <a:buNone/>
            </a:pPr>
            <a:endParaRPr lang="en-US" sz="1000" dirty="0" smtClean="0">
              <a:latin typeface="Arial"/>
              <a:cs typeface="Arial"/>
            </a:endParaRPr>
          </a:p>
          <a:p>
            <a:pPr lvl="1">
              <a:lnSpc>
                <a:spcPct val="90000"/>
              </a:lnSpc>
              <a:buSzPct val="65000"/>
              <a:buFont typeface="Wingdings" charset="0"/>
              <a:buBlip>
                <a:blip r:embed="rId2"/>
              </a:buBlip>
            </a:pPr>
            <a:r>
              <a:rPr lang="en-US" sz="2000" dirty="0">
                <a:latin typeface="Arial"/>
                <a:cs typeface="Arial"/>
              </a:rPr>
              <a:t>i</a:t>
            </a:r>
            <a:r>
              <a:rPr lang="en-US" sz="2000" dirty="0" smtClean="0">
                <a:latin typeface="Arial"/>
                <a:cs typeface="Arial"/>
              </a:rPr>
              <a:t>n aggregation or integration with other data</a:t>
            </a:r>
            <a:br>
              <a:rPr lang="en-US" sz="2000" dirty="0" smtClean="0">
                <a:latin typeface="Arial"/>
                <a:cs typeface="Arial"/>
              </a:rPr>
            </a:br>
            <a:endParaRPr lang="en-US" sz="1000" dirty="0" smtClean="0">
              <a:latin typeface="Arial"/>
              <a:cs typeface="Arial"/>
            </a:endParaRPr>
          </a:p>
          <a:p>
            <a:pPr marL="457200" lvl="1" indent="0">
              <a:lnSpc>
                <a:spcPct val="90000"/>
              </a:lnSpc>
              <a:buSzPct val="65000"/>
              <a:buNone/>
            </a:pPr>
            <a:endParaRPr lang="en-US" sz="2400" dirty="0" smtClean="0"/>
          </a:p>
          <a:p>
            <a:pPr>
              <a:lnSpc>
                <a:spcPct val="90000"/>
              </a:lnSpc>
              <a:buFont typeface="Wingdings" charset="0"/>
              <a:buNone/>
            </a:pPr>
            <a:endParaRPr lang="en-US" sz="2400" dirty="0"/>
          </a:p>
        </p:txBody>
      </p:sp>
      <p:sp>
        <p:nvSpPr>
          <p:cNvPr id="5" name="TextBox 4"/>
          <p:cNvSpPr txBox="1">
            <a:spLocks noChangeArrowheads="1"/>
          </p:cNvSpPr>
          <p:nvPr/>
        </p:nvSpPr>
        <p:spPr bwMode="auto">
          <a:xfrm>
            <a:off x="457200" y="3409890"/>
            <a:ext cx="8305800" cy="400110"/>
          </a:xfrm>
          <a:prstGeom prst="rect">
            <a:avLst/>
          </a:prstGeom>
          <a:solidFill>
            <a:schemeClr val="accent3">
              <a:lumMod val="40000"/>
              <a:lumOff val="60000"/>
            </a:schemeClr>
          </a:solidFill>
          <a:ln w="38100">
            <a:noFill/>
            <a:miter lim="800000"/>
            <a:headEnd/>
            <a:tailEnd/>
          </a:ln>
        </p:spPr>
        <p:txBody>
          <a:bodyPr wrap="square">
            <a:prstTxWarp prst="textNoShape">
              <a:avLst/>
            </a:prstTxWarp>
            <a:spAutoFit/>
          </a:bodyPr>
          <a:lstStyle/>
          <a:p>
            <a:pPr marL="0" lvl="2"/>
            <a:r>
              <a:rPr lang="en-US" sz="2000" baseline="0" dirty="0" smtClean="0">
                <a:latin typeface="Arial"/>
                <a:cs typeface="Arial"/>
              </a:rPr>
              <a:t>Forms most easily or willingly shared may not have most re-use value.</a:t>
            </a:r>
          </a:p>
        </p:txBody>
      </p:sp>
      <p:sp>
        <p:nvSpPr>
          <p:cNvPr id="7" name="TextBox 6"/>
          <p:cNvSpPr txBox="1"/>
          <p:nvPr/>
        </p:nvSpPr>
        <p:spPr>
          <a:xfrm>
            <a:off x="1686942" y="1110496"/>
            <a:ext cx="5602565" cy="1785104"/>
          </a:xfrm>
          <a:prstGeom prst="rect">
            <a:avLst/>
          </a:prstGeom>
          <a:noFill/>
          <a:ln w="38100">
            <a:solidFill>
              <a:srgbClr val="0000AA"/>
            </a:solidFill>
          </a:ln>
        </p:spPr>
        <p:txBody>
          <a:bodyPr wrap="none" rtlCol="0">
            <a:spAutoFit/>
          </a:bodyPr>
          <a:lstStyle/>
          <a:p>
            <a:pPr marL="0" lvl="1" algn="ctr"/>
            <a:r>
              <a:rPr lang="en-US" sz="2000" baseline="0" dirty="0" smtClean="0"/>
              <a:t>“My data will never be of use to anyone else.”</a:t>
            </a:r>
          </a:p>
          <a:p>
            <a:pPr indent="-457200"/>
            <a:endParaRPr lang="en-US" sz="2000" baseline="0" dirty="0" smtClean="0"/>
          </a:p>
          <a:p>
            <a:pPr marL="0" lvl="1"/>
            <a:r>
              <a:rPr lang="en-US" sz="2000" baseline="0" dirty="0" smtClean="0"/>
              <a:t>“Of course I'm willing to share my data publicly.”</a:t>
            </a:r>
          </a:p>
          <a:p>
            <a:pPr marL="0" lvl="1"/>
            <a:endParaRPr lang="en-US" sz="2000" baseline="0" dirty="0"/>
          </a:p>
          <a:p>
            <a:pPr marL="0" lvl="1"/>
            <a:r>
              <a:rPr lang="en-US" sz="2000" baseline="0" dirty="0"/>
              <a:t>“There are no standards in my field.” </a:t>
            </a:r>
            <a:endParaRPr lang="en-US" sz="2000" baseline="0" dirty="0" smtClean="0"/>
          </a:p>
          <a:p>
            <a:endParaRPr lang="en-US" sz="1000" baseline="0" dirty="0"/>
          </a:p>
        </p:txBody>
      </p:sp>
    </p:spTree>
    <p:extLst>
      <p:ext uri="{BB962C8B-B14F-4D97-AF65-F5344CB8AC3E}">
        <p14:creationId xmlns:p14="http://schemas.microsoft.com/office/powerpoint/2010/main" val="2576261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20515">
                                            <p:txEl>
                                              <p:pRg st="2" end="2"/>
                                            </p:txEl>
                                          </p:spTgt>
                                        </p:tgtEl>
                                        <p:attrNameLst>
                                          <p:attrName>style.visibility</p:attrName>
                                        </p:attrNameLst>
                                      </p:cBhvr>
                                      <p:to>
                                        <p:strVal val="visible"/>
                                      </p:to>
                                    </p:set>
                                    <p:animEffect transition="in" filter="fade">
                                      <p:cBhvr>
                                        <p:cTn id="10" dur="2000"/>
                                        <p:tgtEl>
                                          <p:spTgt spid="3205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0515">
                                            <p:txEl>
                                              <p:pRg st="0" end="0"/>
                                            </p:txEl>
                                          </p:spTgt>
                                        </p:tgtEl>
                                        <p:attrNameLst>
                                          <p:attrName>style.visibility</p:attrName>
                                        </p:attrNameLst>
                                      </p:cBhvr>
                                      <p:to>
                                        <p:strVal val="visible"/>
                                      </p:to>
                                    </p:set>
                                    <p:animEffect transition="in" filter="fade">
                                      <p:cBhvr>
                                        <p:cTn id="13" dur="2000"/>
                                        <p:tgtEl>
                                          <p:spTgt spid="32051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0515">
                                            <p:txEl>
                                              <p:pRg st="4" end="4"/>
                                            </p:txEl>
                                          </p:spTgt>
                                        </p:tgtEl>
                                        <p:attrNameLst>
                                          <p:attrName>style.visibility</p:attrName>
                                        </p:attrNameLst>
                                      </p:cBhvr>
                                      <p:to>
                                        <p:strVal val="visible"/>
                                      </p:to>
                                    </p:set>
                                    <p:animEffect transition="in" filter="fade">
                                      <p:cBhvr>
                                        <p:cTn id="16" dur="2000"/>
                                        <p:tgtEl>
                                          <p:spTgt spid="320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410" name="Group 242"/>
          <p:cNvGraphicFramePr>
            <a:graphicFrameLocks noGrp="1"/>
          </p:cNvGraphicFramePr>
          <p:nvPr>
            <p:extLst>
              <p:ext uri="{D42A27DB-BD31-4B8C-83A1-F6EECF244321}">
                <p14:modId xmlns:p14="http://schemas.microsoft.com/office/powerpoint/2010/main" val="3445784631"/>
              </p:ext>
            </p:extLst>
          </p:nvPr>
        </p:nvGraphicFramePr>
        <p:xfrm>
          <a:off x="76200" y="838200"/>
          <a:ext cx="8915399" cy="5960368"/>
        </p:xfrm>
        <a:graphic>
          <a:graphicData uri="http://schemas.openxmlformats.org/drawingml/2006/table">
            <a:tbl>
              <a:tblPr/>
              <a:tblGrid>
                <a:gridCol w="1447799"/>
                <a:gridCol w="1371600"/>
                <a:gridCol w="1546253"/>
                <a:gridCol w="1196947"/>
                <a:gridCol w="990600"/>
                <a:gridCol w="990600"/>
                <a:gridCol w="1371600"/>
              </a:tblGrid>
              <a:tr h="105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Arial"/>
                          <a:ea typeface="ＭＳ Ｐゴシック" charset="0"/>
                          <a:cs typeface="Arial"/>
                        </a:rPr>
                        <a:t>Field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a:ea typeface="ＭＳ Ｐゴシック" charset="0"/>
                          <a:cs typeface="Arial"/>
                        </a:rPr>
                        <a:t> </a:t>
                      </a:r>
                      <a:r>
                        <a:rPr kumimoji="0" lang="en-US" sz="1900" b="1" i="0" u="none" strike="noStrike" cap="none" normalizeH="0" baseline="0" dirty="0">
                          <a:ln>
                            <a:noFill/>
                          </a:ln>
                          <a:solidFill>
                            <a:schemeClr val="tx1"/>
                          </a:solidFill>
                          <a:effectLst/>
                          <a:latin typeface="Arial"/>
                          <a:ea typeface="ＭＳ Ｐゴシック" charset="0"/>
                          <a:cs typeface="Arial"/>
                        </a:rPr>
                        <a:t>Research Area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2"/>
                          </a:solidFill>
                          <a:effectLst/>
                          <a:latin typeface="Arial"/>
                          <a:ea typeface="ＭＳ Ｐゴシック" charset="0"/>
                          <a:cs typeface="Arial"/>
                        </a:rPr>
                        <a:t>Form to be shared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Arial"/>
                          <a:ea typeface="ＭＳ Ｐゴシック" charset="0"/>
                          <a:cs typeface="Arial"/>
                        </a:rPr>
                        <a:t>Formats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a:ea typeface="ＭＳ Ｐゴシック" charset="0"/>
                          <a:cs typeface="Arial"/>
                        </a:rPr>
                        <a:t>Type</a:t>
                      </a:r>
                      <a:endParaRPr kumimoji="0" lang="en-US" sz="1900" b="1" i="0" u="none" strike="noStrike" cap="none" normalizeH="0" baseline="0" dirty="0">
                        <a:ln>
                          <a:noFill/>
                        </a:ln>
                        <a:solidFill>
                          <a:schemeClr val="tx1"/>
                        </a:solidFill>
                        <a:effectLst/>
                        <a:latin typeface="Arial"/>
                        <a:ea typeface="ＭＳ Ｐゴシック" charset="0"/>
                        <a:cs typeface="Arial"/>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Arial"/>
                          <a:ea typeface="ＭＳ Ｐゴシック" charset="0"/>
                          <a:cs typeface="Arial"/>
                        </a:rPr>
                        <a:t>Size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2"/>
                          </a:solidFill>
                          <a:effectLst/>
                          <a:latin typeface="Arial"/>
                          <a:ea typeface="ＭＳ Ｐゴシック" charset="0"/>
                          <a:cs typeface="Arial"/>
                        </a:rPr>
                        <a:t>Shared when?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r>
              <a:tr h="1720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0000"/>
                          </a:solidFill>
                          <a:effectLst/>
                          <a:latin typeface="Arial"/>
                          <a:ea typeface="ＭＳ Ｐゴシック" charset="0"/>
                          <a:cs typeface="Arial"/>
                        </a:rPr>
                        <a:t>Agronomy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water quality, drainage, and plant growth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a:ea typeface="ＭＳ Ｐゴシック" charset="0"/>
                          <a:cs typeface="Arial"/>
                        </a:rPr>
                        <a:t>cleaned, </a:t>
                      </a:r>
                      <a:r>
                        <a:rPr kumimoji="0" lang="en-US" sz="1900" b="0" i="0" u="none" strike="noStrike" cap="none" normalizeH="0" baseline="0" dirty="0">
                          <a:ln>
                            <a:noFill/>
                          </a:ln>
                          <a:solidFill>
                            <a:srgbClr val="000000"/>
                          </a:solidFill>
                          <a:effectLst/>
                          <a:latin typeface="Arial"/>
                          <a:ea typeface="ＭＳ Ｐゴシック" charset="0"/>
                          <a:cs typeface="Arial"/>
                        </a:rPr>
                        <a:t>reviewed </a:t>
                      </a:r>
                      <a:r>
                        <a:rPr kumimoji="0" lang="en-US" sz="1900" b="0" i="0" u="sng" strike="noStrike" cap="none" normalizeH="0" baseline="0" dirty="0" smtClean="0">
                          <a:ln>
                            <a:noFill/>
                          </a:ln>
                          <a:solidFill>
                            <a:srgbClr val="000000"/>
                          </a:solidFill>
                          <a:effectLst/>
                          <a:latin typeface="Arial"/>
                          <a:ea typeface="ＭＳ Ｐゴシック" charset="0"/>
                          <a:cs typeface="Arial"/>
                        </a:rPr>
                        <a:t>sensor</a:t>
                      </a:r>
                      <a:r>
                        <a:rPr kumimoji="0" lang="en-US" sz="1900" b="0" i="0" u="none" strike="noStrike" cap="none" normalizeH="0" baseline="0" dirty="0" smtClean="0">
                          <a:ln>
                            <a:noFill/>
                          </a:ln>
                          <a:solidFill>
                            <a:srgbClr val="000000"/>
                          </a:solidFill>
                          <a:effectLst/>
                          <a:latin typeface="Arial"/>
                          <a:ea typeface="ＭＳ Ｐゴシック" charset="0"/>
                          <a:cs typeface="Arial"/>
                        </a:rPr>
                        <a:t>; hand</a:t>
                      </a:r>
                      <a:r>
                        <a:rPr kumimoji="0" lang="en-US" sz="1900" b="0" i="0" u="none" strike="noStrike" cap="none" normalizeH="0" baseline="0" dirty="0">
                          <a:ln>
                            <a:noFill/>
                          </a:ln>
                          <a:solidFill>
                            <a:srgbClr val="000000"/>
                          </a:solidFill>
                          <a:effectLst/>
                          <a:latin typeface="Arial"/>
                          <a:ea typeface="ＭＳ Ｐゴシック" charset="0"/>
                          <a:cs typeface="Arial"/>
                        </a:rPr>
                        <a:t>-collected </a:t>
                      </a:r>
                      <a:r>
                        <a:rPr kumimoji="0" lang="en-US" sz="1900" b="0" i="0" u="none" strike="noStrike" cap="none" normalizeH="0" baseline="0" dirty="0" smtClean="0">
                          <a:ln>
                            <a:noFill/>
                          </a:ln>
                          <a:solidFill>
                            <a:srgbClr val="000000"/>
                          </a:solidFill>
                          <a:effectLst/>
                          <a:latin typeface="Arial"/>
                          <a:ea typeface="ＭＳ Ｐゴシック" charset="0"/>
                          <a:cs typeface="Arial"/>
                        </a:rPr>
                        <a:t>samples</a:t>
                      </a:r>
                      <a:endParaRPr kumimoji="0" lang="en-US" sz="1900" b="0" i="0" u="none" strike="noStrike" cap="none" normalizeH="0" baseline="0" dirty="0">
                        <a:ln>
                          <a:noFill/>
                        </a:ln>
                        <a:solidFill>
                          <a:srgbClr val="000000"/>
                        </a:solidFill>
                        <a:effectLst/>
                        <a:latin typeface="Arial"/>
                        <a:ea typeface="ＭＳ Ｐゴシック" charset="0"/>
                        <a:cs typeface="Arial"/>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Arial"/>
                          <a:ea typeface="ＭＳ Ｐゴシック" charset="0"/>
                          <a:cs typeface="Arial"/>
                        </a:rPr>
                        <a:t>.xls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approx. 100 files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~1MB each, up to 20 Mb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After publication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r>
              <a:tr h="1720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0000"/>
                          </a:solidFill>
                          <a:effectLst/>
                          <a:latin typeface="Arial"/>
                          <a:ea typeface="ＭＳ Ｐゴシック" charset="0"/>
                          <a:cs typeface="Arial"/>
                        </a:rPr>
                        <a:t>Geology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rock, water and microbes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averaged </a:t>
                      </a:r>
                      <a:r>
                        <a:rPr kumimoji="0" lang="en-US" sz="1900" b="0" i="0" u="sng" strike="noStrike" cap="none" normalizeH="0" baseline="0" dirty="0" smtClean="0">
                          <a:ln>
                            <a:noFill/>
                          </a:ln>
                          <a:solidFill>
                            <a:srgbClr val="000000"/>
                          </a:solidFill>
                          <a:effectLst/>
                          <a:latin typeface="Arial"/>
                          <a:ea typeface="ＭＳ Ｐゴシック" charset="0"/>
                          <a:cs typeface="Arial"/>
                        </a:rPr>
                        <a:t>sensor</a:t>
                      </a:r>
                      <a:r>
                        <a:rPr kumimoji="0" lang="en-US" sz="1900" b="0" i="0" u="none" strike="noStrike" cap="none" normalizeH="0" baseline="0" dirty="0" smtClean="0">
                          <a:ln>
                            <a:noFill/>
                          </a:ln>
                          <a:solidFill>
                            <a:srgbClr val="000000"/>
                          </a:solidFill>
                          <a:effectLst/>
                          <a:latin typeface="Arial"/>
                          <a:ea typeface="ＭＳ Ｐゴシック" charset="0"/>
                          <a:cs typeface="Arial"/>
                        </a:rPr>
                        <a:t>; hand</a:t>
                      </a:r>
                      <a:r>
                        <a:rPr kumimoji="0" lang="en-US" sz="1900" b="0" i="0" u="none" strike="noStrike" cap="none" normalizeH="0" baseline="0" dirty="0">
                          <a:ln>
                            <a:noFill/>
                          </a:ln>
                          <a:solidFill>
                            <a:srgbClr val="000000"/>
                          </a:solidFill>
                          <a:effectLst/>
                          <a:latin typeface="Arial"/>
                          <a:ea typeface="ＭＳ Ｐゴシック" charset="0"/>
                          <a:cs typeface="Arial"/>
                        </a:rPr>
                        <a:t>-collected </a:t>
                      </a:r>
                      <a:r>
                        <a:rPr kumimoji="0" lang="en-US" sz="1900" b="0" i="0" u="none" strike="noStrike" cap="none" normalizeH="0" baseline="0" dirty="0" smtClean="0">
                          <a:ln>
                            <a:noFill/>
                          </a:ln>
                          <a:solidFill>
                            <a:srgbClr val="000000"/>
                          </a:solidFill>
                          <a:effectLst/>
                          <a:latin typeface="Arial"/>
                          <a:ea typeface="ＭＳ Ｐゴシック" charset="0"/>
                          <a:cs typeface="Arial"/>
                        </a:rPr>
                        <a:t>samples; </a:t>
                      </a:r>
                      <a:r>
                        <a:rPr kumimoji="0" lang="en-US" sz="1900" b="0" i="0" u="none" strike="noStrike" cap="none" normalizeH="0" baseline="0" dirty="0">
                          <a:ln>
                            <a:noFill/>
                          </a:ln>
                          <a:solidFill>
                            <a:srgbClr val="000000"/>
                          </a:solidFill>
                          <a:effectLst/>
                          <a:latin typeface="Arial"/>
                          <a:ea typeface="ＭＳ Ｐゴシック" charset="0"/>
                          <a:cs typeface="Arial"/>
                        </a:rPr>
                        <a:t>photographs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a:t>
                      </a:r>
                      <a:r>
                        <a:rPr kumimoji="0" lang="en-US" sz="1900" b="0" i="0" u="none" strike="noStrike" cap="none" normalizeH="0" baseline="0" dirty="0" err="1">
                          <a:ln>
                            <a:noFill/>
                          </a:ln>
                          <a:solidFill>
                            <a:srgbClr val="000000"/>
                          </a:solidFill>
                          <a:effectLst/>
                          <a:latin typeface="Arial"/>
                          <a:ea typeface="ＭＳ Ｐゴシック" charset="0"/>
                          <a:cs typeface="Arial"/>
                        </a:rPr>
                        <a:t>xls</a:t>
                      </a:r>
                      <a:r>
                        <a:rPr kumimoji="0" lang="en-US" sz="1900" b="0" i="0" u="none" strike="noStrike" cap="none" normalizeH="0" baseline="0" dirty="0">
                          <a:ln>
                            <a:noFill/>
                          </a:ln>
                          <a:solidFill>
                            <a:srgbClr val="000000"/>
                          </a:solidFill>
                          <a:effectLst/>
                          <a:latin typeface="Arial"/>
                          <a:ea typeface="ＭＳ Ｐゴシック" charset="0"/>
                          <a:cs typeface="Arial"/>
                        </a:rPr>
                        <a:t>; jpg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1 file; images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&lt; 1 Mb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After publication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r>
              <a:tr h="10805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0000"/>
                          </a:solidFill>
                          <a:effectLst/>
                          <a:latin typeface="Arial"/>
                          <a:ea typeface="ＭＳ Ｐゴシック" charset="0"/>
                          <a:cs typeface="Arial"/>
                        </a:rPr>
                        <a:t>Civil </a:t>
                      </a:r>
                      <a:r>
                        <a:rPr kumimoji="0" lang="en-US" sz="1900" b="1" i="0" u="none" strike="noStrike" cap="none" normalizeH="0" baseline="0" dirty="0" err="1" smtClean="0">
                          <a:ln>
                            <a:noFill/>
                          </a:ln>
                          <a:solidFill>
                            <a:srgbClr val="000000"/>
                          </a:solidFill>
                          <a:effectLst/>
                          <a:latin typeface="Arial"/>
                          <a:ea typeface="ＭＳ Ｐゴシック" charset="0"/>
                          <a:cs typeface="Arial"/>
                        </a:rPr>
                        <a:t>Eng</a:t>
                      </a:r>
                      <a:endParaRPr kumimoji="0" lang="en-US" sz="1900" b="1" i="0" u="none" strike="noStrike" cap="none" normalizeH="0" baseline="0" dirty="0">
                        <a:ln>
                          <a:noFill/>
                        </a:ln>
                        <a:solidFill>
                          <a:srgbClr val="000000"/>
                        </a:solidFill>
                        <a:effectLst/>
                        <a:latin typeface="Arial"/>
                        <a:ea typeface="ＭＳ Ｐゴシック" charset="0"/>
                        <a:cs typeface="Arial"/>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traffic movement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a:ea typeface="ＭＳ Ｐゴシック" charset="0"/>
                          <a:cs typeface="Arial"/>
                        </a:rPr>
                        <a:t>cleaned, </a:t>
                      </a:r>
                      <a:r>
                        <a:rPr kumimoji="0" lang="en-US" sz="1900" b="0" i="0" u="none" strike="noStrike" cap="none" normalizeH="0" baseline="0" dirty="0">
                          <a:ln>
                            <a:noFill/>
                          </a:ln>
                          <a:solidFill>
                            <a:srgbClr val="000000"/>
                          </a:solidFill>
                          <a:effectLst/>
                          <a:latin typeface="Arial"/>
                          <a:ea typeface="ＭＳ Ｐゴシック" charset="0"/>
                          <a:cs typeface="Arial"/>
                        </a:rPr>
                        <a:t>normalized </a:t>
                      </a:r>
                      <a:r>
                        <a:rPr kumimoji="0" lang="en-US" sz="1900" b="0" i="0" u="sng" strike="noStrike" cap="none" normalizeH="0" baseline="0" dirty="0">
                          <a:ln>
                            <a:noFill/>
                          </a:ln>
                          <a:solidFill>
                            <a:srgbClr val="000000"/>
                          </a:solidFill>
                          <a:effectLst/>
                          <a:latin typeface="Arial"/>
                          <a:ea typeface="ＭＳ Ｐゴシック" charset="0"/>
                          <a:cs typeface="Arial"/>
                        </a:rPr>
                        <a:t>sensor</a:t>
                      </a:r>
                      <a:r>
                        <a:rPr kumimoji="0" lang="en-US" sz="1900" b="0" i="0" u="none" strike="noStrike" cap="none" normalizeH="0" baseline="0" dirty="0">
                          <a:ln>
                            <a:noFill/>
                          </a:ln>
                          <a:solidFill>
                            <a:srgbClr val="000000"/>
                          </a:solidFill>
                          <a:effectLst/>
                          <a:latin typeface="Arial"/>
                          <a:ea typeface="ＭＳ Ｐゴシック" charset="0"/>
                          <a:cs typeface="Arial"/>
                        </a:rPr>
                        <a:t> data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MySQL (</a:t>
                      </a:r>
                      <a:r>
                        <a:rPr kumimoji="0" lang="en-US" sz="1900" b="0" i="0" u="none" strike="noStrike" cap="none" normalizeH="0" baseline="0" dirty="0" err="1" smtClean="0">
                          <a:ln>
                            <a:noFill/>
                          </a:ln>
                          <a:solidFill>
                            <a:srgbClr val="000000"/>
                          </a:solidFill>
                          <a:effectLst/>
                          <a:latin typeface="Arial"/>
                          <a:ea typeface="ＭＳ Ｐゴシック" charset="0"/>
                          <a:cs typeface="Arial"/>
                        </a:rPr>
                        <a:t>postgre</a:t>
                      </a:r>
                      <a:endParaRPr kumimoji="0" lang="en-US" sz="1900" b="0" i="0" u="none" strike="noStrike" cap="none" normalizeH="0" baseline="0" dirty="0" smtClean="0">
                        <a:ln>
                          <a:noFill/>
                        </a:ln>
                        <a:solidFill>
                          <a:srgbClr val="000000"/>
                        </a:solidFill>
                        <a:effectLst/>
                        <a:latin typeface="Arial"/>
                        <a:ea typeface="ＭＳ Ｐゴシック"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a:ea typeface="ＭＳ Ｐゴシック" charset="0"/>
                          <a:cs typeface="Arial"/>
                        </a:rPr>
                        <a:t>SQL)</a:t>
                      </a:r>
                      <a:endParaRPr kumimoji="0" lang="en-US" sz="1900" b="0" i="0" u="none" strike="noStrike" cap="none" normalizeH="0" baseline="0" dirty="0">
                        <a:ln>
                          <a:noFill/>
                        </a:ln>
                        <a:solidFill>
                          <a:srgbClr val="000000"/>
                        </a:solidFill>
                        <a:effectLst/>
                        <a:latin typeface="Arial"/>
                        <a:ea typeface="ＭＳ Ｐゴシック" charset="0"/>
                        <a:cs typeface="Arial"/>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1 </a:t>
                      </a:r>
                      <a:r>
                        <a:rPr kumimoji="0" lang="en-US" sz="1900" b="0" i="0" u="none" strike="noStrike" cap="none" normalizeH="0" baseline="0" dirty="0" smtClean="0">
                          <a:ln>
                            <a:noFill/>
                          </a:ln>
                          <a:solidFill>
                            <a:srgbClr val="000000"/>
                          </a:solidFill>
                          <a:effectLst/>
                          <a:latin typeface="Arial"/>
                          <a:ea typeface="ＭＳ Ｐゴシック" charset="0"/>
                          <a:cs typeface="Arial"/>
                        </a:rPr>
                        <a:t>data-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a:ea typeface="ＭＳ Ｐゴシック" charset="0"/>
                          <a:cs typeface="Arial"/>
                        </a:rPr>
                        <a:t>base</a:t>
                      </a:r>
                      <a:endParaRPr kumimoji="0" lang="en-US" sz="1900" b="0" i="0" u="none" strike="noStrike" cap="none" normalizeH="0" baseline="0" dirty="0">
                        <a:ln>
                          <a:noFill/>
                        </a:ln>
                        <a:solidFill>
                          <a:srgbClr val="000000"/>
                        </a:solidFill>
                        <a:effectLst/>
                        <a:latin typeface="Arial"/>
                        <a:ea typeface="ＭＳ Ｐゴシック" charset="0"/>
                        <a:cs typeface="Arial"/>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 approx. 1000 K/day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Arial"/>
                          <a:ea typeface="ＭＳ Ｐゴシック" charset="0"/>
                          <a:cs typeface="Arial"/>
                        </a:rPr>
                        <a:t>1 month to 1 year embargo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59AE">
                        <a:alpha val="27000"/>
                      </a:srgbClr>
                    </a:solidFill>
                  </a:tcPr>
                </a:tc>
              </a:tr>
            </a:tbl>
          </a:graphicData>
        </a:graphic>
      </p:graphicFrame>
      <p:sp>
        <p:nvSpPr>
          <p:cNvPr id="7402" name="Rectangle 234"/>
          <p:cNvSpPr>
            <a:spLocks noChangeArrowheads="1"/>
          </p:cNvSpPr>
          <p:nvPr/>
        </p:nvSpPr>
        <p:spPr bwMode="auto">
          <a:xfrm>
            <a:off x="0" y="-15875"/>
            <a:ext cx="9144000" cy="800100"/>
          </a:xfrm>
          <a:prstGeom prst="rect">
            <a:avLst/>
          </a:prstGeom>
          <a:solidFill>
            <a:schemeClr val="bg1">
              <a:lumMod val="85000"/>
            </a:schemeClr>
          </a:solidFill>
          <a:ln>
            <a:noFill/>
          </a:ln>
          <a:effectLst/>
          <a:extLst/>
        </p:spPr>
        <p:txBody>
          <a:bodyPr anchor="ctr"/>
          <a:lstStyle/>
          <a:p>
            <a:pPr algn="ctr" eaLnBrk="1" hangingPunct="1">
              <a:defRPr/>
            </a:pPr>
            <a:r>
              <a:rPr lang="en-US" sz="2800" baseline="0" dirty="0" smtClean="0">
                <a:cs typeface="+mn-cs"/>
              </a:rPr>
              <a:t>Sharing variations across fields</a:t>
            </a:r>
            <a:endParaRPr lang="en-US" sz="2800" baseline="0" dirty="0">
              <a:cs typeface="+mn-cs"/>
            </a:endParaRPr>
          </a:p>
        </p:txBody>
      </p:sp>
      <p:sp>
        <p:nvSpPr>
          <p:cNvPr id="4" name="Oval 3"/>
          <p:cNvSpPr/>
          <p:nvPr/>
        </p:nvSpPr>
        <p:spPr>
          <a:xfrm>
            <a:off x="2514600" y="1828800"/>
            <a:ext cx="1752600" cy="1066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667000" y="3581400"/>
            <a:ext cx="1600200" cy="990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743200" y="5791200"/>
            <a:ext cx="1752600" cy="1066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375769" y="5771662"/>
            <a:ext cx="1752600" cy="1066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391400" y="4648200"/>
            <a:ext cx="1752600" cy="1066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391400" y="2819400"/>
            <a:ext cx="1752600" cy="1066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37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0"/>
            <a:ext cx="9144000" cy="838200"/>
          </a:xfrm>
          <a:solidFill>
            <a:schemeClr val="bg1">
              <a:lumMod val="85000"/>
            </a:schemeClr>
          </a:solidFill>
        </p:spPr>
        <p:txBody>
          <a:bodyPr/>
          <a:lstStyle/>
          <a:p>
            <a:pPr algn="ctr" eaLnBrk="1" hangingPunct="1"/>
            <a:r>
              <a:rPr lang="en-US" sz="2800" dirty="0" smtClean="0">
                <a:solidFill>
                  <a:srgbClr val="000000"/>
                </a:solidFill>
                <a:latin typeface="Arial"/>
                <a:ea typeface="ＭＳ Ｐゴシック" charset="0"/>
                <a:cs typeface="Arial"/>
              </a:rPr>
              <a:t>Analytic </a:t>
            </a:r>
            <a:r>
              <a:rPr lang="en-US" sz="2800" dirty="0" smtClean="0">
                <a:solidFill>
                  <a:srgbClr val="000000"/>
                </a:solidFill>
                <a:latin typeface="Arial"/>
                <a:ea typeface="ＭＳ Ｐゴシック" charset="0"/>
                <a:cs typeface="Arial"/>
              </a:rPr>
              <a:t>potential</a:t>
            </a:r>
            <a:endParaRPr lang="en-US" sz="2800" dirty="0">
              <a:latin typeface="Arial"/>
              <a:ea typeface="ＭＳ Ｐゴシック" charset="0"/>
              <a:cs typeface="Arial"/>
            </a:endParaRPr>
          </a:p>
        </p:txBody>
      </p:sp>
      <p:sp>
        <p:nvSpPr>
          <p:cNvPr id="21506" name="Content Placeholder 2"/>
          <p:cNvSpPr>
            <a:spLocks noGrp="1"/>
          </p:cNvSpPr>
          <p:nvPr>
            <p:ph idx="1"/>
          </p:nvPr>
        </p:nvSpPr>
        <p:spPr>
          <a:xfrm>
            <a:off x="533400" y="1143000"/>
            <a:ext cx="8763000" cy="3429000"/>
          </a:xfrm>
        </p:spPr>
        <p:txBody>
          <a:bodyPr/>
          <a:lstStyle/>
          <a:p>
            <a:pPr marL="57150" indent="0" eaLnBrk="1" hangingPunct="1">
              <a:buNone/>
            </a:pPr>
            <a:r>
              <a:rPr lang="en-US" sz="2000" u="sng" dirty="0" smtClean="0">
                <a:solidFill>
                  <a:srgbClr val="000000"/>
                </a:solidFill>
                <a:latin typeface="Arial"/>
                <a:cs typeface="Arial"/>
              </a:rPr>
              <a:t>Value beyond </a:t>
            </a:r>
            <a:r>
              <a:rPr lang="en-US" sz="2000" u="sng" dirty="0">
                <a:solidFill>
                  <a:srgbClr val="000000"/>
                </a:solidFill>
                <a:latin typeface="Arial"/>
                <a:cs typeface="Arial"/>
              </a:rPr>
              <a:t>original intended </a:t>
            </a:r>
            <a:r>
              <a:rPr lang="en-US" sz="2000" u="sng" dirty="0" smtClean="0">
                <a:solidFill>
                  <a:srgbClr val="000000"/>
                </a:solidFill>
                <a:latin typeface="Arial"/>
                <a:cs typeface="Arial"/>
              </a:rPr>
              <a:t>use</a:t>
            </a:r>
            <a:r>
              <a:rPr lang="en-US" sz="1000" dirty="0" smtClean="0">
                <a:ea typeface="ＭＳ Ｐゴシック" charset="0"/>
                <a:cs typeface="Baskerville"/>
              </a:rPr>
              <a:t/>
            </a:r>
            <a:br>
              <a:rPr lang="en-US" sz="1000" dirty="0" smtClean="0">
                <a:ea typeface="ＭＳ Ｐゴシック" charset="0"/>
                <a:cs typeface="Baskerville"/>
              </a:rPr>
            </a:br>
            <a:endParaRPr lang="en-US" sz="1000" dirty="0" smtClean="0">
              <a:ea typeface="ＭＳ Ｐゴシック" charset="0"/>
              <a:cs typeface="Baskerville"/>
            </a:endParaRPr>
          </a:p>
          <a:p>
            <a:pPr marL="857250" lvl="2" indent="0" eaLnBrk="1" hangingPunct="1">
              <a:buNone/>
            </a:pPr>
            <a:endParaRPr lang="en-US" dirty="0" smtClean="0">
              <a:latin typeface="Arial"/>
              <a:ea typeface="ＭＳ Ｐゴシック" charset="0"/>
              <a:cs typeface="Arial"/>
            </a:endParaRPr>
          </a:p>
          <a:p>
            <a:pPr marL="857250" lvl="2" indent="0" eaLnBrk="1" hangingPunct="1">
              <a:buNone/>
            </a:pPr>
            <a:r>
              <a:rPr lang="en-US" dirty="0" smtClean="0">
                <a:latin typeface="Arial"/>
                <a:ea typeface="ＭＳ Ｐゴシック" charset="0"/>
                <a:cs typeface="Arial"/>
              </a:rPr>
              <a:t>Long</a:t>
            </a:r>
            <a:r>
              <a:rPr lang="en-US" dirty="0" smtClean="0">
                <a:latin typeface="Arial"/>
                <a:ea typeface="ＭＳ Ｐゴシック" charset="0"/>
                <a:cs typeface="Arial"/>
              </a:rPr>
              <a:t>-term			</a:t>
            </a:r>
          </a:p>
          <a:p>
            <a:pPr marL="857250" lvl="2" indent="0" eaLnBrk="1" hangingPunct="1">
              <a:buNone/>
            </a:pPr>
            <a:endParaRPr lang="en-US" dirty="0" smtClean="0">
              <a:latin typeface="Arial"/>
              <a:ea typeface="ＭＳ Ｐゴシック" charset="0"/>
              <a:cs typeface="Arial"/>
            </a:endParaRPr>
          </a:p>
          <a:p>
            <a:pPr marL="857250" lvl="2" indent="0" eaLnBrk="1" hangingPunct="1">
              <a:buNone/>
            </a:pPr>
            <a:endParaRPr lang="en-US" dirty="0">
              <a:latin typeface="Arial"/>
              <a:ea typeface="ＭＳ Ｐゴシック" charset="0"/>
              <a:cs typeface="Arial"/>
            </a:endParaRPr>
          </a:p>
          <a:p>
            <a:pPr marL="857250" lvl="2" indent="0" eaLnBrk="1" hangingPunct="1">
              <a:buNone/>
            </a:pPr>
            <a:endParaRPr lang="en-US" dirty="0" smtClean="0">
              <a:latin typeface="Arial"/>
              <a:ea typeface="ＭＳ Ｐゴシック" charset="0"/>
              <a:cs typeface="Arial"/>
            </a:endParaRPr>
          </a:p>
          <a:p>
            <a:pPr marL="857250" lvl="2" indent="0" eaLnBrk="1" hangingPunct="1">
              <a:buNone/>
            </a:pPr>
            <a:r>
              <a:rPr lang="en-US" b="1" dirty="0">
                <a:solidFill>
                  <a:srgbClr val="0000FF"/>
                </a:solidFill>
                <a:latin typeface="Arial"/>
                <a:ea typeface="ＭＳ Ｐゴシック" charset="0"/>
                <a:cs typeface="Arial"/>
              </a:rPr>
              <a:t>u</a:t>
            </a:r>
            <a:r>
              <a:rPr lang="en-US" b="1" dirty="0" smtClean="0">
                <a:solidFill>
                  <a:srgbClr val="0000FF"/>
                </a:solidFill>
                <a:latin typeface="Arial"/>
                <a:ea typeface="ＭＳ Ｐゴシック" charset="0"/>
                <a:cs typeface="Arial"/>
              </a:rPr>
              <a:t>tility</a:t>
            </a:r>
            <a:r>
              <a:rPr lang="en-US" dirty="0" smtClean="0">
                <a:latin typeface="Arial"/>
                <a:ea typeface="ＭＳ Ｐゴシック" charset="0"/>
                <a:cs typeface="Arial"/>
              </a:rPr>
              <a:t>				</a:t>
            </a:r>
            <a:endParaRPr lang="en-US" dirty="0">
              <a:latin typeface="Arial"/>
              <a:ea typeface="ＭＳ Ｐゴシック" charset="0"/>
              <a:cs typeface="Arial"/>
            </a:endParaRPr>
          </a:p>
          <a:p>
            <a:pPr lvl="1" eaLnBrk="1" hangingPunct="1">
              <a:buFontTx/>
              <a:buChar char="-"/>
            </a:pPr>
            <a:endParaRPr lang="en-US" sz="2000" dirty="0" smtClean="0">
              <a:latin typeface="Arial"/>
              <a:ea typeface="ＭＳ Ｐゴシック" charset="0"/>
              <a:cs typeface="Arial"/>
            </a:endParaRPr>
          </a:p>
          <a:p>
            <a:pPr marL="857250" lvl="2" indent="0" eaLnBrk="1" hangingPunct="1">
              <a:buNone/>
            </a:pPr>
            <a:r>
              <a:rPr lang="en-US" dirty="0" smtClean="0">
                <a:latin typeface="Arial"/>
                <a:ea typeface="ＭＳ Ｐゴシック" charset="0"/>
                <a:cs typeface="Arial"/>
              </a:rPr>
              <a:t>user </a:t>
            </a:r>
            <a:br>
              <a:rPr lang="en-US" dirty="0" smtClean="0">
                <a:latin typeface="Arial"/>
                <a:ea typeface="ＭＳ Ｐゴシック" charset="0"/>
                <a:cs typeface="Arial"/>
              </a:rPr>
            </a:br>
            <a:r>
              <a:rPr lang="en-US" dirty="0" smtClean="0">
                <a:latin typeface="Arial"/>
                <a:ea typeface="ＭＳ Ｐゴシック" charset="0"/>
                <a:cs typeface="Arial"/>
              </a:rPr>
              <a:t>communities</a:t>
            </a:r>
          </a:p>
          <a:p>
            <a:pPr marL="1314450" lvl="3" indent="0">
              <a:buNone/>
            </a:pPr>
            <a:endParaRPr lang="en-US" sz="1500" dirty="0" smtClean="0">
              <a:latin typeface="Baskerville"/>
              <a:ea typeface="ＭＳ Ｐゴシック" charset="0"/>
              <a:cs typeface="Baskerville"/>
            </a:endParaRPr>
          </a:p>
          <a:p>
            <a:pPr marL="1314450" lvl="3" indent="0">
              <a:buNone/>
            </a:pPr>
            <a:endParaRPr lang="en-US" sz="2000" dirty="0">
              <a:latin typeface="Arial"/>
              <a:cs typeface="Arial"/>
            </a:endParaRPr>
          </a:p>
          <a:p>
            <a:pPr marL="57150" indent="0">
              <a:buNone/>
            </a:pPr>
            <a:r>
              <a:rPr lang="en-US" sz="2000" dirty="0" smtClean="0">
                <a:latin typeface="Arial"/>
                <a:cs typeface="Arial"/>
              </a:rPr>
              <a:t>	</a:t>
            </a:r>
            <a:endParaRPr lang="en-US" sz="2400" dirty="0">
              <a:latin typeface="Baskerville"/>
              <a:ea typeface="ＭＳ Ｐゴシック" charset="0"/>
              <a:cs typeface="Baskerville"/>
            </a:endParaRPr>
          </a:p>
        </p:txBody>
      </p:sp>
      <p:grpSp>
        <p:nvGrpSpPr>
          <p:cNvPr id="3" name="Group 2"/>
          <p:cNvGrpSpPr/>
          <p:nvPr/>
        </p:nvGrpSpPr>
        <p:grpSpPr>
          <a:xfrm>
            <a:off x="3352800" y="3276600"/>
            <a:ext cx="6019800" cy="1600200"/>
            <a:chOff x="3352800" y="2667000"/>
            <a:chExt cx="6019800" cy="1600200"/>
          </a:xfrm>
        </p:grpSpPr>
        <p:sp>
          <p:nvSpPr>
            <p:cNvPr id="8" name="Right Arrow 7"/>
            <p:cNvSpPr/>
            <p:nvPr/>
          </p:nvSpPr>
          <p:spPr bwMode="auto">
            <a:xfrm>
              <a:off x="4495800" y="3325368"/>
              <a:ext cx="1066800" cy="256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Baskerville"/>
                <a:ea typeface="ＭＳ Ｐゴシック" charset="0"/>
                <a:cs typeface="Baskerville"/>
              </a:endParaRPr>
            </a:p>
          </p:txBody>
        </p:sp>
        <p:sp>
          <p:nvSpPr>
            <p:cNvPr id="10" name="Content Placeholder 2"/>
            <p:cNvSpPr txBox="1">
              <a:spLocks/>
            </p:cNvSpPr>
            <p:nvPr/>
          </p:nvSpPr>
          <p:spPr bwMode="auto">
            <a:xfrm>
              <a:off x="5638800" y="2895600"/>
              <a:ext cx="3733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457200" lvl="1" indent="0" eaLnBrk="1" hangingPunct="1">
                <a:buNone/>
              </a:pPr>
              <a:r>
                <a:rPr lang="en-US" sz="2000" u="sng" baseline="0" dirty="0">
                  <a:latin typeface="Arial"/>
                  <a:ea typeface="ＭＳ Ｐゴシック" charset="0"/>
                  <a:cs typeface="Arial"/>
                </a:rPr>
                <a:t/>
              </a:r>
              <a:br>
                <a:rPr lang="en-US" sz="2000" u="sng" baseline="0" dirty="0">
                  <a:latin typeface="Arial"/>
                  <a:ea typeface="ＭＳ Ｐゴシック" charset="0"/>
                  <a:cs typeface="Arial"/>
                </a:rPr>
              </a:br>
              <a:r>
                <a:rPr lang="en-US" sz="2000" u="sng" baseline="0" dirty="0" smtClean="0">
                  <a:latin typeface="Arial"/>
                  <a:ea typeface="ＭＳ Ｐゴシック" charset="0"/>
                  <a:cs typeface="Arial"/>
                </a:rPr>
                <a:t>fit </a:t>
              </a:r>
              <a:r>
                <a:rPr lang="en-US" sz="2000" u="sng" baseline="0" dirty="0" smtClean="0">
                  <a:latin typeface="Arial"/>
                  <a:ea typeface="ＭＳ Ｐゴシック" charset="0"/>
                  <a:cs typeface="Arial"/>
                </a:rPr>
                <a:t>for purpose</a:t>
              </a:r>
            </a:p>
            <a:p>
              <a:pPr marL="457200" lvl="1" indent="0" eaLnBrk="1" hangingPunct="1">
                <a:buNone/>
              </a:pPr>
              <a:r>
                <a:rPr lang="en-US" sz="2000" u="sng" baseline="0" dirty="0" smtClean="0">
                  <a:latin typeface="Arial"/>
                  <a:ea typeface="ＭＳ Ｐゴシック" charset="0"/>
                  <a:cs typeface="Arial"/>
                </a:rPr>
                <a:t>for new applications</a:t>
              </a:r>
            </a:p>
            <a:p>
              <a:pPr eaLnBrk="1" hangingPunct="1">
                <a:buFontTx/>
                <a:buChar char="-"/>
              </a:pPr>
              <a:endParaRPr lang="en-US" sz="2400" dirty="0" smtClean="0">
                <a:latin typeface="Baskerville"/>
                <a:ea typeface="ＭＳ Ｐゴシック" charset="0"/>
                <a:cs typeface="Baskerville"/>
              </a:endParaRPr>
            </a:p>
            <a:p>
              <a:pPr marL="0" indent="0" eaLnBrk="1" hangingPunct="1">
                <a:buFontTx/>
                <a:buNone/>
              </a:pPr>
              <a:endParaRPr lang="en-US" sz="2400" dirty="0" smtClean="0">
                <a:latin typeface="Baskerville"/>
                <a:ea typeface="ＭＳ Ｐゴシック" charset="0"/>
                <a:cs typeface="Baskerville"/>
              </a:endParaRPr>
            </a:p>
            <a:p>
              <a:pPr marL="0" indent="0" eaLnBrk="1" hangingPunct="1">
                <a:buFontTx/>
                <a:buNone/>
              </a:pPr>
              <a:endParaRPr lang="en-US" sz="2400" dirty="0" smtClean="0">
                <a:latin typeface="Baskerville"/>
                <a:ea typeface="ＭＳ Ｐゴシック" charset="0"/>
                <a:cs typeface="Baskerville"/>
              </a:endParaRPr>
            </a:p>
            <a:p>
              <a:pPr marL="0" indent="0" eaLnBrk="1" hangingPunct="1">
                <a:buFontTx/>
                <a:buNone/>
              </a:pPr>
              <a:endParaRPr lang="en-US" sz="2400" dirty="0" smtClean="0">
                <a:latin typeface="Baskerville"/>
                <a:ea typeface="ＭＳ Ｐゴシック" charset="0"/>
                <a:cs typeface="Baskerville"/>
              </a:endParaRPr>
            </a:p>
            <a:p>
              <a:pPr marL="0" indent="0" eaLnBrk="1" hangingPunct="1">
                <a:buFontTx/>
                <a:buNone/>
              </a:pPr>
              <a:endParaRPr lang="en-US" sz="2400" dirty="0">
                <a:latin typeface="Baskerville"/>
                <a:ea typeface="ＭＳ Ｐゴシック" charset="0"/>
                <a:cs typeface="Baskerville"/>
              </a:endParaRPr>
            </a:p>
          </p:txBody>
        </p:sp>
        <p:sp>
          <p:nvSpPr>
            <p:cNvPr id="14" name="Right Brace 13"/>
            <p:cNvSpPr/>
            <p:nvPr/>
          </p:nvSpPr>
          <p:spPr bwMode="auto">
            <a:xfrm>
              <a:off x="3352800" y="2667000"/>
              <a:ext cx="457200" cy="16002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Arial" charset="0"/>
                <a:ea typeface="ＭＳ Ｐゴシック" charset="0"/>
                <a:cs typeface="ＭＳ Ｐゴシック" charset="0"/>
              </a:endParaRPr>
            </a:p>
          </p:txBody>
        </p:sp>
      </p:grpSp>
      <p:grpSp>
        <p:nvGrpSpPr>
          <p:cNvPr id="2" name="Group 1"/>
          <p:cNvGrpSpPr/>
          <p:nvPr/>
        </p:nvGrpSpPr>
        <p:grpSpPr>
          <a:xfrm>
            <a:off x="4419600" y="1828800"/>
            <a:ext cx="5410200" cy="457200"/>
            <a:chOff x="4419600" y="1981200"/>
            <a:chExt cx="5410200" cy="457200"/>
          </a:xfrm>
        </p:grpSpPr>
        <p:sp>
          <p:nvSpPr>
            <p:cNvPr id="7" name="Content Placeholder 2"/>
            <p:cNvSpPr txBox="1">
              <a:spLocks/>
            </p:cNvSpPr>
            <p:nvPr/>
          </p:nvSpPr>
          <p:spPr bwMode="auto">
            <a:xfrm>
              <a:off x="6019800" y="1981200"/>
              <a:ext cx="381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57150" indent="0" eaLnBrk="1" hangingPunct="1">
                <a:buNone/>
              </a:pPr>
              <a:r>
                <a:rPr lang="en-US" sz="2000" baseline="0" dirty="0" smtClean="0">
                  <a:latin typeface="Arial"/>
                  <a:ea typeface="ＭＳ Ｐゴシック" charset="0"/>
                  <a:cs typeface="Arial"/>
                </a:rPr>
                <a:t>preservation </a:t>
              </a:r>
              <a:r>
                <a:rPr lang="en-US" sz="2000" baseline="0" dirty="0" smtClean="0">
                  <a:latin typeface="Arial"/>
                  <a:ea typeface="ＭＳ Ｐゴシック" charset="0"/>
                  <a:cs typeface="Arial"/>
                </a:rPr>
                <a:t>ready</a:t>
              </a:r>
            </a:p>
            <a:p>
              <a:pPr marL="457200" lvl="1" indent="0" eaLnBrk="1" hangingPunct="1">
                <a:buFontTx/>
                <a:buNone/>
              </a:pPr>
              <a:endParaRPr lang="en-US" sz="1600" baseline="0" dirty="0" smtClean="0">
                <a:latin typeface="Baskerville"/>
                <a:ea typeface="ＭＳ Ｐゴシック" charset="0"/>
                <a:cs typeface="Baskerville"/>
              </a:endParaRPr>
            </a:p>
            <a:p>
              <a:pPr marL="457200" lvl="1" indent="0" eaLnBrk="1" hangingPunct="1">
                <a:buNone/>
              </a:pPr>
              <a:r>
                <a:rPr lang="en-US" baseline="0" dirty="0" smtClean="0">
                  <a:latin typeface="Baskerville"/>
                  <a:ea typeface="ＭＳ Ｐゴシック" charset="0"/>
                  <a:cs typeface="Baskerville"/>
                </a:rPr>
                <a:t>	</a:t>
              </a:r>
              <a:endParaRPr lang="en-US" sz="2400" dirty="0" smtClean="0">
                <a:latin typeface="Baskerville"/>
                <a:ea typeface="ＭＳ Ｐゴシック" charset="0"/>
                <a:cs typeface="Baskerville"/>
              </a:endParaRPr>
            </a:p>
            <a:p>
              <a:pPr marL="0" indent="0" eaLnBrk="1" hangingPunct="1">
                <a:buFontTx/>
                <a:buNone/>
              </a:pPr>
              <a:endParaRPr lang="en-US" sz="2400" dirty="0" smtClean="0">
                <a:latin typeface="Baskerville"/>
                <a:ea typeface="ＭＳ Ｐゴシック" charset="0"/>
                <a:cs typeface="Baskerville"/>
              </a:endParaRPr>
            </a:p>
            <a:p>
              <a:pPr marL="0" indent="0" eaLnBrk="1" hangingPunct="1">
                <a:buFontTx/>
                <a:buNone/>
              </a:pPr>
              <a:endParaRPr lang="en-US" sz="2400" dirty="0" smtClean="0">
                <a:latin typeface="Baskerville"/>
                <a:ea typeface="ＭＳ Ｐゴシック" charset="0"/>
                <a:cs typeface="Baskerville"/>
              </a:endParaRPr>
            </a:p>
            <a:p>
              <a:pPr marL="0" indent="0" eaLnBrk="1" hangingPunct="1">
                <a:buFontTx/>
                <a:buNone/>
              </a:pPr>
              <a:endParaRPr lang="en-US" sz="2400" dirty="0" smtClean="0">
                <a:latin typeface="Baskerville"/>
                <a:ea typeface="ＭＳ Ｐゴシック" charset="0"/>
                <a:cs typeface="Baskerville"/>
              </a:endParaRPr>
            </a:p>
            <a:p>
              <a:pPr marL="0" indent="0" eaLnBrk="1" hangingPunct="1">
                <a:buFontTx/>
                <a:buNone/>
              </a:pPr>
              <a:endParaRPr lang="en-US" sz="2400" dirty="0">
                <a:latin typeface="Baskerville"/>
                <a:ea typeface="ＭＳ Ｐゴシック" charset="0"/>
                <a:cs typeface="Baskerville"/>
              </a:endParaRPr>
            </a:p>
          </p:txBody>
        </p:sp>
        <p:sp>
          <p:nvSpPr>
            <p:cNvPr id="17" name="Right Arrow 16"/>
            <p:cNvSpPr/>
            <p:nvPr/>
          </p:nvSpPr>
          <p:spPr bwMode="auto">
            <a:xfrm>
              <a:off x="4419600" y="2106168"/>
              <a:ext cx="1066800" cy="256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rgbClr val="000000"/>
                </a:solidFill>
                <a:effectLst/>
                <a:latin typeface="Baskerville"/>
                <a:ea typeface="ＭＳ Ｐゴシック" charset="0"/>
                <a:cs typeface="Baskerville"/>
              </a:endParaRPr>
            </a:p>
          </p:txBody>
        </p:sp>
      </p:grpSp>
      <p:sp>
        <p:nvSpPr>
          <p:cNvPr id="5" name="TextBox 4"/>
          <p:cNvSpPr txBox="1"/>
          <p:nvPr/>
        </p:nvSpPr>
        <p:spPr>
          <a:xfrm>
            <a:off x="8198556" y="5418667"/>
            <a:ext cx="184666" cy="338554"/>
          </a:xfrm>
          <a:prstGeom prst="rect">
            <a:avLst/>
          </a:prstGeom>
          <a:noFill/>
        </p:spPr>
        <p:txBody>
          <a:bodyPr wrap="none" rtlCol="0">
            <a:spAutoFit/>
          </a:bodyPr>
          <a:lstStyle/>
          <a:p>
            <a:endParaRPr lang="en-US" dirty="0"/>
          </a:p>
        </p:txBody>
      </p:sp>
      <p:sp>
        <p:nvSpPr>
          <p:cNvPr id="6" name="TextBox 5"/>
          <p:cNvSpPr txBox="1"/>
          <p:nvPr/>
        </p:nvSpPr>
        <p:spPr>
          <a:xfrm>
            <a:off x="777960" y="5094982"/>
            <a:ext cx="7604040" cy="1077218"/>
          </a:xfrm>
          <a:prstGeom prst="rect">
            <a:avLst/>
          </a:prstGeom>
          <a:noFill/>
        </p:spPr>
        <p:txBody>
          <a:bodyPr wrap="none" rtlCol="0">
            <a:spAutoFit/>
          </a:bodyPr>
          <a:lstStyle/>
          <a:p>
            <a:pPr marL="57150" indent="0" algn="l">
              <a:buNone/>
            </a:pPr>
            <a:r>
              <a:rPr lang="en-US" sz="2000" baseline="0" dirty="0">
                <a:latin typeface="Arial"/>
                <a:cs typeface="Arial"/>
              </a:rPr>
              <a:t>High AP – applicable and functional</a:t>
            </a:r>
          </a:p>
          <a:p>
            <a:pPr lvl="1" algn="l"/>
            <a:r>
              <a:rPr lang="en-US" sz="2000" baseline="0" dirty="0">
                <a:latin typeface="Arial"/>
                <a:cs typeface="Arial"/>
              </a:rPr>
              <a:t>		to multiple communities   /   high priority problems</a:t>
            </a:r>
          </a:p>
          <a:p>
            <a:pPr algn="l"/>
            <a:endParaRPr lang="en-US" baseline="0" dirty="0"/>
          </a:p>
        </p:txBody>
      </p:sp>
      <p:sp>
        <p:nvSpPr>
          <p:cNvPr id="9" name="TextBox 8"/>
          <p:cNvSpPr txBox="1"/>
          <p:nvPr/>
        </p:nvSpPr>
        <p:spPr>
          <a:xfrm>
            <a:off x="3733800" y="2438400"/>
            <a:ext cx="5267387" cy="1077218"/>
          </a:xfrm>
          <a:prstGeom prst="rect">
            <a:avLst/>
          </a:prstGeom>
          <a:noFill/>
        </p:spPr>
        <p:txBody>
          <a:bodyPr wrap="none" rtlCol="0">
            <a:spAutoFit/>
          </a:bodyPr>
          <a:lstStyle/>
          <a:p>
            <a:pPr algn="l"/>
            <a:r>
              <a:rPr lang="en-US" sz="1600" i="1" baseline="0" dirty="0"/>
              <a:t>representation information, context, metadata, fixity, etc. </a:t>
            </a:r>
            <a:endParaRPr lang="en-US" sz="1600" i="1" baseline="0" dirty="0" smtClean="0"/>
          </a:p>
          <a:p>
            <a:pPr algn="l"/>
            <a:r>
              <a:rPr lang="en-US" sz="1600" i="1" baseline="0" dirty="0" smtClean="0"/>
              <a:t>that </a:t>
            </a:r>
            <a:r>
              <a:rPr lang="en-US" sz="1600" i="1" baseline="0" dirty="0"/>
              <a:t>someone -- or some machine -- other than the </a:t>
            </a:r>
            <a:endParaRPr lang="en-US" sz="1600" i="1" baseline="0" dirty="0" smtClean="0"/>
          </a:p>
          <a:p>
            <a:pPr algn="l"/>
            <a:r>
              <a:rPr lang="en-US" sz="1600" i="1" baseline="0" dirty="0" smtClean="0"/>
              <a:t>original </a:t>
            </a:r>
            <a:r>
              <a:rPr lang="en-US" sz="1600" i="1" baseline="0" dirty="0"/>
              <a:t>data producer can use and interpret the data.</a:t>
            </a:r>
            <a:endParaRPr lang="en-US" sz="1600" i="1" baseline="0" dirty="0">
              <a:latin typeface="Arial"/>
              <a:cs typeface="Arial"/>
            </a:endParaRPr>
          </a:p>
          <a:p>
            <a:endParaRPr lang="en-US" dirty="0"/>
          </a:p>
        </p:txBody>
      </p:sp>
    </p:spTree>
    <p:extLst>
      <p:ext uri="{BB962C8B-B14F-4D97-AF65-F5344CB8AC3E}">
        <p14:creationId xmlns:p14="http://schemas.microsoft.com/office/powerpoint/2010/main" val="162523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55904"/>
            <a:ext cx="9144000" cy="743292"/>
          </a:xfrm>
          <a:solidFill>
            <a:schemeClr val="bg1">
              <a:lumMod val="85000"/>
            </a:schemeClr>
          </a:solidFill>
        </p:spPr>
        <p:txBody>
          <a:bodyPr>
            <a:normAutofit/>
          </a:bodyPr>
          <a:lstStyle/>
          <a:p>
            <a:pPr algn="ctr" eaLnBrk="1" hangingPunct="1"/>
            <a:r>
              <a:rPr lang="en-US" sz="2800" dirty="0" smtClean="0">
                <a:solidFill>
                  <a:srgbClr val="000000"/>
                </a:solidFill>
                <a:latin typeface="Arial"/>
                <a:cs typeface="Arial"/>
              </a:rPr>
              <a:t>Utility for producers – compound units</a:t>
            </a:r>
            <a:endParaRPr lang="en-US" sz="2800" dirty="0">
              <a:solidFill>
                <a:srgbClr val="000000"/>
              </a:solidFill>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0484031"/>
              </p:ext>
            </p:extLst>
          </p:nvPr>
        </p:nvGraphicFramePr>
        <p:xfrm>
          <a:off x="0" y="685800"/>
          <a:ext cx="9144000" cy="6172200"/>
        </p:xfrm>
        <a:graphic>
          <a:graphicData uri="http://schemas.openxmlformats.org/drawingml/2006/table">
            <a:tbl>
              <a:tblPr/>
              <a:tblGrid>
                <a:gridCol w="1524000"/>
                <a:gridCol w="2133600"/>
                <a:gridCol w="1676400"/>
                <a:gridCol w="1889125"/>
                <a:gridCol w="1920875"/>
              </a:tblGrid>
              <a:tr h="53364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charset="0"/>
                          <a:ea typeface="ＭＳ Ｐゴシック" charset="-128"/>
                          <a:cs typeface="ＭＳ Ｐゴシック" charset="-128"/>
                        </a:rPr>
                        <a:t>Geobiology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ea typeface="ＭＳ Ｐゴシック" charset="-128"/>
                          <a:cs typeface="ＭＳ Ｐゴシック" charset="-128"/>
                        </a:rPr>
                        <a:t>Volcanology </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charset="0"/>
                          <a:ea typeface="ＭＳ Ｐゴシック" charset="-128"/>
                          <a:cs typeface="ＭＳ Ｐゴシック" charset="-128"/>
                        </a:rPr>
                        <a:t>Soil ecology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charset="0"/>
                          <a:ea typeface="ＭＳ Ｐゴシック" charset="-128"/>
                          <a:cs typeface="ＭＳ Ｐゴシック" charset="-128"/>
                        </a:rPr>
                        <a:t>Sensor science</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433363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charset="0"/>
                          <a:ea typeface="ＭＳ Ｐゴシック" charset="-128"/>
                          <a:cs typeface="ＭＳ Ｐゴシック" charset="-128"/>
                        </a:rPr>
                        <a:t>Data </a:t>
                      </a:r>
                      <a:r>
                        <a:rPr kumimoji="0" lang="en-US" sz="2000" b="1" i="0" u="none" strike="noStrike" cap="none" normalizeH="0" baseline="0" dirty="0">
                          <a:ln>
                            <a:noFill/>
                          </a:ln>
                          <a:solidFill>
                            <a:srgbClr val="000000"/>
                          </a:solidFill>
                          <a:effectLst/>
                          <a:latin typeface="Calibri" charset="0"/>
                          <a:ea typeface="ＭＳ Ｐゴシック" charset="-128"/>
                          <a:cs typeface="ＭＳ Ｐゴシック" charset="-128"/>
                        </a:rPr>
                        <a:t>unit</a:t>
                      </a:r>
                    </a:p>
                  </a:txBody>
                  <a:tcPr horzOverflow="overflow">
                    <a:lnL w="12700" cap="flat" cmpd="sng" algn="ctr">
                      <a:solidFill>
                        <a:schemeClr val="bg1"/>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rgbClr val="000000"/>
                        </a:solidFill>
                        <a:effectLst/>
                        <a:latin typeface="Arial"/>
                        <a:ea typeface="ＭＳ Ｐゴシック" charset="-128"/>
                        <a:cs typeface="Arial"/>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Arial"/>
                          <a:ea typeface="ＭＳ Ｐゴシック" charset="-128"/>
                          <a:cs typeface="Arial"/>
                        </a:rPr>
                        <a:t>Site-specific </a:t>
                      </a:r>
                      <a:br>
                        <a:rPr kumimoji="0" lang="en-US" sz="1800" b="1" i="0" u="sng" strike="noStrike" cap="none" normalizeH="0" baseline="0" dirty="0" smtClean="0">
                          <a:ln>
                            <a:noFill/>
                          </a:ln>
                          <a:solidFill>
                            <a:srgbClr val="000000"/>
                          </a:solidFill>
                          <a:effectLst/>
                          <a:latin typeface="Arial"/>
                          <a:ea typeface="ＭＳ Ｐゴシック" charset="-128"/>
                          <a:cs typeface="Arial"/>
                        </a:rPr>
                      </a:br>
                      <a:r>
                        <a:rPr kumimoji="0" lang="en-US" sz="1800" b="1" i="0" u="sng" strike="noStrike" cap="none" normalizeH="0" baseline="0" dirty="0" smtClean="0">
                          <a:ln>
                            <a:noFill/>
                          </a:ln>
                          <a:solidFill>
                            <a:srgbClr val="000000"/>
                          </a:solidFill>
                          <a:effectLst/>
                          <a:latin typeface="Arial"/>
                          <a:ea typeface="ＭＳ Ｐゴシック" charset="-128"/>
                          <a:cs typeface="Arial"/>
                        </a:rPr>
                        <a:t>time </a:t>
                      </a:r>
                      <a:r>
                        <a:rPr kumimoji="0" lang="en-US" sz="1800" b="1" i="0" u="sng" strike="noStrike" cap="none" normalizeH="0" baseline="0" dirty="0">
                          <a:ln>
                            <a:noFill/>
                          </a:ln>
                          <a:solidFill>
                            <a:srgbClr val="000000"/>
                          </a:solidFill>
                          <a:effectLst/>
                          <a:latin typeface="Arial"/>
                          <a:ea typeface="ＭＳ Ｐゴシック" charset="-128"/>
                          <a:cs typeface="Arial"/>
                        </a:rPr>
                        <a:t>series</a:t>
                      </a:r>
                      <a:r>
                        <a:rPr kumimoji="0" lang="en-US" sz="1800" b="0" i="0" u="none" strike="noStrike" cap="none" normalizeH="0" baseline="0" dirty="0">
                          <a:ln>
                            <a:noFill/>
                          </a:ln>
                          <a:solidFill>
                            <a:srgbClr val="000000"/>
                          </a:solidFill>
                          <a:effectLst/>
                          <a:latin typeface="Arial"/>
                          <a:ea typeface="ＭＳ Ｐゴシック" charset="-128"/>
                          <a:cs typeface="Arial"/>
                        </a:rPr>
                        <a:t>:  </a:t>
                      </a:r>
                      <a:br>
                        <a:rPr kumimoji="0" lang="en-US" sz="1800" b="0" i="0" u="none" strike="noStrike" cap="none" normalizeH="0" baseline="0" dirty="0">
                          <a:ln>
                            <a:noFill/>
                          </a:ln>
                          <a:solidFill>
                            <a:srgbClr val="000000"/>
                          </a:solidFill>
                          <a:effectLst/>
                          <a:latin typeface="Arial"/>
                          <a:ea typeface="ＭＳ Ｐゴシック" charset="-128"/>
                          <a:cs typeface="Arial"/>
                        </a:rPr>
                      </a:b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285750" indent="-285750">
                        <a:buFontTx/>
                        <a:buChar char="-"/>
                      </a:pPr>
                      <a:r>
                        <a:rPr kumimoji="0" lang="en-US" sz="1800" b="0" i="0" u="none" strike="noStrike" cap="none" normalizeH="0" baseline="0" dirty="0">
                          <a:ln>
                            <a:noFill/>
                          </a:ln>
                          <a:solidFill>
                            <a:srgbClr val="000000"/>
                          </a:solidFill>
                          <a:effectLst/>
                          <a:latin typeface="Arial"/>
                          <a:ea typeface="ＭＳ Ｐゴシック" charset="-128"/>
                          <a:cs typeface="Arial"/>
                        </a:rPr>
                        <a:t> </a:t>
                      </a:r>
                      <a:r>
                        <a:rPr lang="en-US" sz="1800" baseline="0" dirty="0" smtClean="0">
                          <a:latin typeface="Arial"/>
                          <a:cs typeface="Arial"/>
                        </a:rPr>
                        <a:t>spreadsheets</a:t>
                      </a:r>
                    </a:p>
                    <a:p>
                      <a:pPr marL="457200" lvl="1" indent="0">
                        <a:buFontTx/>
                        <a:buNone/>
                      </a:pPr>
                      <a:r>
                        <a:rPr lang="en-US" sz="1800" baseline="0" dirty="0" smtClean="0">
                          <a:latin typeface="Arial"/>
                          <a:cs typeface="Arial"/>
                        </a:rPr>
                        <a:t> averaged rock, water chemistry measures</a:t>
                      </a:r>
                    </a:p>
                    <a:p>
                      <a:pPr marL="285750" indent="-285750">
                        <a:buFontTx/>
                        <a:buChar char="-"/>
                      </a:pPr>
                      <a:r>
                        <a:rPr lang="en-US" sz="1800" baseline="0" dirty="0" smtClean="0">
                          <a:latin typeface="Arial"/>
                          <a:cs typeface="Arial"/>
                        </a:rPr>
                        <a:t>microscopy images</a:t>
                      </a:r>
                    </a:p>
                    <a:p>
                      <a:pPr marL="285750" indent="-285750">
                        <a:buFontTx/>
                        <a:buChar char="-"/>
                      </a:pPr>
                      <a:r>
                        <a:rPr lang="en-US" sz="1800" baseline="0" dirty="0" smtClean="0">
                          <a:latin typeface="Arial"/>
                          <a:cs typeface="Arial"/>
                        </a:rPr>
                        <a:t>annotated field photos</a:t>
                      </a:r>
                    </a:p>
                    <a:p>
                      <a:pPr marL="285750" indent="-285750">
                        <a:buFontTx/>
                        <a:buChar char="-"/>
                      </a:pPr>
                      <a:r>
                        <a:rPr lang="en-US" sz="1800" baseline="0" dirty="0" smtClean="0">
                          <a:latin typeface="Arial"/>
                          <a:cs typeface="Arial"/>
                        </a:rPr>
                        <a:t>microbial genomic data</a:t>
                      </a:r>
                      <a:endParaRPr kumimoji="0" lang="en-US" sz="1800" b="0" i="0" u="none" strike="noStrike" cap="none" normalizeH="0" baseline="0" dirty="0">
                        <a:ln>
                          <a:noFill/>
                        </a:ln>
                        <a:solidFill>
                          <a:srgbClr val="000000"/>
                        </a:solidFill>
                        <a:effectLst/>
                        <a:latin typeface="Arial"/>
                        <a:ea typeface="ＭＳ Ｐゴシック" charset="-128"/>
                        <a:cs typeface="Arial"/>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rgbClr val="000000"/>
                        </a:solidFill>
                        <a:effectLst/>
                        <a:latin typeface="Arial"/>
                        <a:ea typeface="ＭＳ Ｐゴシック" charset="-128"/>
                        <a:cs typeface="Arial"/>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Arial"/>
                          <a:ea typeface="ＭＳ Ｐゴシック" charset="-128"/>
                          <a:cs typeface="Arial"/>
                        </a:rPr>
                        <a:t>Rock </a:t>
                      </a:r>
                      <a:r>
                        <a:rPr kumimoji="0" lang="en-US" sz="1800" b="1" i="0" u="sng" strike="noStrike" cap="none" normalizeH="0" baseline="0" dirty="0">
                          <a:ln>
                            <a:noFill/>
                          </a:ln>
                          <a:solidFill>
                            <a:srgbClr val="000000"/>
                          </a:solidFill>
                          <a:effectLst/>
                          <a:latin typeface="Arial"/>
                          <a:ea typeface="ＭＳ Ｐゴシック" charset="-128"/>
                          <a:cs typeface="Arial"/>
                        </a:rPr>
                        <a:t>profile</a:t>
                      </a:r>
                      <a:r>
                        <a:rPr kumimoji="0" lang="en-US" sz="1800" b="0" i="0" u="none" strike="noStrike" cap="none" normalizeH="0" baseline="0" dirty="0">
                          <a:ln>
                            <a:noFill/>
                          </a:ln>
                          <a:solidFill>
                            <a:srgbClr val="000000"/>
                          </a:solidFill>
                          <a:effectLst/>
                          <a:latin typeface="Arial"/>
                          <a:ea typeface="ＭＳ Ｐゴシック" charset="-128"/>
                          <a:cs typeface="Arial"/>
                        </a:rPr>
                        <a:t>: </a:t>
                      </a:r>
                      <a:br>
                        <a:rPr kumimoji="0" lang="en-US" sz="1800" b="0" i="0" u="none" strike="noStrike" cap="none" normalizeH="0" baseline="0" dirty="0">
                          <a:ln>
                            <a:noFill/>
                          </a:ln>
                          <a:solidFill>
                            <a:srgbClr val="000000"/>
                          </a:solidFill>
                          <a:effectLst/>
                          <a:latin typeface="Arial"/>
                          <a:ea typeface="ＭＳ Ｐゴシック" charset="-128"/>
                          <a:cs typeface="Arial"/>
                        </a:rPr>
                      </a:b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physical rock</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1" u="none" strike="noStrike" cap="none" normalizeH="0" baseline="0" dirty="0">
                          <a:ln>
                            <a:noFill/>
                          </a:ln>
                          <a:solidFill>
                            <a:srgbClr val="000000"/>
                          </a:solidFill>
                          <a:effectLst/>
                          <a:latin typeface="Arial"/>
                          <a:ea typeface="ＭＳ Ｐゴシック" charset="-128"/>
                          <a:cs typeface="Arial"/>
                        </a:rPr>
                        <a:t>  thin section</a:t>
                      </a: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chemical</a:t>
                      </a:r>
                      <a:br>
                        <a:rPr kumimoji="0" lang="en-US" sz="1800" b="0" i="0" u="none" strike="noStrike" cap="none" normalizeH="0" baseline="0" dirty="0">
                          <a:ln>
                            <a:noFill/>
                          </a:ln>
                          <a:solidFill>
                            <a:srgbClr val="000000"/>
                          </a:solidFill>
                          <a:effectLst/>
                          <a:latin typeface="Arial"/>
                          <a:ea typeface="ＭＳ Ｐゴシック" charset="-128"/>
                          <a:cs typeface="Arial"/>
                        </a:rPr>
                      </a:br>
                      <a:r>
                        <a:rPr kumimoji="0" lang="en-US" sz="1800" b="0" i="0" u="none" strike="noStrike" cap="none" normalizeH="0" baseline="0" dirty="0">
                          <a:ln>
                            <a:noFill/>
                          </a:ln>
                          <a:solidFill>
                            <a:srgbClr val="000000"/>
                          </a:solidFill>
                          <a:effectLst/>
                          <a:latin typeface="Arial"/>
                          <a:ea typeface="ＭＳ Ｐゴシック" charset="-128"/>
                          <a:cs typeface="Arial"/>
                        </a:rPr>
                        <a:t>     analysis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photographs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field notes</a:t>
                      </a: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rgbClr val="000000"/>
                        </a:solidFill>
                        <a:effectLst/>
                        <a:latin typeface="Arial"/>
                        <a:ea typeface="ＭＳ Ｐゴシック" charset="-128"/>
                        <a:cs typeface="Arial"/>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Arial"/>
                          <a:ea typeface="ＭＳ Ｐゴシック" charset="-128"/>
                          <a:cs typeface="Arial"/>
                        </a:rPr>
                        <a:t>Database</a:t>
                      </a:r>
                      <a:r>
                        <a:rPr kumimoji="0" lang="en-US" sz="1800" b="0" i="0" u="none" strike="noStrike" cap="none" normalizeH="0" baseline="0" dirty="0">
                          <a:ln>
                            <a:noFill/>
                          </a:ln>
                          <a:solidFill>
                            <a:srgbClr val="000000"/>
                          </a:solidFill>
                          <a:effectLst/>
                          <a:latin typeface="Arial"/>
                          <a:ea typeface="ＭＳ Ｐゴシック" charset="-128"/>
                          <a:cs typeface="Arial"/>
                        </a:rPr>
                        <a:t>:</a:t>
                      </a:r>
                      <a:br>
                        <a:rPr kumimoji="0" lang="en-US" sz="1800" b="0" i="0" u="none" strike="noStrike" cap="none" normalizeH="0" baseline="0" dirty="0">
                          <a:ln>
                            <a:noFill/>
                          </a:ln>
                          <a:solidFill>
                            <a:srgbClr val="000000"/>
                          </a:solidFill>
                          <a:effectLst/>
                          <a:latin typeface="Arial"/>
                          <a:ea typeface="ＭＳ Ｐゴシック" charset="-128"/>
                          <a:cs typeface="Arial"/>
                        </a:rPr>
                      </a:b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multiple </a:t>
                      </a:r>
                      <a:r>
                        <a:rPr kumimoji="0" lang="en-US" sz="1800" b="0" i="0" u="none" strike="noStrike" cap="none" normalizeH="0" baseline="0" dirty="0" smtClean="0">
                          <a:ln>
                            <a:noFill/>
                          </a:ln>
                          <a:solidFill>
                            <a:srgbClr val="000000"/>
                          </a:solidFill>
                          <a:effectLst/>
                          <a:latin typeface="Arial"/>
                          <a:ea typeface="ＭＳ Ｐゴシック" charset="-128"/>
                          <a:cs typeface="Arial"/>
                        </a:rPr>
                        <a:t>abiotic  </a:t>
                      </a: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rgbClr val="000000"/>
                          </a:solidFill>
                          <a:effectLst/>
                          <a:latin typeface="Arial"/>
                          <a:ea typeface="ＭＳ Ｐゴシック" charset="-128"/>
                          <a:cs typeface="Arial"/>
                        </a:rPr>
                        <a:t>    soil</a:t>
                      </a:r>
                      <a:r>
                        <a:rPr kumimoji="0" lang="en-US" sz="1800" b="0" i="0" u="none" strike="noStrike" cap="none" normalizeH="0" baseline="0" dirty="0" smtClean="0">
                          <a:ln>
                            <a:noFill/>
                          </a:ln>
                          <a:solidFill>
                            <a:srgbClr val="000000"/>
                          </a:solidFill>
                          <a:effectLst/>
                          <a:latin typeface="Arial"/>
                          <a:ea typeface="ＭＳ Ｐゴシック" charset="-128"/>
                          <a:cs typeface="Arial"/>
                        </a:rPr>
                        <a:t>  </a:t>
                      </a:r>
                      <a:br>
                        <a:rPr kumimoji="0" lang="en-US" sz="1800" b="0" i="0" u="none" strike="noStrike" cap="none" normalizeH="0" baseline="0" dirty="0" smtClean="0">
                          <a:ln>
                            <a:noFill/>
                          </a:ln>
                          <a:solidFill>
                            <a:srgbClr val="000000"/>
                          </a:solidFill>
                          <a:effectLst/>
                          <a:latin typeface="Arial"/>
                          <a:ea typeface="ＭＳ Ｐゴシック" charset="-128"/>
                          <a:cs typeface="Arial"/>
                        </a:rPr>
                      </a:br>
                      <a:r>
                        <a:rPr kumimoji="0" lang="en-US" sz="1800" b="0" i="0" u="none" strike="noStrike" cap="none" normalizeH="0" baseline="0" dirty="0" smtClean="0">
                          <a:ln>
                            <a:noFill/>
                          </a:ln>
                          <a:solidFill>
                            <a:srgbClr val="000000"/>
                          </a:solidFill>
                          <a:effectLst/>
                          <a:latin typeface="Arial"/>
                          <a:ea typeface="ＭＳ Ｐゴシック" charset="-128"/>
                          <a:cs typeface="Arial"/>
                        </a:rPr>
                        <a:t>    measures</a:t>
                      </a: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associated</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rgbClr val="000000"/>
                          </a:solidFill>
                          <a:effectLst/>
                          <a:latin typeface="Arial"/>
                          <a:ea typeface="ＭＳ Ｐゴシック" charset="-128"/>
                          <a:cs typeface="Arial"/>
                        </a:rPr>
                        <a:t>      metadata</a:t>
                      </a: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endParaRPr kumimoji="0" lang="en-US" sz="1800" b="1" i="0" u="sng" strike="noStrike" cap="none" normalizeH="0" baseline="0" dirty="0" smtClean="0">
                        <a:ln>
                          <a:noFill/>
                        </a:ln>
                        <a:solidFill>
                          <a:srgbClr val="000000"/>
                        </a:solidFill>
                        <a:effectLst/>
                        <a:latin typeface="Arial"/>
                        <a:ea typeface="ＭＳ Ｐゴシック" charset="-128"/>
                        <a:cs typeface="Arial"/>
                      </a:endParaRPr>
                    </a:p>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1" i="0" u="sng" strike="noStrike" cap="none" normalizeH="0" baseline="0" dirty="0" smtClean="0">
                          <a:ln>
                            <a:noFill/>
                          </a:ln>
                          <a:solidFill>
                            <a:srgbClr val="000000"/>
                          </a:solidFill>
                          <a:effectLst/>
                          <a:latin typeface="Arial"/>
                          <a:ea typeface="ＭＳ Ｐゴシック" charset="-128"/>
                          <a:cs typeface="Arial"/>
                        </a:rPr>
                        <a:t>Database</a:t>
                      </a:r>
                      <a:r>
                        <a:rPr kumimoji="0" lang="en-US" sz="1800" b="0" i="0" u="none" strike="noStrike" cap="none" normalizeH="0" baseline="0" dirty="0">
                          <a:ln>
                            <a:noFill/>
                          </a:ln>
                          <a:solidFill>
                            <a:srgbClr val="000000"/>
                          </a:solidFill>
                          <a:effectLst/>
                          <a:latin typeface="Arial"/>
                          <a:ea typeface="ＭＳ Ｐゴシック" charset="-128"/>
                          <a:cs typeface="Arial"/>
                        </a:rPr>
                        <a:t>:</a:t>
                      </a:r>
                      <a:br>
                        <a:rPr kumimoji="0" lang="en-US" sz="1800" b="0" i="0" u="none" strike="noStrike" cap="none" normalizeH="0" baseline="0" dirty="0">
                          <a:ln>
                            <a:noFill/>
                          </a:ln>
                          <a:solidFill>
                            <a:srgbClr val="000000"/>
                          </a:solidFill>
                          <a:effectLst/>
                          <a:latin typeface="Arial"/>
                          <a:ea typeface="ＭＳ Ｐゴシック" charset="-128"/>
                          <a:cs typeface="Arial"/>
                        </a:rPr>
                      </a:b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ctr" defTabSz="457200" rtl="0" eaLnBrk="1" fontAlgn="base" latinLnBrk="0" hangingPunct="1">
                        <a:lnSpc>
                          <a:spcPct val="100000"/>
                        </a:lnSpc>
                        <a:spcBef>
                          <a:spcPct val="0"/>
                        </a:spcBef>
                        <a:spcAft>
                          <a:spcPct val="0"/>
                        </a:spcAft>
                        <a:buClrTx/>
                        <a:buSzTx/>
                        <a:buFont typeface="Arial" charset="0"/>
                        <a:buNone/>
                        <a:tabLst/>
                      </a:pP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soil </a:t>
                      </a:r>
                      <a:r>
                        <a:rPr kumimoji="0" lang="en-US" sz="1800" b="0" i="0" u="none" strike="noStrike" cap="none" normalizeH="0" baseline="0" dirty="0" smtClean="0">
                          <a:ln>
                            <a:noFill/>
                          </a:ln>
                          <a:solidFill>
                            <a:srgbClr val="000000"/>
                          </a:solidFill>
                          <a:effectLst/>
                          <a:latin typeface="Arial"/>
                          <a:ea typeface="ＭＳ Ｐゴシック" charset="-128"/>
                          <a:cs typeface="Arial"/>
                        </a:rPr>
                        <a:t>data</a:t>
                      </a:r>
                      <a:endParaRPr kumimoji="0" lang="en-US" sz="1800" b="0" i="0" u="none" strike="noStrike" cap="none" normalizeH="0" baseline="0" dirty="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sensor data</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800" b="0" i="0" u="none" strike="noStrike" cap="none" normalizeH="0" baseline="0" dirty="0">
                        <a:ln>
                          <a:noFill/>
                        </a:ln>
                        <a:solidFill>
                          <a:srgbClr val="000000"/>
                        </a:solidFill>
                        <a:effectLst/>
                        <a:latin typeface="Arial"/>
                        <a:ea typeface="ＭＳ Ｐゴシック" charset="-128"/>
                        <a:cs typeface="Arial"/>
                      </a:endParaRPr>
                    </a:p>
                  </a:txBody>
                  <a:tcPr horzOverflow="overflow">
                    <a:lnL w="19050" cap="flat" cmpd="sng" algn="ctr">
                      <a:solidFill>
                        <a:srgbClr val="7F7F7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0D8E8"/>
                    </a:solidFill>
                  </a:tcPr>
                </a:tc>
              </a:tr>
              <a:tr h="130492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charset="0"/>
                          <a:ea typeface="ＭＳ Ｐゴシック" charset="-128"/>
                          <a:cs typeface="ＭＳ Ｐゴシック" charset="-128"/>
                        </a:rPr>
                        <a:t>Sharing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charset="0"/>
                          <a:ea typeface="ＭＳ Ｐゴシック" charset="-128"/>
                          <a:cs typeface="ＭＳ Ｐゴシック" charset="-128"/>
                        </a:rPr>
                        <a:t>conventions</a:t>
                      </a:r>
                      <a:endParaRPr kumimoji="0" lang="en-US" sz="20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rgbClr val="000000"/>
                          </a:solidFill>
                          <a:effectLst/>
                          <a:latin typeface="Arial"/>
                          <a:ea typeface="ＭＳ Ｐゴシック" charset="-128"/>
                          <a:cs typeface="Arial"/>
                        </a:rPr>
                        <a:t> </a:t>
                      </a:r>
                      <a:endParaRPr kumimoji="0" lang="en-US" sz="1800" b="0"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Arial"/>
                          <a:ea typeface="ＭＳ Ｐゴシック" charset="-128"/>
                          <a:cs typeface="Arial"/>
                        </a:rPr>
                        <a:t> by </a:t>
                      </a:r>
                      <a:r>
                        <a:rPr kumimoji="0" lang="en-US" sz="1800" b="0" i="0" u="none" strike="noStrike" cap="none" normalizeH="0" baseline="0" dirty="0">
                          <a:ln>
                            <a:noFill/>
                          </a:ln>
                          <a:solidFill>
                            <a:srgbClr val="000000"/>
                          </a:solidFill>
                          <a:effectLst/>
                          <a:latin typeface="Arial"/>
                          <a:ea typeface="ＭＳ Ｐゴシック" charset="-128"/>
                          <a:cs typeface="Arial"/>
                        </a:rPr>
                        <a:t>request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no </a:t>
                      </a:r>
                      <a:r>
                        <a:rPr kumimoji="0" lang="en-US" sz="1800" b="0" i="0" u="none" strike="noStrike" cap="none" normalizeH="0" baseline="0" dirty="0" smtClean="0">
                          <a:ln>
                            <a:noFill/>
                          </a:ln>
                          <a:solidFill>
                            <a:srgbClr val="000000"/>
                          </a:solidFill>
                          <a:effectLst/>
                          <a:latin typeface="Arial"/>
                          <a:ea typeface="ＭＳ Ｐゴシック" charset="-128"/>
                          <a:cs typeface="Arial"/>
                        </a:rPr>
                        <a:t>repository</a:t>
                      </a:r>
                      <a:endParaRPr kumimoji="0" lang="en-US" sz="1800" b="0" i="0" u="none" strike="noStrike" cap="none" normalizeH="0" baseline="0" dirty="0">
                        <a:ln>
                          <a:noFill/>
                        </a:ln>
                        <a:solidFill>
                          <a:srgbClr val="000000"/>
                        </a:solidFill>
                        <a:effectLst/>
                        <a:latin typeface="Arial"/>
                        <a:ea typeface="ＭＳ Ｐゴシック" charset="-128"/>
                        <a:cs typeface="Arial"/>
                      </a:endParaRP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800" b="0"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Arial"/>
                          <a:ea typeface="ＭＳ Ｐゴシック" charset="-128"/>
                          <a:cs typeface="Arial"/>
                        </a:rPr>
                        <a:t> </a:t>
                      </a:r>
                      <a:r>
                        <a:rPr kumimoji="0" lang="en-US" sz="1800" b="0" i="0" u="none" strike="noStrike" cap="none" normalizeH="0" baseline="0" dirty="0">
                          <a:ln>
                            <a:noFill/>
                          </a:ln>
                          <a:solidFill>
                            <a:srgbClr val="000000"/>
                          </a:solidFill>
                          <a:effectLst/>
                          <a:latin typeface="Arial"/>
                          <a:ea typeface="ＭＳ Ｐゴシック" charset="-128"/>
                          <a:cs typeface="Arial"/>
                        </a:rPr>
                        <a:t>by request</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no repository</a:t>
                      </a: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rgbClr val="000000"/>
                          </a:solidFill>
                          <a:effectLst/>
                          <a:latin typeface="Arial"/>
                          <a:ea typeface="ＭＳ Ｐゴシック" charset="-128"/>
                          <a:cs typeface="Arial"/>
                        </a:rPr>
                        <a:t> </a:t>
                      </a:r>
                      <a:endParaRPr kumimoji="0" lang="en-US" sz="1800" b="0" i="0" u="none" strike="noStrike" cap="none" normalizeH="0" baseline="0" dirty="0" smtClean="0">
                        <a:ln>
                          <a:noFill/>
                        </a:ln>
                        <a:solidFill>
                          <a:srgbClr val="000000"/>
                        </a:solidFill>
                        <a:effectLst/>
                        <a:latin typeface="Arial"/>
                        <a:ea typeface="ＭＳ Ｐゴシック" charset="-128"/>
                        <a:cs typeface="Arial"/>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Arial"/>
                          <a:ea typeface="ＭＳ Ｐゴシック" charset="-128"/>
                          <a:cs typeface="Arial"/>
                        </a:rPr>
                        <a:t> public </a:t>
                      </a:r>
                      <a:r>
                        <a:rPr kumimoji="0" lang="en-US" sz="1800" b="0" i="0" u="none" strike="noStrike" cap="none" normalizeH="0" baseline="0" dirty="0">
                          <a:ln>
                            <a:noFill/>
                          </a:ln>
                          <a:solidFill>
                            <a:srgbClr val="000000"/>
                          </a:solidFill>
                          <a:effectLst/>
                          <a:latin typeface="Arial"/>
                          <a:ea typeface="ＭＳ Ｐゴシック" charset="-128"/>
                          <a:cs typeface="Arial"/>
                        </a:rPr>
                        <a:t>resource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rgbClr val="000000"/>
                          </a:solidFill>
                          <a:effectLst/>
                          <a:latin typeface="Arial"/>
                          <a:ea typeface="ＭＳ Ｐゴシック" charset="-128"/>
                          <a:cs typeface="Arial"/>
                        </a:rPr>
                        <a:t>     collection</a:t>
                      </a:r>
                    </a:p>
                  </a:txBody>
                  <a:tcPr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Reference data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a:ln>
                            <a:noFill/>
                          </a:ln>
                          <a:solidFill>
                            <a:srgbClr val="000000"/>
                          </a:solidFill>
                          <a:effectLst/>
                          <a:latin typeface="Arial"/>
                          <a:ea typeface="ＭＳ Ｐゴシック" charset="-128"/>
                          <a:cs typeface="Arial"/>
                        </a:rPr>
                        <a:t> </a:t>
                      </a:r>
                      <a:r>
                        <a:rPr kumimoji="0" lang="en-US" sz="1800" b="0" i="0" u="none" strike="noStrike" cap="none" normalizeH="0" baseline="0" dirty="0" smtClean="0">
                          <a:ln>
                            <a:noFill/>
                          </a:ln>
                          <a:solidFill>
                            <a:srgbClr val="000000"/>
                          </a:solidFill>
                          <a:effectLst/>
                          <a:latin typeface="Arial"/>
                          <a:ea typeface="ＭＳ Ｐゴシック" charset="-128"/>
                          <a:cs typeface="Arial"/>
                        </a:rPr>
                        <a:t> Limits </a:t>
                      </a:r>
                      <a:r>
                        <a:rPr kumimoji="0" lang="en-US" sz="1800" b="0" i="0" u="none" strike="noStrike" cap="none" normalizeH="0" baseline="0" dirty="0">
                          <a:ln>
                            <a:noFill/>
                          </a:ln>
                          <a:solidFill>
                            <a:srgbClr val="000000"/>
                          </a:solidFill>
                          <a:effectLst/>
                          <a:latin typeface="Arial"/>
                          <a:ea typeface="ＭＳ Ｐゴシック" charset="-128"/>
                          <a:cs typeface="Arial"/>
                        </a:rPr>
                        <a:t>–</a:t>
                      </a:r>
                      <a:br>
                        <a:rPr kumimoji="0" lang="en-US" sz="1800" b="0" i="0" u="none" strike="noStrike" cap="none" normalizeH="0" baseline="0" dirty="0">
                          <a:ln>
                            <a:noFill/>
                          </a:ln>
                          <a:solidFill>
                            <a:srgbClr val="000000"/>
                          </a:solidFill>
                          <a:effectLst/>
                          <a:latin typeface="Arial"/>
                          <a:ea typeface="ＭＳ Ｐゴシック" charset="-128"/>
                          <a:cs typeface="Arial"/>
                        </a:rPr>
                      </a:br>
                      <a:r>
                        <a:rPr kumimoji="0" lang="en-US" sz="1800" b="0" i="0" u="none" strike="noStrike" cap="none" normalizeH="0" baseline="0" dirty="0">
                          <a:ln>
                            <a:noFill/>
                          </a:ln>
                          <a:solidFill>
                            <a:srgbClr val="000000"/>
                          </a:solidFill>
                          <a:effectLst/>
                          <a:latin typeface="Arial"/>
                          <a:ea typeface="ＭＳ Ｐゴシック" charset="-128"/>
                          <a:cs typeface="Arial"/>
                        </a:rPr>
                        <a:t>    customization</a:t>
                      </a:r>
                      <a:br>
                        <a:rPr kumimoji="0" lang="en-US" sz="1800" b="0" i="0" u="none" strike="noStrike" cap="none" normalizeH="0" baseline="0" dirty="0">
                          <a:ln>
                            <a:noFill/>
                          </a:ln>
                          <a:solidFill>
                            <a:srgbClr val="000000"/>
                          </a:solidFill>
                          <a:effectLst/>
                          <a:latin typeface="Arial"/>
                          <a:ea typeface="ＭＳ Ｐゴシック" charset="-128"/>
                          <a:cs typeface="Arial"/>
                        </a:rPr>
                      </a:br>
                      <a:r>
                        <a:rPr kumimoji="0" lang="en-US" sz="1800" b="0" i="0" u="none" strike="noStrike" cap="none" normalizeH="0" baseline="0" dirty="0">
                          <a:ln>
                            <a:noFill/>
                          </a:ln>
                          <a:solidFill>
                            <a:srgbClr val="000000"/>
                          </a:solidFill>
                          <a:effectLst/>
                          <a:latin typeface="Arial"/>
                          <a:ea typeface="ＭＳ Ｐゴシック" charset="-128"/>
                          <a:cs typeface="Arial"/>
                        </a:rPr>
                        <a:t>    “vertical” dev.</a:t>
                      </a:r>
                    </a:p>
                  </a:txBody>
                  <a:tcPr horzOverflow="overflow">
                    <a:lnL w="19050" cap="flat" cmpd="sng" algn="ctr">
                      <a:solidFill>
                        <a:srgbClr val="7F7F7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a:xfrm>
            <a:off x="3604130" y="3122144"/>
            <a:ext cx="1577470" cy="76405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828800" y="3122144"/>
            <a:ext cx="1577470" cy="76405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066800" y="1371600"/>
            <a:ext cx="8153400" cy="838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671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GSLIS template">
  <a:themeElements>
    <a:clrScheme name="GSL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LIS template">
      <a:majorFont>
        <a:latin typeface="Helvetic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SL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L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L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L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L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L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LIS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L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L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L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L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L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GSLIS template</Template>
  <TotalTime>15984</TotalTime>
  <Words>1428</Words>
  <Application>Microsoft Macintosh PowerPoint</Application>
  <PresentationFormat>On-screen Show (4:3)</PresentationFormat>
  <Paragraphs>416</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GSLIS template</vt:lpstr>
      <vt:lpstr>  The Analytic Potential of Long-Tail Data:  Sharable Data and Re-use Value    </vt:lpstr>
      <vt:lpstr>PowerPoint Presentation</vt:lpstr>
      <vt:lpstr>PowerPoint Presentation</vt:lpstr>
      <vt:lpstr>Earth &amp; life sciences</vt:lpstr>
      <vt:lpstr>Methods</vt:lpstr>
      <vt:lpstr>Interpreting perspectives and practices</vt:lpstr>
      <vt:lpstr>PowerPoint Presentation</vt:lpstr>
      <vt:lpstr>Analytic potential</vt:lpstr>
      <vt:lpstr>Utility for producers – compound units</vt:lpstr>
      <vt:lpstr>PowerPoint Presentation</vt:lpstr>
      <vt:lpstr>Curation of functional units</vt:lpstr>
      <vt:lpstr>User communities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Schmidt</dc:creator>
  <cp:lastModifiedBy>clpalmer</cp:lastModifiedBy>
  <cp:revision>715</cp:revision>
  <cp:lastPrinted>2012-09-06T14:50:39Z</cp:lastPrinted>
  <dcterms:created xsi:type="dcterms:W3CDTF">2010-06-07T21:12:52Z</dcterms:created>
  <dcterms:modified xsi:type="dcterms:W3CDTF">2012-09-06T17:35:21Z</dcterms:modified>
</cp:coreProperties>
</file>