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43" r:id="rId3"/>
    <p:sldId id="347" r:id="rId4"/>
    <p:sldId id="345" r:id="rId5"/>
    <p:sldId id="344" r:id="rId6"/>
    <p:sldId id="261" r:id="rId7"/>
    <p:sldId id="350" r:id="rId8"/>
    <p:sldId id="263" r:id="rId9"/>
    <p:sldId id="351" r:id="rId10"/>
    <p:sldId id="262" r:id="rId11"/>
    <p:sldId id="346" r:id="rId12"/>
    <p:sldId id="349" r:id="rId13"/>
    <p:sldId id="341" r:id="rId14"/>
    <p:sldId id="266" r:id="rId15"/>
    <p:sldId id="267" r:id="rId16"/>
    <p:sldId id="269" r:id="rId17"/>
    <p:sldId id="354" r:id="rId18"/>
    <p:sldId id="264" r:id="rId19"/>
    <p:sldId id="356" r:id="rId20"/>
    <p:sldId id="359" r:id="rId21"/>
    <p:sldId id="357" r:id="rId22"/>
    <p:sldId id="276" r:id="rId23"/>
    <p:sldId id="283" r:id="rId24"/>
    <p:sldId id="361" r:id="rId25"/>
    <p:sldId id="358" r:id="rId26"/>
    <p:sldId id="36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281" autoAdjust="0"/>
  </p:normalViewPr>
  <p:slideViewPr>
    <p:cSldViewPr>
      <p:cViewPr varScale="1">
        <p:scale>
          <a:sx n="115" d="100"/>
          <a:sy n="115" d="100"/>
        </p:scale>
        <p:origin x="-152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Sheet1!$D$12</c:f>
              <c:strCache>
                <c:ptCount val="1"/>
                <c:pt idx="0">
                  <c:v>Success</c:v>
                </c:pt>
              </c:strCache>
            </c:strRef>
          </c:tx>
          <c:invertIfNegative val="0"/>
          <c:dPt>
            <c:idx val="4"/>
            <c:invertIfNegative val="0"/>
            <c:bubble3D val="0"/>
            <c:spPr>
              <a:solidFill>
                <a:schemeClr val="bg1">
                  <a:lumMod val="65000"/>
                </a:schemeClr>
              </a:solidFill>
            </c:spPr>
          </c:dPt>
          <c:cat>
            <c:strRef>
              <c:f>Sheet1!$C$13:$C$17</c:f>
              <c:strCache>
                <c:ptCount val="5"/>
                <c:pt idx="0">
                  <c:v>CVS</c:v>
                </c:pt>
                <c:pt idx="1">
                  <c:v>CNS</c:v>
                </c:pt>
                <c:pt idx="2">
                  <c:v>ID</c:v>
                </c:pt>
                <c:pt idx="3">
                  <c:v>Oncology</c:v>
                </c:pt>
                <c:pt idx="4">
                  <c:v>All</c:v>
                </c:pt>
              </c:strCache>
            </c:strRef>
          </c:cat>
          <c:val>
            <c:numRef>
              <c:f>Sheet1!$D$13:$D$17</c:f>
              <c:numCache>
                <c:formatCode>General</c:formatCode>
                <c:ptCount val="5"/>
                <c:pt idx="0">
                  <c:v>20</c:v>
                </c:pt>
                <c:pt idx="1">
                  <c:v>8</c:v>
                </c:pt>
                <c:pt idx="2">
                  <c:v>16</c:v>
                </c:pt>
                <c:pt idx="3">
                  <c:v>5</c:v>
                </c:pt>
                <c:pt idx="4">
                  <c:v>12</c:v>
                </c:pt>
              </c:numCache>
            </c:numRef>
          </c:val>
        </c:ser>
        <c:dLbls>
          <c:showLegendKey val="0"/>
          <c:showVal val="0"/>
          <c:showCatName val="0"/>
          <c:showSerName val="0"/>
          <c:showPercent val="0"/>
          <c:showBubbleSize val="0"/>
        </c:dLbls>
        <c:gapWidth val="150"/>
        <c:shape val="cylinder"/>
        <c:axId val="101636096"/>
        <c:axId val="99425600"/>
        <c:axId val="0"/>
      </c:bar3DChart>
      <c:catAx>
        <c:axId val="101636096"/>
        <c:scaling>
          <c:orientation val="minMax"/>
        </c:scaling>
        <c:delete val="0"/>
        <c:axPos val="b"/>
        <c:majorTickMark val="out"/>
        <c:minorTickMark val="none"/>
        <c:tickLblPos val="nextTo"/>
        <c:crossAx val="99425600"/>
        <c:crosses val="autoZero"/>
        <c:auto val="1"/>
        <c:lblAlgn val="ctr"/>
        <c:lblOffset val="100"/>
        <c:noMultiLvlLbl val="0"/>
      </c:catAx>
      <c:valAx>
        <c:axId val="99425600"/>
        <c:scaling>
          <c:orientation val="minMax"/>
        </c:scaling>
        <c:delete val="0"/>
        <c:axPos val="l"/>
        <c:majorGridlines>
          <c:spPr>
            <a:ln>
              <a:solidFill>
                <a:schemeClr val="bg1">
                  <a:lumMod val="50000"/>
                </a:schemeClr>
              </a:solidFill>
            </a:ln>
          </c:spPr>
        </c:majorGridlines>
        <c:numFmt formatCode="General" sourceLinked="1"/>
        <c:majorTickMark val="out"/>
        <c:minorTickMark val="none"/>
        <c:tickLblPos val="nextTo"/>
        <c:crossAx val="101636096"/>
        <c:crosses val="autoZero"/>
        <c:crossBetween val="between"/>
        <c:majorUnit val="5"/>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C40FA5B-C8A4-4AAA-931A-F93ED774A292}" type="datetimeFigureOut">
              <a:rPr lang="en-US" smtClean="0"/>
              <a:t>9/6/2012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A4B31ED-7215-458E-826B-204FE6B9393A}" type="slidenum">
              <a:rPr lang="en-US" smtClean="0"/>
              <a:t>‹#›</a:t>
            </a:fld>
            <a:endParaRPr lang="en-US"/>
          </a:p>
        </p:txBody>
      </p:sp>
    </p:spTree>
    <p:extLst>
      <p:ext uri="{BB962C8B-B14F-4D97-AF65-F5344CB8AC3E}">
        <p14:creationId xmlns:p14="http://schemas.microsoft.com/office/powerpoint/2010/main" val="91661315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2-01-18T16:35:07.27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1997 14 5,'-115'42'16,"-18"4"-7,0 15-1,-6 8-1,-1 11-2,2 11 2,-4 13-2,6 15 2,-4 12-2,3 15 3,6 7-2,15 14-1,6 7-1,19 13 1,9-1-1,22 5 1,16-11 0,30 8 0,12-12-1,30-3-1,19-9 0,24-1 0,17-8-1,23-3 0,17-12 0,24-12 0,8-18 2,20-12-2,9-29 1,19-18 0,8-32 0,13-21-1,6-28 1,3-20-2,0-22 0,-2-15-1,-10-20 1,-14-14 0,-19-19 0,-20-16 0,-26-17 1,-28-17 0,-30-22-1,-24-19 1,-32-17 0,-28-6-1,-33-3 0,-21 0-1,-24 9 1,-20 13-2,-17 25 1,-25 27-1,-19 35 1,-21 25-1,-14 33 0,-28 23-2,-14 40 0,-23 17-6,0 39-10,-23 18-18,-4 18-1,-5 24 1</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2-09-04T18:30:59.728"/>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9739B40-990D-4638-8BB2-D853C0AE5778}" emma:medium="tactile" emma:mode="ink">
          <msink:context xmlns:msink="http://schemas.microsoft.com/ink/2010/main" type="inkDrawing" rotatedBoundingBox="7177,5931 9578,5854 9580,5931 7180,6007" shapeName="Other"/>
        </emma:interpretation>
      </emma:emma>
    </inkml:annotationXML>
    <inkml:trace contextRef="#ctx0" brushRef="#br0">-9 68 28,'0'0'29,"-19"-11"-4,19 11-5,0 0-6,0 0-4,34 11-3,-15-9-1,17 10-1,6-7-1,17 8-1,6-5-1,20 0 0,18-6-1,23-4-1,14-4 1,18-4-1,7-1 1,6 0-1,4-2 0,-4 1 0,-7 5 0,-16 1 0,-15 2-1,-21-3-1,-11 10-5,-29-14-13,-16 2-13,-9 10-2,-28-14 2</inkml:trace>
  </inkml:traceGroup>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2-09-04T18:31:01.27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1469308-2285-4DF3-B9F5-55E816B12AA0}" emma:medium="tactile" emma:mode="ink">
          <msink:context xmlns:msink="http://schemas.microsoft.com/ink/2010/main" type="writingRegion" rotatedBoundingBox="6887,5513 7688,5513 7688,6177 6887,6177"/>
        </emma:interpretation>
      </emma:emma>
    </inkml:annotationXML>
    <inkml:traceGroup>
      <inkml:annotationXML>
        <emma:emma xmlns:emma="http://www.w3.org/2003/04/emma" version="1.0">
          <emma:interpretation id="{3E12CD87-7EFB-4D6D-A778-5B80A2226E2D}" emma:medium="tactile" emma:mode="ink">
            <msink:context xmlns:msink="http://schemas.microsoft.com/ink/2010/main" type="paragraph" rotatedBoundingBox="6887,5513 7688,5513 7688,6177 6887,6177" alignmentLevel="1"/>
          </emma:interpretation>
        </emma:emma>
      </inkml:annotationXML>
      <inkml:traceGroup>
        <inkml:annotationXML>
          <emma:emma xmlns:emma="http://www.w3.org/2003/04/emma" version="1.0">
            <emma:interpretation id="{5810BF6E-2D01-4DB4-B4CF-062C06C892E3}" emma:medium="tactile" emma:mode="ink">
              <msink:context xmlns:msink="http://schemas.microsoft.com/ink/2010/main" type="line" rotatedBoundingBox="6887,5513 7688,5513 7688,6177 6887,6177"/>
            </emma:interpretation>
          </emma:emma>
        </inkml:annotationXML>
        <inkml:traceGroup>
          <inkml:annotationXML>
            <emma:emma xmlns:emma="http://www.w3.org/2003/04/emma" version="1.0">
              <emma:interpretation id="{EFF7AAA2-599D-449D-A7DA-3874A11A0491}" emma:medium="tactile" emma:mode="ink">
                <msink:context xmlns:msink="http://schemas.microsoft.com/ink/2010/main" type="inkWord" rotatedBoundingBox="6887,5513 7688,5513 7688,6177 6887,6177"/>
              </emma:interpretation>
              <emma:one-of disjunction-type="recognition" id="oneOf0">
                <emma:interpretation id="interp0" emma:lang="en-US" emma:confidence="0">
                  <emma:literal>to</emma:literal>
                </emma:interpretation>
                <emma:interpretation id="interp1" emma:lang="en-US" emma:confidence="0">
                  <emma:literal>on</emma:literal>
                </emma:interpretation>
                <emma:interpretation id="interp2" emma:lang="en-US" emma:confidence="0">
                  <emma:literal>Do</emma:literal>
                </emma:interpretation>
                <emma:interpretation id="interp3" emma:lang="en-US" emma:confidence="0">
                  <emma:literal>To</emma:literal>
                </emma:interpretation>
                <emma:interpretation id="interp4" emma:lang="en-US" emma:confidence="0">
                  <emma:literal>Go</emma:literal>
                </emma:interpretation>
              </emma:one-of>
            </emma:emma>
          </inkml:annotationXML>
          <inkml:trace contextRef="#ctx0" brushRef="#br0">688 145 14,'0'0'31,"10"-22"0,-10 22-9,0 0-6,0 0-7,0 0-3,0 0-3,0 0-1,-17-10 0,17 10-1,-34 10 1,13 3-1,-10 4 0,-1 11 0,-4 5-1,-6 6 1,-2 1-1,-3 2 1,-6-3-1,-3-1 0,1-9 0,0-3 0,10-9 0,3-4 0,7-5 0,9-4 1,26-4-1,-27 0 0,27 0-1,0 0 1,0 0 0,0 0 0,0 0 0,0 0 0,25 4-1,-25-4 1,30 11 0,-7-5 1,4 1-1,3-1 0,6-2 0,4 1 0,2 5 2,6-1-1,1 1 0,4-3 0,-7 3 0,3 1 0,-5 2 1,-2-3-1,-6-1-2,-4 1 1,-5-3 0,-6-3 0,0-2 0,-21-2 0,26-4 0,-26 4-1,0 0 1,17-24 0,-17 24 0,0 0-1,-7-17 1,7 17-1,0 0 1,0 0-1,0 0 0,0 0 1,0 0-2,0 0 1,-10-25-2,10 25 1,4-36-1,-2 11 1,6-7 0,-5-4 0,7-9 0,-4-6 0,1-4 3,-1-8-2,0 5 1,-4-1 1,-2 10 0,-4 7 0,-2 12 1,6 30-1,-21-13 1,10 34 0,-3 7-1,3 10 0,-4 3-2,2 5 2,-5-1-2,3 1 1,-2-7 0,-4-3 0,0-5 0,-2-5 0,1-1-1,-3-4 2,4-6-1,2-6 0,19-9 0,-27 13-1,27-13 1,-17-5-1,17 5 0,0-29 0,8 7 1,-4-9-1,5-3 0,-5-4 1,0 4 0,-2 4 1,-8 7-1,6 23 1,-23-13 0,6 23-1,-6 10 1,0 9 0,-3 3-1,-3 2 1,1-2-1,3-3 1,4-5-1,4-7 1,17-17-4,-9 23-23,9-23-6,36-8 0,-15-11 1</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2-09-04T18:32:09.654"/>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A563B53B-678B-4A81-9615-1D67FA3EBA7E}" emma:medium="tactile" emma:mode="ink">
          <msink:context xmlns:msink="http://schemas.microsoft.com/ink/2010/main" type="writingRegion" rotatedBoundingBox="19075,10288 21166,10061 21236,10714 19145,10940"/>
        </emma:interpretation>
      </emma:emma>
    </inkml:annotationXML>
    <inkml:traceGroup>
      <inkml:annotationXML>
        <emma:emma xmlns:emma="http://www.w3.org/2003/04/emma" version="1.0">
          <emma:interpretation id="{E909DA65-1FA0-46CE-A777-AB448CA4AF60}" emma:medium="tactile" emma:mode="ink">
            <msink:context xmlns:msink="http://schemas.microsoft.com/ink/2010/main" type="paragraph" rotatedBoundingBox="19075,10288 21166,10061 21236,10714 19145,10940" alignmentLevel="1"/>
          </emma:interpretation>
        </emma:emma>
      </inkml:annotationXML>
      <inkml:traceGroup>
        <inkml:annotationXML>
          <emma:emma xmlns:emma="http://www.w3.org/2003/04/emma" version="1.0">
            <emma:interpretation id="{C5FB196A-3F4B-4BB7-9F24-1C48A161A349}" emma:medium="tactile" emma:mode="ink">
              <msink:context xmlns:msink="http://schemas.microsoft.com/ink/2010/main" type="line" rotatedBoundingBox="19075,10288 21166,10061 21236,10714 19145,10940"/>
            </emma:interpretation>
          </emma:emma>
        </inkml:annotationXML>
        <inkml:traceGroup>
          <inkml:annotationXML>
            <emma:emma xmlns:emma="http://www.w3.org/2003/04/emma" version="1.0">
              <emma:interpretation id="{60B7EECD-2088-494E-8CEA-2207DCD41CB2}" emma:medium="tactile" emma:mode="ink">
                <msink:context xmlns:msink="http://schemas.microsoft.com/ink/2010/main" type="inkWord" rotatedBoundingBox="19075,10288 21166,10061 21236,10714 19145,10940"/>
              </emma:interpretation>
              <emma:one-of disjunction-type="recognition" id="oneOf0">
                <emma:interpretation id="interp0" emma:lang="en-US" emma:confidence="0">
                  <emma:literal>Oh</emma:literal>
                </emma:interpretation>
                <emma:interpretation id="interp1" emma:lang="en-US" emma:confidence="0">
                  <emma:literal>DAs</emma:literal>
                </emma:interpretation>
                <emma:interpretation id="interp2" emma:lang="en-US" emma:confidence="0">
                  <emma:literal>Oho</emma:literal>
                </emma:interpretation>
                <emma:interpretation id="interp3" emma:lang="en-US" emma:confidence="0">
                  <emma:literal>it</emma:literal>
                </emma:interpretation>
                <emma:interpretation id="interp4" emma:lang="en-US" emma:confidence="0">
                  <emma:literal>Dar</emma:literal>
                </emma:interpretation>
              </emma:one-of>
            </emma:emma>
          </inkml:annotationXML>
          <inkml:trace contextRef="#ctx0" brushRef="#br0">403-3 35,'0'0'34,"0"0"-2,0 0-12,0 0-6,-23-5-4,23 5-2,0 0-4,-11 24-1,11-24 0,-14 34-1,1-9 0,0 5 1,-10 4-2,0 6 1,-7 0-1,-3 1 0,-3-6 0,0-1-1,4-8 0,0-3 0,5-6 0,6-2 0,4-4 0,17-11-1,-17 25 1,17-25 0,-2 24 0,2-24 0,8 25-1,-8-25 1,20 25 2,-2-14-2,4 2 1,3 1-1,4 1 2,5 0-2,4 2 1,4-2-1,1-2 0,5-7-1,-1-4 1,-1-4 0,-4-4-1,-4 2 2,-6-3-1,-3 3 0,-6-2 0,-23 6 1,26 6-2,-26-6 0,25 6 0,-25-6 0,21-2 1,-21 2-1,17-17 1,-17 17-1,6-38-1,-8 12 2,-6-3-1,0-1 0,-3-2-1,0-6 1,-1-2 0,3-5 0,3-3 1,-2-1 0,5-2 1,-3 6-1,2 1 0,-2 6 0,-1 12 0,7 26 0,-25-13 1,4 22-1,-5 16 1,-5 9-1,-3 11 2,-6 10-2,0 4 0,-2-1 1,2 1 0,10-2 0,1-8 0,9-7-1,4-12 2,7-9-2,9-21 1,0 0-1,21 5-2,-2-22 2,7-9-2,7-10 1,7-6 0,3-5 0,3-2-2,0-2 3,-5 5 0,-3 6 0,-9 10 1,-4 11 1,-25 19 0,0 0-1,3 21 0,-14 15 1,-8 6-1,-4 7 0,4 2 1,-2 2-2,6-8 2,0-5-2,9-8 1,0-9 0,6-23 0,0 0-1,18 0-2,-3-19 1,2-6-1,4-3 2,-4 2-2,2-1 1,-2 6-1,-6 4 2,-11 17 0,0 0 1,0 0-1,0 0 0,12 29 1,-12-29-1,6 34 0,-3-17 0,-3-17 0,19 24-1,-2-12-3,-17-12-30,21-6-2,0-3-3,-6-12 3</inkml:trace>
          <inkml:trace contextRef="#ctx0" brushRef="#br0" timeOffset="-1528.8026">226 323 18,'-25'6'33,"25"-6"2,-22 28-10,22-28-6,0 0-5,0 0-4,0 0-2,9-28-2,8 24 0,-17 4-3,34-13 0,-13 7-2,10 6 0,7 4-1,11 1 1,10 3-1,17-2 0,15-3 0,18-1 0,14-7 0,10-5 0,2-7 1,6-8-1,0-1 1,-8-1-1,-12 3 0,-16 7 0,-14 6-1,-17 9 0,-9 15-2,-21 2-1,-1 21-6,-29-13-14,-1 5-12,-3 4-3,-10-15 2</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4T18:32:11.49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A8BC700-FDD2-40FE-A21E-07361AE3F7D5}" emma:medium="tactile" emma:mode="ink">
          <msink:context xmlns:msink="http://schemas.microsoft.com/ink/2010/main" type="writingRegion" rotatedBoundingBox="27705,10394 27720,10394 27720,10409 27705,10409"/>
        </emma:interpretation>
      </emma:emma>
    </inkml:annotationXML>
    <inkml:traceGroup>
      <inkml:annotationXML>
        <emma:emma xmlns:emma="http://www.w3.org/2003/04/emma" version="1.0">
          <emma:interpretation id="{6DBE87B3-BAE3-4D0A-88A5-EFC938D53F0C}" emma:medium="tactile" emma:mode="ink">
            <msink:context xmlns:msink="http://schemas.microsoft.com/ink/2010/main" type="paragraph" rotatedBoundingBox="27705,10394 27720,10394 27720,10409 27705,10409" alignmentLevel="1"/>
          </emma:interpretation>
        </emma:emma>
      </inkml:annotationXML>
      <inkml:traceGroup>
        <inkml:annotationXML>
          <emma:emma xmlns:emma="http://www.w3.org/2003/04/emma" version="1.0">
            <emma:interpretation id="{5344D5FB-86EE-4705-83A4-705BA9664B23}" emma:medium="tactile" emma:mode="ink">
              <msink:context xmlns:msink="http://schemas.microsoft.com/ink/2010/main" type="line" rotatedBoundingBox="27705,10394 27720,10394 27720,10409 27705,10409"/>
            </emma:interpretation>
          </emma:emma>
        </inkml:annotationXML>
        <inkml:traceGroup>
          <inkml:annotationXML>
            <emma:emma xmlns:emma="http://www.w3.org/2003/04/emma" version="1.0">
              <emma:interpretation id="{F748333B-BC72-4E39-A08A-0B3DBF4B363B}" emma:medium="tactile" emma:mode="ink">
                <msink:context xmlns:msink="http://schemas.microsoft.com/ink/2010/main" type="inkWord" rotatedBoundingBox="27705,10394 27720,10394 27720,10409 27705,10409"/>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2-09-04T18:32:25.894"/>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896BA31B-4EA2-46A0-85AC-4D8B01474A20}" emma:medium="tactile" emma:mode="ink">
          <msink:context xmlns:msink="http://schemas.microsoft.com/ink/2010/main" type="writingRegion" rotatedBoundingBox="14419,12647 16143,12682 16127,13470 14403,13434"/>
        </emma:interpretation>
      </emma:emma>
    </inkml:annotationXML>
    <inkml:traceGroup>
      <inkml:annotationXML>
        <emma:emma xmlns:emma="http://www.w3.org/2003/04/emma" version="1.0">
          <emma:interpretation id="{BE3961C5-F7B9-479A-85E8-52A025B1D614}" emma:medium="tactile" emma:mode="ink">
            <msink:context xmlns:msink="http://schemas.microsoft.com/ink/2010/main" type="paragraph" rotatedBoundingBox="14419,12647 16143,12682 16127,13470 14403,13434" alignmentLevel="1"/>
          </emma:interpretation>
        </emma:emma>
      </inkml:annotationXML>
      <inkml:traceGroup>
        <inkml:annotationXML>
          <emma:emma xmlns:emma="http://www.w3.org/2003/04/emma" version="1.0">
            <emma:interpretation id="{F12CC728-2465-46F4-AA26-31ABB96E7787}" emma:medium="tactile" emma:mode="ink">
              <msink:context xmlns:msink="http://schemas.microsoft.com/ink/2010/main" type="line" rotatedBoundingBox="14419,12647 16143,12682 16127,13470 14403,13434"/>
            </emma:interpretation>
          </emma:emma>
        </inkml:annotationXML>
        <inkml:traceGroup>
          <inkml:annotationXML>
            <emma:emma xmlns:emma="http://www.w3.org/2003/04/emma" version="1.0">
              <emma:interpretation id="{C6EFC079-E511-4BBD-98BA-D26DCC69E567}" emma:medium="tactile" emma:mode="ink">
                <msink:context xmlns:msink="http://schemas.microsoft.com/ink/2010/main" type="inkWord" rotatedBoundingBox="14419,12647 16143,12682 16127,13470 14403,13434"/>
              </emma:interpretation>
              <emma:one-of disjunction-type="recognition" id="oneOf0">
                <emma:interpretation id="interp0" emma:lang="en-US" emma:confidence="0">
                  <emma:literal>the</emma:literal>
                </emma:interpretation>
                <emma:interpretation id="interp1" emma:lang="en-US" emma:confidence="0">
                  <emma:literal>that</emma:literal>
                </emma:interpretation>
                <emma:interpretation id="interp2" emma:lang="en-US" emma:confidence="0">
                  <emma:literal>at</emma:literal>
                </emma:interpretation>
                <emma:interpretation id="interp3" emma:lang="en-US" emma:confidence="0">
                  <emma:literal>or</emma:literal>
                </emma:interpretation>
                <emma:interpretation id="interp4" emma:lang="en-US" emma:confidence="0">
                  <emma:literal>Chet</emma:literal>
                </emma:interpretation>
              </emma:one-of>
            </emma:emma>
          </inkml:annotationXML>
          <inkml:trace contextRef="#ctx0" brushRef="#br0">517 51 27,'0'0'31,"-5"-22"2,5 22-12,0 0-4,-33-12-7,33 12-3,-30 23-2,13-2-2,-10-2 0,3 7-1,-7 3 0,3 3-1,-5 0-1,3 2 1,-2 0-2,-1-4 1,5-1-1,-3-7 1,7-3-1,-1-3 1,6-5-1,0-2 1,19-9 0,-25 19 0,25-19 0,-13 23 0,13-23 0,-6 26 0,6-26 0,-4 23 0,4-23 0,2 17 0,-2-17 0,0 0 0,19 13 0,-19-13 0,25 8 0,-25-8 0,30 8 1,-12-3-1,-1 1 0,4 3 0,1 1 1,7 3-1,5 2 1,8 4-2,4 8 2,1-3-2,4 5 1,-3-3-1,-4-1 1,-4-4-1,-8-6 1,-9-10 0,0-8-1,-6-5 1,-17 8 0,22-34 0,-16 17 0,0 0 0,-6 17 0,2-23 0,-2 23 1,0 0-1,0 0 0,-15-17 0,15 17 0,0 0 1,-4-24-1,2 3 0,4-10 0,-6-12 1,2-14-1,-4-11 0,-3-6 1,1-3-2,-5 1 1,2 10 0,-3 11 0,3 11-1,-1 16 1,12 28 1,-21-6-1,21 6 0,-20 36 0,6-13 0,1 5-1,-2 3 2,0 3-2,-3 0 1,1 2 0,-4 5 0,1 1 0,1 1 0,-1-1 0,3-2 0,4-4 0,2-8-1,5-9 0,6-19 0,0 0-1,0 0 1,23-28-1,-10-3 1,4-3 0,0-7-1,-1 1 2,-1 4 0,-4 4 1,-1 11 1,-10 21-1,0 0 1,0 0 0,15 36 0,-15 0 0,4 13 0,-2 6-1,1 2-1,1 3 0,-2-7-1,4-2 1,-4-11-1,5-10 1,-7-30-2,15 19 2,-15-19 0,21-28 0,-7 0 0,-1-8 0,0-4 1,-1 0-2,1 0 2,0 8-1,-1 2 0,-1 5 0,2 6 0,-13 19-1,27-18 0,-4 27-14,0 4-19,-23-13 0,26 25 0,-26-25 0</inkml:trace>
          <inkml:trace contextRef="#ctx0" brushRef="#br0" timeOffset="-1560.0027">152 434 13,'0'0'26,"-28"-2"2,28 2-12,0 0-1,0 0-6,0 0-2,2-21-1,-2 21-1,21-6 0,0 12 0,-4-6 0,15 9-1,-1-7 0,12 10-1,5-5 0,15 8-1,11-1-1,19-1 1,9-2-1,13 1-1,2-5 1,3-3 0,0-10-1,-6-5 0,-11-8 1,-14-4-1,-19 1 0,-11-3 0,-9 4-1,-10 0-1,-6 16-3,-34 5-14,26-25-15,-26 25-1,0 0 0</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2-09-04T18:29:38.926"/>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214114B-CA54-4C5B-BB06-9587C5FB94AF}" emma:medium="tactile" emma:mode="ink">
          <msink:context xmlns:msink="http://schemas.microsoft.com/ink/2010/main" type="inkDrawing" rotatedBoundingBox="14224,11364 15296,8722 17000,9413 15929,12055" rotationAngle="1530538784" semanticType="enclosure"/>
        </emma:interpretation>
      </emma:emma>
    </inkml:annotationXML>
    <inkml:trace contextRef="#ctx0" brushRef="#br0">981 3020 9,'-106'38'22,"3"41"-18,-5 20-2,-4 24 0,-10 17-2,2 13 1,-1 16 0,1 8 1,10 5 0,11 2 2,17-3 0,13-5 3,31-3-1,16-9 1,27-9-1,26-20 1,26-14-2,23-21-1,28-17 0,21-22-3,16-27 0,13-26-1,5-25 0,10-27-1,-2-26 0,2-30 1,-11-25 0,-8-28-1,-14-23 1,-20-19-1,-25-12 0,-34-16 0,-34-8 1,-35 2-1,-30 6 1,-36 22 0,-23 29 1,-27 32 0,-13 40 0,-18 51 0,-15 43-2,-8 53-5,-12 42-17,-14 13-5,25 44-1</inkml:trace>
  </inkml:traceGroup>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2-09-04T18:29:35.946"/>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7A10037-1AEB-4446-B61C-8AEEB9E1A8A0}" emma:medium="tactile" emma:mode="ink">
          <msink:context xmlns:msink="http://schemas.microsoft.com/ink/2010/main" type="inkDrawing" rotatedBoundingBox="14341,8674 17635,4571 20232,6655 16939,10759" semanticType="enclosure" shapeName="Other"/>
        </emma:interpretation>
      </emma:emma>
    </inkml:annotationXML>
    <inkml:trace contextRef="#ctx0" brushRef="#br0">2652 443 6,'-99'17'23,"-34"-8"-15,2 22-3,-6 8-4,-9 22 0,-8 3-1,-10 16 0,-7 5 2,-4 4 1,-1 9 1,1 8 1,9 17 0,5 8 0,12 24 1,11 17-1,16 19 1,18 15-2,27 12 0,24-8-1,36-4 1,30-13-1,41-15 1,39-32-2,40-19 2,40-33-1,38-16-2,36-27 1,25-15-2,26-28 0,16-29-1,11-32 1,4-32-1,2-36 0,-4-40-1,-14-38 1,-14-47 0,-24-28 2,-29-22-1,-35-10 1,-35-3-1,-43 7 1,-39 20 1,-54 28-2,-44 42 1,-49 34-2,-48 40 1,-48 40-1,-43 35 1,-38 31-1,-36 25-1,-19 29 1,-9 14-5,6 15-20,17 33-5,-11-5 1</inkml:trace>
  </inkml:traceGroup>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2-09-04T18:29:40.08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0AED70F-632F-4183-9D82-760B6174E6B5}" emma:medium="tactile" emma:mode="ink">
          <msink:context xmlns:msink="http://schemas.microsoft.com/ink/2010/main" type="inkDrawing" rotatedBoundingBox="15750,10844 17461,8470 18944,9538 17233,11913" hotPoints="18194,9000 18092,10769 16425,11368 16527,9599" semanticType="enclosure" shapeName="Ellipse"/>
        </emma:interpretation>
      </emma:emma>
    </inkml:annotationXML>
    <inkml:trace contextRef="#ctx0" brushRef="#br0">1544 3 25,'-116'-21'29,"12"48"-2,-16 9-22,-7 34-6,3 26-3,4 35 0,-9 16 0,4 27 0,-3 14 0,14 12 3,11 5 0,16-9 2,20-3 0,16-11 2,26-10 0,22-15 0,24-18 0,26-20 1,25-15 0,23-19-2,21-17 1,25-26-3,13-29 1,15-30-1,6-27-1,6-33 1,-3-27 1,-1-32-2,-2-27 1,-17-25 1,-10-3 1,-24-15 0,-16 5 2,-30 3-2,-19 16 1,-34 14 0,-22 28 0,-29 22-1,-26 29 0,-27 31-1,-28 24-1,-20 28 0,-16 21 1,-7 17-2,-2 12-2,9 16-5,7 12-24,2-19 1,41 27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70D521-F271-475F-8686-83ACF68B8E87}" type="datetimeFigureOut">
              <a:rPr lang="en-US" smtClean="0"/>
              <a:t>9/6/2012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E2E984-B8A8-4985-802F-840D73364D05}" type="slidenum">
              <a:rPr lang="en-US" smtClean="0"/>
              <a:t>‹#›</a:t>
            </a:fld>
            <a:endParaRPr lang="en-US"/>
          </a:p>
        </p:txBody>
      </p:sp>
    </p:spTree>
    <p:extLst>
      <p:ext uri="{BB962C8B-B14F-4D97-AF65-F5344CB8AC3E}">
        <p14:creationId xmlns:p14="http://schemas.microsoft.com/office/powerpoint/2010/main" val="132360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jco.ascopubs.org/cgi/content/abstract/25/2/180?ijkey=72bb054ad982706704ee89d1fd1dcc643d772b84&amp;keytype2=tf_ipsecsha" TargetMode="External"/><Relationship Id="rId13" Type="http://schemas.openxmlformats.org/officeDocument/2006/relationships/hyperlink" Target="http://www.nytimes.com/2008/11/04/washington/04medicare.html?scp=1&amp;sq=drug%20and%20%22District%20Court%22%20and%20Medicar&amp;st=cse" TargetMode="External"/><Relationship Id="rId3" Type="http://schemas.openxmlformats.org/officeDocument/2006/relationships/hyperlink" Target="http://content.nejm.org/cgi/content/full/360/6/626" TargetMode="External"/><Relationship Id="rId7" Type="http://schemas.openxmlformats.org/officeDocument/2006/relationships/hyperlink" Target="http://content.nejm.org/cgi/content/full/351/4/317?ijkey=3b1e837b97a4c378bee5a3e6565120d44275ed8b&amp;keytype2=tf_ipsecsha" TargetMode="External"/><Relationship Id="rId12" Type="http://schemas.openxmlformats.org/officeDocument/2006/relationships/hyperlink" Target="http://www.nelm.nhs.uk/en/NeLM-Area/News/494717/494806/494825/.%20I"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NULL" TargetMode="External"/><Relationship Id="rId11" Type="http://schemas.openxmlformats.org/officeDocument/2006/relationships/hyperlink" Target="http://www.medicalnewstoday.com/articles/130048.php" TargetMode="External"/><Relationship Id="rId5" Type="http://schemas.openxmlformats.org/officeDocument/2006/relationships/hyperlink" Target="http://www.curetoday.com/index.cfm/fuseaction/article.show/id/2/article_id/981" TargetMode="External"/><Relationship Id="rId10" Type="http://schemas.openxmlformats.org/officeDocument/2006/relationships/hyperlink" Target="http://www.gene.com/gene/products/information/oncology/avastin/" TargetMode="External"/><Relationship Id="rId4" Type="http://schemas.openxmlformats.org/officeDocument/2006/relationships/hyperlink" Target="http://thecenturyfoundation.typepad.com/.a/6a00d8341d843653ef01156f2d9de8970c-popup" TargetMode="External"/><Relationship Id="rId9" Type="http://schemas.openxmlformats.org/officeDocument/2006/relationships/hyperlink" Target="http://www.nytimes.com/2006/06/05/business/05drug.html?scp=4&amp;sq=cancer%20and%20drugs%20and%20price%20and%20new&amp;st=cs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1</a:t>
            </a:fld>
            <a:endParaRPr lang="en-US"/>
          </a:p>
        </p:txBody>
      </p:sp>
    </p:spTree>
    <p:extLst>
      <p:ext uri="{BB962C8B-B14F-4D97-AF65-F5344CB8AC3E}">
        <p14:creationId xmlns:p14="http://schemas.microsoft.com/office/powerpoint/2010/main" val="133545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435" tIns="45717" rIns="91435" bIns="45717" anchor="b"/>
          <a:lstStyle/>
          <a:p>
            <a:pPr algn="r"/>
            <a:fld id="{52EBD29B-17BF-4C08-B535-0459D7D22F94}" type="slidenum">
              <a:rPr lang="fr-FR" sz="1200">
                <a:ea typeface="HGSGothicM"/>
                <a:cs typeface="HGSGothicM"/>
              </a:rPr>
              <a:pPr algn="r"/>
              <a:t>10</a:t>
            </a:fld>
            <a:endParaRPr lang="fr-FR" sz="1200" dirty="0">
              <a:ea typeface="HGSGothicM"/>
              <a:cs typeface="HGSGothicM"/>
            </a:endParaRPr>
          </a:p>
        </p:txBody>
      </p:sp>
      <p:sp>
        <p:nvSpPr>
          <p:cNvPr id="68611" name="Text Box 2"/>
          <p:cNvSpPr txBox="1">
            <a:spLocks noChangeArrowheads="1"/>
          </p:cNvSpPr>
          <p:nvPr/>
        </p:nvSpPr>
        <p:spPr bwMode="auto">
          <a:xfrm>
            <a:off x="1182688" y="695325"/>
            <a:ext cx="4652962" cy="3486150"/>
          </a:xfrm>
          <a:prstGeom prst="rect">
            <a:avLst/>
          </a:prstGeom>
          <a:solidFill>
            <a:srgbClr val="FFFFFF"/>
          </a:solidFill>
          <a:ln w="9525">
            <a:solidFill>
              <a:srgbClr val="000000"/>
            </a:solidFill>
            <a:miter lim="800000"/>
            <a:headEnd/>
            <a:tailEnd/>
          </a:ln>
        </p:spPr>
        <p:txBody>
          <a:bodyPr wrap="none" lIns="91430" tIns="45714" rIns="91430" bIns="45714" anchor="ctr"/>
          <a:lstStyle/>
          <a:p>
            <a:endParaRPr lang="en-US">
              <a:ea typeface="HGSGothicM"/>
              <a:cs typeface="HGSGothicM"/>
            </a:endParaRPr>
          </a:p>
        </p:txBody>
      </p:sp>
      <p:sp>
        <p:nvSpPr>
          <p:cNvPr id="68612" name="Rectangle 3"/>
          <p:cNvSpPr>
            <a:spLocks noGrp="1" noChangeArrowheads="1"/>
          </p:cNvSpPr>
          <p:nvPr>
            <p:ph type="body"/>
          </p:nvPr>
        </p:nvSpPr>
        <p:spPr>
          <a:xfrm>
            <a:off x="703263" y="4418014"/>
            <a:ext cx="5605462" cy="4183062"/>
          </a:xfrm>
          <a:noFill/>
          <a:ln/>
        </p:spPr>
        <p:txBody>
          <a:bodyPr wrap="none" anchor="ctr"/>
          <a:lstStyle/>
          <a:p>
            <a:pPr>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2012, SAS Institute Inc. All rights reserved.</a:t>
            </a:r>
            <a:endParaRPr lang="en-US" dirty="0">
              <a:latin typeface="Times New Roman" pitchFamily="18" charset="0"/>
            </a:endParaRPr>
          </a:p>
        </p:txBody>
      </p:sp>
      <p:sp>
        <p:nvSpPr>
          <p:cNvPr id="5" name="Slide Number Placeholder 4"/>
          <p:cNvSpPr>
            <a:spLocks noGrp="1"/>
          </p:cNvSpPr>
          <p:nvPr>
            <p:ph type="sldNum" sz="quarter" idx="11"/>
          </p:nvPr>
        </p:nvSpPr>
        <p:spPr/>
        <p:txBody>
          <a:bodyPr/>
          <a:lstStyle/>
          <a:p>
            <a:fld id="{0F3AC1AB-A7A8-4DFF-B258-11ED19841263}" type="slidenum">
              <a:rPr lang="en-US" smtClean="0"/>
              <a:pPr/>
              <a:t>11</a:t>
            </a:fld>
            <a:endParaRPr lang="en-US" dirty="0"/>
          </a:p>
        </p:txBody>
      </p:sp>
    </p:spTree>
    <p:extLst>
      <p:ext uri="{BB962C8B-B14F-4D97-AF65-F5344CB8AC3E}">
        <p14:creationId xmlns:p14="http://schemas.microsoft.com/office/powerpoint/2010/main" val="78166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12</a:t>
            </a:fld>
            <a:endParaRPr lang="en-US"/>
          </a:p>
        </p:txBody>
      </p:sp>
    </p:spTree>
    <p:extLst>
      <p:ext uri="{BB962C8B-B14F-4D97-AF65-F5344CB8AC3E}">
        <p14:creationId xmlns:p14="http://schemas.microsoft.com/office/powerpoint/2010/main" val="223523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13</a:t>
            </a:fld>
            <a:endParaRPr lang="en-US"/>
          </a:p>
        </p:txBody>
      </p:sp>
    </p:spTree>
    <p:extLst>
      <p:ext uri="{BB962C8B-B14F-4D97-AF65-F5344CB8AC3E}">
        <p14:creationId xmlns:p14="http://schemas.microsoft.com/office/powerpoint/2010/main" val="370805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14</a:t>
            </a:fld>
            <a:endParaRPr lang="en-US"/>
          </a:p>
        </p:txBody>
      </p:sp>
    </p:spTree>
    <p:extLst>
      <p:ext uri="{BB962C8B-B14F-4D97-AF65-F5344CB8AC3E}">
        <p14:creationId xmlns:p14="http://schemas.microsoft.com/office/powerpoint/2010/main" val="2388366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15</a:t>
            </a:fld>
            <a:endParaRPr lang="en-US"/>
          </a:p>
        </p:txBody>
      </p:sp>
    </p:spTree>
    <p:extLst>
      <p:ext uri="{BB962C8B-B14F-4D97-AF65-F5344CB8AC3E}">
        <p14:creationId xmlns:p14="http://schemas.microsoft.com/office/powerpoint/2010/main" val="2885514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16</a:t>
            </a:fld>
            <a:endParaRPr lang="en-US"/>
          </a:p>
        </p:txBody>
      </p:sp>
    </p:spTree>
    <p:extLst>
      <p:ext uri="{BB962C8B-B14F-4D97-AF65-F5344CB8AC3E}">
        <p14:creationId xmlns:p14="http://schemas.microsoft.com/office/powerpoint/2010/main" val="3060008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17</a:t>
            </a:fld>
            <a:endParaRPr lang="en-US"/>
          </a:p>
        </p:txBody>
      </p:sp>
    </p:spTree>
    <p:extLst>
      <p:ext uri="{BB962C8B-B14F-4D97-AF65-F5344CB8AC3E}">
        <p14:creationId xmlns:p14="http://schemas.microsoft.com/office/powerpoint/2010/main" val="2627793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18</a:t>
            </a:fld>
            <a:endParaRPr lang="en-US"/>
          </a:p>
        </p:txBody>
      </p:sp>
    </p:spTree>
    <p:extLst>
      <p:ext uri="{BB962C8B-B14F-4D97-AF65-F5344CB8AC3E}">
        <p14:creationId xmlns:p14="http://schemas.microsoft.com/office/powerpoint/2010/main" val="391096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19</a:t>
            </a:fld>
            <a:endParaRPr lang="en-US"/>
          </a:p>
        </p:txBody>
      </p:sp>
    </p:spTree>
    <p:extLst>
      <p:ext uri="{BB962C8B-B14F-4D97-AF65-F5344CB8AC3E}">
        <p14:creationId xmlns:p14="http://schemas.microsoft.com/office/powerpoint/2010/main" val="69582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20</a:t>
            </a:fld>
            <a:endParaRPr lang="en-US"/>
          </a:p>
        </p:txBody>
      </p:sp>
    </p:spTree>
    <p:extLst>
      <p:ext uri="{BB962C8B-B14F-4D97-AF65-F5344CB8AC3E}">
        <p14:creationId xmlns:p14="http://schemas.microsoft.com/office/powerpoint/2010/main" val="735042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21</a:t>
            </a:fld>
            <a:endParaRPr lang="en-US"/>
          </a:p>
        </p:txBody>
      </p:sp>
    </p:spTree>
    <p:extLst>
      <p:ext uri="{BB962C8B-B14F-4D97-AF65-F5344CB8AC3E}">
        <p14:creationId xmlns:p14="http://schemas.microsoft.com/office/powerpoint/2010/main" val="791581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2E984-B8A8-4985-802F-840D73364D05}" type="slidenum">
              <a:rPr lang="en-US" smtClean="0"/>
              <a:t>22</a:t>
            </a:fld>
            <a:endParaRPr lang="en-US"/>
          </a:p>
        </p:txBody>
      </p:sp>
    </p:spTree>
    <p:extLst>
      <p:ext uri="{BB962C8B-B14F-4D97-AF65-F5344CB8AC3E}">
        <p14:creationId xmlns:p14="http://schemas.microsoft.com/office/powerpoint/2010/main" val="572890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23</a:t>
            </a:fld>
            <a:endParaRPr lang="en-US"/>
          </a:p>
        </p:txBody>
      </p:sp>
    </p:spTree>
    <p:extLst>
      <p:ext uri="{BB962C8B-B14F-4D97-AF65-F5344CB8AC3E}">
        <p14:creationId xmlns:p14="http://schemas.microsoft.com/office/powerpoint/2010/main" val="1371982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24</a:t>
            </a:fld>
            <a:endParaRPr lang="en-US"/>
          </a:p>
        </p:txBody>
      </p:sp>
    </p:spTree>
    <p:extLst>
      <p:ext uri="{BB962C8B-B14F-4D97-AF65-F5344CB8AC3E}">
        <p14:creationId xmlns:p14="http://schemas.microsoft.com/office/powerpoint/2010/main" val="87531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defTabSz="931774">
              <a:defRPr/>
            </a:pPr>
            <a:r>
              <a:rPr lang="en-US" sz="1100" dirty="0">
                <a:solidFill>
                  <a:schemeClr val="bg1">
                    <a:lumMod val="50000"/>
                  </a:schemeClr>
                </a:solidFill>
              </a:rPr>
              <a:t>7.6 million caner deaths per year globally</a:t>
            </a:r>
          </a:p>
          <a:p>
            <a:pPr defTabSz="931774">
              <a:defRPr/>
            </a:pPr>
            <a:endParaRPr lang="en-US" sz="1100" dirty="0">
              <a:solidFill>
                <a:schemeClr val="bg1">
                  <a:lumMod val="50000"/>
                </a:schemeClr>
              </a:solidFill>
            </a:endParaRPr>
          </a:p>
          <a:p>
            <a:pPr defTabSz="931774">
              <a:defRPr/>
            </a:pPr>
            <a:r>
              <a:rPr lang="en-US" sz="1100" dirty="0">
                <a:solidFill>
                  <a:schemeClr val="bg1">
                    <a:lumMod val="50000"/>
                  </a:schemeClr>
                </a:solidFill>
              </a:rPr>
              <a:t>Many reasons for the discrepancy </a:t>
            </a:r>
          </a:p>
          <a:p>
            <a:pPr marL="174708" indent="-174708" defTabSz="931774">
              <a:buFont typeface="Arial" pitchFamily="34" charset="0"/>
              <a:buChar char="•"/>
              <a:defRPr/>
            </a:pPr>
            <a:r>
              <a:rPr lang="en-US" sz="1100" dirty="0">
                <a:solidFill>
                  <a:schemeClr val="bg1">
                    <a:lumMod val="50000"/>
                  </a:schemeClr>
                </a:solidFill>
              </a:rPr>
              <a:t>Tumor heterogeneity</a:t>
            </a:r>
          </a:p>
          <a:p>
            <a:pPr marL="174708" indent="-174708" defTabSz="931774">
              <a:buFont typeface="Arial" pitchFamily="34" charset="0"/>
              <a:buChar char="•"/>
              <a:defRPr/>
            </a:pPr>
            <a:r>
              <a:rPr lang="en-US" dirty="0">
                <a:solidFill>
                  <a:schemeClr val="bg1">
                    <a:lumMod val="50000"/>
                  </a:schemeClr>
                </a:solidFill>
              </a:rPr>
              <a:t>Fact that cancer is essentially a biological process gone wrong so any attack on the tumor is essentially an attack on self</a:t>
            </a:r>
          </a:p>
          <a:p>
            <a:endParaRPr 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3</a:t>
            </a:fld>
            <a:endParaRPr lang="en-US"/>
          </a:p>
        </p:txBody>
      </p:sp>
    </p:spTree>
    <p:extLst>
      <p:ext uri="{BB962C8B-B14F-4D97-AF65-F5344CB8AC3E}">
        <p14:creationId xmlns:p14="http://schemas.microsoft.com/office/powerpoint/2010/main" val="414159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61" tIns="46581" rIns="93161" bIns="46581"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DB5652F-75D7-49DA-AAD3-C1FFED6C7500}" type="slidenum">
              <a:rPr lang="en-US" sz="1200">
                <a:ea typeface="HGSGothicM"/>
                <a:cs typeface="HGSGothicM"/>
              </a:rPr>
              <a:pPr algn="r" eaLnBrk="1" hangingPunct="1"/>
              <a:t>5</a:t>
            </a:fld>
            <a:endParaRPr lang="en-US" sz="1200">
              <a:ea typeface="HGSGothicM"/>
              <a:cs typeface="HGSGothicM"/>
            </a:endParaRPr>
          </a:p>
        </p:txBody>
      </p:sp>
      <p:sp>
        <p:nvSpPr>
          <p:cNvPr id="107523" name="Rectangle 2"/>
          <p:cNvSpPr>
            <a:spLocks noGrp="1" noRot="1" noChangeAspect="1" noChangeArrowheads="1" noTextEdit="1"/>
          </p:cNvSpPr>
          <p:nvPr>
            <p:ph type="sldImg"/>
          </p:nvPr>
        </p:nvSpPr>
        <p:spPr>
          <a:xfrm>
            <a:off x="1181100" y="696913"/>
            <a:ext cx="4648200" cy="3486150"/>
          </a:xfrm>
          <a:ln/>
        </p:spPr>
      </p:sp>
      <p:sp>
        <p:nvSpPr>
          <p:cNvPr id="107524"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lstStyle/>
          <a:p>
            <a:pPr eaLnBrk="1" hangingPunct="1">
              <a:lnSpc>
                <a:spcPct val="80000"/>
              </a:lnSpc>
            </a:pPr>
            <a:r>
              <a:rPr lang="en-US" sz="900" b="1" dirty="0">
                <a:latin typeface="Arial" pitchFamily="34" charset="0"/>
                <a:cs typeface="Arial" pitchFamily="34" charset="0"/>
              </a:rPr>
              <a:t>April 17, 2009</a:t>
            </a:r>
          </a:p>
          <a:p>
            <a:pPr eaLnBrk="1" hangingPunct="1">
              <a:lnSpc>
                <a:spcPct val="80000"/>
              </a:lnSpc>
            </a:pPr>
            <a:r>
              <a:rPr lang="en-US" sz="900" b="1" dirty="0">
                <a:latin typeface="Arial" pitchFamily="34" charset="0"/>
                <a:cs typeface="Arial" pitchFamily="34" charset="0"/>
              </a:rPr>
              <a:t>Why Medicare Has Not Been Able Rein In the Cost of Cancer Drugs</a:t>
            </a:r>
          </a:p>
          <a:p>
            <a:pPr eaLnBrk="1" hangingPunct="1">
              <a:lnSpc>
                <a:spcPct val="80000"/>
              </a:lnSpc>
            </a:pPr>
            <a:r>
              <a:rPr lang="en-US" sz="900" dirty="0">
                <a:latin typeface="Arial" pitchFamily="34" charset="0"/>
                <a:cs typeface="Arial" pitchFamily="34" charset="0"/>
              </a:rPr>
              <a:t>If you want to understand why U.S. health care is so expensive, take a look at the chart below. It illustrates how the price of cancer drugs has levitated in recent years, revealing how, in our largely unregulated for-profit health care industry, the seller is the price-maker and the patient is the price-taker. In other advanced countries, the government intervenes with an eye to protecting desperate patients from being gouged. In the U.S. the law specifically prohibits Medicare from trying to negotiate for discounts.</a:t>
            </a:r>
          </a:p>
          <a:p>
            <a:pPr eaLnBrk="1" hangingPunct="1">
              <a:lnSpc>
                <a:spcPct val="80000"/>
              </a:lnSpc>
            </a:pPr>
            <a:r>
              <a:rPr lang="en-US" sz="900" dirty="0">
                <a:latin typeface="Arial" pitchFamily="34" charset="0"/>
                <a:cs typeface="Arial" pitchFamily="34" charset="0"/>
              </a:rPr>
              <a:t>In an article titled “</a:t>
            </a:r>
            <a:r>
              <a:rPr lang="en-US" sz="900" dirty="0">
                <a:latin typeface="Arial" pitchFamily="34" charset="0"/>
                <a:cs typeface="Arial" pitchFamily="34" charset="0"/>
                <a:hlinkClick r:id="rId3"/>
              </a:rPr>
              <a:t>Limits on Medicare’s Ability to Control Rising Spending on Cancer Drugs</a:t>
            </a:r>
            <a:r>
              <a:rPr lang="en-US" sz="900" dirty="0">
                <a:latin typeface="Arial" pitchFamily="34" charset="0"/>
                <a:cs typeface="Arial" pitchFamily="34" charset="0"/>
              </a:rPr>
              <a:t>,” published in a recent issue of the </a:t>
            </a:r>
            <a:r>
              <a:rPr lang="en-US" sz="900" i="1" dirty="0">
                <a:latin typeface="Arial" pitchFamily="34" charset="0"/>
                <a:cs typeface="Arial" pitchFamily="34" charset="0"/>
              </a:rPr>
              <a:t>New England Journal of Medicine</a:t>
            </a:r>
            <a:r>
              <a:rPr lang="en-US" sz="900" dirty="0">
                <a:latin typeface="Arial" pitchFamily="34" charset="0"/>
                <a:cs typeface="Arial" pitchFamily="34" charset="0"/>
              </a:rPr>
              <a:t> Dr. Peter B. Bach,  a physician and epidemiologist at  Memorial Sloan-Kettering Cancer Center, uses this chart to demonstrate the steep rise in  Medicare spending on cancer drugs in just the past ten years.</a:t>
            </a:r>
          </a:p>
          <a:p>
            <a:pPr eaLnBrk="1" hangingPunct="1">
              <a:lnSpc>
                <a:spcPct val="80000"/>
              </a:lnSpc>
            </a:pPr>
            <a:r>
              <a:rPr lang="en-US" sz="900" dirty="0">
                <a:latin typeface="Arial" pitchFamily="34" charset="0"/>
                <a:cs typeface="Arial" pitchFamily="34" charset="0"/>
              </a:rPr>
              <a:t>  </a:t>
            </a:r>
            <a:r>
              <a:rPr lang="en-US" sz="900" dirty="0">
                <a:latin typeface="Arial" pitchFamily="34" charset="0"/>
                <a:cs typeface="Arial" pitchFamily="34" charset="0"/>
                <a:hlinkClick r:id="rId4"/>
              </a:rPr>
              <a:t> </a:t>
            </a:r>
            <a:r>
              <a:rPr lang="en-US" sz="900" dirty="0">
                <a:latin typeface="Arial" pitchFamily="34" charset="0"/>
                <a:cs typeface="Arial" pitchFamily="34" charset="0"/>
              </a:rPr>
              <a:t> </a:t>
            </a:r>
            <a:r>
              <a:rPr lang="en-US" sz="900" b="1" dirty="0">
                <a:latin typeface="Arial" pitchFamily="34" charset="0"/>
                <a:cs typeface="Arial" pitchFamily="34" charset="0"/>
              </a:rPr>
              <a:t/>
            </a:r>
            <a:br>
              <a:rPr lang="en-US" sz="900" b="1" dirty="0">
                <a:latin typeface="Arial" pitchFamily="34" charset="0"/>
                <a:cs typeface="Arial" pitchFamily="34" charset="0"/>
              </a:rPr>
            </a:br>
            <a:r>
              <a:rPr lang="en-US" sz="900" b="1" dirty="0">
                <a:latin typeface="Arial" pitchFamily="34" charset="0"/>
                <a:cs typeface="Arial" pitchFamily="34" charset="0"/>
              </a:rPr>
              <a:t>Figure 1.</a:t>
            </a:r>
            <a:r>
              <a:rPr lang="en-US" sz="900" dirty="0">
                <a:latin typeface="Arial" pitchFamily="34" charset="0"/>
                <a:cs typeface="Arial" pitchFamily="34" charset="0"/>
              </a:rPr>
              <a:t> Monthly and Median Costs of Cancer Drugs at the Time of Approval by the Food and Drug Administration (FDA), from 1965 through 2008.</a:t>
            </a:r>
          </a:p>
          <a:p>
            <a:pPr eaLnBrk="1" hangingPunct="1">
              <a:lnSpc>
                <a:spcPct val="80000"/>
              </a:lnSpc>
            </a:pPr>
            <a:r>
              <a:rPr lang="en-US" sz="900" dirty="0">
                <a:latin typeface="Arial" pitchFamily="34" charset="0"/>
                <a:cs typeface="Arial" pitchFamily="34" charset="0"/>
              </a:rPr>
              <a:t>Note that the chart tracks the monthly cost of cancer drugs (vertical axis) from 1960 to 2009 (horizontal axis). What is extraordinary is how the price of the most expensive bleeding edge  treatments has jumped, since 1990, from $2,000 a month to $5,000, $10,000 and finally $25,000 a month. Meanwhile, the fine red line traces the rise in the median price of cancer drugs—from well under $1,000 a month in the late 1960s to $6,000 to $7,000 a month today.</a:t>
            </a:r>
          </a:p>
          <a:p>
            <a:pPr eaLnBrk="1" hangingPunct="1">
              <a:lnSpc>
                <a:spcPct val="80000"/>
              </a:lnSpc>
            </a:pPr>
            <a:r>
              <a:rPr lang="en-US" sz="900" dirty="0">
                <a:latin typeface="Arial" pitchFamily="34" charset="0"/>
                <a:cs typeface="Arial" pitchFamily="34" charset="0"/>
              </a:rPr>
              <a:t>Note that the chart tracks</a:t>
            </a:r>
            <a:r>
              <a:rPr lang="en-US" sz="900" b="1" dirty="0">
                <a:latin typeface="Arial" pitchFamily="34" charset="0"/>
                <a:cs typeface="Arial" pitchFamily="34" charset="0"/>
              </a:rPr>
              <a:t> the monthly</a:t>
            </a:r>
            <a:r>
              <a:rPr lang="en-US" sz="900" dirty="0">
                <a:latin typeface="Arial" pitchFamily="34" charset="0"/>
                <a:cs typeface="Arial" pitchFamily="34" charset="0"/>
              </a:rPr>
              <a:t> cost of cancer drugs (vertical axis) from 1960 to 2009 (horizontal axis). What is extraordinary is how the price of the most expensive bleeding edge  treatments has jumped, since 1990, from $2,000 a month to $5,000, $10,000 and finally </a:t>
            </a:r>
            <a:r>
              <a:rPr lang="en-US" sz="900" b="1" dirty="0">
                <a:latin typeface="Arial" pitchFamily="34" charset="0"/>
                <a:cs typeface="Arial" pitchFamily="34" charset="0"/>
              </a:rPr>
              <a:t>$25,000 a month</a:t>
            </a:r>
            <a:r>
              <a:rPr lang="en-US" sz="900" dirty="0">
                <a:latin typeface="Arial" pitchFamily="34" charset="0"/>
                <a:cs typeface="Arial" pitchFamily="34" charset="0"/>
              </a:rPr>
              <a:t>. Meanwhile, the fine red line traces the rise in the median price of cancer drugs—from well under $1,000 a month in the late 1960s to $6,000 to $7,000 a month today.</a:t>
            </a:r>
          </a:p>
          <a:p>
            <a:pPr eaLnBrk="1" hangingPunct="1">
              <a:lnSpc>
                <a:spcPct val="80000"/>
              </a:lnSpc>
            </a:pPr>
            <a:r>
              <a:rPr lang="en-US" sz="900" dirty="0">
                <a:latin typeface="Arial" pitchFamily="34" charset="0"/>
                <a:cs typeface="Arial" pitchFamily="34" charset="0"/>
              </a:rPr>
              <a:t>Overall, the amount that Medicare shells out for drugs administered in a doctor’s office--— a category dominated by drugs used to treat cancer —has spiraled from $3 billion in 1997 to $11 billion in 2004 (an increase of 267%),” Bach notes. Over the same span, total Medicare spending rose from $210 billion to $309 billion (an increase of 47%).  </a:t>
            </a:r>
          </a:p>
          <a:p>
            <a:pPr eaLnBrk="1" hangingPunct="1">
              <a:lnSpc>
                <a:spcPct val="80000"/>
              </a:lnSpc>
            </a:pPr>
            <a:r>
              <a:rPr lang="en-US" sz="900" dirty="0">
                <a:latin typeface="Arial" pitchFamily="34" charset="0"/>
                <a:cs typeface="Arial" pitchFamily="34" charset="0"/>
              </a:rPr>
              <a:t>Meanwhile, even patients who have prescription </a:t>
            </a:r>
            <a:r>
              <a:rPr lang="en-US" sz="900" dirty="0">
                <a:latin typeface="Arial" pitchFamily="34" charset="0"/>
                <a:cs typeface="Arial" pitchFamily="34" charset="0"/>
                <a:hlinkClick r:id="rId5"/>
              </a:rPr>
              <a:t>coverage </a:t>
            </a:r>
            <a:r>
              <a:rPr lang="en-US" sz="900" dirty="0">
                <a:latin typeface="Arial" pitchFamily="34" charset="0"/>
                <a:cs typeface="Arial" pitchFamily="34" charset="0"/>
              </a:rPr>
              <a:t>under Medicare Part D face high co-pays. More Part D insurers have put brand-name drugs, including </a:t>
            </a:r>
            <a:r>
              <a:rPr lang="en-US" sz="900" dirty="0" err="1">
                <a:latin typeface="Arial" pitchFamily="34" charset="0"/>
                <a:cs typeface="Arial" pitchFamily="34" charset="0"/>
              </a:rPr>
              <a:t>Gleevec</a:t>
            </a:r>
            <a:r>
              <a:rPr lang="en-US" sz="900" dirty="0">
                <a:latin typeface="Arial" pitchFamily="34" charset="0"/>
                <a:cs typeface="Arial" pitchFamily="34" charset="0"/>
              </a:rPr>
              <a:t> ­(</a:t>
            </a:r>
            <a:r>
              <a:rPr lang="en-US" sz="900" dirty="0" err="1">
                <a:latin typeface="Arial" pitchFamily="34" charset="0"/>
                <a:cs typeface="Arial" pitchFamily="34" charset="0"/>
              </a:rPr>
              <a:t>imatinib</a:t>
            </a:r>
            <a:r>
              <a:rPr lang="en-US" sz="900" dirty="0">
                <a:latin typeface="Arial" pitchFamily="34" charset="0"/>
                <a:cs typeface="Arial" pitchFamily="34" charset="0"/>
              </a:rPr>
              <a:t>), </a:t>
            </a:r>
            <a:r>
              <a:rPr lang="en-US" sz="900" dirty="0" err="1">
                <a:latin typeface="Arial" pitchFamily="34" charset="0"/>
                <a:cs typeface="Arial" pitchFamily="34" charset="0"/>
              </a:rPr>
              <a:t>Sutent</a:t>
            </a:r>
            <a:r>
              <a:rPr lang="en-US" sz="900" dirty="0">
                <a:latin typeface="Arial" pitchFamily="34" charset="0"/>
                <a:cs typeface="Arial" pitchFamily="34" charset="0"/>
              </a:rPr>
              <a:t> (</a:t>
            </a:r>
            <a:r>
              <a:rPr lang="en-US" sz="900" dirty="0" err="1">
                <a:latin typeface="Arial" pitchFamily="34" charset="0"/>
                <a:cs typeface="Arial" pitchFamily="34" charset="0"/>
              </a:rPr>
              <a:t>sunitinib</a:t>
            </a:r>
            <a:r>
              <a:rPr lang="en-US" sz="900" dirty="0">
                <a:latin typeface="Arial" pitchFamily="34" charset="0"/>
                <a:cs typeface="Arial" pitchFamily="34" charset="0"/>
              </a:rPr>
              <a:t>), </a:t>
            </a:r>
            <a:r>
              <a:rPr lang="en-US" sz="900" dirty="0" err="1">
                <a:latin typeface="Arial" pitchFamily="34" charset="0"/>
                <a:cs typeface="Arial" pitchFamily="34" charset="0"/>
              </a:rPr>
              <a:t>Tarceva</a:t>
            </a:r>
            <a:r>
              <a:rPr lang="en-US" sz="900" dirty="0">
                <a:latin typeface="Arial" pitchFamily="34" charset="0"/>
                <a:cs typeface="Arial" pitchFamily="34" charset="0"/>
              </a:rPr>
              <a:t> (</a:t>
            </a:r>
            <a:r>
              <a:rPr lang="en-US" sz="900" dirty="0" err="1">
                <a:latin typeface="Arial" pitchFamily="34" charset="0"/>
                <a:cs typeface="Arial" pitchFamily="34" charset="0"/>
              </a:rPr>
              <a:t>erlotinib</a:t>
            </a:r>
            <a:r>
              <a:rPr lang="en-US" sz="900" dirty="0">
                <a:latin typeface="Arial" pitchFamily="34" charset="0"/>
                <a:cs typeface="Arial" pitchFamily="34" charset="0"/>
              </a:rPr>
              <a:t>), </a:t>
            </a:r>
            <a:r>
              <a:rPr lang="en-US" sz="900" dirty="0" err="1">
                <a:latin typeface="Arial" pitchFamily="34" charset="0"/>
                <a:cs typeface="Arial" pitchFamily="34" charset="0"/>
              </a:rPr>
              <a:t>Thalomid</a:t>
            </a:r>
            <a:r>
              <a:rPr lang="en-US" sz="900" dirty="0">
                <a:latin typeface="Arial" pitchFamily="34" charset="0"/>
                <a:cs typeface="Arial" pitchFamily="34" charset="0"/>
              </a:rPr>
              <a:t>, and </a:t>
            </a:r>
            <a:r>
              <a:rPr lang="en-US" sz="900" dirty="0" err="1">
                <a:latin typeface="Arial" pitchFamily="34" charset="0"/>
                <a:cs typeface="Arial" pitchFamily="34" charset="0"/>
              </a:rPr>
              <a:t>Tykerb</a:t>
            </a:r>
            <a:r>
              <a:rPr lang="en-US" sz="900" dirty="0">
                <a:latin typeface="Arial" pitchFamily="34" charset="0"/>
                <a:cs typeface="Arial" pitchFamily="34" charset="0"/>
              </a:rPr>
              <a:t> (</a:t>
            </a:r>
            <a:r>
              <a:rPr lang="en-US" sz="900" dirty="0" err="1">
                <a:latin typeface="Arial" pitchFamily="34" charset="0"/>
                <a:cs typeface="Arial" pitchFamily="34" charset="0"/>
              </a:rPr>
              <a:t>lapatinib</a:t>
            </a:r>
            <a:r>
              <a:rPr lang="en-US" sz="900" dirty="0">
                <a:latin typeface="Arial" pitchFamily="34" charset="0"/>
                <a:cs typeface="Arial" pitchFamily="34" charset="0"/>
              </a:rPr>
              <a:t>), on specialty tiers that require cost sharing of 26 to 35 percent for each prescription. Insurers begin picking up 95 percent of the drug’s cost, only after a patient’s annual out of pocket spending reaches $4,350. And many patients don’t even have Part D.</a:t>
            </a:r>
          </a:p>
          <a:p>
            <a:pPr eaLnBrk="1" hangingPunct="1">
              <a:lnSpc>
                <a:spcPct val="80000"/>
              </a:lnSpc>
            </a:pPr>
            <a:r>
              <a:rPr lang="en-US" sz="900" dirty="0">
                <a:latin typeface="Arial" pitchFamily="34" charset="0"/>
                <a:cs typeface="Arial" pitchFamily="34" charset="0"/>
              </a:rPr>
              <a:t>As a result, “Patients who face life-threatening illnesses are also facing  out-of-pocket costs for cancer therapies that can threaten their family's financial security,” Bach observes. </a:t>
            </a:r>
          </a:p>
          <a:p>
            <a:pPr eaLnBrk="1" hangingPunct="1">
              <a:lnSpc>
                <a:spcPct val="80000"/>
              </a:lnSpc>
            </a:pPr>
            <a:r>
              <a:rPr lang="en-US" sz="900" dirty="0">
                <a:latin typeface="Arial" pitchFamily="34" charset="0"/>
                <a:cs typeface="Arial" pitchFamily="34" charset="0"/>
              </a:rPr>
              <a:t> “Health economists are concerned, too . . . .because the prices of cancer drugs appear to be rising faster than the health benefits associated with them, at least in some cases,” writes Bach, pointing to studies published</a:t>
            </a:r>
            <a:r>
              <a:rPr lang="en-US" sz="900" dirty="0">
                <a:latin typeface="Arial" pitchFamily="34" charset="0"/>
                <a:cs typeface="Arial" pitchFamily="34" charset="0"/>
                <a:hlinkClick r:id="rId6" invalidUrl="http:///"/>
              </a:rPr>
              <a:t> </a:t>
            </a:r>
            <a:r>
              <a:rPr lang="en-US" sz="900" dirty="0">
                <a:latin typeface="Arial" pitchFamily="34" charset="0"/>
                <a:cs typeface="Arial" pitchFamily="34" charset="0"/>
                <a:hlinkClick r:id="rId7"/>
              </a:rPr>
              <a:t>here</a:t>
            </a:r>
            <a:r>
              <a:rPr lang="en-US" sz="900" dirty="0">
                <a:latin typeface="Arial" pitchFamily="34" charset="0"/>
                <a:cs typeface="Arial" pitchFamily="34" charset="0"/>
              </a:rPr>
              <a:t> and </a:t>
            </a:r>
            <a:r>
              <a:rPr lang="en-US" sz="900" dirty="0">
                <a:latin typeface="Arial" pitchFamily="34" charset="0"/>
                <a:cs typeface="Arial" pitchFamily="34" charset="0"/>
                <a:hlinkClick r:id="rId8"/>
              </a:rPr>
              <a:t>here</a:t>
            </a:r>
            <a:r>
              <a:rPr lang="en-US" sz="900" dirty="0">
                <a:latin typeface="Arial" pitchFamily="34" charset="0"/>
                <a:cs typeface="Arial" pitchFamily="34" charset="0"/>
              </a:rPr>
              <a:t>.</a:t>
            </a:r>
          </a:p>
          <a:p>
            <a:pPr eaLnBrk="1" hangingPunct="1">
              <a:lnSpc>
                <a:spcPct val="80000"/>
              </a:lnSpc>
            </a:pPr>
            <a:r>
              <a:rPr lang="en-US" sz="900" b="1" dirty="0">
                <a:latin typeface="Arial" pitchFamily="34" charset="0"/>
                <a:cs typeface="Arial" pitchFamily="34" charset="0"/>
              </a:rPr>
              <a:t>Big </a:t>
            </a:r>
            <a:r>
              <a:rPr lang="en-US" sz="900" b="1" dirty="0" err="1">
                <a:latin typeface="Arial" pitchFamily="34" charset="0"/>
                <a:cs typeface="Arial" pitchFamily="34" charset="0"/>
              </a:rPr>
              <a:t>Pharma’s</a:t>
            </a:r>
            <a:r>
              <a:rPr lang="en-US" sz="900" b="1" dirty="0">
                <a:latin typeface="Arial" pitchFamily="34" charset="0"/>
                <a:cs typeface="Arial" pitchFamily="34" charset="0"/>
              </a:rPr>
              <a:t> Eureka! Moment</a:t>
            </a:r>
            <a:endParaRPr lang="en-US" sz="900" dirty="0">
              <a:latin typeface="Arial" pitchFamily="34" charset="0"/>
              <a:cs typeface="Arial" pitchFamily="34" charset="0"/>
            </a:endParaRPr>
          </a:p>
          <a:p>
            <a:pPr eaLnBrk="1" hangingPunct="1">
              <a:lnSpc>
                <a:spcPct val="80000"/>
              </a:lnSpc>
            </a:pPr>
            <a:r>
              <a:rPr lang="en-US" sz="900" dirty="0">
                <a:latin typeface="Arial" pitchFamily="34" charset="0"/>
                <a:cs typeface="Arial" pitchFamily="34" charset="0"/>
              </a:rPr>
              <a:t>How and why did this happen? In 2006 the New York Times made an </a:t>
            </a:r>
            <a:r>
              <a:rPr lang="en-US" sz="900" dirty="0">
                <a:latin typeface="Arial" pitchFamily="34" charset="0"/>
                <a:cs typeface="Arial" pitchFamily="34" charset="0"/>
                <a:hlinkClick r:id="rId9"/>
              </a:rPr>
              <a:t>announcement</a:t>
            </a:r>
            <a:r>
              <a:rPr lang="en-US" sz="900" dirty="0">
                <a:latin typeface="Arial" pitchFamily="34" charset="0"/>
                <a:cs typeface="Arial" pitchFamily="34" charset="0"/>
              </a:rPr>
              <a:t>: “Big </a:t>
            </a:r>
            <a:r>
              <a:rPr lang="en-US" sz="900" dirty="0" err="1">
                <a:latin typeface="Arial" pitchFamily="34" charset="0"/>
                <a:cs typeface="Arial" pitchFamily="34" charset="0"/>
              </a:rPr>
              <a:t>Pharma</a:t>
            </a:r>
            <a:r>
              <a:rPr lang="en-US" sz="900" dirty="0">
                <a:latin typeface="Arial" pitchFamily="34" charset="0"/>
                <a:cs typeface="Arial" pitchFamily="34" charset="0"/>
              </a:rPr>
              <a:t> has discovered cancer.” </a:t>
            </a:r>
          </a:p>
          <a:p>
            <a:pPr eaLnBrk="1" hangingPunct="1">
              <a:lnSpc>
                <a:spcPct val="80000"/>
              </a:lnSpc>
            </a:pPr>
            <a:r>
              <a:rPr lang="en-US" sz="900" dirty="0">
                <a:latin typeface="Arial" pitchFamily="34" charset="0"/>
                <a:cs typeface="Arial" pitchFamily="34" charset="0"/>
              </a:rPr>
              <a:t>That was the first sentence of a story headlined: “New Drugs for Cancer Could Soon Flood Market.”  In the past, large, traditional pharmaceutical companies such as </a:t>
            </a:r>
            <a:r>
              <a:rPr lang="en-US" sz="900" dirty="0" err="1">
                <a:latin typeface="Arial" pitchFamily="34" charset="0"/>
                <a:cs typeface="Arial" pitchFamily="34" charset="0"/>
              </a:rPr>
              <a:t>Glaxo</a:t>
            </a:r>
            <a:r>
              <a:rPr lang="en-US" sz="900" dirty="0">
                <a:latin typeface="Arial" pitchFamily="34" charset="0"/>
                <a:cs typeface="Arial" pitchFamily="34" charset="0"/>
              </a:rPr>
              <a:t>, Pfizer and Wyeth had shown relatively little interest in selling potions for cancer patients,, the Times explained, preferring to “make drugs for chronic diseases” rather than “treatments for cancer, where patients often die within months.” (There is a saying in the pharmaceutical industry: “a pill that cures is good; a pill that you have to take every day is better.”  </a:t>
            </a:r>
          </a:p>
          <a:p>
            <a:pPr eaLnBrk="1" hangingPunct="1">
              <a:lnSpc>
                <a:spcPct val="80000"/>
              </a:lnSpc>
            </a:pPr>
            <a:r>
              <a:rPr lang="en-US" sz="900" dirty="0">
                <a:latin typeface="Arial" pitchFamily="34" charset="0"/>
                <a:cs typeface="Arial" pitchFamily="34" charset="0"/>
              </a:rPr>
              <a:t>Moreover, the Times pointed out:  “while cancer as a whole affects many people, the market is divided into different types of cancer.”  In other words, a drug that targets a particular type of cancer is limited to a small niche market made up of patients who often don’t have long to live.  From a drug-maker’s perspective, this is not an enticing group of customers.  </a:t>
            </a:r>
          </a:p>
          <a:p>
            <a:pPr eaLnBrk="1" hangingPunct="1">
              <a:lnSpc>
                <a:spcPct val="80000"/>
              </a:lnSpc>
            </a:pPr>
            <a:r>
              <a:rPr lang="en-US" sz="900" dirty="0">
                <a:latin typeface="Arial" pitchFamily="34" charset="0"/>
                <a:cs typeface="Arial" pitchFamily="34" charset="0"/>
              </a:rPr>
              <a:t>But then, a year or so before the Times article appeared, the pharmaceutical industry’s </a:t>
            </a:r>
            <a:r>
              <a:rPr lang="en-US" sz="900" dirty="0" err="1">
                <a:latin typeface="Arial" pitchFamily="34" charset="0"/>
                <a:cs typeface="Arial" pitchFamily="34" charset="0"/>
              </a:rPr>
              <a:t>marketeers</a:t>
            </a:r>
            <a:r>
              <a:rPr lang="en-US" sz="900" dirty="0">
                <a:latin typeface="Arial" pitchFamily="34" charset="0"/>
                <a:cs typeface="Arial" pitchFamily="34" charset="0"/>
              </a:rPr>
              <a:t> had an Eureka! moment. Looking around, they realized that </a:t>
            </a:r>
            <a:r>
              <a:rPr lang="en-US" sz="900" dirty="0" err="1">
                <a:latin typeface="Arial" pitchFamily="34" charset="0"/>
                <a:cs typeface="Arial" pitchFamily="34" charset="0"/>
              </a:rPr>
              <a:t>Gleevec</a:t>
            </a:r>
            <a:r>
              <a:rPr lang="en-US" sz="900" dirty="0">
                <a:latin typeface="Arial" pitchFamily="34" charset="0"/>
                <a:cs typeface="Arial" pitchFamily="34" charset="0"/>
              </a:rPr>
              <a:t>, which had been developed by Novartis.   to treat two obscure cancers — chronic </a:t>
            </a:r>
            <a:r>
              <a:rPr lang="en-US" sz="900" dirty="0" err="1">
                <a:latin typeface="Arial" pitchFamily="34" charset="0"/>
                <a:cs typeface="Arial" pitchFamily="34" charset="0"/>
              </a:rPr>
              <a:t>myelogenous</a:t>
            </a:r>
            <a:r>
              <a:rPr lang="en-US" sz="900" dirty="0">
                <a:latin typeface="Arial" pitchFamily="34" charset="0"/>
                <a:cs typeface="Arial" pitchFamily="34" charset="0"/>
              </a:rPr>
              <a:t>  leukemia and gastrointestinal stromal tumor —enjoyed sales year of $2.2 billion in 2005. </a:t>
            </a:r>
          </a:p>
          <a:p>
            <a:pPr eaLnBrk="1" hangingPunct="1">
              <a:lnSpc>
                <a:spcPct val="80000"/>
              </a:lnSpc>
            </a:pPr>
            <a:r>
              <a:rPr lang="en-US" sz="900" dirty="0">
                <a:latin typeface="Arial" pitchFamily="34" charset="0"/>
                <a:cs typeface="Arial" pitchFamily="34" charset="0"/>
              </a:rPr>
              <a:t>Had the pool of patients suffering from these diseases expanded? No, But companies like Novartis were beginning to discover that there is virtually no limit to how much you can charge when you are peddling pills to dying patients.  “Some patients will tolerate prices of tens of thousands of dollars a year, making drugs for even rare cancers into big moneymakers,” the Times observed. </a:t>
            </a:r>
          </a:p>
          <a:p>
            <a:pPr eaLnBrk="1" hangingPunct="1">
              <a:lnSpc>
                <a:spcPct val="80000"/>
              </a:lnSpc>
            </a:pPr>
            <a:r>
              <a:rPr lang="en-US" sz="900" dirty="0">
                <a:latin typeface="Arial" pitchFamily="34" charset="0"/>
                <a:cs typeface="Arial" pitchFamily="34" charset="0"/>
              </a:rPr>
              <a:t>By 2006, the Pharmaceutical Research and Manufacturers Association reported that about 400 cancer drugs from 178 companies were in clinical trials. “Competition could also bring down prices, which are now reaching $100,000 a year for some cancer drugs,” the Times speculated.</a:t>
            </a:r>
          </a:p>
          <a:p>
            <a:pPr eaLnBrk="1" hangingPunct="1">
              <a:lnSpc>
                <a:spcPct val="80000"/>
              </a:lnSpc>
            </a:pPr>
            <a:r>
              <a:rPr lang="en-US" sz="900" dirty="0">
                <a:latin typeface="Arial" pitchFamily="34" charset="0"/>
                <a:cs typeface="Arial" pitchFamily="34" charset="0"/>
              </a:rPr>
              <a:t>But, of course, as the chart above reveals, that didn’t happen. As I have explained in earlier posts, while competition brings down the cost of new technologies in most sectors of the economy, the rule doesn’t hold for healthcare.  Unlike most consumers, seriously ill patients are not looking for bargains. They don’t want the cheapest product; they want the best. And they are quite easily persuaded that what is newest and most expensive must be top-of-the-line. In addition, a patient cannot wait until “prices come down.” He needs the medication immediately. (Keep in mind: 80 percent of our health care dollars are spent when the patient is very ill.) Thus, when it comes to healthcare, consumers have very little power over pricing.           </a:t>
            </a:r>
          </a:p>
          <a:p>
            <a:pPr eaLnBrk="1" hangingPunct="1">
              <a:lnSpc>
                <a:spcPct val="80000"/>
              </a:lnSpc>
            </a:pPr>
            <a:r>
              <a:rPr lang="en-US" sz="900" dirty="0">
                <a:latin typeface="Arial" pitchFamily="34" charset="0"/>
                <a:cs typeface="Arial" pitchFamily="34" charset="0"/>
              </a:rPr>
              <a:t>A year after the Times announced that </a:t>
            </a:r>
            <a:r>
              <a:rPr lang="en-US" sz="900" dirty="0" err="1">
                <a:latin typeface="Arial" pitchFamily="34" charset="0"/>
                <a:cs typeface="Arial" pitchFamily="34" charset="0"/>
              </a:rPr>
              <a:t>Pharma</a:t>
            </a:r>
            <a:r>
              <a:rPr lang="en-US" sz="900" dirty="0">
                <a:latin typeface="Arial" pitchFamily="34" charset="0"/>
                <a:cs typeface="Arial" pitchFamily="34" charset="0"/>
              </a:rPr>
              <a:t> had finally figured out that cancer drugs could be blockbusters, the Wall Street Journal picked up the story.  In a piece headlined “From Wall Street, a Warning About Cancer-Drug Prices,” the Journal focused on Dr. Steve </a:t>
            </a:r>
            <a:r>
              <a:rPr lang="en-US" sz="900" dirty="0" err="1">
                <a:latin typeface="Arial" pitchFamily="34" charset="0"/>
                <a:cs typeface="Arial" pitchFamily="34" charset="0"/>
              </a:rPr>
              <a:t>Harr</a:t>
            </a:r>
            <a:r>
              <a:rPr lang="en-US" sz="900" dirty="0">
                <a:latin typeface="Arial" pitchFamily="34" charset="0"/>
                <a:cs typeface="Arial" pitchFamily="34" charset="0"/>
              </a:rPr>
              <a:t>, an analyst at Morgan Stanley who was cautioning drug-makers that greed could lead to price controls.  Congress “will get involved when its constituents can’t get drugs,” </a:t>
            </a:r>
            <a:r>
              <a:rPr lang="en-US" sz="900" dirty="0" err="1">
                <a:latin typeface="Arial" pitchFamily="34" charset="0"/>
                <a:cs typeface="Arial" pitchFamily="34" charset="0"/>
              </a:rPr>
              <a:t>Harr</a:t>
            </a:r>
            <a:r>
              <a:rPr lang="en-US" sz="900" dirty="0">
                <a:latin typeface="Arial" pitchFamily="34" charset="0"/>
                <a:cs typeface="Arial" pitchFamily="34" charset="0"/>
              </a:rPr>
              <a:t>  told Genentech, which was charging $47,000 for ten months of </a:t>
            </a:r>
            <a:r>
              <a:rPr lang="en-US" sz="900" dirty="0" err="1">
                <a:latin typeface="Arial" pitchFamily="34" charset="0"/>
                <a:cs typeface="Arial" pitchFamily="34" charset="0"/>
              </a:rPr>
              <a:t>Avastin</a:t>
            </a:r>
            <a:r>
              <a:rPr lang="en-US" sz="900" dirty="0">
                <a:latin typeface="Arial" pitchFamily="34" charset="0"/>
                <a:cs typeface="Arial" pitchFamily="34" charset="0"/>
              </a:rPr>
              <a:t>, a drug used to treat colorectal cancer. </a:t>
            </a:r>
            <a:br>
              <a:rPr lang="en-US" sz="900"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b="1" dirty="0">
                <a:latin typeface="Arial" pitchFamily="34" charset="0"/>
                <a:cs typeface="Arial" pitchFamily="34" charset="0"/>
              </a:rPr>
              <a:t>Is the Drug Worth the Price?</a:t>
            </a: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err="1">
                <a:latin typeface="Arial" pitchFamily="34" charset="0"/>
                <a:cs typeface="Arial" pitchFamily="34" charset="0"/>
              </a:rPr>
              <a:t>Avastin</a:t>
            </a:r>
            <a:r>
              <a:rPr lang="en-US" sz="900" dirty="0">
                <a:latin typeface="Arial" pitchFamily="34" charset="0"/>
                <a:cs typeface="Arial" pitchFamily="34" charset="0"/>
              </a:rPr>
              <a:t> does not “cure” cancer; it slows the progress of the disease.  It won approval from the FDA following a trial showing that the patients who both  took the drug and followed a chemotherapy regimen lived an average of 20.3 months, versus 15.6 months for patients treated with chemotherapy alone. Genentech hailed the extra 5 months as </a:t>
            </a:r>
            <a:r>
              <a:rPr lang="en-US" sz="900" dirty="0">
                <a:latin typeface="Arial" pitchFamily="34" charset="0"/>
                <a:cs typeface="Arial" pitchFamily="34" charset="0"/>
                <a:hlinkClick r:id="rId10"/>
              </a:rPr>
              <a:t>a leap forward</a:t>
            </a:r>
            <a:r>
              <a:rPr lang="en-US" sz="900" dirty="0">
                <a:latin typeface="Arial" pitchFamily="34" charset="0"/>
                <a:cs typeface="Arial" pitchFamily="34" charset="0"/>
              </a:rPr>
              <a:t>:  “This is one of the largest improvements in survival ever reported in a randomized, Phase III study of patients with metastatic colorectal cancer.”  </a:t>
            </a:r>
            <a:br>
              <a:rPr lang="en-US" sz="900"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a:latin typeface="Arial" pitchFamily="34" charset="0"/>
                <a:cs typeface="Arial" pitchFamily="34" charset="0"/>
              </a:rPr>
              <a:t> At the same time, the company acknowledged that patients might experience numerous side effects including Gastrointestinal (GI) perforation--which can be fatal. Researchers also have discovered that use of </a:t>
            </a:r>
            <a:r>
              <a:rPr lang="en-US" sz="900" dirty="0" err="1">
                <a:latin typeface="Arial" pitchFamily="34" charset="0"/>
                <a:cs typeface="Arial" pitchFamily="34" charset="0"/>
              </a:rPr>
              <a:t>Avastin</a:t>
            </a:r>
            <a:r>
              <a:rPr lang="en-US" sz="900" dirty="0">
                <a:latin typeface="Arial" pitchFamily="34" charset="0"/>
                <a:cs typeface="Arial" pitchFamily="34" charset="0"/>
              </a:rPr>
              <a:t> can lead to </a:t>
            </a:r>
            <a:r>
              <a:rPr lang="en-US" sz="900" dirty="0">
                <a:latin typeface="Arial" pitchFamily="34" charset="0"/>
                <a:cs typeface="Arial" pitchFamily="34" charset="0"/>
                <a:hlinkClick r:id="rId11"/>
              </a:rPr>
              <a:t>deep vein blood clots, increasing the risk of heart attack or stroke.</a:t>
            </a:r>
            <a:r>
              <a:rPr lang="en-US" sz="900" dirty="0">
                <a:latin typeface="Arial" pitchFamily="34" charset="0"/>
                <a:cs typeface="Arial" pitchFamily="34" charset="0"/>
              </a:rPr>
              <a:t> </a:t>
            </a:r>
          </a:p>
          <a:p>
            <a:pPr eaLnBrk="1" hangingPunct="1">
              <a:lnSpc>
                <a:spcPct val="80000"/>
              </a:lnSpc>
            </a:pPr>
            <a:r>
              <a:rPr lang="en-US" sz="900" dirty="0">
                <a:latin typeface="Arial" pitchFamily="34" charset="0"/>
                <a:cs typeface="Arial" pitchFamily="34" charset="0"/>
              </a:rPr>
              <a:t>Just last October, the </a:t>
            </a:r>
            <a:r>
              <a:rPr lang="en-US" sz="900" dirty="0">
                <a:latin typeface="Arial" pitchFamily="34" charset="0"/>
                <a:cs typeface="Arial" pitchFamily="34" charset="0"/>
                <a:hlinkClick r:id="rId12"/>
              </a:rPr>
              <a:t>Scottish Medicines Consortium</a:t>
            </a:r>
            <a:r>
              <a:rPr lang="en-US" sz="900" dirty="0">
                <a:latin typeface="Arial" pitchFamily="34" charset="0"/>
                <a:cs typeface="Arial" pitchFamily="34" charset="0"/>
              </a:rPr>
              <a:t> (SMC) advised the National  Health Services (NHS) that  </a:t>
            </a:r>
            <a:r>
              <a:rPr lang="en-US" sz="900" dirty="0" err="1">
                <a:latin typeface="Arial" pitchFamily="34" charset="0"/>
                <a:cs typeface="Arial" pitchFamily="34" charset="0"/>
              </a:rPr>
              <a:t>Avastin</a:t>
            </a:r>
            <a:r>
              <a:rPr lang="en-US" sz="900" dirty="0">
                <a:latin typeface="Arial" pitchFamily="34" charset="0"/>
                <a:cs typeface="Arial" pitchFamily="34" charset="0"/>
              </a:rPr>
              <a:t> “is not recommended for use within NHS Scotland for the treatment of patients with metastatic carcinoma of the colon or rectum” because “the manufacturer did not present a sufficiently robust economic analysis to gain acceptance.” </a:t>
            </a:r>
            <a:br>
              <a:rPr lang="en-US" sz="900"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a:latin typeface="Arial" pitchFamily="34" charset="0"/>
                <a:cs typeface="Arial" pitchFamily="34" charset="0"/>
              </a:rPr>
              <a:t>But in the U.S. we do not take “cost-effectiveness” into account when deciding whether to approve or cover a drug.</a:t>
            </a:r>
            <a:br>
              <a:rPr lang="en-US" sz="900"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b="1" dirty="0" err="1">
                <a:latin typeface="Arial" pitchFamily="34" charset="0"/>
                <a:cs typeface="Arial" pitchFamily="34" charset="0"/>
              </a:rPr>
              <a:t>Harr</a:t>
            </a:r>
            <a:r>
              <a:rPr lang="en-US" sz="900" b="1" dirty="0">
                <a:latin typeface="Arial" pitchFamily="34" charset="0"/>
                <a:cs typeface="Arial" pitchFamily="34" charset="0"/>
              </a:rPr>
              <a:t> Warns that Washington Will Begin Regulating Drug Prices </a:t>
            </a:r>
            <a:br>
              <a:rPr lang="en-US" sz="900" b="1"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a:latin typeface="Arial" pitchFamily="34" charset="0"/>
                <a:cs typeface="Arial" pitchFamily="34" charset="0"/>
              </a:rPr>
              <a:t>In its 2006 story the Wall Street Journal reported that Dr. </a:t>
            </a:r>
            <a:r>
              <a:rPr lang="en-US" sz="900" dirty="0" err="1">
                <a:latin typeface="Arial" pitchFamily="34" charset="0"/>
                <a:cs typeface="Arial" pitchFamily="34" charset="0"/>
              </a:rPr>
              <a:t>Harr</a:t>
            </a:r>
            <a:r>
              <a:rPr lang="en-US" sz="900" dirty="0">
                <a:latin typeface="Arial" pitchFamily="34" charset="0"/>
                <a:cs typeface="Arial" pitchFamily="34" charset="0"/>
              </a:rPr>
              <a:t> had been “shocked” as he saw cancer-drug prices “moving to a new level of the stratosphere in 2004. That year Erbitux, made by </a:t>
            </a:r>
            <a:r>
              <a:rPr lang="en-US" sz="900" dirty="0" err="1">
                <a:latin typeface="Arial" pitchFamily="34" charset="0"/>
                <a:cs typeface="Arial" pitchFamily="34" charset="0"/>
              </a:rPr>
              <a:t>ImClone</a:t>
            </a:r>
            <a:r>
              <a:rPr lang="en-US" sz="900" dirty="0">
                <a:latin typeface="Arial" pitchFamily="34" charset="0"/>
                <a:cs typeface="Arial" pitchFamily="34" charset="0"/>
              </a:rPr>
              <a:t> Systems  Inc. and partner Bristol-Myers Squibb  Co. was introduced at $10,000 a month, or about $40,000 for a  course of treatment  “Biotech drugs, which are produced by live cells, were generally more expensive than pills that are a mixture of chemicals.” the Journal explained.  “But this was twice the price of other new cancer drugs on the market, and many times the cost of older drugs.”</a:t>
            </a:r>
          </a:p>
          <a:p>
            <a:pPr eaLnBrk="1" hangingPunct="1">
              <a:lnSpc>
                <a:spcPct val="80000"/>
              </a:lnSpc>
            </a:pPr>
            <a:r>
              <a:rPr lang="en-US" sz="900" dirty="0">
                <a:latin typeface="Arial" pitchFamily="34" charset="0"/>
                <a:cs typeface="Arial" pitchFamily="34" charset="0"/>
              </a:rPr>
              <a:t>When Genentech introduced </a:t>
            </a:r>
            <a:r>
              <a:rPr lang="en-US" sz="900" dirty="0" err="1">
                <a:latin typeface="Arial" pitchFamily="34" charset="0"/>
                <a:cs typeface="Arial" pitchFamily="34" charset="0"/>
              </a:rPr>
              <a:t>Avastin</a:t>
            </a:r>
            <a:r>
              <a:rPr lang="en-US" sz="900" dirty="0">
                <a:latin typeface="Arial" pitchFamily="34" charset="0"/>
                <a:cs typeface="Arial" pitchFamily="34" charset="0"/>
              </a:rPr>
              <a:t>, </a:t>
            </a:r>
            <a:r>
              <a:rPr lang="en-US" sz="900" dirty="0" err="1">
                <a:latin typeface="Arial" pitchFamily="34" charset="0"/>
                <a:cs typeface="Arial" pitchFamily="34" charset="0"/>
              </a:rPr>
              <a:t>Harr</a:t>
            </a:r>
            <a:r>
              <a:rPr lang="en-US" sz="900" dirty="0">
                <a:latin typeface="Arial" pitchFamily="34" charset="0"/>
                <a:cs typeface="Arial" pitchFamily="34" charset="0"/>
              </a:rPr>
              <a:t>, who covered </a:t>
            </a:r>
            <a:r>
              <a:rPr lang="en-US" sz="900" dirty="0" err="1">
                <a:latin typeface="Arial" pitchFamily="34" charset="0"/>
                <a:cs typeface="Arial" pitchFamily="34" charset="0"/>
              </a:rPr>
              <a:t>Genetech</a:t>
            </a:r>
            <a:r>
              <a:rPr lang="en-US" sz="900" dirty="0">
                <a:latin typeface="Arial" pitchFamily="34" charset="0"/>
                <a:cs typeface="Arial" pitchFamily="34" charset="0"/>
              </a:rPr>
              <a:t> for Morgan Stanley, buttonholed oncologists and Genentech officials” at a conference, “pressing them about how patients could afford even the co-payment. He raised this concern with Genentech Chief Financial Officer David </a:t>
            </a:r>
            <a:r>
              <a:rPr lang="en-US" sz="900" dirty="0" err="1">
                <a:latin typeface="Arial" pitchFamily="34" charset="0"/>
                <a:cs typeface="Arial" pitchFamily="34" charset="0"/>
              </a:rPr>
              <a:t>Ebersman</a:t>
            </a:r>
            <a:r>
              <a:rPr lang="en-US" sz="900" dirty="0">
                <a:latin typeface="Arial" pitchFamily="34" charset="0"/>
                <a:cs typeface="Arial" pitchFamily="34" charset="0"/>
              </a:rPr>
              <a:t>. "Many plans have a 20% co-payment -- that's $8,000. That's a big bite," he recalled saying</a:t>
            </a:r>
            <a:br>
              <a:rPr lang="en-US" sz="900" dirty="0">
                <a:latin typeface="Arial" pitchFamily="34" charset="0"/>
                <a:cs typeface="Arial" pitchFamily="34" charset="0"/>
              </a:rPr>
            </a:br>
            <a:r>
              <a:rPr lang="en-US" sz="900" dirty="0">
                <a:latin typeface="Arial" pitchFamily="34" charset="0"/>
                <a:cs typeface="Arial" pitchFamily="34" charset="0"/>
              </a:rPr>
              <a:t> By 2007 </a:t>
            </a:r>
            <a:r>
              <a:rPr lang="en-US" sz="900" dirty="0" err="1">
                <a:latin typeface="Arial" pitchFamily="34" charset="0"/>
                <a:cs typeface="Arial" pitchFamily="34" charset="0"/>
              </a:rPr>
              <a:t>Harr</a:t>
            </a:r>
            <a:r>
              <a:rPr lang="en-US" sz="900" dirty="0">
                <a:latin typeface="Arial" pitchFamily="34" charset="0"/>
                <a:cs typeface="Arial" pitchFamily="34" charset="0"/>
              </a:rPr>
              <a:t> was “stunned” to discover that  cancer drugs were projected to account for almost a quarter of the nation's drug spending.  He acknowledged that market forces would not bring down prices the "market structure effectively provides no mechanism for price control in oncology other than companies' goodwill and tolerance for adverse publicity.” </a:t>
            </a:r>
          </a:p>
          <a:p>
            <a:pPr eaLnBrk="1" hangingPunct="1">
              <a:lnSpc>
                <a:spcPct val="80000"/>
              </a:lnSpc>
            </a:pPr>
            <a:r>
              <a:rPr lang="en-US" sz="900" dirty="0">
                <a:latin typeface="Arial" pitchFamily="34" charset="0"/>
                <a:cs typeface="Arial" pitchFamily="34" charset="0"/>
              </a:rPr>
              <a:t>Meanwhile, he remained convinced that soaring prices could trigger government controls. Indeed, as the Wall Street Journal noted when it published </a:t>
            </a:r>
            <a:r>
              <a:rPr lang="en-US" sz="900" dirty="0" err="1">
                <a:latin typeface="Arial" pitchFamily="34" charset="0"/>
                <a:cs typeface="Arial" pitchFamily="34" charset="0"/>
              </a:rPr>
              <a:t>Harr’s</a:t>
            </a:r>
            <a:r>
              <a:rPr lang="en-US" sz="900" dirty="0">
                <a:latin typeface="Arial" pitchFamily="34" charset="0"/>
                <a:cs typeface="Arial" pitchFamily="34" charset="0"/>
              </a:rPr>
              <a:t> story in March of 2007:  “In November, when Democrats took control of Congress, Nancy Pelosi, the incoming Speaker of the House, put controlling drug prices at the top of the Democratic agenda. Soon after, the House passed a bill that would amend the Medicare prescription-drug benefit, to allow the government to negotiate prices with the pharmaceutical industry. The bill is pending in the Senate.”</a:t>
            </a:r>
          </a:p>
          <a:p>
            <a:pPr eaLnBrk="1" hangingPunct="1">
              <a:lnSpc>
                <a:spcPct val="80000"/>
              </a:lnSpc>
            </a:pPr>
            <a:r>
              <a:rPr lang="en-US" sz="900" dirty="0">
                <a:latin typeface="Arial" pitchFamily="34" charset="0"/>
                <a:cs typeface="Arial" pitchFamily="34" charset="0"/>
              </a:rPr>
              <a:t>Of course we now know that Pelosi lost that battle. Instead of allowing Medicare to use its clout to bargain for more reasonable prices, the Medicare Modernization Act specifically forbids the federal agency from trying to negotiate with drug makers. </a:t>
            </a:r>
          </a:p>
          <a:p>
            <a:pPr eaLnBrk="1" hangingPunct="1">
              <a:lnSpc>
                <a:spcPct val="80000"/>
              </a:lnSpc>
            </a:pPr>
            <a:r>
              <a:rPr lang="en-US" sz="900" b="1" dirty="0">
                <a:latin typeface="Arial" pitchFamily="34" charset="0"/>
                <a:cs typeface="Arial" pitchFamily="34" charset="0"/>
              </a:rPr>
              <a:t>Today--Will Medicare Reformers Be Able to Cap Prices?</a:t>
            </a:r>
            <a:endParaRPr lang="en-US" sz="900" dirty="0">
              <a:latin typeface="Arial" pitchFamily="34" charset="0"/>
              <a:cs typeface="Arial" pitchFamily="34" charset="0"/>
            </a:endParaRPr>
          </a:p>
          <a:p>
            <a:pPr eaLnBrk="1" hangingPunct="1">
              <a:lnSpc>
                <a:spcPct val="80000"/>
              </a:lnSpc>
            </a:pPr>
            <a:r>
              <a:rPr lang="en-US" sz="900" dirty="0">
                <a:latin typeface="Arial" pitchFamily="34" charset="0"/>
                <a:cs typeface="Arial" pitchFamily="34" charset="0"/>
              </a:rPr>
              <a:t>Maybe not. “A unique legislative and regulatory framework shields cancer drugs (as well as a few other specialty drugs) from the strategies that health care payers such as Medicare typically use to hold down prices,” observes Dr. Bach in his recent NEJM article.</a:t>
            </a:r>
          </a:p>
          <a:p>
            <a:pPr eaLnBrk="1" hangingPunct="1">
              <a:lnSpc>
                <a:spcPct val="80000"/>
              </a:lnSpc>
            </a:pPr>
            <a:r>
              <a:rPr lang="en-US" sz="900" dirty="0">
                <a:latin typeface="Arial" pitchFamily="34" charset="0"/>
                <a:cs typeface="Arial" pitchFamily="34" charset="0"/>
              </a:rPr>
              <a:t>He goes on to outline ways that Medicare usually holds down spending. Often, Medicare limits coverage by specifying the types of patients who will benefit from a treatment “For  instance, in 2007, Medicare narrowed the coverage of erythropoiesis-stimulating agents (ESAs) for cancer patients”. Amgen then informed investors that changes in coverage would reduce annual sales of the company's ESA, </a:t>
            </a:r>
            <a:r>
              <a:rPr lang="en-US" sz="900" dirty="0" err="1">
                <a:latin typeface="Arial" pitchFamily="34" charset="0"/>
                <a:cs typeface="Arial" pitchFamily="34" charset="0"/>
              </a:rPr>
              <a:t>Aranesp</a:t>
            </a:r>
            <a:r>
              <a:rPr lang="en-US" sz="900" dirty="0">
                <a:latin typeface="Arial" pitchFamily="34" charset="0"/>
                <a:cs typeface="Arial" pitchFamily="34" charset="0"/>
              </a:rPr>
              <a:t> to Medicare patients from approximately $1 billion to $200 million.</a:t>
            </a:r>
          </a:p>
          <a:p>
            <a:pPr eaLnBrk="1" hangingPunct="1">
              <a:lnSpc>
                <a:spcPct val="80000"/>
              </a:lnSpc>
            </a:pPr>
            <a:r>
              <a:rPr lang="en-US" sz="900" dirty="0">
                <a:latin typeface="Arial" pitchFamily="34" charset="0"/>
                <a:cs typeface="Arial" pitchFamily="34" charset="0"/>
              </a:rPr>
              <a:t>In other cases, Medicare concludes that several drugs are clinically interchangeable and encourage prices competition. One way to do this, Bach explains, is by “blending” reimbursement.  “Under this approach, Medicare reimburses for the use of a particular drug on the basis of a weighted average of prices for that drug and other similar drugs, with the weighting linked to the sales volume of each drug.  . . . , lower-priced drugs garner market share because their price is below the blended-reimbursement rate. As the sales of the lower-priced drugs  increase and sales of the higher-priced drugs decrease, the  blended-reimbursement rate declines. In July 2007, Medicare implemented blended-price reimbursement for two nebulized beta-agonist drugs that were not identical but that Medicare, through one of its contractors, deemed were  clinically equivalent in their effect] and thus interchangeable.”</a:t>
            </a:r>
          </a:p>
          <a:p>
            <a:pPr eaLnBrk="1" hangingPunct="1">
              <a:lnSpc>
                <a:spcPct val="80000"/>
              </a:lnSpc>
            </a:pPr>
            <a:r>
              <a:rPr lang="en-US" sz="900" dirty="0">
                <a:latin typeface="Arial" pitchFamily="34" charset="0"/>
                <a:cs typeface="Arial" pitchFamily="34" charset="0"/>
              </a:rPr>
              <a:t>Medicare sometimes uses a “ least-costly-alternative (LCA)  strategy,  reimbursing at the price of the least costly drug among all those that are interchangeable, no matter which drug is actually used. Manufacturers respond to LCA reimbursement by lowering prices so that they are not higher than the amount of reimbursement a provider can receive after administering the drug. </a:t>
            </a:r>
          </a:p>
          <a:p>
            <a:pPr eaLnBrk="1" hangingPunct="1">
              <a:lnSpc>
                <a:spcPct val="80000"/>
              </a:lnSpc>
            </a:pPr>
            <a:r>
              <a:rPr lang="en-US" sz="900" dirty="0">
                <a:latin typeface="Arial" pitchFamily="34" charset="0"/>
                <a:cs typeface="Arial" pitchFamily="34" charset="0"/>
              </a:rPr>
              <a:t>“Many of the local contractors to the Medicare program have instituted LCA reimbursement for the clinically interchangeable prostate-cancer drugs leuprolide acetate (Lupron, Abbott) and </a:t>
            </a:r>
            <a:r>
              <a:rPr lang="en-US" sz="900" dirty="0" err="1">
                <a:latin typeface="Arial" pitchFamily="34" charset="0"/>
                <a:cs typeface="Arial" pitchFamily="34" charset="0"/>
              </a:rPr>
              <a:t>goserelin</a:t>
            </a:r>
            <a:r>
              <a:rPr lang="en-US" sz="900" dirty="0">
                <a:latin typeface="Arial" pitchFamily="34" charset="0"/>
                <a:cs typeface="Arial" pitchFamily="34" charset="0"/>
              </a:rPr>
              <a:t> acetate (</a:t>
            </a:r>
            <a:r>
              <a:rPr lang="en-US" sz="900" dirty="0" err="1">
                <a:latin typeface="Arial" pitchFamily="34" charset="0"/>
                <a:cs typeface="Arial" pitchFamily="34" charset="0"/>
              </a:rPr>
              <a:t>Zoladex</a:t>
            </a:r>
            <a:r>
              <a:rPr lang="en-US" sz="900" dirty="0">
                <a:latin typeface="Arial" pitchFamily="34" charset="0"/>
                <a:cs typeface="Arial" pitchFamily="34" charset="0"/>
              </a:rPr>
              <a:t>, AstraZeneca),” Bach reports. “The Office of the Inspector General estimated that in 2002, full use of LCA reimbursement for the two drugs would have saved Medicare $40 million, because the reimbursement rate for the least costly drug (</a:t>
            </a:r>
            <a:r>
              <a:rPr lang="en-US" sz="900" dirty="0" err="1">
                <a:latin typeface="Arial" pitchFamily="34" charset="0"/>
                <a:cs typeface="Arial" pitchFamily="34" charset="0"/>
              </a:rPr>
              <a:t>goserelin</a:t>
            </a:r>
            <a:r>
              <a:rPr lang="en-US" sz="900" dirty="0">
                <a:latin typeface="Arial" pitchFamily="34" charset="0"/>
                <a:cs typeface="Arial" pitchFamily="34" charset="0"/>
              </a:rPr>
              <a:t> acetate) was 27% lower than the alternative drug (leuprolide acetate).”</a:t>
            </a:r>
          </a:p>
          <a:p>
            <a:pPr eaLnBrk="1" hangingPunct="1">
              <a:lnSpc>
                <a:spcPct val="80000"/>
              </a:lnSpc>
            </a:pPr>
            <a:r>
              <a:rPr lang="en-US" sz="900" dirty="0">
                <a:latin typeface="Arial" pitchFamily="34" charset="0"/>
                <a:cs typeface="Arial" pitchFamily="34" charset="0"/>
              </a:rPr>
              <a:t>Finally , in the past Medicare has engage a third-party intermediary to obtain competitive bids when clinically interchangeable drugs are available. Under this scenario, Medicare puts out an offer to various intermediaries to bid for goods. These intermediaries negotiate with various competing manufacturers, using their purchasing leverage and the intrinsic competition among the manufacturers to obtain low prices. They then present to Medicare bids that reflect the cost savings they have achieved. Medicare recently completed a pilot program of competitive bidding for durable medical equipment and other supplies (such as home hospital beds, wheelchairs, and home oxygen-delivery machines). Through the bidding process, the Government Accountability Office estimated that Medicare saw a 26% reduction in price.</a:t>
            </a:r>
          </a:p>
          <a:p>
            <a:pPr eaLnBrk="1" hangingPunct="1">
              <a:lnSpc>
                <a:spcPct val="80000"/>
              </a:lnSpc>
            </a:pPr>
            <a:r>
              <a:rPr lang="en-US" sz="900" b="1" dirty="0">
                <a:latin typeface="Arial" pitchFamily="34" charset="0"/>
                <a:cs typeface="Arial" pitchFamily="34" charset="0"/>
              </a:rPr>
              <a:t>Legal Barriers to Reducing Costs</a:t>
            </a:r>
            <a:endParaRPr lang="en-US" sz="900" dirty="0">
              <a:latin typeface="Arial" pitchFamily="34" charset="0"/>
              <a:cs typeface="Arial" pitchFamily="34" charset="0"/>
            </a:endParaRPr>
          </a:p>
          <a:p>
            <a:pPr eaLnBrk="1" hangingPunct="1">
              <a:lnSpc>
                <a:spcPct val="80000"/>
              </a:lnSpc>
            </a:pP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a:latin typeface="Arial" pitchFamily="34" charset="0"/>
                <a:cs typeface="Arial" pitchFamily="34" charset="0"/>
              </a:rPr>
              <a:t>No surprise, lobbyists are adamantly opposed to any strategy that might  limit their profits. And last year, they manage to persuade Congress to pass the Medicare Improvements for Patients and Providers Act which stopped Medicare’s successful pilot program dead in its tracks: Medicare will not be allowed to implement competitive bidding nationwide. </a:t>
            </a:r>
          </a:p>
          <a:p>
            <a:pPr eaLnBrk="1" hangingPunct="1">
              <a:lnSpc>
                <a:spcPct val="80000"/>
              </a:lnSpc>
            </a:pPr>
            <a:r>
              <a:rPr lang="en-US" sz="900" dirty="0">
                <a:latin typeface="Arial" pitchFamily="34" charset="0"/>
                <a:cs typeface="Arial" pitchFamily="34" charset="0"/>
              </a:rPr>
              <a:t>Meanwhile, the “least-costly-alternative” strategy also suffered a set back.  Last year a U.S. District Court ruled that Medicare is required to reimburse for the combination brand-name inhaled drug  (</a:t>
            </a:r>
            <a:r>
              <a:rPr lang="en-US" sz="900" dirty="0" err="1">
                <a:latin typeface="Arial" pitchFamily="34" charset="0"/>
                <a:cs typeface="Arial" pitchFamily="34" charset="0"/>
              </a:rPr>
              <a:t>Duoneb</a:t>
            </a:r>
            <a:r>
              <a:rPr lang="en-US" sz="900" dirty="0">
                <a:latin typeface="Arial" pitchFamily="34" charset="0"/>
                <a:cs typeface="Arial" pitchFamily="34" charset="0"/>
              </a:rPr>
              <a:t> a.k.a. </a:t>
            </a:r>
            <a:r>
              <a:rPr lang="en-US" sz="900" dirty="0" err="1">
                <a:latin typeface="Arial" pitchFamily="34" charset="0"/>
                <a:cs typeface="Arial" pitchFamily="34" charset="0"/>
              </a:rPr>
              <a:t>Dey</a:t>
            </a:r>
            <a:r>
              <a:rPr lang="en-US" sz="900" dirty="0">
                <a:latin typeface="Arial" pitchFamily="34" charset="0"/>
                <a:cs typeface="Arial" pitchFamily="34" charset="0"/>
              </a:rPr>
              <a:t>)  “on the basis of the price the company charged for the drug, rather than on the basis of the cost of the drug's two components, albuterol and ipratropium, which are both available as generics.” Medicare was willing to reimburse for what it would cost to buy the two generics separately; the judge ruled it must pay the full cost of the combined brand-name drug.  Judge Henry H. Kennedy declared that  the policy of paying for only “the least costly alternative” was not permitted under the Medicare law.  In a </a:t>
            </a:r>
            <a:r>
              <a:rPr lang="en-US" sz="900" dirty="0">
                <a:latin typeface="Arial" pitchFamily="34" charset="0"/>
                <a:cs typeface="Arial" pitchFamily="34" charset="0"/>
                <a:hlinkClick r:id="rId13"/>
              </a:rPr>
              <a:t>friend of the court brief</a:t>
            </a:r>
            <a:r>
              <a:rPr lang="en-US" sz="900" dirty="0">
                <a:latin typeface="Arial" pitchFamily="34" charset="0"/>
                <a:cs typeface="Arial" pitchFamily="34" charset="0"/>
              </a:rPr>
              <a:t>, another drug company argued that “Congress consciously chose to entrust the amount of reimbursement to the market, not to a government agency or its contractors.”  (Of course, as Morgan Stanley’s </a:t>
            </a:r>
            <a:r>
              <a:rPr lang="en-US" sz="900" dirty="0" err="1">
                <a:latin typeface="Arial" pitchFamily="34" charset="0"/>
                <a:cs typeface="Arial" pitchFamily="34" charset="0"/>
              </a:rPr>
              <a:t>Harr</a:t>
            </a:r>
            <a:r>
              <a:rPr lang="en-US" sz="900" dirty="0">
                <a:latin typeface="Arial" pitchFamily="34" charset="0"/>
                <a:cs typeface="Arial" pitchFamily="34" charset="0"/>
              </a:rPr>
              <a:t> observes—and as history demonstrates-- when it comes to cancer drugs neither “the market” nor the consumer has the power to bring prices down. ) </a:t>
            </a:r>
          </a:p>
          <a:p>
            <a:pPr eaLnBrk="1" hangingPunct="1">
              <a:lnSpc>
                <a:spcPct val="80000"/>
              </a:lnSpc>
            </a:pPr>
            <a:r>
              <a:rPr lang="en-US" sz="900" dirty="0">
                <a:latin typeface="Arial" pitchFamily="34" charset="0"/>
                <a:cs typeface="Arial" pitchFamily="34" charset="0"/>
              </a:rPr>
              <a:t>As for Medicare’s “blended reimbursement “strategy, Bach notes that Congress  shot it down with a </a:t>
            </a:r>
            <a:r>
              <a:rPr lang="en-US" sz="900" dirty="0" err="1">
                <a:latin typeface="Arial" pitchFamily="34" charset="0"/>
                <a:cs typeface="Arial" pitchFamily="34" charset="0"/>
              </a:rPr>
              <a:t>a</a:t>
            </a:r>
            <a:r>
              <a:rPr lang="en-US" sz="900" dirty="0">
                <a:latin typeface="Arial" pitchFamily="34" charset="0"/>
                <a:cs typeface="Arial" pitchFamily="34" charset="0"/>
              </a:rPr>
              <a:t> complex set of laws that make it impossible for Medicare to declare that  cancer drugs are interchangeable.  A related law “undid a previous attempt at competitive bidding for Part B drugs, Bach notes, “stripping the bidders of any real negotiating leverage that could have come from an ability to designate clinical compounds as interchangeable.”</a:t>
            </a:r>
          </a:p>
          <a:p>
            <a:pPr eaLnBrk="1" hangingPunct="1">
              <a:lnSpc>
                <a:spcPct val="80000"/>
              </a:lnSpc>
            </a:pPr>
            <a:r>
              <a:rPr lang="en-US" sz="900" dirty="0">
                <a:latin typeface="Arial" pitchFamily="34" charset="0"/>
                <a:cs typeface="Arial" pitchFamily="34" charset="0"/>
              </a:rPr>
              <a:t>Manufacturers who sell cancer drugs won yet another victory in  Congress when legislators first created Medicare Part D.   “Under the law the private insurers that contract with Medicare to offer part D are required to include on their formularies virtually all cancer drugs that were available at the time the program was implemented in 2006,” Bach explains. “ In 2008, Congress added oral cancer drugs that came on the market after 2006:  as of 2010, Part D plans must include all drugs in certain categories in which the treated condition is ‘major’ or ‘life-threatening.’ The prototypical example listed in the law is ‘drugs used in the treatment of cancer.’"</a:t>
            </a:r>
          </a:p>
          <a:p>
            <a:pPr eaLnBrk="1" hangingPunct="1">
              <a:lnSpc>
                <a:spcPct val="80000"/>
              </a:lnSpc>
            </a:pPr>
            <a:r>
              <a:rPr lang="en-US" sz="900" dirty="0">
                <a:latin typeface="Arial" pitchFamily="34" charset="0"/>
                <a:cs typeface="Arial" pitchFamily="34" charset="0"/>
              </a:rPr>
              <a:t>This virtually eliminates any leverage insurers might have when trying to negotiate for better prices; drug-makers know that insurers cannot threaten to leave any </a:t>
            </a:r>
            <a:r>
              <a:rPr lang="en-US" sz="900" dirty="0" err="1">
                <a:latin typeface="Arial" pitchFamily="34" charset="0"/>
                <a:cs typeface="Arial" pitchFamily="34" charset="0"/>
              </a:rPr>
              <a:t>cancr</a:t>
            </a:r>
            <a:r>
              <a:rPr lang="en-US" sz="900" dirty="0">
                <a:latin typeface="Arial" pitchFamily="34" charset="0"/>
                <a:cs typeface="Arial" pitchFamily="34" charset="0"/>
              </a:rPr>
              <a:t> drug out of their offerings.                   </a:t>
            </a:r>
            <a:br>
              <a:rPr lang="en-US" sz="900" dirty="0">
                <a:latin typeface="Arial" pitchFamily="34" charset="0"/>
                <a:cs typeface="Arial" pitchFamily="34" charset="0"/>
              </a:rPr>
            </a:br>
            <a:r>
              <a:rPr lang="en-US" sz="900" dirty="0">
                <a:latin typeface="Arial" pitchFamily="34" charset="0"/>
                <a:cs typeface="Arial" pitchFamily="34" charset="0"/>
              </a:rPr>
              <a:t>Such laws underline not only the power of the lobbyists, but the general hysteria surrounding the very idea of cancer in this country.  Many cancer advocates believe that cancer patients have a right to any treatment that might conceivably help them—whatever the price. The fact there is no medical evidence that the drug will help that particular patient is considered unimportant. </a:t>
            </a:r>
            <a:br>
              <a:rPr lang="en-US" sz="900"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b="1" dirty="0">
                <a:latin typeface="Arial" pitchFamily="34" charset="0"/>
                <a:cs typeface="Arial" pitchFamily="34" charset="0"/>
              </a:rPr>
              <a:t>Looking Ahead </a:t>
            </a:r>
            <a:endParaRPr lang="en-US" sz="900" dirty="0">
              <a:latin typeface="Arial" pitchFamily="34" charset="0"/>
              <a:cs typeface="Arial" pitchFamily="34" charset="0"/>
            </a:endParaRPr>
          </a:p>
          <a:p>
            <a:pPr eaLnBrk="1" hangingPunct="1">
              <a:lnSpc>
                <a:spcPct val="80000"/>
              </a:lnSpc>
            </a:pPr>
            <a:r>
              <a:rPr lang="en-US" sz="900" dirty="0">
                <a:latin typeface="Arial" pitchFamily="34" charset="0"/>
                <a:cs typeface="Arial" pitchFamily="34" charset="0"/>
              </a:rPr>
              <a:t> “Policymakers are now in a quandary,” Bach observes. “ To be sure, they are worried both by the increased total costs of cancer care and by the fact that high prices are leading to higher out-of-pocket expenses for patients. Yet, it is difficult for them to discount the progress that has been made overall in the treatment of cancer and to wholly disassociate that from the high prices that innovative cancer treatments are able to capture . . ..Some health economists argue for a causal link between high prices and the pace of innovation, which would suggest that efforts to reduce spending on cancer drugs would retard the pace of innovation.” </a:t>
            </a:r>
          </a:p>
          <a:p>
            <a:pPr eaLnBrk="1" hangingPunct="1">
              <a:lnSpc>
                <a:spcPct val="80000"/>
              </a:lnSpc>
            </a:pPr>
            <a:r>
              <a:rPr lang="en-US" sz="900" dirty="0">
                <a:latin typeface="Arial" pitchFamily="34" charset="0"/>
                <a:cs typeface="Arial" pitchFamily="34" charset="0"/>
              </a:rPr>
              <a:t>Yet innovation will do us little good if it produces only more   </a:t>
            </a:r>
            <a:r>
              <a:rPr lang="en-US" sz="900" dirty="0" err="1">
                <a:latin typeface="Arial" pitchFamily="34" charset="0"/>
                <a:cs typeface="Arial" pitchFamily="34" charset="0"/>
              </a:rPr>
              <a:t>more</a:t>
            </a:r>
            <a:r>
              <a:rPr lang="en-US" sz="900" dirty="0">
                <a:latin typeface="Arial" pitchFamily="34" charset="0"/>
                <a:cs typeface="Arial" pitchFamily="34" charset="0"/>
              </a:rPr>
              <a:t> expensive drugs that neither taxpayers nor patients can afford.  This is especially true when so many of these treatments offer neither comfort nor cure, but merely expose patients to the risk of extreme side effects while giving them a few more months of poor quality life. </a:t>
            </a:r>
          </a:p>
          <a:p>
            <a:pPr eaLnBrk="1" hangingPunct="1">
              <a:lnSpc>
                <a:spcPct val="80000"/>
              </a:lnSpc>
            </a:pPr>
            <a:r>
              <a:rPr lang="en-US" sz="900" dirty="0">
                <a:latin typeface="Arial" pitchFamily="34" charset="0"/>
                <a:cs typeface="Arial" pitchFamily="34" charset="0"/>
              </a:rPr>
              <a:t>Moreover, as in so many other areas of healthcare, we have reached a point of diminishing returns. As Back notes, while prices soar, new products are usually only minimally more effective than older, less expensive alternatives. We don’t want to encourage drug-makers to continue in this direction. </a:t>
            </a:r>
          </a:p>
          <a:p>
            <a:pPr eaLnBrk="1" hangingPunct="1">
              <a:lnSpc>
                <a:spcPct val="80000"/>
              </a:lnSpc>
            </a:pPr>
            <a:r>
              <a:rPr lang="en-US" sz="900" dirty="0">
                <a:latin typeface="Arial" pitchFamily="34" charset="0"/>
                <a:cs typeface="Arial" pitchFamily="34" charset="0"/>
              </a:rPr>
              <a:t>As a solution, Bach suggests that Congress consider “judiciously amending  or </a:t>
            </a:r>
            <a:r>
              <a:rPr lang="en-US" sz="900" dirty="0" err="1">
                <a:latin typeface="Arial" pitchFamily="34" charset="0"/>
                <a:cs typeface="Arial" pitchFamily="34" charset="0"/>
              </a:rPr>
              <a:t>reversinig</a:t>
            </a:r>
            <a:r>
              <a:rPr lang="en-US" sz="900" dirty="0">
                <a:latin typeface="Arial" pitchFamily="34" charset="0"/>
                <a:cs typeface="Arial" pitchFamily="34" charset="0"/>
              </a:rPr>
              <a:t> the laws that limit Medicare's flexibility with respect to cancer drugs, while moving rapidly toward the creation of a center for comparative effectiveness that could guide Medicare's actions. Such a center could help Medicare ensure that cancer drugs are covered when their use is reasonable and necessary but are not covered when it is not. This center could also create a robust framework for classifying cancer drugs and other specialty drugs as interchangeable when they are, basing the judgment on clinical rather than pharmacologic criteria. This would achieve two ends. Manufacturers would seek to prove through clinical research that their products are not interchangeable with other compounds on the market but, rather, are superior to their competitors. Meanwhile, Medicare and other payers could apply formulas for reimbursement that would encourage lower prices when products are in fact clinically interchangeable.”</a:t>
            </a:r>
          </a:p>
          <a:p>
            <a:pPr eaLnBrk="1" hangingPunct="1">
              <a:lnSpc>
                <a:spcPct val="80000"/>
              </a:lnSpc>
            </a:pPr>
            <a:r>
              <a:rPr lang="en-US" sz="900" dirty="0">
                <a:latin typeface="Arial" pitchFamily="34" charset="0"/>
                <a:cs typeface="Arial" pitchFamily="34" charset="0"/>
              </a:rPr>
              <a:t>In addition, Bach notes, Medicare might consider "reference pricing,"  a version of LCA reimbursement in which the payer covers only the cost of the lowest-priced alternative, and patients pay the difference if they want a higher-priced item. "Payment for results" is a somewhat new idea that involves reimbursement for a drug by the payer only when it "works." One prominent example: under a preliminary agreement, Britain's National Health Service (NHS) will reimburse for doses of </a:t>
            </a:r>
            <a:r>
              <a:rPr lang="en-US" sz="900" dirty="0" err="1">
                <a:latin typeface="Arial" pitchFamily="34" charset="0"/>
                <a:cs typeface="Arial" pitchFamily="34" charset="0"/>
              </a:rPr>
              <a:t>bortezomib</a:t>
            </a:r>
            <a:r>
              <a:rPr lang="en-US" sz="900" dirty="0">
                <a:latin typeface="Arial" pitchFamily="34" charset="0"/>
                <a:cs typeface="Arial" pitchFamily="34" charset="0"/>
              </a:rPr>
              <a:t> (</a:t>
            </a:r>
            <a:r>
              <a:rPr lang="en-US" sz="900" dirty="0" err="1">
                <a:latin typeface="Arial" pitchFamily="34" charset="0"/>
                <a:cs typeface="Arial" pitchFamily="34" charset="0"/>
              </a:rPr>
              <a:t>Velcade</a:t>
            </a:r>
            <a:r>
              <a:rPr lang="en-US" sz="900" dirty="0">
                <a:latin typeface="Arial" pitchFamily="34" charset="0"/>
                <a:cs typeface="Arial" pitchFamily="34" charset="0"/>
              </a:rPr>
              <a:t>, Johnson &amp; Johnson) when it has a therapeutic effect but not reimburse for the drug when it does not.</a:t>
            </a:r>
          </a:p>
          <a:p>
            <a:pPr eaLnBrk="1" hangingPunct="1">
              <a:lnSpc>
                <a:spcPct val="80000"/>
              </a:lnSpc>
            </a:pPr>
            <a:r>
              <a:rPr lang="en-US" sz="900" dirty="0">
                <a:latin typeface="Arial" pitchFamily="34" charset="0"/>
                <a:cs typeface="Arial" pitchFamily="34" charset="0"/>
              </a:rPr>
              <a:t>All of these are sensible solutions. What is certain is that decisions about how much to pay for cancer drugs, and which ones actually benefit patients, should not be made by legislators who are all-to-likely to be swayed by generous lobbyists and/or tearful advocates. Nor should they be made by judges who may let ideology cloud their thinking. Guidelines for coverage and payment must be made by scientists— unbiased physicians and medical researchers who are capable of taking a clear-eyed look at the wide array products that promise cancer patients so much, and too often, deliver so little.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defTabSz="931774">
              <a:defRPr/>
            </a:pPr>
            <a:r>
              <a:rPr lang="en-US" sz="1100" dirty="0">
                <a:solidFill>
                  <a:schemeClr val="bg1">
                    <a:lumMod val="50000"/>
                  </a:schemeClr>
                </a:solidFill>
              </a:rPr>
              <a:t>7.6 million caner deaths per year globally</a:t>
            </a:r>
          </a:p>
          <a:p>
            <a:pPr defTabSz="931774">
              <a:defRPr/>
            </a:pPr>
            <a:endParaRPr lang="en-US" sz="1100" dirty="0">
              <a:solidFill>
                <a:schemeClr val="bg1">
                  <a:lumMod val="50000"/>
                </a:schemeClr>
              </a:solidFill>
            </a:endParaRPr>
          </a:p>
          <a:p>
            <a:pPr defTabSz="931774">
              <a:defRPr/>
            </a:pPr>
            <a:r>
              <a:rPr lang="en-US" sz="1100" dirty="0">
                <a:solidFill>
                  <a:schemeClr val="bg1">
                    <a:lumMod val="50000"/>
                  </a:schemeClr>
                </a:solidFill>
              </a:rPr>
              <a:t>Many reasons for the discrepancy </a:t>
            </a:r>
          </a:p>
          <a:p>
            <a:pPr marL="174708" indent="-174708" defTabSz="931774">
              <a:buFont typeface="Arial" pitchFamily="34" charset="0"/>
              <a:buChar char="•"/>
              <a:defRPr/>
            </a:pPr>
            <a:r>
              <a:rPr lang="en-US" sz="1100" dirty="0">
                <a:solidFill>
                  <a:schemeClr val="bg1">
                    <a:lumMod val="50000"/>
                  </a:schemeClr>
                </a:solidFill>
              </a:rPr>
              <a:t>Tumor heterogeneity</a:t>
            </a:r>
          </a:p>
          <a:p>
            <a:pPr marL="174708" indent="-174708" defTabSz="931774">
              <a:buFont typeface="Arial" pitchFamily="34" charset="0"/>
              <a:buChar char="•"/>
              <a:defRPr/>
            </a:pPr>
            <a:r>
              <a:rPr lang="en-US" dirty="0">
                <a:solidFill>
                  <a:schemeClr val="bg1">
                    <a:lumMod val="50000"/>
                  </a:schemeClr>
                </a:solidFill>
              </a:rPr>
              <a:t>Fact that cancer is essentially a biological process gone wrong so any attack on the tumor is essentially an attack on self</a:t>
            </a:r>
          </a:p>
          <a:p>
            <a:endParaRPr lang="en-US"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7</a:t>
            </a:fld>
            <a:endParaRPr lang="en-US"/>
          </a:p>
        </p:txBody>
      </p:sp>
    </p:spTree>
    <p:extLst>
      <p:ext uri="{BB962C8B-B14F-4D97-AF65-F5344CB8AC3E}">
        <p14:creationId xmlns:p14="http://schemas.microsoft.com/office/powerpoint/2010/main" val="426740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8</a:t>
            </a:fld>
            <a:endParaRPr lang="en-US"/>
          </a:p>
        </p:txBody>
      </p:sp>
    </p:spTree>
    <p:extLst>
      <p:ext uri="{BB962C8B-B14F-4D97-AF65-F5344CB8AC3E}">
        <p14:creationId xmlns:p14="http://schemas.microsoft.com/office/powerpoint/2010/main" val="87531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E984-B8A8-4985-802F-840D73364D05}" type="slidenum">
              <a:rPr lang="en-US" smtClean="0"/>
              <a:t>9</a:t>
            </a:fld>
            <a:endParaRPr lang="en-US"/>
          </a:p>
        </p:txBody>
      </p:sp>
    </p:spTree>
    <p:extLst>
      <p:ext uri="{BB962C8B-B14F-4D97-AF65-F5344CB8AC3E}">
        <p14:creationId xmlns:p14="http://schemas.microsoft.com/office/powerpoint/2010/main" val="37511982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descr="C:\Users\nm55128\Desktop\ProjectDataSphere_Logo-4color.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artisticBlur radius="9"/>
                    </a14:imgEffect>
                    <a14:imgEffect>
                      <a14:sharpenSoften amount="-64000"/>
                    </a14:imgEffect>
                    <a14:imgEffect>
                      <a14:brightnessContrast bright="20000"/>
                    </a14:imgEffect>
                  </a14:imgLayer>
                </a14:imgProps>
              </a:ext>
              <a:ext uri="{28A0092B-C50C-407E-A947-70E740481C1C}">
                <a14:useLocalDpi xmlns:a14="http://schemas.microsoft.com/office/drawing/2010/main" val="0"/>
              </a:ext>
            </a:extLst>
          </a:blip>
          <a:srcRect l="85576" t="14868" r="2579" b="18086"/>
          <a:stretch/>
        </p:blipFill>
        <p:spPr bwMode="auto">
          <a:xfrm>
            <a:off x="3639754" y="1639823"/>
            <a:ext cx="5521069" cy="52181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92457" y="2743200"/>
            <a:ext cx="7772400" cy="1470025"/>
          </a:xfrm>
        </p:spPr>
        <p:txBody>
          <a:bodyPr>
            <a:normAutofit/>
          </a:bodyPr>
          <a:lstStyle>
            <a:lvl1pPr algn="r">
              <a:defRPr sz="3600">
                <a:latin typeface="Arial" pitchFamily="34" charset="0"/>
                <a:ea typeface="Dotum" pitchFamily="34" charset="-127"/>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normAutofit/>
          </a:bodyPr>
          <a:lstStyle>
            <a:lvl1pPr marL="0" indent="0" algn="r">
              <a:buNone/>
              <a:defRPr sz="2400">
                <a:solidFill>
                  <a:schemeClr val="tx1">
                    <a:tint val="75000"/>
                  </a:schemeClr>
                </a:solidFill>
                <a:latin typeface="Arial" pitchFamily="34" charset="0"/>
                <a:ea typeface="Dotum" pitchFamily="34" charset="-127"/>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050" name="Picture 2" descr="C:\Users\nm55128\Desktop\ProjectDataSphere_Logo-4colo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0578"/>
          <a:stretch/>
        </p:blipFill>
        <p:spPr bwMode="auto">
          <a:xfrm>
            <a:off x="3200400" y="780613"/>
            <a:ext cx="5348329" cy="1124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nm55128\Desktop\ProjectDataSphere_Logo-4color.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4132"/>
          <a:stretch/>
        </p:blipFill>
        <p:spPr bwMode="auto">
          <a:xfrm>
            <a:off x="381000" y="5486400"/>
            <a:ext cx="1158659"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782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B00B1-7F9A-4CC1-8244-46F903C36707}"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02A4D-A8E3-4DEF-A034-70EE1D5B9497}" type="slidenum">
              <a:rPr lang="en-US" smtClean="0"/>
              <a:t>‹#›</a:t>
            </a:fld>
            <a:endParaRPr lang="en-US"/>
          </a:p>
        </p:txBody>
      </p:sp>
    </p:spTree>
    <p:extLst>
      <p:ext uri="{BB962C8B-B14F-4D97-AF65-F5344CB8AC3E}">
        <p14:creationId xmlns:p14="http://schemas.microsoft.com/office/powerpoint/2010/main" val="26384321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B00B1-7F9A-4CC1-8244-46F903C36707}"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02A4D-A8E3-4DEF-A034-70EE1D5B9497}" type="slidenum">
              <a:rPr lang="en-US" smtClean="0"/>
              <a:t>‹#›</a:t>
            </a:fld>
            <a:endParaRPr lang="en-US"/>
          </a:p>
        </p:txBody>
      </p:sp>
    </p:spTree>
    <p:extLst>
      <p:ext uri="{BB962C8B-B14F-4D97-AF65-F5344CB8AC3E}">
        <p14:creationId xmlns:p14="http://schemas.microsoft.com/office/powerpoint/2010/main" val="4679870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594360" y="228600"/>
            <a:ext cx="7955280" cy="914400"/>
          </a:xfrm>
          <a:prstGeom prst="rect">
            <a:avLst/>
          </a:prstGeom>
        </p:spPr>
        <p:txBody>
          <a:bodyPr/>
          <a:lstStyle>
            <a:lvl1pPr>
              <a:defRPr>
                <a:solidFill>
                  <a:srgbClr val="000000"/>
                </a:solidFill>
              </a:defRPr>
            </a:lvl1pPr>
          </a:lstStyle>
          <a:p>
            <a:endParaRPr lang="en-US" dirty="0"/>
          </a:p>
        </p:txBody>
      </p:sp>
      <p:sp>
        <p:nvSpPr>
          <p:cNvPr id="6" name="Content Placeholder 2"/>
          <p:cNvSpPr>
            <a:spLocks noGrp="1"/>
          </p:cNvSpPr>
          <p:nvPr>
            <p:ph idx="1"/>
          </p:nvPr>
        </p:nvSpPr>
        <p:spPr>
          <a:xfrm>
            <a:off x="594360" y="1390650"/>
            <a:ext cx="7955280" cy="566309"/>
          </a:xfrm>
          <a:prstGeom prst="rect">
            <a:avLst/>
          </a:prstGeo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smtClean="0"/>
          </a:p>
        </p:txBody>
      </p:sp>
      <p:sp>
        <p:nvSpPr>
          <p:cNvPr id="4" name="Rectangle 28"/>
          <p:cNvSpPr>
            <a:spLocks noGrp="1" noChangeArrowheads="1"/>
          </p:cNvSpPr>
          <p:nvPr>
            <p:ph type="ftr" sz="quarter" idx="10"/>
          </p:nvPr>
        </p:nvSpPr>
        <p:spPr>
          <a:xfrm>
            <a:off x="5165725" y="6427788"/>
            <a:ext cx="2895600" cy="238125"/>
          </a:xfrm>
          <a:prstGeom prst="rect">
            <a:avLst/>
          </a:prstGeom>
          <a:ln/>
        </p:spPr>
        <p:txBody>
          <a:bodyPr/>
          <a:lstStyle>
            <a:lvl1pPr>
              <a:defRPr/>
            </a:lvl1pPr>
          </a:lstStyle>
          <a:p>
            <a:pPr>
              <a:defRPr/>
            </a:pPr>
            <a:r>
              <a:rPr lang="en-US"/>
              <a:t>Sanofi US</a:t>
            </a:r>
          </a:p>
        </p:txBody>
      </p:sp>
      <p:sp>
        <p:nvSpPr>
          <p:cNvPr id="5" name="Rectangle 40"/>
          <p:cNvSpPr>
            <a:spLocks noGrp="1" noChangeArrowheads="1"/>
          </p:cNvSpPr>
          <p:nvPr>
            <p:ph type="sldNum" sz="quarter" idx="11"/>
          </p:nvPr>
        </p:nvSpPr>
        <p:spPr>
          <a:xfrm>
            <a:off x="8086725" y="6424614"/>
            <a:ext cx="482600" cy="234951"/>
          </a:xfrm>
          <a:prstGeom prst="rect">
            <a:avLst/>
          </a:prstGeom>
          <a:ln/>
        </p:spPr>
        <p:txBody>
          <a:bodyPr/>
          <a:lstStyle>
            <a:lvl1pPr>
              <a:defRPr/>
            </a:lvl1pPr>
          </a:lstStyle>
          <a:p>
            <a:pPr>
              <a:defRPr/>
            </a:pPr>
            <a:r>
              <a:rPr lang="en-US"/>
              <a:t>|</a:t>
            </a:r>
            <a:r>
              <a:rPr lang="en-US" sz="900" baseline="16000"/>
              <a:t>        </a:t>
            </a:r>
            <a:fld id="{70094075-8E34-405C-8D95-427C9AA29A2B}" type="slidenum">
              <a:rPr lang="en-US"/>
              <a:pPr>
                <a:defRPr/>
              </a:pPr>
              <a:t>‹#›</a:t>
            </a:fld>
            <a:endParaRPr lang="en-US"/>
          </a:p>
        </p:txBody>
      </p:sp>
    </p:spTree>
    <p:extLst>
      <p:ext uri="{BB962C8B-B14F-4D97-AF65-F5344CB8AC3E}">
        <p14:creationId xmlns:p14="http://schemas.microsoft.com/office/powerpoint/2010/main" val="27016855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594360" y="228600"/>
            <a:ext cx="7955280" cy="914400"/>
          </a:xfrm>
          <a:prstGeom prst="rect">
            <a:avLst/>
          </a:prstGeom>
        </p:spPr>
        <p:txBody>
          <a:bodyPr/>
          <a:lstStyle>
            <a:lvl1pPr>
              <a:defRPr>
                <a:solidFill>
                  <a:srgbClr val="000000"/>
                </a:solidFill>
              </a:defRPr>
            </a:lvl1pPr>
          </a:lstStyle>
          <a:p>
            <a:endParaRPr lang="en-US" dirty="0"/>
          </a:p>
        </p:txBody>
      </p:sp>
      <p:sp>
        <p:nvSpPr>
          <p:cNvPr id="6" name="Content Placeholder 2"/>
          <p:cNvSpPr>
            <a:spLocks noGrp="1"/>
          </p:cNvSpPr>
          <p:nvPr>
            <p:ph idx="1"/>
          </p:nvPr>
        </p:nvSpPr>
        <p:spPr>
          <a:xfrm>
            <a:off x="594360" y="1390650"/>
            <a:ext cx="7955280" cy="566309"/>
          </a:xfrm>
          <a:prstGeom prst="rect">
            <a:avLst/>
          </a:prstGeo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smtClean="0"/>
          </a:p>
        </p:txBody>
      </p:sp>
      <p:sp>
        <p:nvSpPr>
          <p:cNvPr id="4" name="Rectangle 28"/>
          <p:cNvSpPr>
            <a:spLocks noGrp="1" noChangeArrowheads="1"/>
          </p:cNvSpPr>
          <p:nvPr>
            <p:ph type="ftr" sz="quarter" idx="10"/>
          </p:nvPr>
        </p:nvSpPr>
        <p:spPr>
          <a:xfrm>
            <a:off x="5165725" y="6427788"/>
            <a:ext cx="2895600" cy="238125"/>
          </a:xfrm>
          <a:prstGeom prst="rect">
            <a:avLst/>
          </a:prstGeom>
          <a:ln/>
        </p:spPr>
        <p:txBody>
          <a:bodyPr/>
          <a:lstStyle>
            <a:lvl1pPr>
              <a:defRPr/>
            </a:lvl1pPr>
          </a:lstStyle>
          <a:p>
            <a:pPr>
              <a:defRPr/>
            </a:pPr>
            <a:r>
              <a:rPr lang="en-US"/>
              <a:t>Sanofi US</a:t>
            </a:r>
          </a:p>
        </p:txBody>
      </p:sp>
      <p:sp>
        <p:nvSpPr>
          <p:cNvPr id="5" name="Rectangle 40"/>
          <p:cNvSpPr>
            <a:spLocks noGrp="1" noChangeArrowheads="1"/>
          </p:cNvSpPr>
          <p:nvPr>
            <p:ph type="sldNum" sz="quarter" idx="11"/>
          </p:nvPr>
        </p:nvSpPr>
        <p:spPr>
          <a:xfrm>
            <a:off x="8086725" y="6424614"/>
            <a:ext cx="482600" cy="234951"/>
          </a:xfrm>
          <a:prstGeom prst="rect">
            <a:avLst/>
          </a:prstGeom>
          <a:ln/>
        </p:spPr>
        <p:txBody>
          <a:bodyPr/>
          <a:lstStyle>
            <a:lvl1pPr>
              <a:defRPr/>
            </a:lvl1pPr>
          </a:lstStyle>
          <a:p>
            <a:pPr>
              <a:defRPr/>
            </a:pPr>
            <a:r>
              <a:rPr lang="en-US"/>
              <a:t>|</a:t>
            </a:r>
            <a:r>
              <a:rPr lang="en-US" sz="900" baseline="16000"/>
              <a:t>        </a:t>
            </a:r>
            <a:fld id="{70094075-8E34-405C-8D95-427C9AA29A2B}" type="slidenum">
              <a:rPr lang="en-US"/>
              <a:pPr>
                <a:defRPr/>
              </a:pPr>
              <a:t>‹#›</a:t>
            </a:fld>
            <a:endParaRPr lang="en-US"/>
          </a:p>
        </p:txBody>
      </p:sp>
    </p:spTree>
    <p:extLst>
      <p:ext uri="{BB962C8B-B14F-4D97-AF65-F5344CB8AC3E}">
        <p14:creationId xmlns:p14="http://schemas.microsoft.com/office/powerpoint/2010/main" val="16858987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1">
                    <a:lumMod val="75000"/>
                  </a:schemeClr>
                </a:solidFill>
                <a:latin typeface="Arial" pitchFamily="34" charset="0"/>
                <a:ea typeface="Dotum" pitchFamily="34" charset="-127"/>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ea typeface="Dotum" pitchFamily="34" charset="-127"/>
                <a:cs typeface="Arial" pitchFamily="34" charset="0"/>
              </a:defRPr>
            </a:lvl1pPr>
            <a:lvl2pPr>
              <a:defRPr>
                <a:latin typeface="Arial" pitchFamily="34" charset="0"/>
                <a:ea typeface="Dotum" pitchFamily="34" charset="-127"/>
                <a:cs typeface="Arial" pitchFamily="34" charset="0"/>
              </a:defRPr>
            </a:lvl2pPr>
            <a:lvl3pPr>
              <a:defRPr>
                <a:latin typeface="Arial" pitchFamily="34" charset="0"/>
                <a:ea typeface="Dotum" pitchFamily="34" charset="-127"/>
                <a:cs typeface="Arial" pitchFamily="34" charset="0"/>
              </a:defRPr>
            </a:lvl3pPr>
            <a:lvl4pPr>
              <a:defRPr>
                <a:latin typeface="Arial" pitchFamily="34" charset="0"/>
                <a:ea typeface="Dotum" pitchFamily="34" charset="-127"/>
                <a:cs typeface="Arial" pitchFamily="34" charset="0"/>
              </a:defRPr>
            </a:lvl4pPr>
            <a:lvl5pPr>
              <a:defRPr>
                <a:latin typeface="Arial" pitchFamily="34" charset="0"/>
                <a:ea typeface="Dotum" pitchFamily="34" charset="-127"/>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0B00B1-7F9A-4CC1-8244-46F903C36707}"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02A4D-A8E3-4DEF-A034-70EE1D5B9497}" type="slidenum">
              <a:rPr lang="en-US" smtClean="0"/>
              <a:t>‹#›</a:t>
            </a:fld>
            <a:endParaRPr lang="en-US"/>
          </a:p>
        </p:txBody>
      </p:sp>
    </p:spTree>
    <p:extLst>
      <p:ext uri="{BB962C8B-B14F-4D97-AF65-F5344CB8AC3E}">
        <p14:creationId xmlns:p14="http://schemas.microsoft.com/office/powerpoint/2010/main" val="34340719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0B00B1-7F9A-4CC1-8244-46F903C36707}"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02A4D-A8E3-4DEF-A034-70EE1D5B9497}" type="slidenum">
              <a:rPr lang="en-US" smtClean="0"/>
              <a:t>‹#›</a:t>
            </a:fld>
            <a:endParaRPr lang="en-US"/>
          </a:p>
        </p:txBody>
      </p:sp>
    </p:spTree>
    <p:extLst>
      <p:ext uri="{BB962C8B-B14F-4D97-AF65-F5344CB8AC3E}">
        <p14:creationId xmlns:p14="http://schemas.microsoft.com/office/powerpoint/2010/main" val="6401004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0B00B1-7F9A-4CC1-8244-46F903C36707}"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02A4D-A8E3-4DEF-A034-70EE1D5B9497}" type="slidenum">
              <a:rPr lang="en-US" smtClean="0"/>
              <a:t>‹#›</a:t>
            </a:fld>
            <a:endParaRPr lang="en-US"/>
          </a:p>
        </p:txBody>
      </p:sp>
    </p:spTree>
    <p:extLst>
      <p:ext uri="{BB962C8B-B14F-4D97-AF65-F5344CB8AC3E}">
        <p14:creationId xmlns:p14="http://schemas.microsoft.com/office/powerpoint/2010/main" val="17407058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0B00B1-7F9A-4CC1-8244-46F903C36707}" type="datetimeFigureOut">
              <a:rPr lang="en-US" smtClean="0"/>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802A4D-A8E3-4DEF-A034-70EE1D5B9497}" type="slidenum">
              <a:rPr lang="en-US" smtClean="0"/>
              <a:t>‹#›</a:t>
            </a:fld>
            <a:endParaRPr lang="en-US"/>
          </a:p>
        </p:txBody>
      </p:sp>
    </p:spTree>
    <p:extLst>
      <p:ext uri="{BB962C8B-B14F-4D97-AF65-F5344CB8AC3E}">
        <p14:creationId xmlns:p14="http://schemas.microsoft.com/office/powerpoint/2010/main" val="17793243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0B00B1-7F9A-4CC1-8244-46F903C36707}" type="datetimeFigureOut">
              <a:rPr lang="en-US" smtClean="0"/>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802A4D-A8E3-4DEF-A034-70EE1D5B9497}" type="slidenum">
              <a:rPr lang="en-US" smtClean="0"/>
              <a:t>‹#›</a:t>
            </a:fld>
            <a:endParaRPr lang="en-US"/>
          </a:p>
        </p:txBody>
      </p:sp>
    </p:spTree>
    <p:extLst>
      <p:ext uri="{BB962C8B-B14F-4D97-AF65-F5344CB8AC3E}">
        <p14:creationId xmlns:p14="http://schemas.microsoft.com/office/powerpoint/2010/main" val="24383277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B00B1-7F9A-4CC1-8244-46F903C36707}" type="datetimeFigureOut">
              <a:rPr lang="en-US" smtClean="0"/>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802A4D-A8E3-4DEF-A034-70EE1D5B9497}" type="slidenum">
              <a:rPr lang="en-US" smtClean="0"/>
              <a:t>‹#›</a:t>
            </a:fld>
            <a:endParaRPr lang="en-US"/>
          </a:p>
        </p:txBody>
      </p:sp>
    </p:spTree>
    <p:extLst>
      <p:ext uri="{BB962C8B-B14F-4D97-AF65-F5344CB8AC3E}">
        <p14:creationId xmlns:p14="http://schemas.microsoft.com/office/powerpoint/2010/main" val="26162300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B00B1-7F9A-4CC1-8244-46F903C36707}"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02A4D-A8E3-4DEF-A034-70EE1D5B9497}" type="slidenum">
              <a:rPr lang="en-US" smtClean="0"/>
              <a:t>‹#›</a:t>
            </a:fld>
            <a:endParaRPr lang="en-US"/>
          </a:p>
        </p:txBody>
      </p:sp>
    </p:spTree>
    <p:extLst>
      <p:ext uri="{BB962C8B-B14F-4D97-AF65-F5344CB8AC3E}">
        <p14:creationId xmlns:p14="http://schemas.microsoft.com/office/powerpoint/2010/main" val="29451334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B00B1-7F9A-4CC1-8244-46F903C36707}"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02A4D-A8E3-4DEF-A034-70EE1D5B9497}" type="slidenum">
              <a:rPr lang="en-US" smtClean="0"/>
              <a:t>‹#›</a:t>
            </a:fld>
            <a:endParaRPr lang="en-US"/>
          </a:p>
        </p:txBody>
      </p:sp>
    </p:spTree>
    <p:extLst>
      <p:ext uri="{BB962C8B-B14F-4D97-AF65-F5344CB8AC3E}">
        <p14:creationId xmlns:p14="http://schemas.microsoft.com/office/powerpoint/2010/main" val="11909725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B00B1-7F9A-4CC1-8244-46F903C36707}" type="datetimeFigureOut">
              <a:rPr lang="en-US" smtClean="0"/>
              <a:t>9/6/2012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02A4D-A8E3-4DEF-A034-70EE1D5B9497}" type="slidenum">
              <a:rPr lang="en-US" smtClean="0"/>
              <a:t>‹#›</a:t>
            </a:fld>
            <a:endParaRPr lang="en-US"/>
          </a:p>
        </p:txBody>
      </p:sp>
      <p:cxnSp>
        <p:nvCxnSpPr>
          <p:cNvPr id="8" name="Straight Connector 7"/>
          <p:cNvCxnSpPr/>
          <p:nvPr userDrawn="1"/>
        </p:nvCxnSpPr>
        <p:spPr>
          <a:xfrm>
            <a:off x="457200" y="1219200"/>
            <a:ext cx="823302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nm55128\Desktop\ProjectDataSphere_Logo-4color.jp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20447"/>
          <a:stretch/>
        </p:blipFill>
        <p:spPr bwMode="auto">
          <a:xfrm>
            <a:off x="5791200" y="6067561"/>
            <a:ext cx="2899020" cy="6084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nm55128\Desktop\ProjectDataSphere_Logo-4color.jp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84095"/>
          <a:stretch/>
        </p:blipFill>
        <p:spPr bwMode="auto">
          <a:xfrm>
            <a:off x="457201" y="6067561"/>
            <a:ext cx="685800" cy="71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01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7.png"/><Relationship Id="rId3" Type="http://schemas.openxmlformats.org/officeDocument/2006/relationships/image" Target="../media/image23.jpeg"/><Relationship Id="rId21" Type="http://schemas.openxmlformats.org/officeDocument/2006/relationships/image" Target="../media/image39.jpeg"/><Relationship Id="rId7" Type="http://schemas.openxmlformats.org/officeDocument/2006/relationships/image" Target="../media/image27.png"/><Relationship Id="rId12" Type="http://schemas.openxmlformats.org/officeDocument/2006/relationships/image" Target="../media/image32.jpeg"/><Relationship Id="rId17" Type="http://schemas.openxmlformats.org/officeDocument/2006/relationships/hyperlink" Target="http://upload.wikimedia.org/wikipedia/commons/2/22/US-NIH-NCI-Logo.svg" TargetMode="External"/><Relationship Id="rId2" Type="http://schemas.openxmlformats.org/officeDocument/2006/relationships/notesSlide" Target="../notesSlides/notesSlide13.xml"/><Relationship Id="rId16" Type="http://schemas.openxmlformats.org/officeDocument/2006/relationships/image" Target="../media/image36.jpe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24" Type="http://schemas.openxmlformats.org/officeDocument/2006/relationships/image" Target="../media/image42.jpe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1.jpeg"/><Relationship Id="rId10" Type="http://schemas.openxmlformats.org/officeDocument/2006/relationships/image" Target="../media/image30.jpeg"/><Relationship Id="rId19" Type="http://schemas.openxmlformats.org/officeDocument/2006/relationships/hyperlink" Target="http://upload.wikimedia.org/wikipedia/commons/7/7d/Food_and_Drug_Administration_logo.svg" TargetMode="External"/><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eg"/><Relationship Id="rId22"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49.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emf"/><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customXml" Target="../ink/ink5.xml"/></Relationships>
</file>

<file path=ppt/slides/_rels/slide1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0.emf"/><Relationship Id="rId5" Type="http://schemas.openxmlformats.org/officeDocument/2006/relationships/customXml" Target="../ink/ink8.xml"/><Relationship Id="rId4" Type="http://schemas.openxmlformats.org/officeDocument/2006/relationships/image" Target="../media/image480.emf"/></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41.jpeg"/><Relationship Id="rId26" Type="http://schemas.openxmlformats.org/officeDocument/2006/relationships/hyperlink" Target="http://upload.wikimedia.org/wikipedia/commons/2/22/US-NIH-NCI-Logo.svg" TargetMode="External"/><Relationship Id="rId39" Type="http://schemas.openxmlformats.org/officeDocument/2006/relationships/image" Target="../media/image62.jpeg"/><Relationship Id="rId21" Type="http://schemas.openxmlformats.org/officeDocument/2006/relationships/image" Target="../media/image32.jpeg"/><Relationship Id="rId34" Type="http://schemas.openxmlformats.org/officeDocument/2006/relationships/image" Target="../media/image57.jpeg"/><Relationship Id="rId42" Type="http://schemas.openxmlformats.org/officeDocument/2006/relationships/image" Target="../media/image65.gif"/><Relationship Id="rId47" Type="http://schemas.openxmlformats.org/officeDocument/2006/relationships/image" Target="../media/image70.gif"/><Relationship Id="rId50" Type="http://schemas.openxmlformats.org/officeDocument/2006/relationships/image" Target="../media/image73.jpeg"/><Relationship Id="rId55" Type="http://schemas.openxmlformats.org/officeDocument/2006/relationships/image" Target="../media/image78.png"/><Relationship Id="rId7" Type="http://schemas.openxmlformats.org/officeDocument/2006/relationships/image" Target="../media/image49.jpeg"/><Relationship Id="rId2" Type="http://schemas.openxmlformats.org/officeDocument/2006/relationships/notesSlide" Target="../notesSlides/notesSlide21.xml"/><Relationship Id="rId16" Type="http://schemas.openxmlformats.org/officeDocument/2006/relationships/image" Target="../media/image27.png"/><Relationship Id="rId29" Type="http://schemas.openxmlformats.org/officeDocument/2006/relationships/image" Target="../media/image38.png"/><Relationship Id="rId11" Type="http://schemas.openxmlformats.org/officeDocument/2006/relationships/image" Target="../media/image53.jpeg"/><Relationship Id="rId24" Type="http://schemas.openxmlformats.org/officeDocument/2006/relationships/image" Target="../media/image42.jpeg"/><Relationship Id="rId32" Type="http://schemas.openxmlformats.org/officeDocument/2006/relationships/image" Target="../media/image55.jpeg"/><Relationship Id="rId37" Type="http://schemas.openxmlformats.org/officeDocument/2006/relationships/image" Target="../media/image60.jpeg"/><Relationship Id="rId40" Type="http://schemas.openxmlformats.org/officeDocument/2006/relationships/image" Target="../media/image63.jpeg"/><Relationship Id="rId45" Type="http://schemas.openxmlformats.org/officeDocument/2006/relationships/image" Target="../media/image68.jpeg"/><Relationship Id="rId53" Type="http://schemas.openxmlformats.org/officeDocument/2006/relationships/image" Target="../media/image76.jpeg"/><Relationship Id="rId58" Type="http://schemas.openxmlformats.org/officeDocument/2006/relationships/image" Target="../media/image80.gif"/><Relationship Id="rId5" Type="http://schemas.openxmlformats.org/officeDocument/2006/relationships/image" Target="../media/image47.jpeg"/><Relationship Id="rId61" Type="http://schemas.openxmlformats.org/officeDocument/2006/relationships/image" Target="../media/image83.png"/><Relationship Id="rId19" Type="http://schemas.openxmlformats.org/officeDocument/2006/relationships/image" Target="../media/image30.jpeg"/><Relationship Id="rId14" Type="http://schemas.openxmlformats.org/officeDocument/2006/relationships/image" Target="../media/image25.png"/><Relationship Id="rId22" Type="http://schemas.openxmlformats.org/officeDocument/2006/relationships/image" Target="../media/image33.jpeg"/><Relationship Id="rId27" Type="http://schemas.openxmlformats.org/officeDocument/2006/relationships/image" Target="../media/image37.png"/><Relationship Id="rId30" Type="http://schemas.openxmlformats.org/officeDocument/2006/relationships/image" Target="../media/image39.jpeg"/><Relationship Id="rId35" Type="http://schemas.openxmlformats.org/officeDocument/2006/relationships/image" Target="../media/image58.jpeg"/><Relationship Id="rId43" Type="http://schemas.openxmlformats.org/officeDocument/2006/relationships/image" Target="../media/image66.jpeg"/><Relationship Id="rId48" Type="http://schemas.openxmlformats.org/officeDocument/2006/relationships/image" Target="../media/image71.jpeg"/><Relationship Id="rId56" Type="http://schemas.openxmlformats.org/officeDocument/2006/relationships/image" Target="../media/image79.png"/><Relationship Id="rId8" Type="http://schemas.openxmlformats.org/officeDocument/2006/relationships/image" Target="../media/image50.jpeg"/><Relationship Id="rId51" Type="http://schemas.openxmlformats.org/officeDocument/2006/relationships/image" Target="../media/image74.jpeg"/><Relationship Id="rId3" Type="http://schemas.openxmlformats.org/officeDocument/2006/relationships/hyperlink" Target="http://cancercommons.org/" TargetMode="External"/><Relationship Id="rId12" Type="http://schemas.openxmlformats.org/officeDocument/2006/relationships/image" Target="../media/image23.jpeg"/><Relationship Id="rId17" Type="http://schemas.openxmlformats.org/officeDocument/2006/relationships/image" Target="../media/image29.png"/><Relationship Id="rId25" Type="http://schemas.openxmlformats.org/officeDocument/2006/relationships/image" Target="../media/image36.jpeg"/><Relationship Id="rId33" Type="http://schemas.openxmlformats.org/officeDocument/2006/relationships/image" Target="../media/image56.jpeg"/><Relationship Id="rId38" Type="http://schemas.openxmlformats.org/officeDocument/2006/relationships/image" Target="../media/image61.png"/><Relationship Id="rId46" Type="http://schemas.openxmlformats.org/officeDocument/2006/relationships/image" Target="../media/image69.jpeg"/><Relationship Id="rId59" Type="http://schemas.openxmlformats.org/officeDocument/2006/relationships/image" Target="../media/image81.png"/><Relationship Id="rId20" Type="http://schemas.openxmlformats.org/officeDocument/2006/relationships/image" Target="../media/image31.jpeg"/><Relationship Id="rId41" Type="http://schemas.openxmlformats.org/officeDocument/2006/relationships/image" Target="../media/image64.png"/><Relationship Id="rId54" Type="http://schemas.openxmlformats.org/officeDocument/2006/relationships/image" Target="../media/image77.jpeg"/><Relationship Id="rId62" Type="http://schemas.openxmlformats.org/officeDocument/2006/relationships/image" Target="../media/image84.jpeg"/><Relationship Id="rId1" Type="http://schemas.openxmlformats.org/officeDocument/2006/relationships/slideLayout" Target="../slideLayouts/slideLayout6.xml"/><Relationship Id="rId6" Type="http://schemas.openxmlformats.org/officeDocument/2006/relationships/image" Target="../media/image48.jpeg"/><Relationship Id="rId15" Type="http://schemas.openxmlformats.org/officeDocument/2006/relationships/image" Target="../media/image26.jpeg"/><Relationship Id="rId23" Type="http://schemas.openxmlformats.org/officeDocument/2006/relationships/image" Target="../media/image34.jpeg"/><Relationship Id="rId28" Type="http://schemas.openxmlformats.org/officeDocument/2006/relationships/hyperlink" Target="http://upload.wikimedia.org/wikipedia/commons/7/7d/Food_and_Drug_Administration_logo.svg" TargetMode="External"/><Relationship Id="rId36" Type="http://schemas.openxmlformats.org/officeDocument/2006/relationships/image" Target="../media/image59.jpeg"/><Relationship Id="rId49" Type="http://schemas.openxmlformats.org/officeDocument/2006/relationships/image" Target="../media/image72.jpeg"/><Relationship Id="rId57" Type="http://schemas.openxmlformats.org/officeDocument/2006/relationships/hyperlink" Target="http://greenroompr.com/" TargetMode="External"/><Relationship Id="rId10" Type="http://schemas.openxmlformats.org/officeDocument/2006/relationships/image" Target="../media/image52.jpeg"/><Relationship Id="rId31" Type="http://schemas.openxmlformats.org/officeDocument/2006/relationships/image" Target="../media/image54.jpeg"/><Relationship Id="rId44" Type="http://schemas.openxmlformats.org/officeDocument/2006/relationships/image" Target="../media/image67.jpeg"/><Relationship Id="rId52" Type="http://schemas.openxmlformats.org/officeDocument/2006/relationships/image" Target="../media/image75.png"/><Relationship Id="rId60" Type="http://schemas.openxmlformats.org/officeDocument/2006/relationships/image" Target="../media/image82.jpeg"/><Relationship Id="rId4" Type="http://schemas.openxmlformats.org/officeDocument/2006/relationships/image" Target="../media/image46.png"/><Relationship Id="rId9"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8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1828800"/>
            <a:ext cx="5333999" cy="1470025"/>
          </a:xfrm>
        </p:spPr>
        <p:txBody>
          <a:bodyPr>
            <a:normAutofit fontScale="90000"/>
          </a:bodyPr>
          <a:lstStyle/>
          <a:p>
            <a:r>
              <a:rPr lang="en-US" sz="2000" dirty="0" smtClean="0"/>
              <a:t>An Initiative to Improve Academic and Commercial Data Sharing in Cancer Research</a:t>
            </a:r>
            <a:r>
              <a:rPr lang="en-US" dirty="0" smtClean="0"/>
              <a:t/>
            </a:r>
            <a:br>
              <a:rPr lang="en-US" dirty="0" smtClean="0"/>
            </a:br>
            <a:endParaRPr lang="en-US" dirty="0"/>
          </a:p>
        </p:txBody>
      </p:sp>
      <p:sp>
        <p:nvSpPr>
          <p:cNvPr id="3" name="Subtitle 2"/>
          <p:cNvSpPr>
            <a:spLocks noGrp="1"/>
          </p:cNvSpPr>
          <p:nvPr>
            <p:ph type="subTitle" idx="1"/>
          </p:nvPr>
        </p:nvSpPr>
        <p:spPr>
          <a:xfrm>
            <a:off x="2175411" y="3574473"/>
            <a:ext cx="6400800" cy="3276600"/>
          </a:xfrm>
        </p:spPr>
        <p:txBody>
          <a:bodyPr>
            <a:normAutofit/>
          </a:bodyPr>
          <a:lstStyle/>
          <a:p>
            <a:r>
              <a:rPr lang="en-US" sz="1600" dirty="0">
                <a:solidFill>
                  <a:schemeClr val="accent1">
                    <a:lumMod val="75000"/>
                  </a:schemeClr>
                </a:solidFill>
              </a:rPr>
              <a:t>Wolfram Data Summit</a:t>
            </a:r>
            <a:endParaRPr lang="en-US" sz="1600" dirty="0" smtClean="0">
              <a:solidFill>
                <a:schemeClr val="accent1">
                  <a:lumMod val="75000"/>
                </a:schemeClr>
              </a:solidFill>
            </a:endParaRPr>
          </a:p>
          <a:p>
            <a:r>
              <a:rPr lang="en-US" sz="1600" dirty="0" smtClean="0">
                <a:solidFill>
                  <a:schemeClr val="accent1">
                    <a:lumMod val="75000"/>
                  </a:schemeClr>
                </a:solidFill>
              </a:rPr>
              <a:t>Washington DC, September 6</a:t>
            </a:r>
            <a:r>
              <a:rPr lang="en-US" sz="1600" baseline="30000" dirty="0" smtClean="0">
                <a:solidFill>
                  <a:schemeClr val="accent1">
                    <a:lumMod val="75000"/>
                  </a:schemeClr>
                </a:solidFill>
              </a:rPr>
              <a:t>th</a:t>
            </a:r>
            <a:r>
              <a:rPr lang="en-US" sz="1600" dirty="0" smtClean="0">
                <a:solidFill>
                  <a:schemeClr val="accent1">
                    <a:lumMod val="75000"/>
                  </a:schemeClr>
                </a:solidFill>
              </a:rPr>
              <a:t> 2012</a:t>
            </a:r>
          </a:p>
          <a:p>
            <a:r>
              <a:rPr lang="en-US" sz="1600" dirty="0" smtClean="0">
                <a:solidFill>
                  <a:schemeClr val="accent1">
                    <a:lumMod val="75000"/>
                  </a:schemeClr>
                </a:solidFill>
              </a:rPr>
              <a:t>Charles Hugh-Jones MD MRCP</a:t>
            </a:r>
          </a:p>
          <a:p>
            <a:r>
              <a:rPr lang="en-US" sz="1600" dirty="0" smtClean="0">
                <a:solidFill>
                  <a:schemeClr val="accent1">
                    <a:lumMod val="75000"/>
                  </a:schemeClr>
                </a:solidFill>
              </a:rPr>
              <a:t>North America Medical Unit</a:t>
            </a:r>
          </a:p>
          <a:p>
            <a:r>
              <a:rPr lang="en-US" sz="1600" dirty="0" smtClean="0">
                <a:solidFill>
                  <a:schemeClr val="accent1">
                    <a:lumMod val="75000"/>
                  </a:schemeClr>
                </a:solidFill>
              </a:rPr>
              <a:t>Sanofi Oncology</a:t>
            </a:r>
          </a:p>
          <a:p>
            <a:endParaRPr lang="en-US" sz="1800" dirty="0" smtClean="0">
              <a:solidFill>
                <a:schemeClr val="accent1">
                  <a:lumMod val="75000"/>
                </a:schemeClr>
              </a:solidFill>
            </a:endParaRPr>
          </a:p>
          <a:p>
            <a:endParaRPr lang="en-US" sz="1800" dirty="0">
              <a:solidFill>
                <a:schemeClr val="accent1">
                  <a:lumMod val="75000"/>
                </a:schemeClr>
              </a:solidFill>
            </a:endParaRPr>
          </a:p>
          <a:p>
            <a:endParaRPr lang="en-US" sz="1800" dirty="0" smtClean="0">
              <a:solidFill>
                <a:schemeClr val="accent1">
                  <a:lumMod val="75000"/>
                </a:schemeClr>
              </a:solidFill>
            </a:endParaRPr>
          </a:p>
          <a:p>
            <a:endParaRPr lang="en-US" sz="1600" dirty="0">
              <a:solidFill>
                <a:schemeClr val="accent1">
                  <a:lumMod val="75000"/>
                </a:schemeClr>
              </a:solidFill>
            </a:endParaRPr>
          </a:p>
          <a:p>
            <a:r>
              <a:rPr lang="en-US" sz="1000" dirty="0" smtClean="0">
                <a:solidFill>
                  <a:schemeClr val="accent1">
                    <a:lumMod val="75000"/>
                  </a:schemeClr>
                </a:solidFill>
              </a:rPr>
              <a:t>Disclaimer:  Views expressed are personal and not necessarily those of Sanofi Oncology </a:t>
            </a:r>
            <a:endParaRPr lang="en-US" sz="1000" dirty="0">
              <a:solidFill>
                <a:schemeClr val="accent1">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459681"/>
            <a:ext cx="1143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091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idx="4294967295"/>
          </p:nvPr>
        </p:nvSpPr>
        <p:spPr bwMode="auto">
          <a:xfrm>
            <a:off x="399964" y="381000"/>
            <a:ext cx="7797800" cy="771525"/>
          </a:xfrm>
          <a:prstGeom prst="rect">
            <a:avLst/>
          </a:prstGeom>
          <a:noFill/>
          <a:ln>
            <a:miter lim="800000"/>
            <a:headEnd/>
            <a:tailEnd/>
          </a:ln>
        </p:spPr>
        <p:txBody>
          <a:bodyPr tIns="46800" rIns="90000" bIns="46800">
            <a:normAutofit/>
          </a:bodyPr>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800" dirty="0" smtClean="0"/>
              <a:t>A </a:t>
            </a:r>
            <a:r>
              <a:rPr lang="fr-FR" sz="2800" dirty="0" err="1" smtClean="0"/>
              <a:t>need</a:t>
            </a:r>
            <a:r>
              <a:rPr lang="fr-FR" sz="2800" dirty="0" smtClean="0"/>
              <a:t> </a:t>
            </a:r>
            <a:r>
              <a:rPr lang="fr-FR" sz="2800" dirty="0" err="1" smtClean="0"/>
              <a:t>exists</a:t>
            </a:r>
            <a:endParaRPr lang="fr-FR" sz="2800" dirty="0" smtClean="0"/>
          </a:p>
        </p:txBody>
      </p:sp>
      <p:pic>
        <p:nvPicPr>
          <p:cNvPr id="10" name="Picture 9" descr="Life Sciences Consortium - FDA encouragement on making clinical data openly available - Message (HTML) "/>
          <p:cNvPicPr>
            <a:picLocks noChangeAspect="1"/>
          </p:cNvPicPr>
          <p:nvPr/>
        </p:nvPicPr>
        <p:blipFill rotWithShape="1">
          <a:blip r:embed="rId3" cstate="print"/>
          <a:srcRect l="3571" t="35259" r="4031" b="42966"/>
          <a:stretch/>
        </p:blipFill>
        <p:spPr>
          <a:xfrm>
            <a:off x="497485" y="1447800"/>
            <a:ext cx="5979515" cy="2185297"/>
          </a:xfrm>
          <a:prstGeom prst="rect">
            <a:avLst/>
          </a:prstGeom>
          <a:ln w="28575">
            <a:solidFill>
              <a:schemeClr val="bg1">
                <a:lumMod val="75000"/>
              </a:schemeClr>
            </a:solidFill>
          </a:ln>
          <a:effectLst>
            <a:outerShdw blurRad="50800" dist="38100" dir="5400000" algn="t" rotWithShape="0">
              <a:prstClr val="black">
                <a:alpha val="40000"/>
              </a:prstClr>
            </a:outerShdw>
          </a:effectLst>
        </p:spPr>
      </p:pic>
      <p:grpSp>
        <p:nvGrpSpPr>
          <p:cNvPr id="2" name="Group 2"/>
          <p:cNvGrpSpPr>
            <a:grpSpLocks/>
          </p:cNvGrpSpPr>
          <p:nvPr/>
        </p:nvGrpSpPr>
        <p:grpSpPr bwMode="auto">
          <a:xfrm>
            <a:off x="2971800" y="3429000"/>
            <a:ext cx="5695950" cy="2269256"/>
            <a:chOff x="3390900" y="3810000"/>
            <a:chExt cx="5219700" cy="2057400"/>
          </a:xfrm>
        </p:grpSpPr>
        <p:sp>
          <p:nvSpPr>
            <p:cNvPr id="12" name="Rectangle 11"/>
            <p:cNvSpPr/>
            <p:nvPr/>
          </p:nvSpPr>
          <p:spPr>
            <a:xfrm>
              <a:off x="3390900" y="3810000"/>
              <a:ext cx="5219700" cy="2057400"/>
            </a:xfrm>
            <a:prstGeom prst="rect">
              <a:avLst/>
            </a:prstGeom>
            <a:solidFill>
              <a:schemeClr val="bg1"/>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3"/>
            <p:cNvPicPr>
              <a:picLocks noChangeAspect="1" noChangeArrowheads="1"/>
            </p:cNvPicPr>
            <p:nvPr/>
          </p:nvPicPr>
          <p:blipFill rotWithShape="1">
            <a:blip r:embed="rId4" cstate="print"/>
            <a:srcRect l="7699" t="33647" r="7296" b="28194"/>
            <a:stretch/>
          </p:blipFill>
          <p:spPr bwMode="auto">
            <a:xfrm>
              <a:off x="3638551" y="4419600"/>
              <a:ext cx="4710112" cy="1321428"/>
            </a:xfrm>
            <a:prstGeom prst="roundRect">
              <a:avLst>
                <a:gd name="adj" fmla="val 5838"/>
              </a:avLst>
            </a:prstGeom>
            <a:ln>
              <a:noFill/>
            </a:ln>
            <a:effectLst/>
            <a:extLst/>
          </p:spPr>
        </p:pic>
        <p:pic>
          <p:nvPicPr>
            <p:cNvPr id="14" name="Picture 12"/>
            <p:cNvPicPr>
              <a:picLocks noChangeAspect="1" noChangeArrowheads="1"/>
            </p:cNvPicPr>
            <p:nvPr/>
          </p:nvPicPr>
          <p:blipFill rotWithShape="1">
            <a:blip r:embed="rId5" cstate="print">
              <a:extLst/>
            </a:blip>
            <a:srcRect l="2668" t="1" r="2147" b="72301"/>
            <a:stretch/>
          </p:blipFill>
          <p:spPr bwMode="auto">
            <a:xfrm>
              <a:off x="3638551" y="3884023"/>
              <a:ext cx="4643437" cy="583870"/>
            </a:xfrm>
            <a:prstGeom prst="roundRect">
              <a:avLst>
                <a:gd name="adj" fmla="val 5838"/>
              </a:avLst>
            </a:prstGeom>
            <a:ln>
              <a:noFill/>
            </a:ln>
            <a:effectLst/>
            <a:extLst/>
          </p:spPr>
        </p:pic>
      </p:grpSp>
      <p:sp>
        <p:nvSpPr>
          <p:cNvPr id="53257" name="TextBox 7"/>
          <p:cNvSpPr txBox="1">
            <a:spLocks noChangeArrowheads="1"/>
          </p:cNvSpPr>
          <p:nvPr/>
        </p:nvSpPr>
        <p:spPr bwMode="auto">
          <a:xfrm>
            <a:off x="364515" y="4059193"/>
            <a:ext cx="2514600" cy="400110"/>
          </a:xfrm>
          <a:prstGeom prst="rect">
            <a:avLst/>
          </a:prstGeom>
          <a:noFill/>
          <a:ln w="9525">
            <a:noFill/>
            <a:miter lim="800000"/>
            <a:headEnd/>
            <a:tailEnd/>
          </a:ln>
        </p:spPr>
        <p:txBody>
          <a:bodyPr wrap="square">
            <a:spAutoFit/>
          </a:bodyPr>
          <a:lstStyle/>
          <a:p>
            <a:r>
              <a:rPr lang="en-US" sz="1000" dirty="0">
                <a:solidFill>
                  <a:schemeClr val="accent1">
                    <a:lumMod val="75000"/>
                  </a:schemeClr>
                </a:solidFill>
                <a:latin typeface="Arial" pitchFamily="34" charset="0"/>
                <a:cs typeface="Arial" pitchFamily="34" charset="0"/>
              </a:rPr>
              <a:t>1:  Peggy Hamburg, FDA  Dec 2011</a:t>
            </a:r>
          </a:p>
          <a:p>
            <a:r>
              <a:rPr lang="en-US" sz="1000" dirty="0">
                <a:solidFill>
                  <a:schemeClr val="accent1">
                    <a:lumMod val="75000"/>
                  </a:schemeClr>
                </a:solidFill>
                <a:latin typeface="Arial" pitchFamily="34" charset="0"/>
                <a:cs typeface="Arial" pitchFamily="34" charset="0"/>
              </a:rPr>
              <a:t>2:  </a:t>
            </a:r>
            <a:r>
              <a:rPr lang="en-US" sz="1000" dirty="0" err="1">
                <a:solidFill>
                  <a:schemeClr val="accent1">
                    <a:lumMod val="75000"/>
                  </a:schemeClr>
                </a:solidFill>
                <a:latin typeface="Arial" pitchFamily="34" charset="0"/>
                <a:cs typeface="Arial" pitchFamily="34" charset="0"/>
              </a:rPr>
              <a:t>Ocana</a:t>
            </a:r>
            <a:r>
              <a:rPr lang="en-US" sz="1000" dirty="0">
                <a:solidFill>
                  <a:schemeClr val="accent1">
                    <a:lumMod val="75000"/>
                  </a:schemeClr>
                </a:solidFill>
                <a:latin typeface="Arial" pitchFamily="34" charset="0"/>
                <a:cs typeface="Arial" pitchFamily="34" charset="0"/>
              </a:rPr>
              <a:t> et al, JCO 2011</a:t>
            </a:r>
          </a:p>
        </p:txBody>
      </p:sp>
      <p:sp>
        <p:nvSpPr>
          <p:cNvPr id="9" name="Slide Number Placeholder 3"/>
          <p:cNvSpPr>
            <a:spLocks noGrp="1"/>
          </p:cNvSpPr>
          <p:nvPr>
            <p:ph type="sldNum" sz="quarter" idx="12"/>
          </p:nvPr>
        </p:nvSpPr>
        <p:spPr>
          <a:xfrm>
            <a:off x="3394551" y="6448767"/>
            <a:ext cx="2133600" cy="409233"/>
          </a:xfrm>
        </p:spPr>
        <p:txBody>
          <a:bodyPr/>
          <a:lstStyle/>
          <a:p>
            <a:fld id="{214CAE83-C795-234B-A4A7-C3A8177E27DD}" type="slidenum">
              <a:rPr lang="en-US" smtClean="0"/>
              <a:pPr/>
              <a:t>10</a:t>
            </a:fld>
            <a:endParaRPr lang="en-US" dirty="0"/>
          </a:p>
        </p:txBody>
      </p:sp>
    </p:spTree>
    <p:extLst>
      <p:ext uri="{BB962C8B-B14F-4D97-AF65-F5344CB8AC3E}">
        <p14:creationId xmlns:p14="http://schemas.microsoft.com/office/powerpoint/2010/main" val="306432355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81000" y="469900"/>
            <a:ext cx="7954962" cy="533400"/>
          </a:xfrm>
          <a:prstGeom prst="rect">
            <a:avLst/>
          </a:prstGeom>
        </p:spPr>
        <p:txBody>
          <a:bodyPr/>
          <a:lstStyle>
            <a:lvl1pPr algn="l" rtl="0" eaLnBrk="0" fontAlgn="base" hangingPunct="0">
              <a:lnSpc>
                <a:spcPct val="90000"/>
              </a:lnSpc>
              <a:spcBef>
                <a:spcPct val="0"/>
              </a:spcBef>
              <a:spcAft>
                <a:spcPct val="0"/>
              </a:spcAft>
              <a:defRPr sz="3000">
                <a:solidFill>
                  <a:srgbClr val="000000"/>
                </a:solidFill>
                <a:latin typeface="+mj-lt"/>
                <a:ea typeface="+mj-ea"/>
                <a:cs typeface="+mj-cs"/>
              </a:defRPr>
            </a:lvl1pPr>
            <a:lvl2pPr algn="l" rtl="0" eaLnBrk="0" fontAlgn="base" hangingPunct="0">
              <a:lnSpc>
                <a:spcPct val="90000"/>
              </a:lnSpc>
              <a:spcBef>
                <a:spcPct val="0"/>
              </a:spcBef>
              <a:spcAft>
                <a:spcPct val="0"/>
              </a:spcAft>
              <a:defRPr sz="3000">
                <a:solidFill>
                  <a:srgbClr val="989898"/>
                </a:solidFill>
                <a:latin typeface="Arial" charset="0"/>
                <a:cs typeface="Arial" charset="0"/>
              </a:defRPr>
            </a:lvl2pPr>
            <a:lvl3pPr algn="l" rtl="0" eaLnBrk="0" fontAlgn="base" hangingPunct="0">
              <a:lnSpc>
                <a:spcPct val="90000"/>
              </a:lnSpc>
              <a:spcBef>
                <a:spcPct val="0"/>
              </a:spcBef>
              <a:spcAft>
                <a:spcPct val="0"/>
              </a:spcAft>
              <a:defRPr sz="3000">
                <a:solidFill>
                  <a:srgbClr val="989898"/>
                </a:solidFill>
                <a:latin typeface="Arial" charset="0"/>
                <a:cs typeface="Arial" charset="0"/>
              </a:defRPr>
            </a:lvl3pPr>
            <a:lvl4pPr algn="l" rtl="0" eaLnBrk="0" fontAlgn="base" hangingPunct="0">
              <a:lnSpc>
                <a:spcPct val="90000"/>
              </a:lnSpc>
              <a:spcBef>
                <a:spcPct val="0"/>
              </a:spcBef>
              <a:spcAft>
                <a:spcPct val="0"/>
              </a:spcAft>
              <a:defRPr sz="3000">
                <a:solidFill>
                  <a:srgbClr val="989898"/>
                </a:solidFill>
                <a:latin typeface="Arial" charset="0"/>
                <a:cs typeface="Arial" charset="0"/>
              </a:defRPr>
            </a:lvl4pPr>
            <a:lvl5pPr algn="l" rtl="0" eaLnBrk="0" fontAlgn="base" hangingPunct="0">
              <a:lnSpc>
                <a:spcPct val="90000"/>
              </a:lnSpc>
              <a:spcBef>
                <a:spcPct val="0"/>
              </a:spcBef>
              <a:spcAft>
                <a:spcPct val="0"/>
              </a:spcAft>
              <a:defRPr sz="3000">
                <a:solidFill>
                  <a:srgbClr val="989898"/>
                </a:solidFill>
                <a:latin typeface="Arial" charset="0"/>
                <a:cs typeface="Arial" charset="0"/>
              </a:defRPr>
            </a:lvl5pPr>
            <a:lvl6pPr marL="457200" algn="l" rtl="0" fontAlgn="base">
              <a:lnSpc>
                <a:spcPct val="90000"/>
              </a:lnSpc>
              <a:spcBef>
                <a:spcPct val="0"/>
              </a:spcBef>
              <a:spcAft>
                <a:spcPct val="0"/>
              </a:spcAft>
              <a:defRPr sz="3000">
                <a:solidFill>
                  <a:srgbClr val="989898"/>
                </a:solidFill>
                <a:latin typeface="Arial" charset="0"/>
                <a:cs typeface="Arial" charset="0"/>
              </a:defRPr>
            </a:lvl6pPr>
            <a:lvl7pPr marL="914400" algn="l" rtl="0" fontAlgn="base">
              <a:lnSpc>
                <a:spcPct val="90000"/>
              </a:lnSpc>
              <a:spcBef>
                <a:spcPct val="0"/>
              </a:spcBef>
              <a:spcAft>
                <a:spcPct val="0"/>
              </a:spcAft>
              <a:defRPr sz="3000">
                <a:solidFill>
                  <a:srgbClr val="989898"/>
                </a:solidFill>
                <a:latin typeface="Arial" charset="0"/>
                <a:cs typeface="Arial" charset="0"/>
              </a:defRPr>
            </a:lvl7pPr>
            <a:lvl8pPr marL="1371600" algn="l" rtl="0" fontAlgn="base">
              <a:lnSpc>
                <a:spcPct val="90000"/>
              </a:lnSpc>
              <a:spcBef>
                <a:spcPct val="0"/>
              </a:spcBef>
              <a:spcAft>
                <a:spcPct val="0"/>
              </a:spcAft>
              <a:defRPr sz="3000">
                <a:solidFill>
                  <a:srgbClr val="989898"/>
                </a:solidFill>
                <a:latin typeface="Arial" charset="0"/>
                <a:cs typeface="Arial" charset="0"/>
              </a:defRPr>
            </a:lvl8pPr>
            <a:lvl9pPr marL="1828800" algn="l" rtl="0" fontAlgn="base">
              <a:lnSpc>
                <a:spcPct val="90000"/>
              </a:lnSpc>
              <a:spcBef>
                <a:spcPct val="0"/>
              </a:spcBef>
              <a:spcAft>
                <a:spcPct val="0"/>
              </a:spcAft>
              <a:defRPr sz="3000">
                <a:solidFill>
                  <a:srgbClr val="989898"/>
                </a:solidFill>
                <a:latin typeface="Arial" charset="0"/>
                <a:cs typeface="Arial" charset="0"/>
              </a:defRPr>
            </a:lvl9pPr>
          </a:lstStyle>
          <a:p>
            <a:pPr>
              <a:defRPr/>
            </a:pPr>
            <a:r>
              <a:rPr lang="en-US" sz="2800" dirty="0" smtClean="0">
                <a:solidFill>
                  <a:schemeClr val="accent1">
                    <a:lumMod val="75000"/>
                  </a:schemeClr>
                </a:solidFill>
              </a:rPr>
              <a:t>So why hasn’t it happened?  (1)</a:t>
            </a:r>
            <a:endParaRPr lang="en-US" sz="2800" dirty="0">
              <a:solidFill>
                <a:schemeClr val="accent1">
                  <a:lumMod val="75000"/>
                </a:schemeClr>
              </a:solidFill>
            </a:endParaRPr>
          </a:p>
        </p:txBody>
      </p:sp>
      <p:sp>
        <p:nvSpPr>
          <p:cNvPr id="10" name="TextBox 9"/>
          <p:cNvSpPr txBox="1">
            <a:spLocks noChangeArrowheads="1"/>
          </p:cNvSpPr>
          <p:nvPr/>
        </p:nvSpPr>
        <p:spPr bwMode="auto">
          <a:xfrm>
            <a:off x="6122989" y="4667251"/>
            <a:ext cx="2014537" cy="923330"/>
          </a:xfrm>
          <a:prstGeom prst="rect">
            <a:avLst/>
          </a:prstGeom>
          <a:noFill/>
          <a:ln w="9525">
            <a:noFill/>
            <a:miter lim="800000"/>
            <a:headEnd/>
            <a:tailEnd/>
          </a:ln>
        </p:spPr>
        <p:txBody>
          <a:bodyPr>
            <a:spAutoFit/>
          </a:bodyPr>
          <a:lstStyle/>
          <a:p>
            <a:r>
              <a:rPr lang="en-US" sz="1800" u="sng" dirty="0">
                <a:solidFill>
                  <a:schemeClr val="accent1">
                    <a:lumMod val="75000"/>
                  </a:schemeClr>
                </a:solidFill>
                <a:latin typeface="Arial" pitchFamily="34" charset="0"/>
                <a:cs typeface="Arial" pitchFamily="34" charset="0"/>
              </a:rPr>
              <a:t>Active</a:t>
            </a:r>
            <a:r>
              <a:rPr lang="en-US" sz="1800" dirty="0">
                <a:solidFill>
                  <a:schemeClr val="accent1">
                    <a:lumMod val="75000"/>
                  </a:schemeClr>
                </a:solidFill>
                <a:latin typeface="Arial" pitchFamily="34" charset="0"/>
                <a:cs typeface="Arial" pitchFamily="34" charset="0"/>
              </a:rPr>
              <a:t> attempts generate less that 10%  </a:t>
            </a:r>
            <a:r>
              <a:rPr lang="en-US" sz="1800" dirty="0" smtClean="0">
                <a:solidFill>
                  <a:schemeClr val="accent1">
                    <a:lumMod val="75000"/>
                  </a:schemeClr>
                </a:solidFill>
                <a:latin typeface="Arial" pitchFamily="34" charset="0"/>
                <a:cs typeface="Arial" pitchFamily="34" charset="0"/>
              </a:rPr>
              <a:t>sharing</a:t>
            </a:r>
            <a:endParaRPr lang="en-US" sz="1800" baseline="30000" dirty="0">
              <a:solidFill>
                <a:schemeClr val="accent1">
                  <a:lumMod val="75000"/>
                </a:schemeClr>
              </a:solidFill>
              <a:latin typeface="Arial" pitchFamily="34" charset="0"/>
              <a:cs typeface="Arial" pitchFamily="34" charset="0"/>
            </a:endParaRPr>
          </a:p>
        </p:txBody>
      </p:sp>
      <p:grpSp>
        <p:nvGrpSpPr>
          <p:cNvPr id="2" name="Group 19"/>
          <p:cNvGrpSpPr>
            <a:grpSpLocks/>
          </p:cNvGrpSpPr>
          <p:nvPr/>
        </p:nvGrpSpPr>
        <p:grpSpPr bwMode="auto">
          <a:xfrm>
            <a:off x="3513138" y="1390649"/>
            <a:ext cx="1973262" cy="2971800"/>
            <a:chOff x="3513564" y="1371600"/>
            <a:chExt cx="1972836" cy="2972011"/>
          </a:xfrm>
          <a:effectLst>
            <a:outerShdw blurRad="50800" dist="38100" dir="2700000" algn="tl" rotWithShape="0">
              <a:prstClr val="black">
                <a:alpha val="40000"/>
              </a:prstClr>
            </a:outerShdw>
          </a:effectLst>
        </p:grpSpPr>
        <p:pic>
          <p:nvPicPr>
            <p:cNvPr id="308226" name="Picture 2" descr="http://upload.wikimedia.org/wikipedia/commons/1/1e/CaBIG_logo_300dpi.jpg"/>
            <p:cNvPicPr>
              <a:picLocks noChangeAspect="1" noChangeArrowheads="1"/>
            </p:cNvPicPr>
            <p:nvPr/>
          </p:nvPicPr>
          <p:blipFill>
            <a:blip r:embed="rId3" cstate="print"/>
            <a:srcRect/>
            <a:stretch>
              <a:fillRect/>
            </a:stretch>
          </p:blipFill>
          <p:spPr bwMode="auto">
            <a:xfrm>
              <a:off x="3513564" y="2054273"/>
              <a:ext cx="1972836" cy="1070051"/>
            </a:xfrm>
            <a:prstGeom prst="rect">
              <a:avLst/>
            </a:prstGeom>
            <a:ln>
              <a:solidFill>
                <a:schemeClr val="accent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228" name="Picture 4" descr="http://www.c-path.org/images/CAMD/CAMD-01.jpg"/>
            <p:cNvPicPr>
              <a:picLocks noChangeAspect="1" noChangeArrowheads="1"/>
            </p:cNvPicPr>
            <p:nvPr/>
          </p:nvPicPr>
          <p:blipFill>
            <a:blip r:embed="rId4" cstate="print"/>
            <a:srcRect/>
            <a:stretch>
              <a:fillRect/>
            </a:stretch>
          </p:blipFill>
          <p:spPr bwMode="auto">
            <a:xfrm>
              <a:off x="3513564" y="3375167"/>
              <a:ext cx="1972836" cy="968444"/>
            </a:xfrm>
            <a:prstGeom prst="rect">
              <a:avLst/>
            </a:prstGeom>
            <a:ln>
              <a:solidFill>
                <a:schemeClr val="accent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13564" y="1371600"/>
              <a:ext cx="1972836" cy="369358"/>
            </a:xfrm>
            <a:prstGeom prst="rect">
              <a:avLst/>
            </a:prstGeom>
            <a:noFill/>
            <a:ln>
              <a:solidFill>
                <a:schemeClr val="bg1">
                  <a:lumMod val="50000"/>
                </a:schemeClr>
              </a:solidFill>
            </a:ln>
            <a:effectLst/>
          </p:spPr>
          <p:txBody>
            <a:bodyPr>
              <a:spAutoFit/>
            </a:bodyPr>
            <a:lstStyle/>
            <a:p>
              <a:pPr algn="ctr">
                <a:defRPr/>
              </a:pPr>
              <a:r>
                <a:rPr lang="en-US" dirty="0">
                  <a:solidFill>
                    <a:schemeClr val="bg1">
                      <a:lumMod val="50000"/>
                    </a:schemeClr>
                  </a:solidFill>
                </a:rPr>
                <a:t>Network</a:t>
              </a:r>
            </a:p>
          </p:txBody>
        </p:sp>
      </p:grpSp>
      <p:grpSp>
        <p:nvGrpSpPr>
          <p:cNvPr id="3" name="Group 17"/>
          <p:cNvGrpSpPr>
            <a:grpSpLocks/>
          </p:cNvGrpSpPr>
          <p:nvPr/>
        </p:nvGrpSpPr>
        <p:grpSpPr bwMode="auto">
          <a:xfrm>
            <a:off x="977900" y="1379539"/>
            <a:ext cx="1917700" cy="4229100"/>
            <a:chOff x="977985" y="1378918"/>
            <a:chExt cx="1917615" cy="4229288"/>
          </a:xfrm>
        </p:grpSpPr>
        <p:pic>
          <p:nvPicPr>
            <p:cNvPr id="308233" name="Picture 9"/>
            <p:cNvPicPr>
              <a:picLocks noChangeAspect="1" noChangeArrowheads="1"/>
            </p:cNvPicPr>
            <p:nvPr/>
          </p:nvPicPr>
          <p:blipFill>
            <a:blip r:embed="rId5" cstate="print"/>
            <a:srcRect/>
            <a:stretch>
              <a:fillRect/>
            </a:stretch>
          </p:blipFill>
          <p:spPr bwMode="auto">
            <a:xfrm>
              <a:off x="977985" y="2056810"/>
              <a:ext cx="1904916" cy="1066847"/>
            </a:xfrm>
            <a:prstGeom prst="rect">
              <a:avLst/>
            </a:prstGeom>
            <a:noFill/>
            <a:ln w="9525" cap="flat" cmpd="sng" algn="ctr">
              <a:solidFill>
                <a:schemeClr val="tx1"/>
              </a:solidFill>
              <a:prstDash val="solid"/>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8" descr="Sharing of research data : The Lancet - Windows Internet Explorer"/>
            <p:cNvPicPr>
              <a:picLocks noChangeAspect="1"/>
            </p:cNvPicPr>
            <p:nvPr/>
          </p:nvPicPr>
          <p:blipFill rotWithShape="1">
            <a:blip r:embed="rId6" cstate="print"/>
            <a:srcRect l="10389" t="34422" r="41428" b="21359"/>
            <a:stretch/>
          </p:blipFill>
          <p:spPr>
            <a:xfrm>
              <a:off x="977985" y="3376082"/>
              <a:ext cx="1904916" cy="966830"/>
            </a:xfrm>
            <a:prstGeom prst="rect">
              <a:avLst/>
            </a:prstGeom>
            <a:ln>
              <a:solidFill>
                <a:schemeClr val="bg1">
                  <a:lumMod val="50000"/>
                </a:schemeClr>
              </a:solidFill>
            </a:ln>
            <a:effectLst>
              <a:outerShdw blurRad="50800" dist="38100" dir="5400000" algn="t" rotWithShape="0">
                <a:prstClr val="black">
                  <a:alpha val="40000"/>
                </a:prstClr>
              </a:outerShdw>
            </a:effectLst>
          </p:spPr>
        </p:pic>
        <p:pic>
          <p:nvPicPr>
            <p:cNvPr id="308234" name="Picture 10"/>
            <p:cNvPicPr>
              <a:picLocks noChangeAspect="1" noChangeArrowheads="1"/>
            </p:cNvPicPr>
            <p:nvPr/>
          </p:nvPicPr>
          <p:blipFill rotWithShape="1">
            <a:blip r:embed="rId7" cstate="print"/>
            <a:srcRect b="10457"/>
            <a:stretch/>
          </p:blipFill>
          <p:spPr bwMode="auto">
            <a:xfrm>
              <a:off x="977985" y="4563585"/>
              <a:ext cx="1917615" cy="1044621"/>
            </a:xfrm>
            <a:prstGeom prst="rect">
              <a:avLst/>
            </a:prstGeom>
            <a:noFill/>
            <a:ln w="9525" cap="flat" cmpd="sng" algn="ctr">
              <a:solidFill>
                <a:schemeClr val="tx1"/>
              </a:solidFill>
              <a:prstDash val="solid"/>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3" name="TextBox 22"/>
            <p:cNvSpPr txBox="1"/>
            <p:nvPr/>
          </p:nvSpPr>
          <p:spPr>
            <a:xfrm>
              <a:off x="977985" y="1378918"/>
              <a:ext cx="1917615" cy="369348"/>
            </a:xfrm>
            <a:prstGeom prst="rect">
              <a:avLst/>
            </a:prstGeom>
            <a:noFill/>
            <a:ln>
              <a:solidFill>
                <a:schemeClr val="bg1">
                  <a:lumMod val="50000"/>
                </a:schemeClr>
              </a:solidFill>
            </a:ln>
          </p:spPr>
          <p:txBody>
            <a:bodyPr>
              <a:spAutoFit/>
            </a:bodyPr>
            <a:lstStyle/>
            <a:p>
              <a:pPr algn="ctr">
                <a:defRPr/>
              </a:pPr>
              <a:r>
                <a:rPr lang="en-US" dirty="0">
                  <a:solidFill>
                    <a:schemeClr val="bg1">
                      <a:lumMod val="50000"/>
                    </a:schemeClr>
                  </a:solidFill>
                </a:rPr>
                <a:t>Publication</a:t>
              </a:r>
            </a:p>
          </p:txBody>
        </p:sp>
      </p:grpSp>
      <p:grpSp>
        <p:nvGrpSpPr>
          <p:cNvPr id="4" name="Group 16"/>
          <p:cNvGrpSpPr>
            <a:grpSpLocks/>
          </p:cNvGrpSpPr>
          <p:nvPr/>
        </p:nvGrpSpPr>
        <p:grpSpPr bwMode="auto">
          <a:xfrm>
            <a:off x="6072190" y="1390650"/>
            <a:ext cx="2014537" cy="2952751"/>
            <a:chOff x="6072450" y="1390194"/>
            <a:chExt cx="2013657" cy="2953206"/>
          </a:xfrm>
        </p:grpSpPr>
        <p:grpSp>
          <p:nvGrpSpPr>
            <p:cNvPr id="5" name="Group 12"/>
            <p:cNvGrpSpPr>
              <a:grpSpLocks/>
            </p:cNvGrpSpPr>
            <p:nvPr/>
          </p:nvGrpSpPr>
          <p:grpSpPr bwMode="auto">
            <a:xfrm>
              <a:off x="6072450" y="2057400"/>
              <a:ext cx="2004750" cy="1066800"/>
              <a:chOff x="6019800" y="1563236"/>
              <a:chExt cx="2209800" cy="1179964"/>
            </a:xfrm>
          </p:grpSpPr>
          <p:sp>
            <p:nvSpPr>
              <p:cNvPr id="11" name="Rectangle 10"/>
              <p:cNvSpPr/>
              <p:nvPr/>
            </p:nvSpPr>
            <p:spPr>
              <a:xfrm>
                <a:off x="6019800" y="1562845"/>
                <a:ext cx="2209123" cy="1180147"/>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4285" name="Picture 12" descr="http://t2.gstatic.com/images?q=tbn:ANd9GcSiXk0P5SRjj3HGkmtvuBY6h8_Ak_0RSE2lRgvR14VMRpSwtq9Ox_TkcJHW8w"/>
              <p:cNvPicPr>
                <a:picLocks noChangeAspect="1" noChangeArrowheads="1"/>
              </p:cNvPicPr>
              <p:nvPr/>
            </p:nvPicPr>
            <p:blipFill>
              <a:blip r:embed="rId8" cstate="print"/>
              <a:srcRect/>
              <a:stretch>
                <a:fillRect/>
              </a:stretch>
            </p:blipFill>
            <p:spPr bwMode="auto">
              <a:xfrm>
                <a:off x="6606389" y="1634907"/>
                <a:ext cx="1036622" cy="1036622"/>
              </a:xfrm>
              <a:prstGeom prst="rect">
                <a:avLst/>
              </a:prstGeom>
              <a:noFill/>
              <a:ln w="9525">
                <a:noFill/>
                <a:miter lim="800000"/>
                <a:headEnd/>
                <a:tailEnd/>
              </a:ln>
            </p:spPr>
          </p:pic>
        </p:grpSp>
        <p:pic>
          <p:nvPicPr>
            <p:cNvPr id="308238" name="Picture 14" descr="http://www.exeter.ac.uk/media/universityofexeter/researchandknowledgetransfer/splashimages/wellcome-trust.gif"/>
            <p:cNvPicPr>
              <a:picLocks noChangeAspect="1" noChangeArrowheads="1"/>
            </p:cNvPicPr>
            <p:nvPr/>
          </p:nvPicPr>
          <p:blipFill rotWithShape="1">
            <a:blip r:embed="rId9" cstate="print"/>
            <a:srcRect b="20528"/>
            <a:stretch/>
          </p:blipFill>
          <p:spPr bwMode="auto">
            <a:xfrm>
              <a:off x="6072450" y="3374875"/>
              <a:ext cx="2004136" cy="96852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072450" y="1390194"/>
              <a:ext cx="2013657" cy="369389"/>
            </a:xfrm>
            <a:prstGeom prst="rect">
              <a:avLst/>
            </a:prstGeom>
            <a:noFill/>
            <a:ln>
              <a:solidFill>
                <a:schemeClr val="bg1">
                  <a:lumMod val="50000"/>
                </a:schemeClr>
              </a:solidFill>
            </a:ln>
          </p:spPr>
          <p:txBody>
            <a:bodyPr>
              <a:spAutoFit/>
            </a:bodyPr>
            <a:lstStyle/>
            <a:p>
              <a:pPr algn="ctr">
                <a:defRPr/>
              </a:pPr>
              <a:r>
                <a:rPr lang="en-US" dirty="0">
                  <a:solidFill>
                    <a:schemeClr val="bg1">
                      <a:lumMod val="50000"/>
                    </a:schemeClr>
                  </a:solidFill>
                </a:rPr>
                <a:t>Policy</a:t>
              </a:r>
            </a:p>
          </p:txBody>
        </p:sp>
      </p:grpSp>
      <p:sp>
        <p:nvSpPr>
          <p:cNvPr id="19" name="TextBox 18"/>
          <p:cNvSpPr txBox="1"/>
          <p:nvPr/>
        </p:nvSpPr>
        <p:spPr>
          <a:xfrm>
            <a:off x="1632744" y="6269468"/>
            <a:ext cx="2867025" cy="369332"/>
          </a:xfrm>
          <a:prstGeom prst="rect">
            <a:avLst/>
          </a:prstGeom>
          <a:noFill/>
        </p:spPr>
        <p:txBody>
          <a:bodyPr wrap="square">
            <a:spAutoFit/>
          </a:bodyPr>
          <a:lstStyle/>
          <a:p>
            <a:pPr>
              <a:defRPr/>
            </a:pPr>
            <a:r>
              <a:rPr lang="en-US" sz="900" dirty="0"/>
              <a:t>1:  </a:t>
            </a:r>
            <a:r>
              <a:rPr lang="en-US" sz="900" dirty="0" smtClean="0"/>
              <a:t>Grants &gt;$500k in one year.  Grants.nih.gov</a:t>
            </a:r>
          </a:p>
          <a:p>
            <a:pPr>
              <a:defRPr/>
            </a:pPr>
            <a:r>
              <a:rPr lang="en-US" sz="900" dirty="0" smtClean="0"/>
              <a:t>2:  Savage </a:t>
            </a:r>
            <a:r>
              <a:rPr lang="en-US" sz="900" dirty="0"/>
              <a:t>&amp; Vickers, 2009.  </a:t>
            </a:r>
            <a:r>
              <a:rPr lang="en-US" sz="900" dirty="0" err="1"/>
              <a:t>PLoS</a:t>
            </a:r>
            <a:r>
              <a:rPr lang="en-US" sz="900" dirty="0"/>
              <a:t> One</a:t>
            </a:r>
          </a:p>
        </p:txBody>
      </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3138" y="4564065"/>
            <a:ext cx="1973262" cy="1044575"/>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545425" y="5444491"/>
            <a:ext cx="388901" cy="246221"/>
          </a:xfrm>
          <a:prstGeom prst="rect">
            <a:avLst/>
          </a:prstGeom>
          <a:noFill/>
        </p:spPr>
        <p:txBody>
          <a:bodyPr wrap="square" rtlCol="0">
            <a:spAutoFit/>
          </a:bodyPr>
          <a:lstStyle/>
          <a:p>
            <a:r>
              <a:rPr lang="en-US" sz="1000" dirty="0"/>
              <a:t>2</a:t>
            </a:r>
          </a:p>
        </p:txBody>
      </p:sp>
      <p:sp>
        <p:nvSpPr>
          <p:cNvPr id="25" name="TextBox 24"/>
          <p:cNvSpPr txBox="1"/>
          <p:nvPr/>
        </p:nvSpPr>
        <p:spPr>
          <a:xfrm>
            <a:off x="7650201" y="2130479"/>
            <a:ext cx="388901" cy="246221"/>
          </a:xfrm>
          <a:prstGeom prst="rect">
            <a:avLst/>
          </a:prstGeom>
          <a:noFill/>
        </p:spPr>
        <p:txBody>
          <a:bodyPr wrap="square" rtlCol="0">
            <a:spAutoFit/>
          </a:bodyPr>
          <a:lstStyle/>
          <a:p>
            <a:r>
              <a:rPr lang="en-US" sz="1000" dirty="0" smtClean="0"/>
              <a:t>1</a:t>
            </a:r>
            <a:endParaRPr lang="en-US" sz="1000" dirty="0"/>
          </a:p>
        </p:txBody>
      </p:sp>
      <p:sp>
        <p:nvSpPr>
          <p:cNvPr id="27" name="Slide Number Placeholder 3"/>
          <p:cNvSpPr>
            <a:spLocks noGrp="1"/>
          </p:cNvSpPr>
          <p:nvPr>
            <p:ph type="sldNum" sz="quarter" idx="4294967295"/>
          </p:nvPr>
        </p:nvSpPr>
        <p:spPr>
          <a:xfrm>
            <a:off x="3394551" y="6448767"/>
            <a:ext cx="2133600" cy="409233"/>
          </a:xfrm>
          <a:prstGeom prst="rect">
            <a:avLst/>
          </a:prstGeom>
        </p:spPr>
        <p:txBody>
          <a:bodyPr/>
          <a:lstStyle/>
          <a:p>
            <a:pPr algn="ctr"/>
            <a:fld id="{214CAE83-C795-234B-A4A7-C3A8177E27DD}" type="slidenum">
              <a:rPr lang="en-US" sz="1100" smtClean="0">
                <a:solidFill>
                  <a:schemeClr val="bg1"/>
                </a:solidFill>
              </a:rPr>
              <a:pPr algn="ctr"/>
              <a:t>11</a:t>
            </a:fld>
            <a:endParaRPr lang="en-US" sz="1100" dirty="0">
              <a:solidFill>
                <a:schemeClr val="bg1"/>
              </a:solidFill>
            </a:endParaRPr>
          </a:p>
        </p:txBody>
      </p:sp>
    </p:spTree>
    <p:extLst>
      <p:ext uri="{BB962C8B-B14F-4D97-AF65-F5344CB8AC3E}">
        <p14:creationId xmlns:p14="http://schemas.microsoft.com/office/powerpoint/2010/main" val="255527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xfrm>
            <a:off x="457200" y="533400"/>
            <a:ext cx="7954963" cy="5334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800" dirty="0" smtClean="0"/>
              <a:t>So why hasn’t it happened? (2)</a:t>
            </a:r>
          </a:p>
        </p:txBody>
      </p:sp>
      <p:sp>
        <p:nvSpPr>
          <p:cNvPr id="3" name="Content Placeholder 2"/>
          <p:cNvSpPr>
            <a:spLocks noGrp="1"/>
          </p:cNvSpPr>
          <p:nvPr>
            <p:ph idx="1"/>
          </p:nvPr>
        </p:nvSpPr>
        <p:spPr>
          <a:xfrm>
            <a:off x="609600" y="1524000"/>
            <a:ext cx="7954963" cy="4267200"/>
          </a:xfrm>
        </p:spPr>
        <p:txBody>
          <a:bodyPr>
            <a:normAutofit/>
          </a:bodyPr>
          <a:lstStyle/>
          <a:p>
            <a:pPr>
              <a:defRPr/>
            </a:pPr>
            <a:r>
              <a:rPr lang="en-US" sz="2400" dirty="0" smtClean="0"/>
              <a:t>Unique challenges to Big-Data in Healthcare</a:t>
            </a:r>
          </a:p>
          <a:p>
            <a:pPr lvl="1">
              <a:defRPr/>
            </a:pPr>
            <a:r>
              <a:rPr lang="en-US" sz="1800" dirty="0" smtClean="0"/>
              <a:t>But attitude is “don’t share unless I can prove no harm occurs”</a:t>
            </a:r>
            <a:r>
              <a:rPr lang="en-US" sz="1800" baseline="30000" dirty="0" smtClean="0"/>
              <a:t>4</a:t>
            </a:r>
          </a:p>
          <a:p>
            <a:pPr>
              <a:defRPr/>
            </a:pPr>
            <a:r>
              <a:rPr lang="en-US" sz="2400" dirty="0"/>
              <a:t>Academic Disincentives</a:t>
            </a:r>
          </a:p>
          <a:p>
            <a:pPr lvl="1">
              <a:defRPr/>
            </a:pPr>
            <a:r>
              <a:rPr lang="en-US" sz="1800" dirty="0"/>
              <a:t>Academic tenure system driven by data hoarding</a:t>
            </a:r>
            <a:r>
              <a:rPr lang="en-US" sz="1800" baseline="30000" dirty="0"/>
              <a:t>1  2  </a:t>
            </a:r>
          </a:p>
          <a:p>
            <a:pPr>
              <a:defRPr/>
            </a:pPr>
            <a:r>
              <a:rPr lang="en-US" sz="2400" dirty="0" smtClean="0"/>
              <a:t>Patient</a:t>
            </a:r>
            <a:endParaRPr lang="en-US" sz="2400" dirty="0"/>
          </a:p>
          <a:p>
            <a:pPr lvl="1">
              <a:defRPr/>
            </a:pPr>
            <a:r>
              <a:rPr lang="en-US" sz="1800" dirty="0"/>
              <a:t>Privacy, Confidentiality, Consent &amp; Ethics concerns</a:t>
            </a:r>
          </a:p>
          <a:p>
            <a:pPr>
              <a:defRPr/>
            </a:pPr>
            <a:r>
              <a:rPr lang="en-US" sz="2400" dirty="0" smtClean="0"/>
              <a:t>Corporate</a:t>
            </a:r>
            <a:endParaRPr lang="en-US" sz="2400" dirty="0"/>
          </a:p>
          <a:p>
            <a:pPr lvl="1">
              <a:defRPr/>
            </a:pPr>
            <a:r>
              <a:rPr lang="en-US" sz="1800" b="0" dirty="0" smtClean="0"/>
              <a:t>IP &amp; Competition Law concerns</a:t>
            </a:r>
          </a:p>
          <a:p>
            <a:pPr lvl="1">
              <a:defRPr/>
            </a:pPr>
            <a:r>
              <a:rPr lang="en-US" sz="1800" dirty="0" smtClean="0"/>
              <a:t>Resources for data preparation</a:t>
            </a:r>
            <a:endParaRPr lang="en-US" sz="1800" b="0" dirty="0" smtClean="0"/>
          </a:p>
          <a:p>
            <a:pPr lvl="1">
              <a:defRPr/>
            </a:pPr>
            <a:r>
              <a:rPr lang="en-US" sz="1800" dirty="0" smtClean="0"/>
              <a:t>Suitable IT environment </a:t>
            </a:r>
            <a:endParaRPr lang="en-US" sz="1800" dirty="0"/>
          </a:p>
          <a:p>
            <a:pPr>
              <a:defRPr/>
            </a:pPr>
            <a:r>
              <a:rPr lang="en-US" sz="2400" dirty="0" smtClean="0"/>
              <a:t>But:  data sharing success in many other disciplines </a:t>
            </a:r>
          </a:p>
          <a:p>
            <a:pPr>
              <a:defRPr/>
            </a:pPr>
            <a:endParaRPr lang="en-US" sz="1800" dirty="0"/>
          </a:p>
        </p:txBody>
      </p:sp>
      <p:sp>
        <p:nvSpPr>
          <p:cNvPr id="2" name="TextBox 1"/>
          <p:cNvSpPr txBox="1"/>
          <p:nvPr/>
        </p:nvSpPr>
        <p:spPr>
          <a:xfrm>
            <a:off x="1371600" y="6096000"/>
            <a:ext cx="1172116" cy="646331"/>
          </a:xfrm>
          <a:prstGeom prst="rect">
            <a:avLst/>
          </a:prstGeom>
          <a:noFill/>
        </p:spPr>
        <p:txBody>
          <a:bodyPr wrap="none" rtlCol="0">
            <a:spAutoFit/>
          </a:bodyPr>
          <a:lstStyle/>
          <a:p>
            <a:r>
              <a:rPr lang="en-US" sz="900" dirty="0" smtClean="0">
                <a:solidFill>
                  <a:schemeClr val="accent1">
                    <a:lumMod val="75000"/>
                  </a:schemeClr>
                </a:solidFill>
              </a:rPr>
              <a:t>1:  Kaye </a:t>
            </a:r>
            <a:r>
              <a:rPr lang="en-US" sz="900" i="1" dirty="0" smtClean="0">
                <a:solidFill>
                  <a:schemeClr val="accent1">
                    <a:lumMod val="75000"/>
                  </a:schemeClr>
                </a:solidFill>
              </a:rPr>
              <a:t>et al </a:t>
            </a:r>
            <a:r>
              <a:rPr lang="en-US" sz="900" dirty="0" smtClean="0">
                <a:solidFill>
                  <a:schemeClr val="accent1">
                    <a:lumMod val="75000"/>
                  </a:schemeClr>
                </a:solidFill>
              </a:rPr>
              <a:t>2009</a:t>
            </a:r>
          </a:p>
          <a:p>
            <a:r>
              <a:rPr lang="en-US" sz="900" dirty="0" smtClean="0">
                <a:solidFill>
                  <a:schemeClr val="accent1">
                    <a:lumMod val="75000"/>
                  </a:schemeClr>
                </a:solidFill>
              </a:rPr>
              <a:t>2:  Tucker 2009</a:t>
            </a:r>
          </a:p>
          <a:p>
            <a:r>
              <a:rPr lang="en-US" sz="900" dirty="0" smtClean="0">
                <a:solidFill>
                  <a:schemeClr val="accent1">
                    <a:lumMod val="75000"/>
                  </a:schemeClr>
                </a:solidFill>
              </a:rPr>
              <a:t>3:  Westin, IOM 2007</a:t>
            </a:r>
          </a:p>
          <a:p>
            <a:r>
              <a:rPr lang="en-US" sz="900" dirty="0" smtClean="0">
                <a:solidFill>
                  <a:schemeClr val="accent1">
                    <a:lumMod val="75000"/>
                  </a:schemeClr>
                </a:solidFill>
              </a:rPr>
              <a:t>4:  Vickers 2006</a:t>
            </a:r>
            <a:endParaRPr lang="en-US" sz="900" dirty="0">
              <a:solidFill>
                <a:schemeClr val="accent1">
                  <a:lumMod val="75000"/>
                </a:schemeClr>
              </a:solidFill>
            </a:endParaRPr>
          </a:p>
        </p:txBody>
      </p:sp>
      <p:sp>
        <p:nvSpPr>
          <p:cNvPr id="5" name="Slide Number Placeholder 3"/>
          <p:cNvSpPr>
            <a:spLocks noGrp="1"/>
          </p:cNvSpPr>
          <p:nvPr>
            <p:ph type="sldNum" sz="quarter" idx="12"/>
          </p:nvPr>
        </p:nvSpPr>
        <p:spPr>
          <a:xfrm>
            <a:off x="3394551" y="6448767"/>
            <a:ext cx="2133600" cy="409233"/>
          </a:xfrm>
        </p:spPr>
        <p:txBody>
          <a:bodyPr/>
          <a:lstStyle/>
          <a:p>
            <a:fld id="{214CAE83-C795-234B-A4A7-C3A8177E27DD}" type="slidenum">
              <a:rPr lang="en-US" smtClean="0"/>
              <a:pPr/>
              <a:t>12</a:t>
            </a:fld>
            <a:endParaRPr lang="en-US" dirty="0"/>
          </a:p>
        </p:txBody>
      </p:sp>
    </p:spTree>
    <p:extLst>
      <p:ext uri="{BB962C8B-B14F-4D97-AF65-F5344CB8AC3E}">
        <p14:creationId xmlns:p14="http://schemas.microsoft.com/office/powerpoint/2010/main" val="149637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3348" y="3459191"/>
            <a:ext cx="6123652" cy="2484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www.cancergoldstandard.org/Assets/Company/75d2b3df-6fa5-4e59-8e43-0914d1e5be27/AstraZenaca.jpg"/>
          <p:cNvPicPr>
            <a:picLocks noChangeAspect="1" noChangeArrowheads="1"/>
          </p:cNvPicPr>
          <p:nvPr/>
        </p:nvPicPr>
        <p:blipFill>
          <a:blip r:embed="rId3" cstate="print"/>
          <a:srcRect/>
          <a:stretch>
            <a:fillRect/>
          </a:stretch>
        </p:blipFill>
        <p:spPr bwMode="auto">
          <a:xfrm>
            <a:off x="5119132" y="4199046"/>
            <a:ext cx="1065356" cy="359803"/>
          </a:xfrm>
          <a:prstGeom prst="rect">
            <a:avLst/>
          </a:prstGeom>
          <a:noFill/>
          <a:ln w="9525">
            <a:noFill/>
            <a:miter lim="800000"/>
            <a:headEnd/>
            <a:tailEnd/>
          </a:ln>
        </p:spPr>
      </p:pic>
      <p:pic>
        <p:nvPicPr>
          <p:cNvPr id="7" name="Picture 7" descr="Lilly"/>
          <p:cNvPicPr>
            <a:picLocks noChangeAspect="1" noChangeArrowheads="1"/>
          </p:cNvPicPr>
          <p:nvPr/>
        </p:nvPicPr>
        <p:blipFill>
          <a:blip r:embed="rId4" cstate="print"/>
          <a:srcRect/>
          <a:stretch>
            <a:fillRect/>
          </a:stretch>
        </p:blipFill>
        <p:spPr bwMode="auto">
          <a:xfrm>
            <a:off x="5325837" y="5284575"/>
            <a:ext cx="655863" cy="514671"/>
          </a:xfrm>
          <a:prstGeom prst="rect">
            <a:avLst/>
          </a:prstGeom>
          <a:noFill/>
          <a:ln w="9525">
            <a:noFill/>
            <a:miter lim="800000"/>
            <a:headEnd/>
            <a:tailEnd/>
          </a:ln>
        </p:spPr>
      </p:pic>
      <p:pic>
        <p:nvPicPr>
          <p:cNvPr id="8" name="Picture 11" descr="http://www.cancergoldstandard.org/Assets/Company/e6b2d1e8-c873-4802-bcd1-6db81a20a834/Glaxo%20Smith%20Kline.gif"/>
          <p:cNvPicPr>
            <a:picLocks noChangeAspect="1" noChangeArrowheads="1"/>
          </p:cNvPicPr>
          <p:nvPr/>
        </p:nvPicPr>
        <p:blipFill>
          <a:blip r:embed="rId5" cstate="print"/>
          <a:srcRect/>
          <a:stretch>
            <a:fillRect/>
          </a:stretch>
        </p:blipFill>
        <p:spPr bwMode="auto">
          <a:xfrm>
            <a:off x="651479" y="4787106"/>
            <a:ext cx="1217396" cy="554940"/>
          </a:xfrm>
          <a:prstGeom prst="rect">
            <a:avLst/>
          </a:prstGeom>
          <a:noFill/>
          <a:ln w="9525">
            <a:noFill/>
            <a:miter lim="800000"/>
            <a:headEnd/>
            <a:tailEnd/>
          </a:ln>
        </p:spPr>
      </p:pic>
      <p:pic>
        <p:nvPicPr>
          <p:cNvPr id="9" name="Picture 15" descr="http://www.cancergoldstandard.org/Assets/Company/5532f20d-4352-4e22-9c89-01e3d9cd9768/Pharmaceutical%20Product%20Development,%20Inc..jpg"/>
          <p:cNvPicPr>
            <a:picLocks noChangeAspect="1" noChangeArrowheads="1"/>
          </p:cNvPicPr>
          <p:nvPr/>
        </p:nvPicPr>
        <p:blipFill>
          <a:blip r:embed="rId6" cstate="print"/>
          <a:srcRect/>
          <a:stretch>
            <a:fillRect/>
          </a:stretch>
        </p:blipFill>
        <p:spPr bwMode="auto">
          <a:xfrm>
            <a:off x="4111121" y="3846438"/>
            <a:ext cx="663713" cy="304743"/>
          </a:xfrm>
          <a:prstGeom prst="rect">
            <a:avLst/>
          </a:prstGeom>
          <a:noFill/>
          <a:ln w="9525">
            <a:noFill/>
            <a:miter lim="800000"/>
            <a:headEnd/>
            <a:tailEnd/>
          </a:ln>
        </p:spPr>
      </p:pic>
      <p:pic>
        <p:nvPicPr>
          <p:cNvPr id="10" name="Picture 25" descr="http://www.cancergoldstandard.org/Assets/Company/6bf82fda-269b-4413-b332-b9503c3c87a7/Johnson%20&amp;%20Johnson.gif"/>
          <p:cNvPicPr>
            <a:picLocks noChangeAspect="1" noChangeArrowheads="1"/>
          </p:cNvPicPr>
          <p:nvPr/>
        </p:nvPicPr>
        <p:blipFill>
          <a:blip r:embed="rId7" cstate="print"/>
          <a:srcRect/>
          <a:stretch>
            <a:fillRect/>
          </a:stretch>
        </p:blipFill>
        <p:spPr bwMode="auto">
          <a:xfrm>
            <a:off x="581635" y="5417641"/>
            <a:ext cx="1311785" cy="359803"/>
          </a:xfrm>
          <a:prstGeom prst="rect">
            <a:avLst/>
          </a:prstGeom>
          <a:noFill/>
          <a:ln w="9525">
            <a:noFill/>
            <a:miter lim="800000"/>
            <a:headEnd/>
            <a:tailEnd/>
          </a:ln>
        </p:spPr>
      </p:pic>
      <p:pic>
        <p:nvPicPr>
          <p:cNvPr id="11" name="Picture 16" descr="http://t2.gstatic.com/images?q=tbn:ANd9GcRWztJAZFTEDbGHLStNplayCu6lknE_DbNWDyBIMm9oGSzUhvny"/>
          <p:cNvPicPr>
            <a:picLocks noChangeAspect="1" noChangeArrowheads="1"/>
          </p:cNvPicPr>
          <p:nvPr/>
        </p:nvPicPr>
        <p:blipFill>
          <a:blip r:embed="rId8" cstate="print"/>
          <a:srcRect/>
          <a:stretch>
            <a:fillRect/>
          </a:stretch>
        </p:blipFill>
        <p:spPr bwMode="auto">
          <a:xfrm>
            <a:off x="2291935" y="5287534"/>
            <a:ext cx="1233986" cy="396206"/>
          </a:xfrm>
          <a:prstGeom prst="rect">
            <a:avLst/>
          </a:prstGeom>
          <a:noFill/>
          <a:ln w="9525">
            <a:noFill/>
            <a:miter lim="800000"/>
            <a:headEnd/>
            <a:tailEnd/>
          </a:ln>
        </p:spPr>
      </p:pic>
      <p:pic>
        <p:nvPicPr>
          <p:cNvPr id="12" name="Picture 2" descr="http://upload.wikimedia.org/wikipedia/en/thumb/2/2c/Sanofi.svg/150px-Sanofi.svg.png"/>
          <p:cNvPicPr>
            <a:picLocks noChangeAspect="1" noChangeArrowheads="1"/>
          </p:cNvPicPr>
          <p:nvPr/>
        </p:nvPicPr>
        <p:blipFill>
          <a:blip r:embed="rId9" cstate="print"/>
          <a:srcRect/>
          <a:stretch>
            <a:fillRect/>
          </a:stretch>
        </p:blipFill>
        <p:spPr bwMode="auto">
          <a:xfrm>
            <a:off x="4236773" y="4787106"/>
            <a:ext cx="516000" cy="545815"/>
          </a:xfrm>
          <a:prstGeom prst="rect">
            <a:avLst/>
          </a:prstGeom>
          <a:noFill/>
        </p:spPr>
      </p:pic>
      <p:pic>
        <p:nvPicPr>
          <p:cNvPr id="14" name="Picture 6" descr="http://www.medzilla.com/images/mlnm.jpg"/>
          <p:cNvPicPr>
            <a:picLocks noChangeAspect="1" noChangeArrowheads="1"/>
          </p:cNvPicPr>
          <p:nvPr/>
        </p:nvPicPr>
        <p:blipFill>
          <a:blip r:embed="rId10" cstate="print"/>
          <a:srcRect/>
          <a:stretch>
            <a:fillRect/>
          </a:stretch>
        </p:blipFill>
        <p:spPr bwMode="auto">
          <a:xfrm>
            <a:off x="2425695" y="4275246"/>
            <a:ext cx="982347" cy="449548"/>
          </a:xfrm>
          <a:prstGeom prst="rect">
            <a:avLst/>
          </a:prstGeom>
          <a:noFill/>
        </p:spPr>
      </p:pic>
      <p:pic>
        <p:nvPicPr>
          <p:cNvPr id="15" name="Picture 8" descr="http://www.asnc.org/imageuploads/Astellas%20USA%20Foundation.jpg"/>
          <p:cNvPicPr>
            <a:picLocks noChangeAspect="1" noChangeArrowheads="1"/>
          </p:cNvPicPr>
          <p:nvPr/>
        </p:nvPicPr>
        <p:blipFill>
          <a:blip r:embed="rId11" cstate="print"/>
          <a:srcRect/>
          <a:stretch>
            <a:fillRect/>
          </a:stretch>
        </p:blipFill>
        <p:spPr bwMode="auto">
          <a:xfrm>
            <a:off x="5197301" y="3638120"/>
            <a:ext cx="1045226" cy="599264"/>
          </a:xfrm>
          <a:prstGeom prst="rect">
            <a:avLst/>
          </a:prstGeom>
          <a:noFill/>
        </p:spPr>
      </p:pic>
      <p:pic>
        <p:nvPicPr>
          <p:cNvPr id="16" name="Picture 10" descr="http://blog.rddirections.com/wp-content/uploads/2010/01/quintiles-logo-2010.jpg"/>
          <p:cNvPicPr>
            <a:picLocks noChangeAspect="1" noChangeArrowheads="1"/>
          </p:cNvPicPr>
          <p:nvPr/>
        </p:nvPicPr>
        <p:blipFill>
          <a:blip r:embed="rId12" cstate="print"/>
          <a:srcRect/>
          <a:stretch>
            <a:fillRect/>
          </a:stretch>
        </p:blipFill>
        <p:spPr bwMode="auto">
          <a:xfrm>
            <a:off x="3843492" y="4217520"/>
            <a:ext cx="1121329" cy="514926"/>
          </a:xfrm>
          <a:prstGeom prst="rect">
            <a:avLst/>
          </a:prstGeom>
          <a:noFill/>
        </p:spPr>
      </p:pic>
      <p:pic>
        <p:nvPicPr>
          <p:cNvPr id="17" name="Picture 1"/>
          <p:cNvPicPr>
            <a:picLocks noChangeAspect="1" noChangeArrowheads="1"/>
          </p:cNvPicPr>
          <p:nvPr/>
        </p:nvPicPr>
        <p:blipFill>
          <a:blip r:embed="rId13" cstate="print"/>
          <a:srcRect/>
          <a:stretch>
            <a:fillRect/>
          </a:stretch>
        </p:blipFill>
        <p:spPr bwMode="auto">
          <a:xfrm>
            <a:off x="5353978" y="4710906"/>
            <a:ext cx="627723" cy="486714"/>
          </a:xfrm>
          <a:prstGeom prst="rect">
            <a:avLst/>
          </a:prstGeom>
          <a:noFill/>
          <a:ln w="9525">
            <a:noFill/>
            <a:miter lim="800000"/>
            <a:headEnd/>
            <a:tailEnd/>
          </a:ln>
          <a:effectLst/>
        </p:spPr>
      </p:pic>
      <p:pic>
        <p:nvPicPr>
          <p:cNvPr id="18" name="Picture 1"/>
          <p:cNvPicPr>
            <a:picLocks noChangeAspect="1" noChangeArrowheads="1"/>
          </p:cNvPicPr>
          <p:nvPr/>
        </p:nvPicPr>
        <p:blipFill>
          <a:blip r:embed="rId14" cstate="print"/>
          <a:srcRect/>
          <a:stretch>
            <a:fillRect/>
          </a:stretch>
        </p:blipFill>
        <p:spPr bwMode="auto">
          <a:xfrm>
            <a:off x="2460499" y="4939506"/>
            <a:ext cx="947542" cy="355330"/>
          </a:xfrm>
          <a:prstGeom prst="rect">
            <a:avLst/>
          </a:prstGeom>
          <a:noFill/>
          <a:ln w="9525">
            <a:noFill/>
            <a:miter lim="800000"/>
            <a:headEnd/>
            <a:tailEnd/>
          </a:ln>
          <a:effectLst/>
        </p:spPr>
      </p:pic>
      <p:pic>
        <p:nvPicPr>
          <p:cNvPr id="20" name="Picture 3"/>
          <p:cNvPicPr>
            <a:picLocks noChangeAspect="1" noChangeArrowheads="1"/>
          </p:cNvPicPr>
          <p:nvPr/>
        </p:nvPicPr>
        <p:blipFill>
          <a:blip r:embed="rId15" cstate="print"/>
          <a:srcRect/>
          <a:stretch>
            <a:fillRect/>
          </a:stretch>
        </p:blipFill>
        <p:spPr bwMode="auto">
          <a:xfrm>
            <a:off x="696019" y="4351446"/>
            <a:ext cx="1172855" cy="314744"/>
          </a:xfrm>
          <a:prstGeom prst="rect">
            <a:avLst/>
          </a:prstGeom>
          <a:noFill/>
          <a:ln w="9525">
            <a:noFill/>
            <a:miter lim="800000"/>
            <a:headEnd/>
            <a:tailEnd/>
          </a:ln>
          <a:effectLst/>
        </p:spPr>
      </p:pic>
      <p:pic>
        <p:nvPicPr>
          <p:cNvPr id="21" name="Picture 2" descr="http://4.bp.blogspot.com/_AcBUSVxs82w/TJXPUTwjy8I/AAAAAAAAhow/pbFYjnwkwxQ/s1600/SAS_Logo.jpg"/>
          <p:cNvPicPr>
            <a:picLocks noChangeAspect="1" noChangeArrowheads="1"/>
          </p:cNvPicPr>
          <p:nvPr/>
        </p:nvPicPr>
        <p:blipFill>
          <a:blip r:embed="rId16" cstate="print"/>
          <a:srcRect/>
          <a:stretch>
            <a:fillRect/>
          </a:stretch>
        </p:blipFill>
        <p:spPr bwMode="auto">
          <a:xfrm>
            <a:off x="4142086" y="5373003"/>
            <a:ext cx="656983" cy="349888"/>
          </a:xfrm>
          <a:prstGeom prst="rect">
            <a:avLst/>
          </a:prstGeom>
          <a:noFill/>
        </p:spPr>
      </p:pic>
      <p:pic>
        <p:nvPicPr>
          <p:cNvPr id="22" name="Picture 7" descr="720px-US-NIH-NCI-Logo">
            <a:hlinkClick r:id="rId17"/>
          </p:cNvPr>
          <p:cNvPicPr>
            <a:picLocks noChangeAspect="1" noChangeArrowheads="1"/>
          </p:cNvPicPr>
          <p:nvPr/>
        </p:nvPicPr>
        <p:blipFill>
          <a:blip r:embed="rId18" cstate="print"/>
          <a:srcRect/>
          <a:stretch>
            <a:fillRect/>
          </a:stretch>
        </p:blipFill>
        <p:spPr bwMode="auto">
          <a:xfrm>
            <a:off x="7492492" y="4182675"/>
            <a:ext cx="689784" cy="571916"/>
          </a:xfrm>
          <a:prstGeom prst="rect">
            <a:avLst/>
          </a:prstGeom>
          <a:noFill/>
          <a:ln w="9525">
            <a:noFill/>
            <a:miter lim="800000"/>
            <a:headEnd/>
            <a:tailEnd/>
          </a:ln>
        </p:spPr>
      </p:pic>
      <p:pic>
        <p:nvPicPr>
          <p:cNvPr id="23" name="Picture 9" descr="File:Food and Drug Administration logo.svg">
            <a:hlinkClick r:id="rId19"/>
          </p:cNvPr>
          <p:cNvPicPr>
            <a:picLocks noChangeAspect="1" noChangeArrowheads="1"/>
          </p:cNvPicPr>
          <p:nvPr/>
        </p:nvPicPr>
        <p:blipFill>
          <a:blip r:embed="rId20" cstate="print"/>
          <a:srcRect/>
          <a:stretch>
            <a:fillRect/>
          </a:stretch>
        </p:blipFill>
        <p:spPr bwMode="auto">
          <a:xfrm>
            <a:off x="7467600" y="5364191"/>
            <a:ext cx="768455" cy="440641"/>
          </a:xfrm>
          <a:prstGeom prst="rect">
            <a:avLst/>
          </a:prstGeom>
          <a:noFill/>
          <a:ln w="9525">
            <a:noFill/>
            <a:miter lim="800000"/>
            <a:headEnd/>
            <a:tailEnd/>
          </a:ln>
        </p:spPr>
      </p:pic>
      <p:pic>
        <p:nvPicPr>
          <p:cNvPr id="24" name="Picture 7" descr="http://t3.gstatic.com/images?q=tbn:ANd9GcTGgS-fAafPrZ61S7wOcc7ZaBy5lFacHMyNavelzLWStb9pFuyWaw"/>
          <p:cNvPicPr>
            <a:picLocks noChangeAspect="1" noChangeArrowheads="1"/>
          </p:cNvPicPr>
          <p:nvPr/>
        </p:nvPicPr>
        <p:blipFill rotWithShape="1">
          <a:blip r:embed="rId21" cstate="print"/>
          <a:srcRect t="30920" b="34540"/>
          <a:stretch/>
        </p:blipFill>
        <p:spPr bwMode="auto">
          <a:xfrm>
            <a:off x="6934200" y="4754591"/>
            <a:ext cx="1528406" cy="527909"/>
          </a:xfrm>
          <a:prstGeom prst="rect">
            <a:avLst/>
          </a:prstGeom>
          <a:noFill/>
          <a:ln w="9525">
            <a:noFill/>
            <a:miter lim="800000"/>
            <a:headEnd/>
            <a:tailEnd/>
          </a:ln>
        </p:spPr>
      </p:pic>
      <p:sp>
        <p:nvSpPr>
          <p:cNvPr id="25" name="Title 5"/>
          <p:cNvSpPr txBox="1">
            <a:spLocks/>
          </p:cNvSpPr>
          <p:nvPr/>
        </p:nvSpPr>
        <p:spPr bwMode="auto">
          <a:xfrm>
            <a:off x="6861869" y="3579682"/>
            <a:ext cx="1846685" cy="260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83000"/>
              </a:lnSpc>
              <a:spcBef>
                <a:spcPct val="0"/>
              </a:spcBef>
              <a:spcAft>
                <a:spcPct val="0"/>
              </a:spcAft>
              <a:defRPr sz="3600" b="1" baseline="0">
                <a:solidFill>
                  <a:schemeClr val="tx1"/>
                </a:solidFill>
                <a:latin typeface="+mj-lt"/>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a:lstStyle>
          <a:p>
            <a:pPr marL="342900" indent="-342900">
              <a:lnSpc>
                <a:spcPct val="90000"/>
              </a:lnSpc>
              <a:spcBef>
                <a:spcPct val="20000"/>
              </a:spcBef>
            </a:pPr>
            <a:r>
              <a:rPr lang="en-US" sz="1200" b="0" dirty="0" smtClean="0">
                <a:latin typeface="Arial" charset="0"/>
                <a:cs typeface="Arial" charset="0"/>
              </a:rPr>
              <a:t>Engages 3</a:t>
            </a:r>
            <a:r>
              <a:rPr lang="en-US" sz="1200" b="0" baseline="30000" dirty="0" smtClean="0">
                <a:latin typeface="Arial" charset="0"/>
                <a:cs typeface="Arial" charset="0"/>
              </a:rPr>
              <a:t>rd</a:t>
            </a:r>
            <a:r>
              <a:rPr lang="en-US" sz="1200" b="0" dirty="0" smtClean="0">
                <a:latin typeface="Arial" charset="0"/>
                <a:cs typeface="Arial" charset="0"/>
              </a:rPr>
              <a:t> parties </a:t>
            </a:r>
            <a:br>
              <a:rPr lang="en-US" sz="1200" b="0" dirty="0" smtClean="0">
                <a:latin typeface="Arial" charset="0"/>
                <a:cs typeface="Arial" charset="0"/>
              </a:rPr>
            </a:br>
            <a:r>
              <a:rPr lang="en-US" sz="1200" b="0" dirty="0" smtClean="0">
                <a:latin typeface="Arial" charset="0"/>
                <a:cs typeface="Arial" charset="0"/>
              </a:rPr>
              <a:t>as “Safe Harbors”</a:t>
            </a:r>
            <a:endParaRPr lang="en-US" sz="1200" b="0" dirty="0">
              <a:latin typeface="Arial" charset="0"/>
              <a:cs typeface="Arial" charset="0"/>
            </a:endParaRPr>
          </a:p>
        </p:txBody>
      </p:sp>
      <p:sp>
        <p:nvSpPr>
          <p:cNvPr id="2" name="Title 1"/>
          <p:cNvSpPr>
            <a:spLocks noGrp="1"/>
          </p:cNvSpPr>
          <p:nvPr>
            <p:ph type="title"/>
          </p:nvPr>
        </p:nvSpPr>
        <p:spPr/>
        <p:txBody>
          <a:bodyPr>
            <a:normAutofit/>
          </a:bodyPr>
          <a:lstStyle/>
          <a:p>
            <a:pPr lvl="1" algn="l" rtl="0">
              <a:spcBef>
                <a:spcPct val="0"/>
              </a:spcBef>
            </a:pPr>
            <a:r>
              <a:rPr lang="en-US" sz="2800" dirty="0" smtClean="0">
                <a:solidFill>
                  <a:schemeClr val="accent1">
                    <a:lumMod val="75000"/>
                  </a:schemeClr>
                </a:solidFill>
                <a:latin typeface="Arial" charset="0"/>
                <a:cs typeface="Arial" charset="0"/>
              </a:rPr>
              <a:t>CEO Roundtable on Cancer</a:t>
            </a:r>
            <a:endParaRPr lang="en-US" sz="2400" dirty="0"/>
          </a:p>
        </p:txBody>
      </p:sp>
      <p:pic>
        <p:nvPicPr>
          <p:cNvPr id="26" name="Picture 10"/>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23634" t="23356" r="24604" b="12967"/>
          <a:stretch/>
        </p:blipFill>
        <p:spPr bwMode="auto">
          <a:xfrm>
            <a:off x="6040765" y="297553"/>
            <a:ext cx="2456477" cy="2010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p:cNvSpPr/>
          <p:nvPr/>
        </p:nvSpPr>
        <p:spPr>
          <a:xfrm>
            <a:off x="795330" y="6019800"/>
            <a:ext cx="2340962" cy="707886"/>
          </a:xfrm>
          <a:prstGeom prst="rect">
            <a:avLst/>
          </a:prstGeom>
        </p:spPr>
        <p:txBody>
          <a:bodyPr wrap="none">
            <a:spAutoFit/>
          </a:bodyPr>
          <a:lstStyle/>
          <a:p>
            <a:pPr marL="285750" lvl="1">
              <a:lnSpc>
                <a:spcPct val="200000"/>
              </a:lnSpc>
              <a:spcBef>
                <a:spcPts val="0"/>
              </a:spcBef>
              <a:defRPr/>
            </a:pPr>
            <a:r>
              <a:rPr lang="en-US" sz="2000" dirty="0">
                <a:solidFill>
                  <a:schemeClr val="accent1">
                    <a:lumMod val="75000"/>
                  </a:schemeClr>
                </a:solidFill>
                <a:latin typeface="Arial" pitchFamily="34" charset="0"/>
                <a:cs typeface="Arial" pitchFamily="34" charset="0"/>
              </a:rPr>
              <a:t>www.ceo-lsc.org</a:t>
            </a:r>
          </a:p>
        </p:txBody>
      </p:sp>
      <p:sp>
        <p:nvSpPr>
          <p:cNvPr id="5" name="Rectangle 4"/>
          <p:cNvSpPr/>
          <p:nvPr/>
        </p:nvSpPr>
        <p:spPr>
          <a:xfrm>
            <a:off x="226553" y="1295400"/>
            <a:ext cx="8355206" cy="1938992"/>
          </a:xfrm>
          <a:prstGeom prst="rect">
            <a:avLst/>
          </a:prstGeom>
        </p:spPr>
        <p:txBody>
          <a:bodyPr wrap="square">
            <a:spAutoFit/>
          </a:bodyPr>
          <a:lstStyle/>
          <a:p>
            <a:pPr marL="285750" lvl="1">
              <a:lnSpc>
                <a:spcPct val="200000"/>
              </a:lnSpc>
              <a:spcBef>
                <a:spcPts val="0"/>
              </a:spcBef>
              <a:buFont typeface="Wingdings" pitchFamily="2" charset="2"/>
              <a:buChar char="§"/>
              <a:defRPr/>
            </a:pPr>
            <a:r>
              <a:rPr lang="en-US" sz="2000" dirty="0" smtClean="0">
                <a:solidFill>
                  <a:schemeClr val="accent1">
                    <a:lumMod val="75000"/>
                  </a:schemeClr>
                </a:solidFill>
                <a:latin typeface="Arial" charset="0"/>
                <a:cs typeface="Arial" charset="0"/>
              </a:rPr>
              <a:t>“Life </a:t>
            </a:r>
            <a:r>
              <a:rPr lang="en-US" sz="2000" dirty="0">
                <a:solidFill>
                  <a:schemeClr val="accent1">
                    <a:lumMod val="75000"/>
                  </a:schemeClr>
                </a:solidFill>
                <a:latin typeface="Arial" charset="0"/>
                <a:cs typeface="Arial" charset="0"/>
              </a:rPr>
              <a:t>Sciences </a:t>
            </a:r>
            <a:r>
              <a:rPr lang="en-US" sz="2000" dirty="0" smtClean="0">
                <a:solidFill>
                  <a:schemeClr val="accent1">
                    <a:lumMod val="75000"/>
                  </a:schemeClr>
                </a:solidFill>
                <a:latin typeface="Arial" charset="0"/>
                <a:cs typeface="Arial" charset="0"/>
              </a:rPr>
              <a:t>Consortium” working team</a:t>
            </a:r>
            <a:endParaRPr lang="en-US" sz="2000" dirty="0">
              <a:solidFill>
                <a:schemeClr val="accent1">
                  <a:lumMod val="75000"/>
                </a:schemeClr>
              </a:solidFill>
              <a:latin typeface="Arial" charset="0"/>
              <a:cs typeface="Arial" charset="0"/>
            </a:endParaRPr>
          </a:p>
          <a:p>
            <a:pPr marL="285750" lvl="1">
              <a:lnSpc>
                <a:spcPct val="200000"/>
              </a:lnSpc>
              <a:buFont typeface="Wingdings" pitchFamily="2" charset="2"/>
              <a:buChar char="§"/>
              <a:defRPr/>
            </a:pPr>
            <a:r>
              <a:rPr lang="en-US" sz="2000" dirty="0" smtClean="0">
                <a:solidFill>
                  <a:schemeClr val="accent1">
                    <a:lumMod val="75000"/>
                  </a:schemeClr>
                </a:solidFill>
                <a:latin typeface="Arial" charset="0"/>
                <a:cs typeface="Arial" charset="0"/>
              </a:rPr>
              <a:t>Address issues in cancer research</a:t>
            </a:r>
          </a:p>
          <a:p>
            <a:pPr marL="285750" lvl="1">
              <a:lnSpc>
                <a:spcPct val="200000"/>
              </a:lnSpc>
              <a:buFont typeface="Wingdings" pitchFamily="2" charset="2"/>
              <a:buChar char="§"/>
              <a:defRPr/>
            </a:pPr>
            <a:r>
              <a:rPr lang="en-US" sz="2000" dirty="0" smtClean="0">
                <a:solidFill>
                  <a:schemeClr val="accent1">
                    <a:lumMod val="75000"/>
                  </a:schemeClr>
                </a:solidFill>
                <a:latin typeface="Arial" charset="0"/>
                <a:cs typeface="Arial" charset="0"/>
              </a:rPr>
              <a:t>Accomplish </a:t>
            </a:r>
            <a:r>
              <a:rPr lang="en-US" sz="2000" dirty="0">
                <a:solidFill>
                  <a:schemeClr val="accent1">
                    <a:lumMod val="75000"/>
                  </a:schemeClr>
                </a:solidFill>
                <a:latin typeface="Arial" charset="0"/>
                <a:cs typeface="Arial" charset="0"/>
              </a:rPr>
              <a:t>together what no single company might consider </a:t>
            </a:r>
            <a:r>
              <a:rPr lang="en-US" sz="2000" dirty="0" smtClean="0">
                <a:solidFill>
                  <a:schemeClr val="accent1">
                    <a:lumMod val="75000"/>
                  </a:schemeClr>
                </a:solidFill>
                <a:latin typeface="Arial" charset="0"/>
                <a:cs typeface="Arial" charset="0"/>
              </a:rPr>
              <a:t>alone</a:t>
            </a:r>
          </a:p>
        </p:txBody>
      </p:sp>
      <p:pic>
        <p:nvPicPr>
          <p:cNvPr id="27" name="Picture 4" descr="http://wac.450f.edgecastcdn.net/80450F/103gbfrocks.com/files/2012/01/Covance.jpg"/>
          <p:cNvPicPr>
            <a:picLocks noChangeAspect="1" noChangeArrowheads="1"/>
          </p:cNvPicPr>
          <p:nvPr/>
        </p:nvPicPr>
        <p:blipFill>
          <a:blip r:embed="rId23" cstate="print"/>
          <a:srcRect/>
          <a:stretch>
            <a:fillRect/>
          </a:stretch>
        </p:blipFill>
        <p:spPr bwMode="auto">
          <a:xfrm>
            <a:off x="816996" y="3770238"/>
            <a:ext cx="1152769" cy="331792"/>
          </a:xfrm>
          <a:prstGeom prst="rect">
            <a:avLst/>
          </a:prstGeom>
          <a:noFill/>
        </p:spPr>
      </p:pic>
      <p:pic>
        <p:nvPicPr>
          <p:cNvPr id="28" name="Picture 2"/>
          <p:cNvPicPr>
            <a:picLocks noChangeAspect="1" noChangeArrowheads="1"/>
          </p:cNvPicPr>
          <p:nvPr/>
        </p:nvPicPr>
        <p:blipFill>
          <a:blip r:embed="rId24" cstate="print"/>
          <a:srcRect/>
          <a:stretch>
            <a:fillRect/>
          </a:stretch>
        </p:blipFill>
        <p:spPr bwMode="auto">
          <a:xfrm>
            <a:off x="2579937" y="3694038"/>
            <a:ext cx="837504" cy="526548"/>
          </a:xfrm>
          <a:prstGeom prst="rect">
            <a:avLst/>
          </a:prstGeom>
          <a:noFill/>
          <a:ln w="9525">
            <a:noFill/>
            <a:miter lim="800000"/>
            <a:headEnd/>
            <a:tailEnd/>
          </a:ln>
          <a:effectLst/>
        </p:spPr>
      </p:pic>
      <p:sp>
        <p:nvSpPr>
          <p:cNvPr id="29" name="Rectangle 28"/>
          <p:cNvSpPr/>
          <p:nvPr/>
        </p:nvSpPr>
        <p:spPr>
          <a:xfrm>
            <a:off x="6672189" y="3446039"/>
            <a:ext cx="2036365" cy="2484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477000" y="4468633"/>
            <a:ext cx="195189" cy="263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31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P spid="5" grpId="0"/>
      <p:bldP spid="29"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sz="2800" dirty="0" smtClean="0"/>
              <a:t>What is Project </a:t>
            </a:r>
            <a:r>
              <a:rPr lang="en-US" sz="2800" dirty="0" err="1" smtClean="0"/>
              <a:t>DataSphere</a:t>
            </a:r>
            <a:r>
              <a:rPr lang="en-US" sz="2800" dirty="0" smtClean="0"/>
              <a:t>?</a:t>
            </a:r>
          </a:p>
        </p:txBody>
      </p:sp>
      <p:sp>
        <p:nvSpPr>
          <p:cNvPr id="8195" name="Content Placeholder 2"/>
          <p:cNvSpPr>
            <a:spLocks noGrp="1"/>
          </p:cNvSpPr>
          <p:nvPr>
            <p:ph idx="1"/>
          </p:nvPr>
        </p:nvSpPr>
        <p:spPr>
          <a:xfrm>
            <a:off x="457200" y="1432594"/>
            <a:ext cx="8534400" cy="4587206"/>
          </a:xfrm>
        </p:spPr>
        <p:txBody>
          <a:bodyPr>
            <a:noAutofit/>
          </a:bodyPr>
          <a:lstStyle/>
          <a:p>
            <a:pPr>
              <a:lnSpc>
                <a:spcPct val="170000"/>
              </a:lnSpc>
            </a:pPr>
            <a:r>
              <a:rPr lang="en-US" sz="2000" dirty="0"/>
              <a:t>Challenging </a:t>
            </a:r>
            <a:r>
              <a:rPr lang="en-US" sz="2000" dirty="0" smtClean="0"/>
              <a:t>oncology </a:t>
            </a:r>
            <a:r>
              <a:rPr lang="en-US" sz="2000" dirty="0"/>
              <a:t>research </a:t>
            </a:r>
            <a:r>
              <a:rPr lang="en-US" sz="2000" dirty="0" smtClean="0"/>
              <a:t>and therapy environment</a:t>
            </a:r>
            <a:endParaRPr lang="en-US" sz="2000" dirty="0"/>
          </a:p>
          <a:p>
            <a:pPr>
              <a:lnSpc>
                <a:spcPct val="170000"/>
              </a:lnSpc>
            </a:pPr>
            <a:r>
              <a:rPr lang="en-US" sz="2000" b="1" u="sng" dirty="0" smtClean="0"/>
              <a:t>Huge</a:t>
            </a:r>
            <a:r>
              <a:rPr lang="en-US" sz="2000" dirty="0" smtClean="0"/>
              <a:t> quantities of archived &amp; unused clinical data</a:t>
            </a:r>
          </a:p>
          <a:p>
            <a:endParaRPr lang="en-US" sz="1600" dirty="0" smtClean="0"/>
          </a:p>
          <a:p>
            <a:r>
              <a:rPr lang="en-US" sz="2000" dirty="0" smtClean="0"/>
              <a:t>Plan:  Broadly share </a:t>
            </a:r>
            <a:r>
              <a:rPr lang="en-US" sz="2000" dirty="0"/>
              <a:t>o</a:t>
            </a:r>
            <a:r>
              <a:rPr lang="en-US" sz="2000" dirty="0" smtClean="0"/>
              <a:t>ncology data to enhance research &amp; health</a:t>
            </a:r>
          </a:p>
          <a:p>
            <a:pPr lvl="1">
              <a:lnSpc>
                <a:spcPct val="120000"/>
              </a:lnSpc>
            </a:pPr>
            <a:r>
              <a:rPr lang="en-US" sz="1600" dirty="0" smtClean="0"/>
              <a:t>Both industry &amp; academia,  positive &amp; negative data</a:t>
            </a:r>
          </a:p>
          <a:p>
            <a:pPr lvl="1">
              <a:lnSpc>
                <a:spcPct val="120000"/>
              </a:lnSpc>
            </a:pPr>
            <a:r>
              <a:rPr lang="en-US" sz="1600" dirty="0" smtClean="0"/>
              <a:t>Comparator arm data, protocols, case-report forms and data descriptors</a:t>
            </a:r>
          </a:p>
          <a:p>
            <a:pPr lvl="1">
              <a:lnSpc>
                <a:spcPct val="120000"/>
              </a:lnSpc>
            </a:pPr>
            <a:r>
              <a:rPr lang="en-US" sz="1600" dirty="0" smtClean="0"/>
              <a:t>“Publically” accessible, simple file-sharing web-library for crowd sourcing</a:t>
            </a:r>
          </a:p>
          <a:p>
            <a:pPr lvl="1">
              <a:lnSpc>
                <a:spcPct val="120000"/>
              </a:lnSpc>
            </a:pPr>
            <a:r>
              <a:rPr lang="en-US" sz="1600" dirty="0" smtClean="0"/>
              <a:t>Respecting appropriate privacy and security issues</a:t>
            </a:r>
          </a:p>
          <a:p>
            <a:pPr lvl="1"/>
            <a:endParaRPr lang="en-US" sz="1600" dirty="0" smtClean="0"/>
          </a:p>
          <a:p>
            <a:r>
              <a:rPr lang="en-US" sz="2000" dirty="0" smtClean="0"/>
              <a:t>Goal</a:t>
            </a:r>
            <a:endParaRPr lang="en-US" sz="1800" dirty="0" smtClean="0"/>
          </a:p>
          <a:p>
            <a:pPr lvl="1">
              <a:lnSpc>
                <a:spcPct val="120000"/>
              </a:lnSpc>
            </a:pPr>
            <a:r>
              <a:rPr lang="en-US" sz="1600" dirty="0" smtClean="0"/>
              <a:t>Prime with 2 Sanofi-donated Phase III datasets and CRFs on-line by Q1 2013</a:t>
            </a:r>
            <a:endParaRPr lang="en-US" sz="1400" dirty="0" smtClean="0"/>
          </a:p>
          <a:p>
            <a:pPr lvl="1">
              <a:lnSpc>
                <a:spcPct val="120000"/>
              </a:lnSpc>
            </a:pPr>
            <a:r>
              <a:rPr lang="en-US" sz="1600" b="1" dirty="0"/>
              <a:t>30 high-quality datasets by key LSC </a:t>
            </a:r>
            <a:r>
              <a:rPr lang="en-US" sz="1600" b="1" dirty="0" smtClean="0"/>
              <a:t>members end 2013</a:t>
            </a:r>
            <a:endParaRPr lang="en-US" sz="1600" b="1" dirty="0"/>
          </a:p>
        </p:txBody>
      </p:sp>
    </p:spTree>
    <p:extLst>
      <p:ext uri="{BB962C8B-B14F-4D97-AF65-F5344CB8AC3E}">
        <p14:creationId xmlns:p14="http://schemas.microsoft.com/office/powerpoint/2010/main" val="26352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Data “Library”</a:t>
            </a:r>
            <a:endParaRPr lang="en-US" sz="2800" dirty="0"/>
          </a:p>
        </p:txBody>
      </p:sp>
      <p:sp>
        <p:nvSpPr>
          <p:cNvPr id="4" name="Slide Number Placeholder 3"/>
          <p:cNvSpPr>
            <a:spLocks noGrp="1"/>
          </p:cNvSpPr>
          <p:nvPr>
            <p:ph type="sldNum" sz="quarter" idx="12"/>
          </p:nvPr>
        </p:nvSpPr>
        <p:spPr/>
        <p:txBody>
          <a:bodyPr/>
          <a:lstStyle/>
          <a:p>
            <a:fld id="{214CAE83-C795-234B-A4A7-C3A8177E27DD}" type="slidenum">
              <a:rPr lang="en-US" smtClean="0"/>
              <a:pPr/>
              <a:t>15</a:t>
            </a:fld>
            <a:endParaRPr lang="en-US"/>
          </a:p>
        </p:txBody>
      </p:sp>
      <p:pic>
        <p:nvPicPr>
          <p:cNvPr id="2050" name="Picture 2" descr="http://www.cartoonstock.com/newscartoons/cartoonists/bst/lowres/bstn629l.jpg"/>
          <p:cNvPicPr>
            <a:picLocks noChangeAspect="1" noChangeArrowheads="1"/>
          </p:cNvPicPr>
          <p:nvPr/>
        </p:nvPicPr>
        <p:blipFill rotWithShape="1">
          <a:blip r:embed="rId3">
            <a:extLst>
              <a:ext uri="{28A0092B-C50C-407E-A947-70E740481C1C}">
                <a14:useLocalDpi xmlns:a14="http://schemas.microsoft.com/office/drawing/2010/main" val="0"/>
              </a:ext>
            </a:extLst>
          </a:blip>
          <a:srcRect r="3664" b="16000"/>
          <a:stretch/>
        </p:blipFill>
        <p:spPr bwMode="auto">
          <a:xfrm>
            <a:off x="1905000" y="1403683"/>
            <a:ext cx="4821237" cy="443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1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4CAE83-C795-234B-A4A7-C3A8177E27DD}" type="slidenum">
              <a:rPr lang="en-US" smtClean="0"/>
              <a:pPr/>
              <a:t>16</a:t>
            </a:fld>
            <a:endParaRPr lang="en-US" dirty="0"/>
          </a:p>
        </p:txBody>
      </p:sp>
      <p:sp>
        <p:nvSpPr>
          <p:cNvPr id="5" name="Title 6"/>
          <p:cNvSpPr>
            <a:spLocks noGrp="1"/>
          </p:cNvSpPr>
          <p:nvPr>
            <p:ph type="title"/>
          </p:nvPr>
        </p:nvSpPr>
        <p:spPr>
          <a:xfrm>
            <a:off x="381000" y="228600"/>
            <a:ext cx="8229600" cy="940102"/>
          </a:xfrm>
        </p:spPr>
        <p:txBody>
          <a:bodyPr>
            <a:normAutofit/>
          </a:bodyPr>
          <a:lstStyle/>
          <a:p>
            <a:r>
              <a:rPr lang="en-US" sz="2800" dirty="0" err="1" smtClean="0"/>
              <a:t>DataSphere</a:t>
            </a:r>
            <a:r>
              <a:rPr lang="en-US" sz="2800" dirty="0" smtClean="0"/>
              <a:t> web-library</a:t>
            </a:r>
            <a:r>
              <a:rPr lang="en-US" sz="2800" baseline="30000" dirty="0" smtClean="0"/>
              <a:t>1</a:t>
            </a:r>
            <a:endParaRPr lang="en-US" sz="2800" baseline="30000" dirty="0"/>
          </a:p>
        </p:txBody>
      </p:sp>
      <p:sp>
        <p:nvSpPr>
          <p:cNvPr id="6" name="Content Placeholder 7"/>
          <p:cNvSpPr>
            <a:spLocks noGrp="1"/>
          </p:cNvSpPr>
          <p:nvPr>
            <p:ph sz="half" idx="1"/>
          </p:nvPr>
        </p:nvSpPr>
        <p:spPr>
          <a:xfrm>
            <a:off x="5029200" y="1828800"/>
            <a:ext cx="3575998" cy="4481055"/>
          </a:xfrm>
        </p:spPr>
        <p:txBody>
          <a:bodyPr/>
          <a:lstStyle/>
          <a:p>
            <a:r>
              <a:rPr lang="en-US" sz="2000" dirty="0" smtClean="0"/>
              <a:t>Facilitated network only</a:t>
            </a:r>
          </a:p>
          <a:p>
            <a:endParaRPr lang="en-US" sz="2000" dirty="0" smtClean="0"/>
          </a:p>
          <a:p>
            <a:r>
              <a:rPr lang="en-US" sz="2000" dirty="0" smtClean="0"/>
              <a:t>External aggregation partners</a:t>
            </a:r>
          </a:p>
          <a:p>
            <a:endParaRPr lang="en-US" sz="2000" dirty="0"/>
          </a:p>
          <a:p>
            <a:r>
              <a:rPr lang="en-US" sz="2000" dirty="0" smtClean="0"/>
              <a:t>Broad access criteria</a:t>
            </a:r>
            <a:r>
              <a:rPr lang="en-US" sz="2000" baseline="30000" dirty="0" smtClean="0"/>
              <a:t>2</a:t>
            </a:r>
          </a:p>
          <a:p>
            <a:endParaRPr lang="en-US" sz="2000" baseline="30000" dirty="0" smtClean="0"/>
          </a:p>
          <a:p>
            <a:r>
              <a:rPr lang="en-US" sz="2000" dirty="0" smtClean="0"/>
              <a:t>Minimal </a:t>
            </a:r>
            <a:r>
              <a:rPr lang="en-US" sz="2000" dirty="0" err="1" smtClean="0"/>
              <a:t>curation</a:t>
            </a:r>
            <a:endParaRPr lang="en-US" sz="2000" dirty="0" smtClean="0"/>
          </a:p>
          <a:p>
            <a:pPr lvl="1"/>
            <a:r>
              <a:rPr lang="en-US" sz="1600" dirty="0" smtClean="0"/>
              <a:t>Different with other disease models projects</a:t>
            </a:r>
            <a:endParaRPr lang="en-US" sz="1800" dirty="0" smtClean="0"/>
          </a:p>
        </p:txBody>
      </p:sp>
      <p:sp>
        <p:nvSpPr>
          <p:cNvPr id="8" name="TextBox 7"/>
          <p:cNvSpPr txBox="1"/>
          <p:nvPr/>
        </p:nvSpPr>
        <p:spPr>
          <a:xfrm>
            <a:off x="1447800" y="6096000"/>
            <a:ext cx="3589171" cy="553998"/>
          </a:xfrm>
          <a:prstGeom prst="rect">
            <a:avLst/>
          </a:prstGeom>
          <a:noFill/>
        </p:spPr>
        <p:txBody>
          <a:bodyPr wrap="square" rtlCol="0">
            <a:spAutoFit/>
          </a:bodyPr>
          <a:lstStyle/>
          <a:p>
            <a:r>
              <a:rPr lang="en-US" sz="1000" dirty="0" smtClean="0">
                <a:solidFill>
                  <a:schemeClr val="accent1">
                    <a:lumMod val="75000"/>
                  </a:schemeClr>
                </a:solidFill>
              </a:rPr>
              <a:t>1:  Public access  projected as April 2013</a:t>
            </a:r>
          </a:p>
          <a:p>
            <a:r>
              <a:rPr lang="en-US" sz="1000" dirty="0" smtClean="0">
                <a:solidFill>
                  <a:schemeClr val="accent1">
                    <a:lumMod val="75000"/>
                  </a:schemeClr>
                </a:solidFill>
              </a:rPr>
              <a:t>2:  Access criteria include recognized research institution, data use agreement, and use consistent with data sharing goals</a:t>
            </a:r>
            <a:endParaRPr lang="en-US" sz="1000" dirty="0">
              <a:solidFill>
                <a:schemeClr val="accent1">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681090"/>
            <a:ext cx="4480157" cy="372911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0617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Major challenge: How to make it happen?</a:t>
            </a:r>
            <a:endParaRPr lang="en-US" sz="2800" dirty="0"/>
          </a:p>
        </p:txBody>
      </p:sp>
      <p:sp>
        <p:nvSpPr>
          <p:cNvPr id="3" name="Content Placeholder 2"/>
          <p:cNvSpPr>
            <a:spLocks noGrp="1"/>
          </p:cNvSpPr>
          <p:nvPr>
            <p:ph idx="1"/>
          </p:nvPr>
        </p:nvSpPr>
        <p:spPr>
          <a:xfrm>
            <a:off x="457200" y="1447800"/>
            <a:ext cx="8229600" cy="4525963"/>
          </a:xfrm>
        </p:spPr>
        <p:txBody>
          <a:bodyPr>
            <a:normAutofit/>
          </a:bodyPr>
          <a:lstStyle/>
          <a:p>
            <a:r>
              <a:rPr lang="en-US" sz="2400" dirty="0" smtClean="0"/>
              <a:t>Incentivize Donors </a:t>
            </a:r>
          </a:p>
          <a:p>
            <a:pPr lvl="1"/>
            <a:r>
              <a:rPr lang="en-US" sz="1600" dirty="0" smtClean="0"/>
              <a:t>Financial</a:t>
            </a:r>
            <a:r>
              <a:rPr lang="en-US" sz="1600" baseline="30000" dirty="0" smtClean="0"/>
              <a:t>1</a:t>
            </a:r>
          </a:p>
          <a:p>
            <a:pPr lvl="1"/>
            <a:r>
              <a:rPr lang="en-US" sz="1600" dirty="0"/>
              <a:t>Increased citation rate</a:t>
            </a:r>
            <a:r>
              <a:rPr lang="en-US" sz="1600" baseline="30000" dirty="0"/>
              <a:t>2</a:t>
            </a:r>
          </a:p>
          <a:p>
            <a:pPr lvl="1"/>
            <a:r>
              <a:rPr lang="en-US" sz="1600" dirty="0" smtClean="0"/>
              <a:t>Collaborative Development model</a:t>
            </a:r>
          </a:p>
          <a:p>
            <a:pPr lvl="1"/>
            <a:r>
              <a:rPr lang="en-US" sz="1600" dirty="0" smtClean="0"/>
              <a:t>Assist with de-identification procedure</a:t>
            </a:r>
          </a:p>
          <a:p>
            <a:r>
              <a:rPr lang="en-US" sz="2400" dirty="0" smtClean="0"/>
              <a:t>Incentivize </a:t>
            </a:r>
            <a:r>
              <a:rPr lang="en-US" sz="2400" dirty="0"/>
              <a:t>Patients</a:t>
            </a:r>
          </a:p>
          <a:p>
            <a:pPr lvl="1"/>
            <a:r>
              <a:rPr lang="en-US" sz="1600" dirty="0" smtClean="0"/>
              <a:t>Define a reasonably safe, de-identified and secure data environment</a:t>
            </a:r>
            <a:endParaRPr lang="en-US" sz="1600" dirty="0"/>
          </a:p>
          <a:p>
            <a:pPr lvl="1"/>
            <a:r>
              <a:rPr lang="en-US" sz="1600" dirty="0" smtClean="0"/>
              <a:t>Faster, cheaper, </a:t>
            </a:r>
            <a:r>
              <a:rPr lang="en-US" sz="1600" dirty="0"/>
              <a:t>better </a:t>
            </a:r>
            <a:r>
              <a:rPr lang="en-US" sz="1600" dirty="0" smtClean="0"/>
              <a:t>medicines</a:t>
            </a:r>
          </a:p>
          <a:p>
            <a:pPr lvl="1"/>
            <a:r>
              <a:rPr lang="en-US" sz="1600" dirty="0" smtClean="0"/>
              <a:t>Patient </a:t>
            </a:r>
            <a:r>
              <a:rPr lang="en-US" sz="1600" dirty="0"/>
              <a:t>Advocacy </a:t>
            </a:r>
            <a:r>
              <a:rPr lang="en-US" sz="1600" dirty="0" smtClean="0"/>
              <a:t>and community driven</a:t>
            </a:r>
            <a:r>
              <a:rPr lang="en-US" sz="1600" dirty="0"/>
              <a:t>.  </a:t>
            </a:r>
          </a:p>
          <a:p>
            <a:pPr lvl="1"/>
            <a:endParaRPr lang="en-US" sz="1600" dirty="0" smtClean="0"/>
          </a:p>
          <a:p>
            <a:r>
              <a:rPr lang="en-US" sz="2400" dirty="0" smtClean="0"/>
              <a:t>Incentivize Researchers</a:t>
            </a:r>
          </a:p>
          <a:p>
            <a:pPr lvl="1"/>
            <a:r>
              <a:rPr lang="en-US" sz="1600" dirty="0" smtClean="0"/>
              <a:t>Access to high quality data &amp; data competitions</a:t>
            </a:r>
          </a:p>
        </p:txBody>
      </p:sp>
      <p:sp>
        <p:nvSpPr>
          <p:cNvPr id="4" name="TextBox 3"/>
          <p:cNvSpPr txBox="1"/>
          <p:nvPr/>
        </p:nvSpPr>
        <p:spPr>
          <a:xfrm>
            <a:off x="1501726" y="6140438"/>
            <a:ext cx="3352800" cy="738664"/>
          </a:xfrm>
          <a:prstGeom prst="rect">
            <a:avLst/>
          </a:prstGeom>
          <a:noFill/>
        </p:spPr>
        <p:txBody>
          <a:bodyPr wrap="square" rtlCol="0">
            <a:spAutoFit/>
          </a:bodyPr>
          <a:lstStyle/>
          <a:p>
            <a:r>
              <a:rPr lang="en-US" sz="1200" dirty="0" smtClean="0">
                <a:solidFill>
                  <a:schemeClr val="accent1">
                    <a:lumMod val="50000"/>
                  </a:schemeClr>
                </a:solidFill>
              </a:rPr>
              <a:t>1:  </a:t>
            </a:r>
            <a:r>
              <a:rPr lang="en-US" sz="1200" dirty="0">
                <a:solidFill>
                  <a:schemeClr val="accent1">
                    <a:lumMod val="50000"/>
                  </a:schemeClr>
                </a:solidFill>
              </a:rPr>
              <a:t>Paul et al,  Nature Rev Drug Disc, March </a:t>
            </a:r>
            <a:r>
              <a:rPr lang="en-US" sz="1200" dirty="0" smtClean="0">
                <a:solidFill>
                  <a:schemeClr val="accent1">
                    <a:lumMod val="50000"/>
                  </a:schemeClr>
                </a:solidFill>
              </a:rPr>
              <a:t>2010</a:t>
            </a:r>
          </a:p>
          <a:p>
            <a:r>
              <a:rPr lang="en-US" sz="1200" dirty="0" smtClean="0">
                <a:solidFill>
                  <a:schemeClr val="accent1">
                    <a:lumMod val="50000"/>
                  </a:schemeClr>
                </a:solidFill>
              </a:rPr>
              <a:t>2:  </a:t>
            </a:r>
            <a:r>
              <a:rPr lang="en-US" sz="1200" dirty="0" err="1" smtClean="0">
                <a:solidFill>
                  <a:schemeClr val="accent1">
                    <a:lumMod val="50000"/>
                  </a:schemeClr>
                </a:solidFill>
              </a:rPr>
              <a:t>Piwowar</a:t>
            </a:r>
            <a:r>
              <a:rPr lang="en-US" sz="1200" dirty="0" smtClean="0">
                <a:solidFill>
                  <a:schemeClr val="accent1">
                    <a:lumMod val="50000"/>
                  </a:schemeClr>
                </a:solidFill>
              </a:rPr>
              <a:t> et al </a:t>
            </a:r>
            <a:r>
              <a:rPr lang="en-US" sz="1200" dirty="0" err="1" smtClean="0">
                <a:solidFill>
                  <a:schemeClr val="accent1">
                    <a:lumMod val="50000"/>
                  </a:schemeClr>
                </a:solidFill>
              </a:rPr>
              <a:t>PLoS</a:t>
            </a:r>
            <a:r>
              <a:rPr lang="en-US" sz="1200" dirty="0" smtClean="0">
                <a:solidFill>
                  <a:schemeClr val="accent1">
                    <a:lumMod val="50000"/>
                  </a:schemeClr>
                </a:solidFill>
              </a:rPr>
              <a:t> One March 2007</a:t>
            </a:r>
            <a:endParaRPr lang="en-US" sz="1200" dirty="0">
              <a:solidFill>
                <a:schemeClr val="accent1">
                  <a:lumMod val="50000"/>
                </a:schemeClr>
              </a:solidFill>
            </a:endParaRPr>
          </a:p>
          <a:p>
            <a:r>
              <a:rPr lang="en-US" dirty="0" smtClean="0"/>
              <a:t>  </a:t>
            </a:r>
            <a:endParaRPr lang="en-US" dirty="0"/>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2594326" y="1962517"/>
              <a:ext cx="854640" cy="43560"/>
            </p14:xfrm>
          </p:contentPart>
        </mc:Choice>
        <mc:Fallback xmlns="">
          <p:pic>
            <p:nvPicPr>
              <p:cNvPr id="13" name="Ink 12"/>
              <p:cNvPicPr/>
              <p:nvPr/>
            </p:nvPicPr>
            <p:blipFill>
              <a:blip r:embed="rId4"/>
              <a:stretch>
                <a:fillRect/>
              </a:stretch>
            </p:blipFill>
            <p:spPr>
              <a:xfrm>
                <a:off x="2586046" y="1958917"/>
                <a:ext cx="8665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p14:cNvContentPartPr/>
              <p14:nvPr/>
            </p14:nvContentPartPr>
            <p14:xfrm>
              <a:off x="2479486" y="1832557"/>
              <a:ext cx="289440" cy="238320"/>
            </p14:xfrm>
          </p:contentPart>
        </mc:Choice>
        <mc:Fallback xmlns="">
          <p:pic>
            <p:nvPicPr>
              <p:cNvPr id="16" name="Ink 15"/>
              <p:cNvPicPr/>
              <p:nvPr/>
            </p:nvPicPr>
            <p:blipFill>
              <a:blip r:embed="rId6"/>
              <a:stretch>
                <a:fillRect/>
              </a:stretch>
            </p:blipFill>
            <p:spPr>
              <a:xfrm>
                <a:off x="2470126" y="1823917"/>
                <a:ext cx="3074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p14:cNvContentPartPr/>
              <p14:nvPr/>
            </p14:nvContentPartPr>
            <p14:xfrm>
              <a:off x="7779840" y="3537877"/>
              <a:ext cx="754560" cy="231120"/>
            </p14:xfrm>
          </p:contentPart>
        </mc:Choice>
        <mc:Fallback xmlns="">
          <p:pic>
            <p:nvPicPr>
              <p:cNvPr id="24" name="Ink 23"/>
              <p:cNvPicPr/>
              <p:nvPr/>
            </p:nvPicPr>
            <p:blipFill>
              <a:blip r:embed="rId8"/>
              <a:stretch>
                <a:fillRect/>
              </a:stretch>
            </p:blipFill>
            <p:spPr>
              <a:xfrm>
                <a:off x="7769040" y="3528157"/>
                <a:ext cx="7707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p14:cNvContentPartPr/>
              <p14:nvPr/>
            </p14:nvContentPartPr>
            <p14:xfrm>
              <a:off x="9973966" y="3589717"/>
              <a:ext cx="360" cy="360"/>
            </p14:xfrm>
          </p:contentPart>
        </mc:Choice>
        <mc:Fallback xmlns="">
          <p:pic>
            <p:nvPicPr>
              <p:cNvPr id="26" name="Ink 25"/>
              <p:cNvPicPr/>
              <p:nvPr/>
            </p:nvPicPr>
            <p:blipFill>
              <a:blip r:embed="rId10"/>
              <a:stretch>
                <a:fillRect/>
              </a:stretch>
            </p:blipFill>
            <p:spPr>
              <a:xfrm>
                <a:off x="9965686" y="3581437"/>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Ink 28"/>
              <p14:cNvContentPartPr/>
              <p14:nvPr/>
            </p14:nvContentPartPr>
            <p14:xfrm>
              <a:off x="5187406" y="4038600"/>
              <a:ext cx="622440" cy="284400"/>
            </p14:xfrm>
          </p:contentPart>
        </mc:Choice>
        <mc:Fallback xmlns="">
          <p:pic>
            <p:nvPicPr>
              <p:cNvPr id="29" name="Ink 28"/>
              <p:cNvPicPr/>
              <p:nvPr/>
            </p:nvPicPr>
            <p:blipFill>
              <a:blip r:embed="rId12"/>
              <a:stretch>
                <a:fillRect/>
              </a:stretch>
            </p:blipFill>
            <p:spPr>
              <a:xfrm>
                <a:off x="5177326" y="4028520"/>
                <a:ext cx="639720" cy="304560"/>
              </a:xfrm>
              <a:prstGeom prst="rect">
                <a:avLst/>
              </a:prstGeom>
            </p:spPr>
          </p:pic>
        </mc:Fallback>
      </mc:AlternateContent>
    </p:spTree>
    <p:extLst>
      <p:ext uri="{BB962C8B-B14F-4D97-AF65-F5344CB8AC3E}">
        <p14:creationId xmlns:p14="http://schemas.microsoft.com/office/powerpoint/2010/main" val="389468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8766" y="2362200"/>
            <a:ext cx="7715250" cy="345852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50716" y="3392269"/>
            <a:ext cx="2209800" cy="646331"/>
          </a:xfrm>
          <a:prstGeom prst="rect">
            <a:avLst/>
          </a:prstGeom>
          <a:noFill/>
        </p:spPr>
        <p:txBody>
          <a:bodyPr wrap="square" rtlCol="0">
            <a:spAutoFit/>
          </a:bodyPr>
          <a:lstStyle/>
          <a:p>
            <a:pPr algn="ctr"/>
            <a:r>
              <a:rPr lang="en-US" sz="3600" dirty="0" smtClean="0">
                <a:solidFill>
                  <a:schemeClr val="accent1">
                    <a:lumMod val="75000"/>
                  </a:schemeClr>
                </a:solidFill>
              </a:rPr>
              <a:t>C*CT</a:t>
            </a:r>
            <a:endParaRPr lang="en-US" sz="3600" dirty="0">
              <a:solidFill>
                <a:schemeClr val="accent1">
                  <a:lumMod val="75000"/>
                </a:schemeClr>
              </a:solidFill>
            </a:endParaRPr>
          </a:p>
        </p:txBody>
      </p:sp>
      <p:sp>
        <p:nvSpPr>
          <p:cNvPr id="3" name="TextBox 2"/>
          <p:cNvSpPr txBox="1"/>
          <p:nvPr/>
        </p:nvSpPr>
        <p:spPr>
          <a:xfrm>
            <a:off x="3517216" y="2532297"/>
            <a:ext cx="4876800" cy="646331"/>
          </a:xfrm>
          <a:prstGeom prst="rect">
            <a:avLst/>
          </a:prstGeom>
          <a:noFill/>
        </p:spPr>
        <p:txBody>
          <a:bodyPr wrap="square" rtlCol="0">
            <a:spAutoFit/>
          </a:bodyPr>
          <a:lstStyle/>
          <a:p>
            <a:pPr algn="ctr"/>
            <a:r>
              <a:rPr lang="en-US" sz="3600" dirty="0" smtClean="0">
                <a:solidFill>
                  <a:schemeClr val="accent1">
                    <a:lumMod val="75000"/>
                  </a:schemeClr>
                </a:solidFill>
              </a:rPr>
              <a:t>WIP * p(TS) * V</a:t>
            </a:r>
            <a:endParaRPr lang="en-US" sz="3600" dirty="0">
              <a:solidFill>
                <a:schemeClr val="accent1">
                  <a:lumMod val="75000"/>
                </a:schemeClr>
              </a:solidFill>
            </a:endParaRPr>
          </a:p>
        </p:txBody>
      </p:sp>
      <p:cxnSp>
        <p:nvCxnSpPr>
          <p:cNvPr id="5" name="Straight Connector 4"/>
          <p:cNvCxnSpPr/>
          <p:nvPr/>
        </p:nvCxnSpPr>
        <p:spPr>
          <a:xfrm>
            <a:off x="4344531" y="3360317"/>
            <a:ext cx="3222170" cy="10887"/>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06083" y="4343400"/>
            <a:ext cx="8542717" cy="1477328"/>
          </a:xfrm>
          <a:prstGeom prst="rect">
            <a:avLst/>
          </a:prstGeom>
          <a:noFill/>
        </p:spPr>
        <p:txBody>
          <a:bodyPr wrap="square" rtlCol="0">
            <a:spAutoFit/>
          </a:bodyPr>
          <a:lstStyle/>
          <a:p>
            <a:r>
              <a:rPr lang="en-US" b="1" dirty="0" smtClean="0">
                <a:solidFill>
                  <a:schemeClr val="accent1">
                    <a:lumMod val="75000"/>
                  </a:schemeClr>
                </a:solidFill>
              </a:rPr>
              <a:t>WIP</a:t>
            </a:r>
            <a:r>
              <a:rPr lang="en-US" dirty="0" smtClean="0">
                <a:solidFill>
                  <a:schemeClr val="accent1">
                    <a:lumMod val="75000"/>
                  </a:schemeClr>
                </a:solidFill>
              </a:rPr>
              <a:t>: 	Work in progress, how many compounds are being tested?</a:t>
            </a:r>
          </a:p>
          <a:p>
            <a:r>
              <a:rPr lang="en-US" b="1" dirty="0" smtClean="0">
                <a:solidFill>
                  <a:schemeClr val="accent1">
                    <a:lumMod val="75000"/>
                  </a:schemeClr>
                </a:solidFill>
              </a:rPr>
              <a:t>p(TS</a:t>
            </a:r>
            <a:r>
              <a:rPr lang="en-US" dirty="0" smtClean="0">
                <a:solidFill>
                  <a:schemeClr val="accent1">
                    <a:lumMod val="75000"/>
                  </a:schemeClr>
                </a:solidFill>
              </a:rPr>
              <a:t>): 	Probability of technical success</a:t>
            </a:r>
          </a:p>
          <a:p>
            <a:r>
              <a:rPr lang="en-US" b="1" dirty="0" smtClean="0">
                <a:solidFill>
                  <a:schemeClr val="accent1">
                    <a:lumMod val="75000"/>
                  </a:schemeClr>
                </a:solidFill>
              </a:rPr>
              <a:t>V</a:t>
            </a:r>
            <a:r>
              <a:rPr lang="en-US" dirty="0" smtClean="0">
                <a:solidFill>
                  <a:schemeClr val="accent1">
                    <a:lumMod val="75000"/>
                  </a:schemeClr>
                </a:solidFill>
              </a:rPr>
              <a:t>: 	Value</a:t>
            </a:r>
          </a:p>
          <a:p>
            <a:r>
              <a:rPr lang="en-US" b="1" dirty="0" smtClean="0">
                <a:solidFill>
                  <a:schemeClr val="accent1">
                    <a:lumMod val="75000"/>
                  </a:schemeClr>
                </a:solidFill>
              </a:rPr>
              <a:t>C</a:t>
            </a:r>
            <a:r>
              <a:rPr lang="en-US" dirty="0" smtClean="0">
                <a:solidFill>
                  <a:schemeClr val="accent1">
                    <a:lumMod val="75000"/>
                  </a:schemeClr>
                </a:solidFill>
              </a:rPr>
              <a:t>: 	Cost</a:t>
            </a:r>
          </a:p>
          <a:p>
            <a:r>
              <a:rPr lang="en-US" b="1" dirty="0" smtClean="0">
                <a:solidFill>
                  <a:schemeClr val="accent1">
                    <a:lumMod val="75000"/>
                  </a:schemeClr>
                </a:solidFill>
              </a:rPr>
              <a:t>CT</a:t>
            </a:r>
            <a:r>
              <a:rPr lang="en-US" dirty="0" smtClean="0">
                <a:solidFill>
                  <a:schemeClr val="accent1">
                    <a:lumMod val="75000"/>
                  </a:schemeClr>
                </a:solidFill>
              </a:rPr>
              <a:t>:	Cycle time </a:t>
            </a:r>
            <a:endParaRPr lang="en-US" dirty="0">
              <a:solidFill>
                <a:schemeClr val="accent1">
                  <a:lumMod val="75000"/>
                </a:schemeClr>
              </a:solidFill>
            </a:endParaRPr>
          </a:p>
        </p:txBody>
      </p:sp>
      <p:sp>
        <p:nvSpPr>
          <p:cNvPr id="7" name="TextBox 6"/>
          <p:cNvSpPr txBox="1"/>
          <p:nvPr/>
        </p:nvSpPr>
        <p:spPr>
          <a:xfrm>
            <a:off x="507316" y="2981040"/>
            <a:ext cx="4343400" cy="646331"/>
          </a:xfrm>
          <a:prstGeom prst="rect">
            <a:avLst/>
          </a:prstGeom>
          <a:noFill/>
        </p:spPr>
        <p:txBody>
          <a:bodyPr wrap="square" rtlCol="0">
            <a:spAutoFit/>
          </a:bodyPr>
          <a:lstStyle/>
          <a:p>
            <a:pPr algn="ctr"/>
            <a:r>
              <a:rPr lang="en-US" sz="3600" dirty="0" smtClean="0">
                <a:solidFill>
                  <a:schemeClr val="accent1">
                    <a:lumMod val="75000"/>
                  </a:schemeClr>
                </a:solidFill>
              </a:rPr>
              <a:t>Productivity</a:t>
            </a:r>
            <a:r>
              <a:rPr lang="en-US" sz="3600" baseline="30000" dirty="0" smtClean="0"/>
              <a:t> </a:t>
            </a:r>
            <a:r>
              <a:rPr lang="en-US" sz="3600" dirty="0" smtClean="0"/>
              <a:t>= </a:t>
            </a:r>
            <a:endParaRPr lang="en-US" sz="3600" dirty="0"/>
          </a:p>
        </p:txBody>
      </p:sp>
      <p:sp>
        <p:nvSpPr>
          <p:cNvPr id="11" name="Title 10"/>
          <p:cNvSpPr>
            <a:spLocks noGrp="1"/>
          </p:cNvSpPr>
          <p:nvPr>
            <p:ph type="title"/>
          </p:nvPr>
        </p:nvSpPr>
        <p:spPr/>
        <p:txBody>
          <a:bodyPr>
            <a:normAutofit/>
          </a:bodyPr>
          <a:lstStyle/>
          <a:p>
            <a:r>
              <a:rPr lang="en-US" sz="2800" dirty="0" smtClean="0"/>
              <a:t>Donors:  $261 </a:t>
            </a:r>
            <a:r>
              <a:rPr lang="en-US" sz="2800" dirty="0"/>
              <a:t>Million worth of reduced </a:t>
            </a:r>
            <a:r>
              <a:rPr lang="en-US" sz="2800" dirty="0" smtClean="0"/>
              <a:t>costs</a:t>
            </a:r>
            <a:r>
              <a:rPr lang="en-US" sz="2800" baseline="30000" dirty="0" smtClean="0"/>
              <a:t>1</a:t>
            </a:r>
            <a:endParaRPr lang="en-US" sz="2800" baseline="30000" dirty="0"/>
          </a:p>
        </p:txBody>
      </p:sp>
      <p:sp>
        <p:nvSpPr>
          <p:cNvPr id="8" name="Content Placeholder 7"/>
          <p:cNvSpPr>
            <a:spLocks noGrp="1"/>
          </p:cNvSpPr>
          <p:nvPr>
            <p:ph idx="1"/>
          </p:nvPr>
        </p:nvSpPr>
        <p:spPr/>
        <p:txBody>
          <a:bodyPr>
            <a:normAutofit/>
          </a:bodyPr>
          <a:lstStyle/>
          <a:p>
            <a:r>
              <a:rPr lang="en-US" sz="2000" dirty="0" smtClean="0"/>
              <a:t>Trade off for all parties:  donors, researchers, patients</a:t>
            </a:r>
            <a:endParaRPr lang="en-US" sz="2000" dirty="0"/>
          </a:p>
        </p:txBody>
      </p:sp>
      <p:sp>
        <p:nvSpPr>
          <p:cNvPr id="6" name="TextBox 5"/>
          <p:cNvSpPr txBox="1"/>
          <p:nvPr/>
        </p:nvSpPr>
        <p:spPr>
          <a:xfrm>
            <a:off x="1524000" y="6172200"/>
            <a:ext cx="3986649" cy="307777"/>
          </a:xfrm>
          <a:prstGeom prst="rect">
            <a:avLst/>
          </a:prstGeom>
          <a:noFill/>
        </p:spPr>
        <p:txBody>
          <a:bodyPr wrap="square" rtlCol="0">
            <a:spAutoFit/>
          </a:bodyPr>
          <a:lstStyle/>
          <a:p>
            <a:r>
              <a:rPr lang="en-US" sz="1400" dirty="0" smtClean="0">
                <a:solidFill>
                  <a:schemeClr val="accent1">
                    <a:lumMod val="75000"/>
                  </a:schemeClr>
                </a:solidFill>
              </a:rPr>
              <a:t>1:  </a:t>
            </a:r>
            <a:r>
              <a:rPr lang="en-US" sz="1400" dirty="0" err="1" smtClean="0">
                <a:solidFill>
                  <a:schemeClr val="accent1">
                    <a:lumMod val="75000"/>
                  </a:schemeClr>
                </a:solidFill>
              </a:rPr>
              <a:t>DataSphere</a:t>
            </a:r>
            <a:r>
              <a:rPr lang="en-US" sz="1400" dirty="0" smtClean="0">
                <a:solidFill>
                  <a:schemeClr val="accent1">
                    <a:lumMod val="75000"/>
                  </a:schemeClr>
                </a:solidFill>
              </a:rPr>
              <a:t> project team internal calculations</a:t>
            </a:r>
          </a:p>
        </p:txBody>
      </p:sp>
      <p:sp>
        <p:nvSpPr>
          <p:cNvPr id="13" name="TextBox 12"/>
          <p:cNvSpPr txBox="1"/>
          <p:nvPr/>
        </p:nvSpPr>
        <p:spPr>
          <a:xfrm>
            <a:off x="4771053" y="5432474"/>
            <a:ext cx="4578926" cy="584775"/>
          </a:xfrm>
          <a:prstGeom prst="rect">
            <a:avLst/>
          </a:prstGeom>
          <a:noFill/>
        </p:spPr>
        <p:txBody>
          <a:bodyPr wrap="square" rtlCol="0">
            <a:spAutoFit/>
          </a:bodyPr>
          <a:lstStyle/>
          <a:p>
            <a:r>
              <a:rPr lang="en-US" sz="1400" dirty="0">
                <a:solidFill>
                  <a:schemeClr val="accent1">
                    <a:lumMod val="50000"/>
                  </a:schemeClr>
                </a:solidFill>
              </a:rPr>
              <a:t>Paul et al,  Nature Rev Drug Disc, March 2010</a:t>
            </a:r>
          </a:p>
          <a:p>
            <a:endParaRPr lang="en-US" dirty="0"/>
          </a:p>
        </p:txBody>
      </p:sp>
      <mc:AlternateContent xmlns:mc="http://schemas.openxmlformats.org/markup-compatibility/2006" xmlns:p14="http://schemas.microsoft.com/office/powerpoint/2010/main">
        <mc:Choice Requires="p14">
          <p:contentPart p14:bwMode="auto" r:id="rId3">
            <p14:nvContentPartPr>
              <p14:cNvPr id="15" name="Ink 14"/>
              <p14:cNvContentPartPr/>
              <p14:nvPr/>
            </p14:nvContentPartPr>
            <p14:xfrm>
              <a:off x="5206846" y="3216517"/>
              <a:ext cx="774720" cy="986760"/>
            </p14:xfrm>
          </p:contentPart>
        </mc:Choice>
        <mc:Fallback xmlns="">
          <p:pic>
            <p:nvPicPr>
              <p:cNvPr id="15" name="Ink 14"/>
              <p:cNvPicPr/>
              <p:nvPr/>
            </p:nvPicPr>
            <p:blipFill>
              <a:blip r:embed="rId4"/>
              <a:stretch>
                <a:fillRect/>
              </a:stretch>
            </p:blipFill>
            <p:spPr>
              <a:xfrm>
                <a:off x="5201086" y="3213997"/>
                <a:ext cx="787320" cy="99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Ink 17"/>
              <p14:cNvContentPartPr/>
              <p14:nvPr/>
            </p14:nvContentPartPr>
            <p14:xfrm>
              <a:off x="5333206" y="2129317"/>
              <a:ext cx="1768320" cy="1317600"/>
            </p14:xfrm>
          </p:contentPart>
        </mc:Choice>
        <mc:Fallback xmlns="">
          <p:pic>
            <p:nvPicPr>
              <p:cNvPr id="18" name="Ink 17"/>
              <p:cNvPicPr/>
              <p:nvPr/>
            </p:nvPicPr>
            <p:blipFill>
              <a:blip r:embed="rId6"/>
              <a:stretch>
                <a:fillRect/>
              </a:stretch>
            </p:blipFill>
            <p:spPr>
              <a:xfrm>
                <a:off x="5326006" y="2121397"/>
                <a:ext cx="1783440" cy="133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p14:cNvContentPartPr/>
              <p14:nvPr/>
            </p14:nvContentPartPr>
            <p14:xfrm>
              <a:off x="5835406" y="3147397"/>
              <a:ext cx="866520" cy="980640"/>
            </p14:xfrm>
          </p:contentPart>
        </mc:Choice>
        <mc:Fallback xmlns="">
          <p:pic>
            <p:nvPicPr>
              <p:cNvPr id="19" name="Ink 18"/>
              <p:cNvPicPr/>
              <p:nvPr/>
            </p:nvPicPr>
            <p:blipFill>
              <a:blip r:embed="rId8"/>
              <a:stretch>
                <a:fillRect/>
              </a:stretch>
            </p:blipFill>
            <p:spPr>
              <a:xfrm>
                <a:off x="5829646" y="3142717"/>
                <a:ext cx="879840" cy="991800"/>
              </a:xfrm>
              <a:prstGeom prst="rect">
                <a:avLst/>
              </a:prstGeom>
            </p:spPr>
          </p:pic>
        </mc:Fallback>
      </mc:AlternateContent>
    </p:spTree>
    <p:extLst>
      <p:ext uri="{BB962C8B-B14F-4D97-AF65-F5344CB8AC3E}">
        <p14:creationId xmlns:p14="http://schemas.microsoft.com/office/powerpoint/2010/main" val="38589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Patients &amp; Donors:  De-identification (1)</a:t>
            </a:r>
            <a:endParaRPr lang="en-US" sz="2800" dirty="0"/>
          </a:p>
        </p:txBody>
      </p:sp>
      <p:sp>
        <p:nvSpPr>
          <p:cNvPr id="3" name="Content Placeholder 2"/>
          <p:cNvSpPr>
            <a:spLocks noGrp="1"/>
          </p:cNvSpPr>
          <p:nvPr>
            <p:ph idx="1"/>
          </p:nvPr>
        </p:nvSpPr>
        <p:spPr>
          <a:xfrm>
            <a:off x="457200" y="1493837"/>
            <a:ext cx="8229600" cy="4525963"/>
          </a:xfrm>
        </p:spPr>
        <p:txBody>
          <a:bodyPr>
            <a:normAutofit/>
          </a:bodyPr>
          <a:lstStyle/>
          <a:p>
            <a:r>
              <a:rPr lang="en-US" sz="2400" dirty="0"/>
              <a:t>HIPAA, Common Rule, and EU Data Protection Directive </a:t>
            </a:r>
          </a:p>
          <a:p>
            <a:pPr lvl="1"/>
            <a:r>
              <a:rPr lang="en-US" sz="1800" dirty="0"/>
              <a:t>De-identification permits sharing absent explicit consent for secondary research</a:t>
            </a:r>
          </a:p>
          <a:p>
            <a:pPr lvl="1"/>
            <a:r>
              <a:rPr lang="en-US" sz="1800" dirty="0"/>
              <a:t>De-identification is relative</a:t>
            </a:r>
            <a:r>
              <a:rPr lang="en-US" sz="1800" baseline="30000" dirty="0"/>
              <a:t>2 </a:t>
            </a:r>
            <a:endParaRPr lang="en-US" sz="1800" dirty="0"/>
          </a:p>
          <a:p>
            <a:pPr lvl="1"/>
            <a:r>
              <a:rPr lang="en-US" sz="1800" dirty="0"/>
              <a:t>0.00013% re-id on HIPAA safe harbor </a:t>
            </a:r>
            <a:r>
              <a:rPr lang="en-US" sz="1800" dirty="0" smtClean="0"/>
              <a:t>data</a:t>
            </a:r>
          </a:p>
          <a:p>
            <a:pPr lvl="1"/>
            <a:endParaRPr lang="en-US" sz="1800" dirty="0"/>
          </a:p>
          <a:p>
            <a:r>
              <a:rPr lang="en-US" sz="2400" dirty="0" smtClean="0"/>
              <a:t>De-identification strip explicit identifying information from disclosed health records</a:t>
            </a:r>
          </a:p>
          <a:p>
            <a:pPr lvl="1"/>
            <a:r>
              <a:rPr lang="en-US" sz="1800" dirty="0" smtClean="0"/>
              <a:t>Name, SS number, address, dates </a:t>
            </a:r>
            <a:r>
              <a:rPr lang="en-US" sz="1800" dirty="0" err="1" smtClean="0"/>
              <a:t>etc</a:t>
            </a:r>
            <a:endParaRPr lang="en-US" sz="1800" dirty="0" smtClean="0"/>
          </a:p>
          <a:p>
            <a:pPr lvl="1"/>
            <a:r>
              <a:rPr lang="en-US" sz="1800" dirty="0" smtClean="0"/>
              <a:t>Full 18 point, or &lt;=17point limited data sets</a:t>
            </a:r>
          </a:p>
          <a:p>
            <a:pPr lvl="1"/>
            <a:r>
              <a:rPr lang="en-US" sz="1800" dirty="0" smtClean="0"/>
              <a:t>31</a:t>
            </a:r>
            <a:r>
              <a:rPr lang="en-US" sz="1800" dirty="0"/>
              <a:t>% data loss on </a:t>
            </a:r>
            <a:r>
              <a:rPr lang="en-US" sz="1800" dirty="0" smtClean="0"/>
              <a:t>average</a:t>
            </a:r>
            <a:r>
              <a:rPr lang="en-US" sz="1800" dirty="0"/>
              <a:t> </a:t>
            </a:r>
            <a:r>
              <a:rPr lang="en-US" sz="1800" baseline="30000" dirty="0" smtClean="0"/>
              <a:t>1</a:t>
            </a:r>
            <a:r>
              <a:rPr lang="en-US" sz="1800" dirty="0" smtClean="0"/>
              <a:t>       Criticality of date for cancer research</a:t>
            </a:r>
            <a:endParaRPr lang="en-US" sz="1800" dirty="0"/>
          </a:p>
          <a:p>
            <a:pPr lvl="1"/>
            <a:endParaRPr lang="en-US" sz="1800" dirty="0" smtClean="0"/>
          </a:p>
          <a:p>
            <a:pPr lvl="1"/>
            <a:endParaRPr lang="en-US" sz="1600" dirty="0"/>
          </a:p>
          <a:p>
            <a:pPr lvl="1"/>
            <a:endParaRPr lang="en-US" sz="1600" dirty="0"/>
          </a:p>
        </p:txBody>
      </p:sp>
      <p:sp>
        <p:nvSpPr>
          <p:cNvPr id="4" name="TextBox 3"/>
          <p:cNvSpPr txBox="1"/>
          <p:nvPr/>
        </p:nvSpPr>
        <p:spPr>
          <a:xfrm>
            <a:off x="1447800" y="6019800"/>
            <a:ext cx="3581400" cy="646331"/>
          </a:xfrm>
          <a:prstGeom prst="rect">
            <a:avLst/>
          </a:prstGeom>
          <a:noFill/>
        </p:spPr>
        <p:txBody>
          <a:bodyPr wrap="square" rtlCol="0">
            <a:spAutoFit/>
          </a:bodyPr>
          <a:lstStyle/>
          <a:p>
            <a:r>
              <a:rPr lang="en-US" sz="1200" dirty="0" smtClean="0">
                <a:solidFill>
                  <a:schemeClr val="accent1">
                    <a:lumMod val="50000"/>
                  </a:schemeClr>
                </a:solidFill>
              </a:rPr>
              <a:t>1: </a:t>
            </a:r>
            <a:r>
              <a:rPr lang="en-US" sz="1200" dirty="0" smtClean="0"/>
              <a:t> </a:t>
            </a:r>
            <a:r>
              <a:rPr lang="en-US" sz="1200" dirty="0" smtClean="0">
                <a:solidFill>
                  <a:schemeClr val="accent1">
                    <a:lumMod val="50000"/>
                  </a:schemeClr>
                </a:solidFill>
              </a:rPr>
              <a:t>Clause </a:t>
            </a:r>
            <a:r>
              <a:rPr lang="en-US" sz="1200" dirty="0">
                <a:solidFill>
                  <a:schemeClr val="accent1">
                    <a:lumMod val="50000"/>
                  </a:schemeClr>
                </a:solidFill>
              </a:rPr>
              <a:t>et al, 2004</a:t>
            </a:r>
          </a:p>
          <a:p>
            <a:r>
              <a:rPr lang="en-US" sz="1200" dirty="0" smtClean="0">
                <a:solidFill>
                  <a:schemeClr val="accent1">
                    <a:lumMod val="50000"/>
                  </a:schemeClr>
                </a:solidFill>
              </a:rPr>
              <a:t>2:  </a:t>
            </a:r>
            <a:r>
              <a:rPr lang="en-US" sz="1200" dirty="0" err="1" smtClean="0">
                <a:solidFill>
                  <a:schemeClr val="accent1">
                    <a:lumMod val="50000"/>
                  </a:schemeClr>
                </a:solidFill>
              </a:rPr>
              <a:t>Emam</a:t>
            </a:r>
            <a:r>
              <a:rPr lang="en-US" sz="1200" dirty="0" smtClean="0">
                <a:solidFill>
                  <a:schemeClr val="accent1">
                    <a:lumMod val="50000"/>
                  </a:schemeClr>
                </a:solidFill>
              </a:rPr>
              <a:t> </a:t>
            </a:r>
            <a:r>
              <a:rPr lang="en-US" sz="1200" dirty="0">
                <a:solidFill>
                  <a:schemeClr val="accent1">
                    <a:lumMod val="50000"/>
                  </a:schemeClr>
                </a:solidFill>
              </a:rPr>
              <a:t>et al.  </a:t>
            </a:r>
            <a:r>
              <a:rPr lang="en-US" sz="1200" dirty="0" err="1">
                <a:solidFill>
                  <a:schemeClr val="accent1">
                    <a:lumMod val="50000"/>
                  </a:schemeClr>
                </a:solidFill>
              </a:rPr>
              <a:t>PLoS</a:t>
            </a:r>
            <a:r>
              <a:rPr lang="en-US" sz="1200" dirty="0">
                <a:solidFill>
                  <a:schemeClr val="accent1">
                    <a:lumMod val="50000"/>
                  </a:schemeClr>
                </a:solidFill>
              </a:rPr>
              <a:t> One </a:t>
            </a:r>
            <a:r>
              <a:rPr lang="en-US" sz="1200" dirty="0" smtClean="0">
                <a:solidFill>
                  <a:schemeClr val="accent1">
                    <a:lumMod val="50000"/>
                  </a:schemeClr>
                </a:solidFill>
              </a:rPr>
              <a:t>2011</a:t>
            </a:r>
          </a:p>
          <a:p>
            <a:r>
              <a:rPr lang="en-US" sz="1200" dirty="0" smtClean="0">
                <a:solidFill>
                  <a:schemeClr val="accent1">
                    <a:lumMod val="50000"/>
                  </a:schemeClr>
                </a:solidFill>
              </a:rPr>
              <a:t>3:  Benitez and </a:t>
            </a:r>
            <a:r>
              <a:rPr lang="en-US" sz="1200" dirty="0" err="1" smtClean="0">
                <a:solidFill>
                  <a:schemeClr val="accent1">
                    <a:lumMod val="50000"/>
                  </a:schemeClr>
                </a:solidFill>
              </a:rPr>
              <a:t>Malin</a:t>
            </a:r>
            <a:r>
              <a:rPr lang="en-US" sz="1200" dirty="0" smtClean="0">
                <a:solidFill>
                  <a:schemeClr val="accent1">
                    <a:lumMod val="50000"/>
                  </a:schemeClr>
                </a:solidFill>
              </a:rPr>
              <a:t>, J Am Med info </a:t>
            </a:r>
            <a:r>
              <a:rPr lang="en-US" sz="1200" dirty="0" err="1" smtClean="0">
                <a:solidFill>
                  <a:schemeClr val="accent1">
                    <a:lumMod val="50000"/>
                  </a:schemeClr>
                </a:solidFill>
              </a:rPr>
              <a:t>Assoc</a:t>
            </a:r>
            <a:r>
              <a:rPr lang="en-US" sz="1200" dirty="0" smtClean="0">
                <a:solidFill>
                  <a:schemeClr val="accent1">
                    <a:lumMod val="50000"/>
                  </a:schemeClr>
                </a:solidFill>
              </a:rPr>
              <a:t> 2007</a:t>
            </a:r>
            <a:endParaRPr lang="en-US" sz="1200" dirty="0">
              <a:solidFill>
                <a:schemeClr val="accent1">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28600"/>
            <a:ext cx="1657350" cy="1247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42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27038" y="215900"/>
            <a:ext cx="8229600" cy="1143000"/>
          </a:xfrm>
        </p:spPr>
        <p:txBody>
          <a:bodyPr lIns="91440" tIns="45720" rIns="91440" bIns="45720"/>
          <a:lstStyle/>
          <a:p>
            <a:pPr eaLnBrk="1" hangingPunct="1"/>
            <a:r>
              <a:rPr lang="en-US" sz="2800" dirty="0" smtClean="0"/>
              <a:t>Healthcare is getting expensive…</a:t>
            </a:r>
          </a:p>
        </p:txBody>
      </p:sp>
      <p:pic>
        <p:nvPicPr>
          <p:cNvPr id="5529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6403" t="31291" r="19661" b="17522"/>
          <a:stretch/>
        </p:blipFill>
        <p:spPr bwMode="gray">
          <a:xfrm>
            <a:off x="1524000" y="1445455"/>
            <a:ext cx="5791200" cy="422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 name="Rectangle 1"/>
          <p:cNvSpPr/>
          <p:nvPr/>
        </p:nvSpPr>
        <p:spPr>
          <a:xfrm>
            <a:off x="5638800" y="3095625"/>
            <a:ext cx="2286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858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Patients &amp; Donors:  De-identification (2)</a:t>
            </a:r>
            <a:endParaRPr lang="en-US" sz="2800" dirty="0"/>
          </a:p>
        </p:txBody>
      </p:sp>
      <p:sp>
        <p:nvSpPr>
          <p:cNvPr id="3" name="Content Placeholder 2"/>
          <p:cNvSpPr>
            <a:spLocks noGrp="1"/>
          </p:cNvSpPr>
          <p:nvPr>
            <p:ph idx="1"/>
          </p:nvPr>
        </p:nvSpPr>
        <p:spPr>
          <a:xfrm>
            <a:off x="457200" y="1493837"/>
            <a:ext cx="8229600" cy="4525963"/>
          </a:xfrm>
        </p:spPr>
        <p:txBody>
          <a:bodyPr>
            <a:normAutofit lnSpcReduction="10000"/>
          </a:bodyPr>
          <a:lstStyle/>
          <a:p>
            <a:r>
              <a:rPr lang="en-US" sz="2400" dirty="0" smtClean="0"/>
              <a:t>Re-identification risks</a:t>
            </a:r>
          </a:p>
          <a:p>
            <a:pPr lvl="1"/>
            <a:r>
              <a:rPr lang="en-US" sz="1600" dirty="0" smtClean="0"/>
              <a:t>Limited v full knowledge attacker    </a:t>
            </a:r>
          </a:p>
          <a:p>
            <a:pPr lvl="1"/>
            <a:r>
              <a:rPr lang="en-US" sz="1600" dirty="0" smtClean="0"/>
              <a:t>Dependency on population from which health data is drawn.  </a:t>
            </a:r>
          </a:p>
          <a:p>
            <a:pPr lvl="1"/>
            <a:r>
              <a:rPr lang="en-US" sz="1600" dirty="0" smtClean="0"/>
              <a:t>“Uniqueness” v “Distinctiveness”. </a:t>
            </a:r>
          </a:p>
          <a:p>
            <a:pPr lvl="1"/>
            <a:r>
              <a:rPr lang="en-US" sz="1600" dirty="0" smtClean="0"/>
              <a:t>Prosecutor, journalist and marketer attacks</a:t>
            </a:r>
            <a:r>
              <a:rPr lang="en-US" sz="1600" baseline="30000" dirty="0" smtClean="0"/>
              <a:t>3  </a:t>
            </a:r>
            <a:r>
              <a:rPr lang="en-US" sz="1600" dirty="0" smtClean="0"/>
              <a:t>and associated costs</a:t>
            </a:r>
          </a:p>
          <a:p>
            <a:pPr lvl="1"/>
            <a:endParaRPr lang="en-US" sz="1600" baseline="30000" dirty="0" smtClean="0"/>
          </a:p>
          <a:p>
            <a:r>
              <a:rPr lang="en-US" sz="2000" dirty="0"/>
              <a:t>Close discussion with Patient Advocacy and Privacy groups</a:t>
            </a:r>
          </a:p>
          <a:p>
            <a:pPr lvl="1"/>
            <a:r>
              <a:rPr lang="en-US" sz="1600" dirty="0"/>
              <a:t>(What is possible v what is </a:t>
            </a:r>
            <a:r>
              <a:rPr lang="en-US" sz="1600" u="sng" dirty="0"/>
              <a:t>likely</a:t>
            </a:r>
            <a:r>
              <a:rPr lang="en-US" sz="1600" dirty="0"/>
              <a:t>) v unmet need in cancer</a:t>
            </a:r>
          </a:p>
          <a:p>
            <a:endParaRPr lang="en-US" sz="2000" dirty="0" smtClean="0"/>
          </a:p>
          <a:p>
            <a:r>
              <a:rPr lang="en-US" sz="2000" dirty="0" err="1" smtClean="0"/>
              <a:t>DataSphere</a:t>
            </a:r>
            <a:r>
              <a:rPr lang="en-US" sz="2000" dirty="0" smtClean="0"/>
              <a:t> adopting a Technical/Social Model of protection</a:t>
            </a:r>
            <a:endParaRPr lang="en-US" sz="1600" dirty="0" smtClean="0"/>
          </a:p>
          <a:p>
            <a:pPr lvl="1"/>
            <a:r>
              <a:rPr lang="en-US" sz="1600" dirty="0" smtClean="0"/>
              <a:t>Custom (how much?) de-identified “limited datasets” </a:t>
            </a:r>
          </a:p>
          <a:p>
            <a:pPr lvl="1"/>
            <a:r>
              <a:rPr lang="en-US" sz="1600" dirty="0" smtClean="0"/>
              <a:t>Hardened and secure hosting environment. </a:t>
            </a:r>
          </a:p>
          <a:p>
            <a:pPr lvl="1"/>
            <a:r>
              <a:rPr lang="en-US" sz="1600" dirty="0" smtClean="0"/>
              <a:t>DUAs, IRB and applying a “Trust Differential”</a:t>
            </a:r>
            <a:r>
              <a:rPr lang="en-US" sz="1600" baseline="30000" dirty="0" smtClean="0"/>
              <a:t>3</a:t>
            </a:r>
            <a:r>
              <a:rPr lang="en-US" sz="1600" dirty="0" smtClean="0"/>
              <a:t> through restricted enrollment</a:t>
            </a:r>
          </a:p>
          <a:p>
            <a:pPr lvl="1"/>
            <a:r>
              <a:rPr lang="en-US" sz="1600" dirty="0" smtClean="0"/>
              <a:t>Recognizing Cancer population is somewhat unique</a:t>
            </a:r>
          </a:p>
          <a:p>
            <a:pPr lvl="1"/>
            <a:r>
              <a:rPr lang="en-US" sz="1600" dirty="0" smtClean="0"/>
              <a:t>Project limited to Cancer only</a:t>
            </a:r>
          </a:p>
          <a:p>
            <a:endParaRPr lang="en-US" sz="2000" dirty="0"/>
          </a:p>
          <a:p>
            <a:endParaRPr lang="en-US" sz="2000" dirty="0" smtClean="0"/>
          </a:p>
          <a:p>
            <a:pPr lvl="1"/>
            <a:endParaRPr lang="en-US" sz="1600" dirty="0"/>
          </a:p>
        </p:txBody>
      </p:sp>
      <p:sp>
        <p:nvSpPr>
          <p:cNvPr id="4" name="TextBox 3"/>
          <p:cNvSpPr txBox="1"/>
          <p:nvPr/>
        </p:nvSpPr>
        <p:spPr>
          <a:xfrm>
            <a:off x="1219200" y="6158299"/>
            <a:ext cx="3581400" cy="276999"/>
          </a:xfrm>
          <a:prstGeom prst="rect">
            <a:avLst/>
          </a:prstGeom>
          <a:noFill/>
        </p:spPr>
        <p:txBody>
          <a:bodyPr wrap="square" rtlCol="0">
            <a:spAutoFit/>
          </a:bodyPr>
          <a:lstStyle/>
          <a:p>
            <a:r>
              <a:rPr lang="en-US" sz="1200" dirty="0" smtClean="0">
                <a:solidFill>
                  <a:schemeClr val="accent1">
                    <a:lumMod val="50000"/>
                  </a:schemeClr>
                </a:solidFill>
              </a:rPr>
              <a:t>3:  Benitez and </a:t>
            </a:r>
            <a:r>
              <a:rPr lang="en-US" sz="1200" dirty="0" err="1" smtClean="0">
                <a:solidFill>
                  <a:schemeClr val="accent1">
                    <a:lumMod val="50000"/>
                  </a:schemeClr>
                </a:solidFill>
              </a:rPr>
              <a:t>Malin</a:t>
            </a:r>
            <a:r>
              <a:rPr lang="en-US" sz="1200" dirty="0" smtClean="0">
                <a:solidFill>
                  <a:schemeClr val="accent1">
                    <a:lumMod val="50000"/>
                  </a:schemeClr>
                </a:solidFill>
              </a:rPr>
              <a:t>, J Am Med info </a:t>
            </a:r>
            <a:r>
              <a:rPr lang="en-US" sz="1200" dirty="0" err="1" smtClean="0">
                <a:solidFill>
                  <a:schemeClr val="accent1">
                    <a:lumMod val="50000"/>
                  </a:schemeClr>
                </a:solidFill>
              </a:rPr>
              <a:t>Assoc</a:t>
            </a:r>
            <a:r>
              <a:rPr lang="en-US" sz="1200" dirty="0" smtClean="0">
                <a:solidFill>
                  <a:schemeClr val="accent1">
                    <a:lumMod val="50000"/>
                  </a:schemeClr>
                </a:solidFill>
              </a:rPr>
              <a:t> 2007</a:t>
            </a:r>
            <a:endParaRPr lang="en-US" sz="1200" dirty="0">
              <a:solidFill>
                <a:schemeClr val="accent1">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28600"/>
            <a:ext cx="1657350" cy="1247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617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51" y="215705"/>
            <a:ext cx="8424861" cy="1050925"/>
          </a:xfrm>
        </p:spPr>
        <p:txBody>
          <a:bodyPr>
            <a:normAutofit/>
          </a:bodyPr>
          <a:lstStyle/>
          <a:p>
            <a:r>
              <a:rPr lang="en-US" sz="2800" dirty="0" smtClean="0"/>
              <a:t>Donors &amp; Patients:  Change the social paradigm</a:t>
            </a:r>
            <a:endParaRPr lang="en-US" sz="1600" b="0" dirty="0"/>
          </a:p>
        </p:txBody>
      </p:sp>
      <p:sp>
        <p:nvSpPr>
          <p:cNvPr id="5" name="AutoShape 46" descr="Logo">
            <a:hlinkClick r:id="rId3" tooltip="Go to Cancer Commons Home"/>
          </p:cNvPr>
          <p:cNvSpPr>
            <a:spLocks noChangeAspect="1" noChangeArrowheads="1"/>
          </p:cNvSpPr>
          <p:nvPr/>
        </p:nvSpPr>
        <p:spPr bwMode="auto">
          <a:xfrm>
            <a:off x="155575" y="-203200"/>
            <a:ext cx="4210050" cy="431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210525" y="1463762"/>
            <a:ext cx="7388225" cy="4572000"/>
            <a:chOff x="155575" y="1371600"/>
            <a:chExt cx="7388225" cy="4572000"/>
          </a:xfrm>
        </p:grpSpPr>
        <p:pic>
          <p:nvPicPr>
            <p:cNvPr id="2050" name="Picture 2" descr="http://assets2.razoo.com/assets/media/images/000/055/687/images/size_550x415_TNBC%20logo%20FINAL%20-%20reg%201000.png?13148204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505" y="3092088"/>
              <a:ext cx="523270" cy="5655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5.googleusercontent.com/-RP-gi22l9U0/AAAAAAAAAAI/AAAAAAAAACk/0u6d4k81RCI/phot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5000" b="36000"/>
            <a:stretch/>
          </p:blipFill>
          <p:spPr bwMode="auto">
            <a:xfrm>
              <a:off x="357023" y="3729777"/>
              <a:ext cx="798676" cy="3088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logs.systempavers.com/image.axd?picture=2012%2F3%2FSG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299" y="4138384"/>
              <a:ext cx="617894" cy="6622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gv2-4.scribdassets.com/img/theme_banner/352/original/66a106d799/13074846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3686" y="4655140"/>
              <a:ext cx="880337" cy="37877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patentdocs.typepad.com/.a/6a00d83451ca1469e20133f341a95a970b-800w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7405" y="4953000"/>
              <a:ext cx="717950" cy="3136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connection.asco.org/Portals/0/Conquer%20Canc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5510" y="5437827"/>
              <a:ext cx="657778" cy="36099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mages.wikia.com/pathinfo/images/a/a9/Duke.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780" y="2538228"/>
              <a:ext cx="659308" cy="43357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t1.gstatic.com/images?q=tbn:ANd9GcTyYLCIHq4aLuxTjoXI7lYbVb3mC6HiYTXChaPyFHYg3FPM3qefe0QeKh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3136" y="4876800"/>
              <a:ext cx="933358" cy="2642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http://www.cancergoldstandard.org/Assets/Company/75d2b3df-6fa5-4e59-8e43-0914d1e5be27/AstraZenaca.jpg"/>
            <p:cNvPicPr>
              <a:picLocks noChangeAspect="1" noChangeArrowheads="1"/>
            </p:cNvPicPr>
            <p:nvPr/>
          </p:nvPicPr>
          <p:blipFill>
            <a:blip r:embed="rId12" cstate="print"/>
            <a:srcRect/>
            <a:stretch>
              <a:fillRect/>
            </a:stretch>
          </p:blipFill>
          <p:spPr bwMode="auto">
            <a:xfrm>
              <a:off x="4495800" y="2153627"/>
              <a:ext cx="959064" cy="323905"/>
            </a:xfrm>
            <a:prstGeom prst="rect">
              <a:avLst/>
            </a:prstGeom>
            <a:noFill/>
            <a:ln w="9525">
              <a:noFill/>
              <a:miter lim="800000"/>
              <a:headEnd/>
              <a:tailEnd/>
            </a:ln>
          </p:spPr>
        </p:pic>
        <p:pic>
          <p:nvPicPr>
            <p:cNvPr id="14" name="Picture 7" descr="Lilly"/>
            <p:cNvPicPr>
              <a:picLocks noChangeAspect="1" noChangeArrowheads="1"/>
            </p:cNvPicPr>
            <p:nvPr/>
          </p:nvPicPr>
          <p:blipFill>
            <a:blip r:embed="rId13" cstate="print"/>
            <a:srcRect/>
            <a:stretch>
              <a:fillRect/>
            </a:stretch>
          </p:blipFill>
          <p:spPr bwMode="auto">
            <a:xfrm>
              <a:off x="1496673" y="3021791"/>
              <a:ext cx="561057" cy="440275"/>
            </a:xfrm>
            <a:prstGeom prst="rect">
              <a:avLst/>
            </a:prstGeom>
            <a:noFill/>
            <a:ln w="9525">
              <a:noFill/>
              <a:miter lim="800000"/>
              <a:headEnd/>
              <a:tailEnd/>
            </a:ln>
          </p:spPr>
        </p:pic>
        <p:pic>
          <p:nvPicPr>
            <p:cNvPr id="15" name="Picture 11" descr="http://www.cancergoldstandard.org/Assets/Company/e6b2d1e8-c873-4802-bcd1-6db81a20a834/Glaxo%20Smith%20Kline.gif"/>
            <p:cNvPicPr>
              <a:picLocks noChangeAspect="1" noChangeArrowheads="1"/>
            </p:cNvPicPr>
            <p:nvPr/>
          </p:nvPicPr>
          <p:blipFill>
            <a:blip r:embed="rId14" cstate="print"/>
            <a:srcRect/>
            <a:stretch>
              <a:fillRect/>
            </a:stretch>
          </p:blipFill>
          <p:spPr bwMode="auto">
            <a:xfrm>
              <a:off x="2444521" y="5334000"/>
              <a:ext cx="969120" cy="441764"/>
            </a:xfrm>
            <a:prstGeom prst="rect">
              <a:avLst/>
            </a:prstGeom>
            <a:noFill/>
            <a:ln w="9525">
              <a:noFill/>
              <a:miter lim="800000"/>
              <a:headEnd/>
              <a:tailEnd/>
            </a:ln>
          </p:spPr>
        </p:pic>
        <p:pic>
          <p:nvPicPr>
            <p:cNvPr id="16" name="Picture 15" descr="http://www.cancergoldstandard.org/Assets/Company/5532f20d-4352-4e22-9c89-01e3d9cd9768/Pharmaceutical%20Product%20Development,%20Inc..jpg"/>
            <p:cNvPicPr>
              <a:picLocks noChangeAspect="1" noChangeArrowheads="1"/>
            </p:cNvPicPr>
            <p:nvPr/>
          </p:nvPicPr>
          <p:blipFill>
            <a:blip r:embed="rId15" cstate="print"/>
            <a:srcRect/>
            <a:stretch>
              <a:fillRect/>
            </a:stretch>
          </p:blipFill>
          <p:spPr bwMode="auto">
            <a:xfrm>
              <a:off x="2473911" y="2591537"/>
              <a:ext cx="662231" cy="304063"/>
            </a:xfrm>
            <a:prstGeom prst="rect">
              <a:avLst/>
            </a:prstGeom>
            <a:noFill/>
            <a:ln w="9525">
              <a:noFill/>
              <a:miter lim="800000"/>
              <a:headEnd/>
              <a:tailEnd/>
            </a:ln>
          </p:spPr>
        </p:pic>
        <p:pic>
          <p:nvPicPr>
            <p:cNvPr id="17" name="Picture 25" descr="http://www.cancergoldstandard.org/Assets/Company/6bf82fda-269b-4413-b332-b9503c3c87a7/Johnson%20&amp;%20Johnson.gif"/>
            <p:cNvPicPr>
              <a:picLocks noChangeAspect="1" noChangeArrowheads="1"/>
            </p:cNvPicPr>
            <p:nvPr/>
          </p:nvPicPr>
          <p:blipFill>
            <a:blip r:embed="rId16" cstate="print"/>
            <a:srcRect/>
            <a:stretch>
              <a:fillRect/>
            </a:stretch>
          </p:blipFill>
          <p:spPr bwMode="auto">
            <a:xfrm>
              <a:off x="6279433" y="1371600"/>
              <a:ext cx="1111967" cy="304996"/>
            </a:xfrm>
            <a:prstGeom prst="rect">
              <a:avLst/>
            </a:prstGeom>
            <a:noFill/>
            <a:ln w="9525">
              <a:noFill/>
              <a:miter lim="800000"/>
              <a:headEnd/>
              <a:tailEnd/>
            </a:ln>
          </p:spPr>
        </p:pic>
        <p:pic>
          <p:nvPicPr>
            <p:cNvPr id="19" name="Picture 2" descr="http://upload.wikimedia.org/wikipedia/en/thumb/2/2c/Sanofi.svg/150px-Sanofi.svg.png"/>
            <p:cNvPicPr>
              <a:picLocks noChangeAspect="1" noChangeArrowheads="1"/>
            </p:cNvPicPr>
            <p:nvPr/>
          </p:nvPicPr>
          <p:blipFill>
            <a:blip r:embed="rId17" cstate="print"/>
            <a:srcRect/>
            <a:stretch>
              <a:fillRect/>
            </a:stretch>
          </p:blipFill>
          <p:spPr bwMode="auto">
            <a:xfrm>
              <a:off x="2568169" y="3423220"/>
              <a:ext cx="511618" cy="541179"/>
            </a:xfrm>
            <a:prstGeom prst="rect">
              <a:avLst/>
            </a:prstGeom>
            <a:noFill/>
          </p:spPr>
        </p:pic>
        <p:pic>
          <p:nvPicPr>
            <p:cNvPr id="20" name="Picture 4" descr="http://wac.450f.edgecastcdn.net/80450F/103gbfrocks.com/files/2012/01/Covance.jpg"/>
            <p:cNvPicPr>
              <a:picLocks noChangeAspect="1" noChangeArrowheads="1"/>
            </p:cNvPicPr>
            <p:nvPr/>
          </p:nvPicPr>
          <p:blipFill>
            <a:blip r:embed="rId18" cstate="print"/>
            <a:srcRect/>
            <a:stretch>
              <a:fillRect/>
            </a:stretch>
          </p:blipFill>
          <p:spPr bwMode="auto">
            <a:xfrm>
              <a:off x="4683343" y="4797167"/>
              <a:ext cx="771521" cy="222061"/>
            </a:xfrm>
            <a:prstGeom prst="rect">
              <a:avLst/>
            </a:prstGeom>
            <a:noFill/>
          </p:spPr>
        </p:pic>
        <p:pic>
          <p:nvPicPr>
            <p:cNvPr id="21" name="Picture 6" descr="http://www.medzilla.com/images/mlnm.jpg"/>
            <p:cNvPicPr>
              <a:picLocks noChangeAspect="1" noChangeArrowheads="1"/>
            </p:cNvPicPr>
            <p:nvPr/>
          </p:nvPicPr>
          <p:blipFill>
            <a:blip r:embed="rId19" cstate="print"/>
            <a:srcRect/>
            <a:stretch>
              <a:fillRect/>
            </a:stretch>
          </p:blipFill>
          <p:spPr bwMode="auto">
            <a:xfrm>
              <a:off x="1426195" y="4426133"/>
              <a:ext cx="761045" cy="348275"/>
            </a:xfrm>
            <a:prstGeom prst="rect">
              <a:avLst/>
            </a:prstGeom>
            <a:noFill/>
          </p:spPr>
        </p:pic>
        <p:pic>
          <p:nvPicPr>
            <p:cNvPr id="22" name="Picture 8" descr="http://www.asnc.org/imageuploads/Astellas%20USA%20Foundation.jpg"/>
            <p:cNvPicPr>
              <a:picLocks noChangeAspect="1" noChangeArrowheads="1"/>
            </p:cNvPicPr>
            <p:nvPr/>
          </p:nvPicPr>
          <p:blipFill>
            <a:blip r:embed="rId20" cstate="print"/>
            <a:srcRect/>
            <a:stretch>
              <a:fillRect/>
            </a:stretch>
          </p:blipFill>
          <p:spPr bwMode="auto">
            <a:xfrm>
              <a:off x="3543968" y="2250152"/>
              <a:ext cx="695158" cy="398557"/>
            </a:xfrm>
            <a:prstGeom prst="rect">
              <a:avLst/>
            </a:prstGeom>
            <a:noFill/>
          </p:spPr>
        </p:pic>
        <p:pic>
          <p:nvPicPr>
            <p:cNvPr id="23" name="Picture 10" descr="http://blog.rddirections.com/wp-content/uploads/2010/01/quintiles-logo-2010.jpg"/>
            <p:cNvPicPr>
              <a:picLocks noChangeAspect="1" noChangeArrowheads="1"/>
            </p:cNvPicPr>
            <p:nvPr/>
          </p:nvPicPr>
          <p:blipFill>
            <a:blip r:embed="rId21" cstate="print"/>
            <a:srcRect/>
            <a:stretch>
              <a:fillRect/>
            </a:stretch>
          </p:blipFill>
          <p:spPr bwMode="auto">
            <a:xfrm>
              <a:off x="1295400" y="1863938"/>
              <a:ext cx="949572" cy="436053"/>
            </a:xfrm>
            <a:prstGeom prst="rect">
              <a:avLst/>
            </a:prstGeom>
            <a:noFill/>
          </p:spPr>
        </p:pic>
        <p:pic>
          <p:nvPicPr>
            <p:cNvPr id="24" name="Picture 1"/>
            <p:cNvPicPr>
              <a:picLocks noChangeAspect="1" noChangeArrowheads="1"/>
            </p:cNvPicPr>
            <p:nvPr/>
          </p:nvPicPr>
          <p:blipFill>
            <a:blip r:embed="rId22" cstate="print"/>
            <a:srcRect/>
            <a:stretch>
              <a:fillRect/>
            </a:stretch>
          </p:blipFill>
          <p:spPr bwMode="auto">
            <a:xfrm>
              <a:off x="3624555" y="2952142"/>
              <a:ext cx="474937" cy="368251"/>
            </a:xfrm>
            <a:prstGeom prst="rect">
              <a:avLst/>
            </a:prstGeom>
            <a:noFill/>
            <a:ln w="9525">
              <a:noFill/>
              <a:miter lim="800000"/>
              <a:headEnd/>
              <a:tailEnd/>
            </a:ln>
            <a:effectLst/>
          </p:spPr>
        </p:pic>
        <p:pic>
          <p:nvPicPr>
            <p:cNvPr id="25" name="Picture 1"/>
            <p:cNvPicPr>
              <a:picLocks noChangeAspect="1" noChangeArrowheads="1"/>
            </p:cNvPicPr>
            <p:nvPr/>
          </p:nvPicPr>
          <p:blipFill>
            <a:blip r:embed="rId23" cstate="print"/>
            <a:srcRect/>
            <a:stretch>
              <a:fillRect/>
            </a:stretch>
          </p:blipFill>
          <p:spPr bwMode="auto">
            <a:xfrm>
              <a:off x="3561398" y="4908821"/>
              <a:ext cx="804560" cy="301712"/>
            </a:xfrm>
            <a:prstGeom prst="rect">
              <a:avLst/>
            </a:prstGeom>
            <a:noFill/>
            <a:ln w="9525">
              <a:noFill/>
              <a:miter lim="800000"/>
              <a:headEnd/>
              <a:tailEnd/>
            </a:ln>
            <a:effectLst/>
          </p:spPr>
        </p:pic>
        <p:pic>
          <p:nvPicPr>
            <p:cNvPr id="26" name="Picture 2"/>
            <p:cNvPicPr>
              <a:picLocks noChangeAspect="1" noChangeArrowheads="1"/>
            </p:cNvPicPr>
            <p:nvPr/>
          </p:nvPicPr>
          <p:blipFill>
            <a:blip r:embed="rId24" cstate="print"/>
            <a:srcRect/>
            <a:stretch>
              <a:fillRect/>
            </a:stretch>
          </p:blipFill>
          <p:spPr bwMode="auto">
            <a:xfrm>
              <a:off x="1423309" y="3688718"/>
              <a:ext cx="637698" cy="400927"/>
            </a:xfrm>
            <a:prstGeom prst="rect">
              <a:avLst/>
            </a:prstGeom>
            <a:noFill/>
            <a:ln w="9525">
              <a:noFill/>
              <a:miter lim="800000"/>
              <a:headEnd/>
              <a:tailEnd/>
            </a:ln>
            <a:effectLst/>
          </p:spPr>
        </p:pic>
        <p:pic>
          <p:nvPicPr>
            <p:cNvPr id="27" name="Picture 2" descr="http://4.bp.blogspot.com/_AcBUSVxs82w/TJXPUTwjy8I/AAAAAAAAhow/pbFYjnwkwxQ/s1600/SAS_Logo.jpg"/>
            <p:cNvPicPr>
              <a:picLocks noChangeAspect="1" noChangeArrowheads="1"/>
            </p:cNvPicPr>
            <p:nvPr/>
          </p:nvPicPr>
          <p:blipFill>
            <a:blip r:embed="rId25" cstate="print"/>
            <a:srcRect/>
            <a:stretch>
              <a:fillRect/>
            </a:stretch>
          </p:blipFill>
          <p:spPr bwMode="auto">
            <a:xfrm>
              <a:off x="438880" y="5410200"/>
              <a:ext cx="585437" cy="311785"/>
            </a:xfrm>
            <a:prstGeom prst="rect">
              <a:avLst/>
            </a:prstGeom>
            <a:noFill/>
          </p:spPr>
        </p:pic>
        <p:pic>
          <p:nvPicPr>
            <p:cNvPr id="28" name="Picture 7" descr="720px-US-NIH-NCI-Logo">
              <a:hlinkClick r:id="rId26"/>
            </p:cNvPr>
            <p:cNvPicPr>
              <a:picLocks noChangeAspect="1" noChangeArrowheads="1"/>
            </p:cNvPicPr>
            <p:nvPr/>
          </p:nvPicPr>
          <p:blipFill>
            <a:blip r:embed="rId27" cstate="print"/>
            <a:srcRect/>
            <a:stretch>
              <a:fillRect/>
            </a:stretch>
          </p:blipFill>
          <p:spPr bwMode="auto">
            <a:xfrm>
              <a:off x="3650439" y="3525609"/>
              <a:ext cx="404205" cy="335137"/>
            </a:xfrm>
            <a:prstGeom prst="rect">
              <a:avLst/>
            </a:prstGeom>
            <a:noFill/>
            <a:ln w="9525">
              <a:noFill/>
              <a:miter lim="800000"/>
              <a:headEnd/>
              <a:tailEnd/>
            </a:ln>
          </p:spPr>
        </p:pic>
        <p:pic>
          <p:nvPicPr>
            <p:cNvPr id="29" name="Picture 9" descr="File:Food and Drug Administration logo.svg">
              <a:hlinkClick r:id="rId28"/>
            </p:cNvPr>
            <p:cNvPicPr>
              <a:picLocks noChangeAspect="1" noChangeArrowheads="1"/>
            </p:cNvPicPr>
            <p:nvPr/>
          </p:nvPicPr>
          <p:blipFill>
            <a:blip r:embed="rId29" cstate="print"/>
            <a:srcRect/>
            <a:stretch>
              <a:fillRect/>
            </a:stretch>
          </p:blipFill>
          <p:spPr bwMode="auto">
            <a:xfrm>
              <a:off x="5630308" y="4880279"/>
              <a:ext cx="429328" cy="246181"/>
            </a:xfrm>
            <a:prstGeom prst="rect">
              <a:avLst/>
            </a:prstGeom>
            <a:noFill/>
            <a:ln w="9525">
              <a:noFill/>
              <a:miter lim="800000"/>
              <a:headEnd/>
              <a:tailEnd/>
            </a:ln>
          </p:spPr>
        </p:pic>
        <p:pic>
          <p:nvPicPr>
            <p:cNvPr id="30" name="Picture 7" descr="http://t3.gstatic.com/images?q=tbn:ANd9GcTGgS-fAafPrZ61S7wOcc7ZaBy5lFacHMyNavelzLWStb9pFuyWaw"/>
            <p:cNvPicPr>
              <a:picLocks noChangeAspect="1" noChangeArrowheads="1"/>
            </p:cNvPicPr>
            <p:nvPr/>
          </p:nvPicPr>
          <p:blipFill rotWithShape="1">
            <a:blip r:embed="rId30" cstate="print"/>
            <a:srcRect t="30920" b="34540"/>
            <a:stretch/>
          </p:blipFill>
          <p:spPr bwMode="auto">
            <a:xfrm>
              <a:off x="2426013" y="4077086"/>
              <a:ext cx="900094" cy="310891"/>
            </a:xfrm>
            <a:prstGeom prst="rect">
              <a:avLst/>
            </a:prstGeom>
            <a:noFill/>
            <a:ln w="9525">
              <a:noFill/>
              <a:miter lim="800000"/>
              <a:headEnd/>
              <a:tailEnd/>
            </a:ln>
          </p:spPr>
        </p:pic>
        <p:pic>
          <p:nvPicPr>
            <p:cNvPr id="2066" name="Picture 18" descr="http://nchc.org/sites/default/files/imagecache/homepage_members/members/C-Change%20logo.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621098" y="3992902"/>
              <a:ext cx="616660" cy="58729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www.clincase.com/images/cdisc%20logo_circleR_RGB.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541402" y="3279766"/>
              <a:ext cx="736210" cy="36125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www.c-path.org/images/CAMD/CAMD-01.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18651" y="1869424"/>
              <a:ext cx="604123" cy="49277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www.thedoctorstv.com/files/Image/3054/ZERO-Prostate-Cancer.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474153" y="1388080"/>
              <a:ext cx="551144" cy="440916"/>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xa.yimg.com/kq/groups/1353894/homepage/name/homepage.jpg?type=sn"/>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678346" y="2766802"/>
              <a:ext cx="523464" cy="406516"/>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s://si0.twimg.com/profile_images/1419125851/225389_149635851773917_143788732358629_290409_5688311_n.jpg"/>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t="21567" b="27227"/>
            <a:stretch/>
          </p:blipFill>
          <p:spPr bwMode="auto">
            <a:xfrm>
              <a:off x="5550841" y="1462859"/>
              <a:ext cx="748091" cy="510752"/>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http://www.noreenfraserfoundation.org/wp-content/uploads/2009/11/75.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550841" y="2098945"/>
              <a:ext cx="748091" cy="38200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ttp://3.bp.blogspot.com/_VZOTdxrbKvQ/SbRpB_tRHYI/AAAAAAAAAZo/ARPbW3mYU4U/s400/The+Life+Raft+Group.gif"/>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5565382" y="2733995"/>
              <a:ext cx="606754" cy="592596"/>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http://www.giveforward.org/blog/wp-content/uploads/2010/02/mylifeline.org.jp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5486400" y="3326775"/>
              <a:ext cx="914014" cy="418793"/>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http://www.patientresource.com/userfiles/image/ResearchAdvocacyNetwork_Sept.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582670" y="4067271"/>
              <a:ext cx="671229" cy="688115"/>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http://www.stcworks.ca/wp-content/uploads/2011/04/FasterCures_LogoTag3.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05200" y="4057820"/>
              <a:ext cx="801102" cy="336192"/>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http://4.bp.blogspot.com/_oH2MhbrlKuY/SBS5MtY7iaI/AAAAAAAAAS0/XhG25XJr150/s400/yellow_band_b.gif"/>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453298" y="1667238"/>
              <a:ext cx="502308" cy="586027"/>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http://www.pennyscruisecrew.com/static/imago/2521/MMRF_HiRes%20Logo_Color_wTag_Web%20Use%5b1%5d.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6318312" y="2185165"/>
              <a:ext cx="838677" cy="636816"/>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http://upload.wikimedia.org/wikipedia/en/6/6b/ASCO-Logo.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6317203" y="2835715"/>
              <a:ext cx="859155" cy="433157"/>
            </a:xfrm>
            <a:prstGeom prst="rect">
              <a:avLst/>
            </a:prstGeom>
            <a:noFill/>
            <a:extLst>
              <a:ext uri="{909E8E84-426E-40DD-AFC4-6F175D3DCCD1}">
                <a14:hiddenFill xmlns:a14="http://schemas.microsoft.com/office/drawing/2010/main">
                  <a:solidFill>
                    <a:srgbClr val="FFFFFF"/>
                  </a:solidFill>
                </a14:hiddenFill>
              </a:ext>
            </a:extLst>
          </p:spPr>
        </p:pic>
        <p:pic>
          <p:nvPicPr>
            <p:cNvPr id="2095" name="Picture 47" descr="C:\Users\nm55128\Desktop\logo.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577607" y="5634307"/>
              <a:ext cx="865013" cy="164517"/>
            </a:xfrm>
            <a:prstGeom prst="rect">
              <a:avLst/>
            </a:prstGeom>
            <a:noFill/>
            <a:extLst>
              <a:ext uri="{909E8E84-426E-40DD-AFC4-6F175D3DCCD1}">
                <a14:hiddenFill xmlns:a14="http://schemas.microsoft.com/office/drawing/2010/main">
                  <a:solidFill>
                    <a:srgbClr val="FFFFFF"/>
                  </a:solidFill>
                </a14:hiddenFill>
              </a:ext>
            </a:extLst>
          </p:spPr>
        </p:pic>
        <p:pic>
          <p:nvPicPr>
            <p:cNvPr id="2097" name="Picture 49" descr="http://paworld.net/jobs/MSKCC.jp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6341896" y="4033661"/>
              <a:ext cx="908025" cy="353337"/>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51" descr="http://www.ghgroup.com/images/ghg_logo.gif"/>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425785" y="3255542"/>
              <a:ext cx="562427" cy="427445"/>
            </a:xfrm>
            <a:prstGeom prst="rect">
              <a:avLst/>
            </a:prstGeom>
            <a:noFill/>
            <a:extLst>
              <a:ext uri="{909E8E84-426E-40DD-AFC4-6F175D3DCCD1}">
                <a14:hiddenFill xmlns:a14="http://schemas.microsoft.com/office/drawing/2010/main">
                  <a:solidFill>
                    <a:srgbClr val="FFFFFF"/>
                  </a:solidFill>
                </a14:hiddenFill>
              </a:ext>
            </a:extLst>
          </p:spPr>
        </p:pic>
        <p:pic>
          <p:nvPicPr>
            <p:cNvPr id="2101" name="Picture 53" descr="http://gallery.mnpcc.org/var/albums/NASPCC/NASPCC-logo-large.jpg?m=1320812740"/>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2552692" y="1451856"/>
              <a:ext cx="453892" cy="529540"/>
            </a:xfrm>
            <a:prstGeom prst="rect">
              <a:avLst/>
            </a:prstGeom>
            <a:noFill/>
            <a:extLst>
              <a:ext uri="{909E8E84-426E-40DD-AFC4-6F175D3DCCD1}">
                <a14:hiddenFill xmlns:a14="http://schemas.microsoft.com/office/drawing/2010/main">
                  <a:solidFill>
                    <a:srgbClr val="FFFFFF"/>
                  </a:solidFill>
                </a14:hiddenFill>
              </a:ext>
            </a:extLst>
          </p:spPr>
        </p:pic>
        <p:pic>
          <p:nvPicPr>
            <p:cNvPr id="2103" name="Picture 55" descr="http://t1.gstatic.com/images?q=tbn:ANd9GcRHrq5wouQvGgf2gWWGIOn8WYQPZPv4IOPCtaQ4BppN8YdPk_TAiP9AY68_"/>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84299" y="1417819"/>
              <a:ext cx="759182" cy="487377"/>
            </a:xfrm>
            <a:prstGeom prst="rect">
              <a:avLst/>
            </a:prstGeom>
            <a:noFill/>
            <a:extLst>
              <a:ext uri="{909E8E84-426E-40DD-AFC4-6F175D3DCCD1}">
                <a14:hiddenFill xmlns:a14="http://schemas.microsoft.com/office/drawing/2010/main">
                  <a:solidFill>
                    <a:srgbClr val="FFFFFF"/>
                  </a:solidFill>
                </a14:hiddenFill>
              </a:ext>
            </a:extLst>
          </p:spPr>
        </p:pic>
        <p:pic>
          <p:nvPicPr>
            <p:cNvPr id="2105" name="Picture 57" descr="http://profile.ak.fbcdn.net/hprofile-ak-snc4/50269_230996402523_2581350_n.jp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1454145" y="2419907"/>
              <a:ext cx="487576" cy="650101"/>
            </a:xfrm>
            <a:prstGeom prst="rect">
              <a:avLst/>
            </a:prstGeom>
            <a:noFill/>
            <a:extLst>
              <a:ext uri="{909E8E84-426E-40DD-AFC4-6F175D3DCCD1}">
                <a14:hiddenFill xmlns:a14="http://schemas.microsoft.com/office/drawing/2010/main">
                  <a:solidFill>
                    <a:srgbClr val="FFFFFF"/>
                  </a:solidFill>
                </a14:hiddenFill>
              </a:ext>
            </a:extLst>
          </p:spPr>
        </p:pic>
        <p:pic>
          <p:nvPicPr>
            <p:cNvPr id="2107" name="Picture 59" descr="http://images.eonline.com/eol_images/Entire_Site/201166/MRA_266x951.jp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2445165" y="2974399"/>
              <a:ext cx="634622" cy="302201"/>
            </a:xfrm>
            <a:prstGeom prst="rect">
              <a:avLst/>
            </a:prstGeom>
            <a:noFill/>
            <a:extLst>
              <a:ext uri="{909E8E84-426E-40DD-AFC4-6F175D3DCCD1}">
                <a14:hiddenFill xmlns:a14="http://schemas.microsoft.com/office/drawing/2010/main">
                  <a:solidFill>
                    <a:srgbClr val="FFFFFF"/>
                  </a:solidFill>
                </a14:hiddenFill>
              </a:ext>
            </a:extLst>
          </p:spPr>
        </p:pic>
        <p:pic>
          <p:nvPicPr>
            <p:cNvPr id="2109" name="Picture 61" descr="http://www.n-square.org/wp-content/uploads/2012/01/cdt.pn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2362200" y="1913661"/>
              <a:ext cx="967511" cy="600939"/>
            </a:xfrm>
            <a:prstGeom prst="rect">
              <a:avLst/>
            </a:prstGeom>
            <a:noFill/>
            <a:extLst>
              <a:ext uri="{909E8E84-426E-40DD-AFC4-6F175D3DCCD1}">
                <a14:hiddenFill xmlns:a14="http://schemas.microsoft.com/office/drawing/2010/main">
                  <a:solidFill>
                    <a:srgbClr val="FFFFFF"/>
                  </a:solidFill>
                </a14:hiddenFill>
              </a:ext>
            </a:extLst>
          </p:spPr>
        </p:pic>
        <p:pic>
          <p:nvPicPr>
            <p:cNvPr id="2111" name="Picture 63" descr="http://profile.ak.fbcdn.net/hprofile-ak-snc4/157903_363087630388029_861336794_n.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638764" y="1648161"/>
              <a:ext cx="803688" cy="33933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www.business-mongolia.com/wp-content/uploads/2010/08/1_HoganLovells_382_300dpiRGB.JP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5672685" y="5392448"/>
              <a:ext cx="304782" cy="40637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p:cNvPicPr>
              <a:picLocks noChangeAspect="1" noChangeArrowheads="1"/>
            </p:cNvPicPr>
            <p:nvPr/>
          </p:nvPicPr>
          <p:blipFill rotWithShape="1">
            <a:blip r:embed="rId55" cstate="print">
              <a:extLst>
                <a:ext uri="{28A0092B-C50C-407E-A947-70E740481C1C}">
                  <a14:useLocalDpi xmlns:a14="http://schemas.microsoft.com/office/drawing/2010/main" val="0"/>
                </a:ext>
              </a:extLst>
            </a:blip>
            <a:srcRect l="15363" t="28493" r="58185" b="62991"/>
            <a:stretch/>
          </p:blipFill>
          <p:spPr bwMode="auto">
            <a:xfrm>
              <a:off x="6404227" y="5503901"/>
              <a:ext cx="878955" cy="2358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nm55128\Desktop\HCIT%20Logo%20Tagline%20350.pn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376170" y="5562600"/>
              <a:ext cx="868802" cy="1621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greenroompr.com/wp-content/themes/greenie/images/logo.gif">
              <a:hlinkClick r:id="rId57"/>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6626853" y="4685349"/>
              <a:ext cx="270577" cy="60128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themmrf.org/assets/mlnm-takeda-logo-2010.png"/>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4537262" y="1460140"/>
              <a:ext cx="720768" cy="3279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5575" y="1371600"/>
              <a:ext cx="7388225" cy="4572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 name="Picture 58" descr="174834_20531316728_3694083_n.jpg"/>
          <p:cNvPicPr>
            <a:picLocks noChangeAspect="1"/>
          </p:cNvPicPr>
          <p:nvPr/>
        </p:nvPicPr>
        <p:blipFill>
          <a:blip r:embed="rId60"/>
          <a:stretch>
            <a:fillRect/>
          </a:stretch>
        </p:blipFill>
        <p:spPr>
          <a:xfrm>
            <a:off x="7919317" y="4943627"/>
            <a:ext cx="870334" cy="870334"/>
          </a:xfrm>
          <a:prstGeom prst="rect">
            <a:avLst/>
          </a:prstGeom>
        </p:spPr>
      </p:pic>
      <p:pic>
        <p:nvPicPr>
          <p:cNvPr id="60" name="Picture 59" descr="Twitter.png"/>
          <p:cNvPicPr>
            <a:picLocks noChangeAspect="1"/>
          </p:cNvPicPr>
          <p:nvPr/>
        </p:nvPicPr>
        <p:blipFill>
          <a:blip r:embed="rId61"/>
          <a:stretch>
            <a:fillRect/>
          </a:stretch>
        </p:blipFill>
        <p:spPr>
          <a:xfrm>
            <a:off x="7919317" y="3315126"/>
            <a:ext cx="870334" cy="870334"/>
          </a:xfrm>
          <a:prstGeom prst="rect">
            <a:avLst/>
          </a:prstGeom>
        </p:spPr>
      </p:pic>
      <p:pic>
        <p:nvPicPr>
          <p:cNvPr id="61" name="Picture 60" descr="blog-1.jpg"/>
          <p:cNvPicPr>
            <a:picLocks noChangeAspect="1"/>
          </p:cNvPicPr>
          <p:nvPr/>
        </p:nvPicPr>
        <p:blipFill>
          <a:blip r:embed="rId62"/>
          <a:stretch>
            <a:fillRect/>
          </a:stretch>
        </p:blipFill>
        <p:spPr>
          <a:xfrm>
            <a:off x="7841646" y="1658023"/>
            <a:ext cx="1025676" cy="1025676"/>
          </a:xfrm>
          <a:prstGeom prst="rect">
            <a:avLst/>
          </a:prstGeom>
        </p:spPr>
      </p:pic>
    </p:spTree>
    <p:extLst>
      <p:ext uri="{BB962C8B-B14F-4D97-AF65-F5344CB8AC3E}">
        <p14:creationId xmlns:p14="http://schemas.microsoft.com/office/powerpoint/2010/main" val="77973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38894" y="1063172"/>
            <a:ext cx="9129713" cy="97472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Rectangle 133"/>
          <p:cNvSpPr/>
          <p:nvPr/>
        </p:nvSpPr>
        <p:spPr>
          <a:xfrm>
            <a:off x="0" y="4648285"/>
            <a:ext cx="9144000" cy="97313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ounded Rectangle 62"/>
          <p:cNvSpPr/>
          <p:nvPr/>
        </p:nvSpPr>
        <p:spPr>
          <a:xfrm>
            <a:off x="4165598" y="3945022"/>
            <a:ext cx="2311402" cy="57150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5F5F5F"/>
                </a:solidFill>
              </a:rPr>
              <a:t>IT Framework</a:t>
            </a:r>
          </a:p>
        </p:txBody>
      </p:sp>
      <p:sp>
        <p:nvSpPr>
          <p:cNvPr id="136" name="Rectangle 135"/>
          <p:cNvSpPr/>
          <p:nvPr/>
        </p:nvSpPr>
        <p:spPr>
          <a:xfrm>
            <a:off x="0" y="2914733"/>
            <a:ext cx="9129713" cy="97472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77625" y="148772"/>
            <a:ext cx="7954963" cy="914400"/>
          </a:xfrm>
        </p:spPr>
        <p:txBody>
          <a:bodyPr>
            <a:normAutofit/>
          </a:bodyPr>
          <a:lstStyle/>
          <a:p>
            <a:pPr>
              <a:defRPr/>
            </a:pPr>
            <a:r>
              <a:rPr lang="en-US" sz="2800" dirty="0" smtClean="0">
                <a:solidFill>
                  <a:schemeClr val="accent1">
                    <a:lumMod val="75000"/>
                  </a:schemeClr>
                </a:solidFill>
              </a:rPr>
              <a:t>Long term implementation plan</a:t>
            </a:r>
            <a:endParaRPr lang="en-US" sz="2800" dirty="0">
              <a:solidFill>
                <a:schemeClr val="accent1">
                  <a:lumMod val="75000"/>
                </a:schemeClr>
              </a:solidFill>
            </a:endParaRPr>
          </a:p>
        </p:txBody>
      </p:sp>
      <p:sp>
        <p:nvSpPr>
          <p:cNvPr id="13" name="Rounded Rectangle 12"/>
          <p:cNvSpPr/>
          <p:nvPr/>
        </p:nvSpPr>
        <p:spPr>
          <a:xfrm>
            <a:off x="1905000" y="2133600"/>
            <a:ext cx="914400" cy="3306585"/>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5F5F5F"/>
                </a:solidFill>
              </a:rPr>
              <a:t>Release de-identified comparator arm data “as is</a:t>
            </a:r>
            <a:r>
              <a:rPr lang="en-US" sz="1200" dirty="0" smtClean="0">
                <a:solidFill>
                  <a:srgbClr val="5F5F5F"/>
                </a:solidFill>
              </a:rPr>
              <a:t>”</a:t>
            </a:r>
          </a:p>
          <a:p>
            <a:pPr algn="ctr">
              <a:defRPr/>
            </a:pPr>
            <a:endParaRPr lang="en-US" sz="1200" dirty="0">
              <a:solidFill>
                <a:srgbClr val="5F5F5F"/>
              </a:solidFill>
            </a:endParaRPr>
          </a:p>
          <a:p>
            <a:pPr algn="ctr">
              <a:defRPr/>
            </a:pPr>
            <a:r>
              <a:rPr lang="en-US" sz="1200" dirty="0">
                <a:solidFill>
                  <a:srgbClr val="5F5F5F"/>
                </a:solidFill>
              </a:rPr>
              <a:t> (file share)</a:t>
            </a:r>
          </a:p>
        </p:txBody>
      </p:sp>
      <p:sp>
        <p:nvSpPr>
          <p:cNvPr id="14" name="Rounded Rectangle 13"/>
          <p:cNvSpPr/>
          <p:nvPr/>
        </p:nvSpPr>
        <p:spPr>
          <a:xfrm>
            <a:off x="4165598" y="3032210"/>
            <a:ext cx="2311402" cy="593725"/>
          </a:xfrm>
          <a:prstGeom prst="roundRect">
            <a:avLst>
              <a:gd name="adj" fmla="val 8029"/>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smtClean="0">
                <a:solidFill>
                  <a:srgbClr val="5F5F5F"/>
                </a:solidFill>
              </a:rPr>
              <a:t>Disease </a:t>
            </a:r>
            <a:r>
              <a:rPr lang="en-US" sz="1400" dirty="0">
                <a:solidFill>
                  <a:srgbClr val="5F5F5F"/>
                </a:solidFill>
              </a:rPr>
              <a:t>standards </a:t>
            </a:r>
          </a:p>
        </p:txBody>
      </p:sp>
      <p:sp>
        <p:nvSpPr>
          <p:cNvPr id="15" name="Rounded Rectangle 14"/>
          <p:cNvSpPr/>
          <p:nvPr/>
        </p:nvSpPr>
        <p:spPr>
          <a:xfrm>
            <a:off x="6934200" y="2914733"/>
            <a:ext cx="1781175" cy="1752600"/>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5F5F5F"/>
                </a:solidFill>
              </a:rPr>
              <a:t>Integrated </a:t>
            </a:r>
            <a:r>
              <a:rPr lang="en-US" sz="1200" dirty="0" smtClean="0">
                <a:solidFill>
                  <a:srgbClr val="5F5F5F"/>
                </a:solidFill>
              </a:rPr>
              <a:t>Database or 3</a:t>
            </a:r>
            <a:r>
              <a:rPr lang="en-US" sz="1200" baseline="30000" dirty="0" smtClean="0">
                <a:solidFill>
                  <a:srgbClr val="5F5F5F"/>
                </a:solidFill>
              </a:rPr>
              <a:t>rd</a:t>
            </a:r>
            <a:r>
              <a:rPr lang="en-US" sz="1200" dirty="0" smtClean="0">
                <a:solidFill>
                  <a:srgbClr val="5F5F5F"/>
                </a:solidFill>
              </a:rPr>
              <a:t> Party Warehouse (?) </a:t>
            </a:r>
            <a:endParaRPr lang="en-US" sz="1200" dirty="0">
              <a:solidFill>
                <a:srgbClr val="5F5F5F"/>
              </a:solidFill>
            </a:endParaRPr>
          </a:p>
          <a:p>
            <a:pPr algn="ctr">
              <a:defRPr/>
            </a:pPr>
            <a:endParaRPr lang="en-US" sz="1200" dirty="0">
              <a:solidFill>
                <a:srgbClr val="5F5F5F"/>
              </a:solidFill>
            </a:endParaRPr>
          </a:p>
          <a:p>
            <a:pPr algn="ctr">
              <a:defRPr/>
            </a:pPr>
            <a:r>
              <a:rPr lang="en-US" sz="1200" dirty="0">
                <a:solidFill>
                  <a:srgbClr val="5F5F5F"/>
                </a:solidFill>
              </a:rPr>
              <a:t>(Meta Analysis and disease </a:t>
            </a:r>
            <a:r>
              <a:rPr lang="en-US" sz="1200" dirty="0" smtClean="0">
                <a:solidFill>
                  <a:srgbClr val="5F5F5F"/>
                </a:solidFill>
              </a:rPr>
              <a:t>models, etc.)</a:t>
            </a:r>
            <a:endParaRPr lang="en-US" sz="1200" dirty="0">
              <a:solidFill>
                <a:srgbClr val="5F5F5F"/>
              </a:solidFill>
            </a:endParaRPr>
          </a:p>
        </p:txBody>
      </p:sp>
      <p:cxnSp>
        <p:nvCxnSpPr>
          <p:cNvPr id="6" name="Straight Connector 5"/>
          <p:cNvCxnSpPr/>
          <p:nvPr/>
        </p:nvCxnSpPr>
        <p:spPr>
          <a:xfrm flipV="1">
            <a:off x="152400" y="5814855"/>
            <a:ext cx="8915400" cy="12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5814855"/>
            <a:ext cx="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43200" y="5814855"/>
            <a:ext cx="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495800" y="5814855"/>
            <a:ext cx="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943600" y="5814855"/>
            <a:ext cx="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67600" y="5814855"/>
            <a:ext cx="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915400" y="5827555"/>
            <a:ext cx="0" cy="152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2483" name="TextBox 36"/>
          <p:cNvSpPr txBox="1">
            <a:spLocks noChangeArrowheads="1"/>
          </p:cNvSpPr>
          <p:nvPr/>
        </p:nvSpPr>
        <p:spPr bwMode="auto">
          <a:xfrm>
            <a:off x="1752600" y="5813270"/>
            <a:ext cx="914400" cy="307777"/>
          </a:xfrm>
          <a:prstGeom prst="rect">
            <a:avLst/>
          </a:prstGeom>
          <a:noFill/>
          <a:ln w="9525">
            <a:noFill/>
            <a:miter lim="800000"/>
            <a:headEnd/>
            <a:tailEnd/>
          </a:ln>
        </p:spPr>
        <p:txBody>
          <a:bodyPr>
            <a:spAutoFit/>
          </a:bodyPr>
          <a:lstStyle/>
          <a:p>
            <a:pPr algn="ctr"/>
            <a:r>
              <a:rPr lang="en-US" sz="1400" b="1"/>
              <a:t>2012</a:t>
            </a:r>
            <a:endParaRPr lang="en-US" b="1"/>
          </a:p>
        </p:txBody>
      </p:sp>
      <p:sp>
        <p:nvSpPr>
          <p:cNvPr id="62484" name="TextBox 47"/>
          <p:cNvSpPr txBox="1">
            <a:spLocks noChangeArrowheads="1"/>
          </p:cNvSpPr>
          <p:nvPr/>
        </p:nvSpPr>
        <p:spPr bwMode="auto">
          <a:xfrm>
            <a:off x="3352800" y="5811682"/>
            <a:ext cx="914400" cy="307777"/>
          </a:xfrm>
          <a:prstGeom prst="rect">
            <a:avLst/>
          </a:prstGeom>
          <a:noFill/>
          <a:ln w="9525">
            <a:noFill/>
            <a:miter lim="800000"/>
            <a:headEnd/>
            <a:tailEnd/>
          </a:ln>
        </p:spPr>
        <p:txBody>
          <a:bodyPr>
            <a:spAutoFit/>
          </a:bodyPr>
          <a:lstStyle/>
          <a:p>
            <a:pPr algn="ctr"/>
            <a:r>
              <a:rPr lang="en-US" sz="1400" b="1"/>
              <a:t>2013</a:t>
            </a:r>
            <a:endParaRPr lang="en-US" b="1"/>
          </a:p>
        </p:txBody>
      </p:sp>
      <p:sp>
        <p:nvSpPr>
          <p:cNvPr id="62485" name="TextBox 48"/>
          <p:cNvSpPr txBox="1">
            <a:spLocks noChangeArrowheads="1"/>
          </p:cNvSpPr>
          <p:nvPr/>
        </p:nvSpPr>
        <p:spPr bwMode="auto">
          <a:xfrm>
            <a:off x="6248400" y="5811682"/>
            <a:ext cx="914400" cy="307777"/>
          </a:xfrm>
          <a:prstGeom prst="rect">
            <a:avLst/>
          </a:prstGeom>
          <a:noFill/>
          <a:ln w="9525">
            <a:noFill/>
            <a:miter lim="800000"/>
            <a:headEnd/>
            <a:tailEnd/>
          </a:ln>
        </p:spPr>
        <p:txBody>
          <a:bodyPr>
            <a:spAutoFit/>
          </a:bodyPr>
          <a:lstStyle/>
          <a:p>
            <a:pPr algn="ctr"/>
            <a:r>
              <a:rPr lang="en-US" sz="1400" b="1"/>
              <a:t>2015</a:t>
            </a:r>
            <a:endParaRPr lang="en-US" b="1"/>
          </a:p>
        </p:txBody>
      </p:sp>
      <p:sp>
        <p:nvSpPr>
          <p:cNvPr id="62486" name="TextBox 49"/>
          <p:cNvSpPr txBox="1">
            <a:spLocks noChangeArrowheads="1"/>
          </p:cNvSpPr>
          <p:nvPr/>
        </p:nvSpPr>
        <p:spPr bwMode="auto">
          <a:xfrm>
            <a:off x="4800600" y="5814857"/>
            <a:ext cx="914400" cy="307777"/>
          </a:xfrm>
          <a:prstGeom prst="rect">
            <a:avLst/>
          </a:prstGeom>
          <a:noFill/>
          <a:ln w="9525">
            <a:noFill/>
            <a:miter lim="800000"/>
            <a:headEnd/>
            <a:tailEnd/>
          </a:ln>
        </p:spPr>
        <p:txBody>
          <a:bodyPr>
            <a:spAutoFit/>
          </a:bodyPr>
          <a:lstStyle/>
          <a:p>
            <a:pPr algn="ctr"/>
            <a:r>
              <a:rPr lang="en-US" sz="1400" b="1"/>
              <a:t>2014</a:t>
            </a:r>
            <a:endParaRPr lang="en-US" b="1"/>
          </a:p>
        </p:txBody>
      </p:sp>
      <p:sp>
        <p:nvSpPr>
          <p:cNvPr id="62487" name="TextBox 50"/>
          <p:cNvSpPr txBox="1">
            <a:spLocks noChangeArrowheads="1"/>
          </p:cNvSpPr>
          <p:nvPr/>
        </p:nvSpPr>
        <p:spPr bwMode="auto">
          <a:xfrm>
            <a:off x="7848600" y="5811682"/>
            <a:ext cx="914400" cy="307777"/>
          </a:xfrm>
          <a:prstGeom prst="rect">
            <a:avLst/>
          </a:prstGeom>
          <a:noFill/>
          <a:ln w="9525">
            <a:noFill/>
            <a:miter lim="800000"/>
            <a:headEnd/>
            <a:tailEnd/>
          </a:ln>
        </p:spPr>
        <p:txBody>
          <a:bodyPr>
            <a:spAutoFit/>
          </a:bodyPr>
          <a:lstStyle/>
          <a:p>
            <a:pPr algn="ctr"/>
            <a:r>
              <a:rPr lang="en-US" sz="1400" b="1"/>
              <a:t>2016</a:t>
            </a:r>
            <a:endParaRPr lang="en-US" b="1"/>
          </a:p>
        </p:txBody>
      </p:sp>
      <p:sp>
        <p:nvSpPr>
          <p:cNvPr id="60" name="Right Arrow 59"/>
          <p:cNvSpPr/>
          <p:nvPr/>
        </p:nvSpPr>
        <p:spPr bwMode="auto">
          <a:xfrm>
            <a:off x="6477000" y="4103727"/>
            <a:ext cx="533400" cy="339769"/>
          </a:xfrm>
          <a:prstGeom prst="rightArrow">
            <a:avLst>
              <a:gd name="adj1" fmla="val 60000"/>
              <a:gd name="adj2" fmla="val 50000"/>
            </a:avLst>
          </a:prstGeom>
          <a:solidFill>
            <a:srgbClr val="0070C0"/>
          </a:solid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4" name="Rounded Rectangle 63"/>
          <p:cNvSpPr/>
          <p:nvPr/>
        </p:nvSpPr>
        <p:spPr>
          <a:xfrm>
            <a:off x="4165598" y="4862596"/>
            <a:ext cx="4597402" cy="593725"/>
          </a:xfrm>
          <a:prstGeom prst="roundRect">
            <a:avLst>
              <a:gd name="adj" fmla="val 802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rgbClr val="5F5F5F"/>
                </a:solidFill>
              </a:rPr>
              <a:t>Research ad-hoc </a:t>
            </a:r>
            <a:r>
              <a:rPr lang="en-US" sz="1400" dirty="0">
                <a:solidFill>
                  <a:srgbClr val="5F5F5F"/>
                </a:solidFill>
              </a:rPr>
              <a:t>analysis</a:t>
            </a:r>
          </a:p>
        </p:txBody>
      </p:sp>
      <p:sp>
        <p:nvSpPr>
          <p:cNvPr id="69" name="Right Arrow 68"/>
          <p:cNvSpPr/>
          <p:nvPr/>
        </p:nvSpPr>
        <p:spPr bwMode="auto">
          <a:xfrm>
            <a:off x="6477000" y="3121903"/>
            <a:ext cx="533400" cy="365127"/>
          </a:xfrm>
          <a:prstGeom prst="rightArrow">
            <a:avLst>
              <a:gd name="adj1" fmla="val 60000"/>
              <a:gd name="adj2" fmla="val 50000"/>
            </a:avLst>
          </a:prstGeom>
          <a:solidFill>
            <a:srgbClr val="0070C0"/>
          </a:solid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6" name="Rounded Rectangle 85"/>
          <p:cNvSpPr/>
          <p:nvPr/>
        </p:nvSpPr>
        <p:spPr>
          <a:xfrm>
            <a:off x="457200" y="2185195"/>
            <a:ext cx="1066800" cy="3283827"/>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rgbClr val="5F5F5F"/>
                </a:solidFill>
              </a:rPr>
              <a:t>Pilot</a:t>
            </a:r>
            <a:endParaRPr lang="en-US" sz="1200" dirty="0" smtClean="0">
              <a:solidFill>
                <a:srgbClr val="5F5F5F"/>
              </a:solidFill>
            </a:endParaRPr>
          </a:p>
          <a:p>
            <a:pPr algn="ctr">
              <a:defRPr/>
            </a:pPr>
            <a:endParaRPr lang="en-US" sz="1200" dirty="0">
              <a:solidFill>
                <a:srgbClr val="5F5F5F"/>
              </a:solidFill>
            </a:endParaRPr>
          </a:p>
        </p:txBody>
      </p:sp>
      <p:grpSp>
        <p:nvGrpSpPr>
          <p:cNvPr id="9" name="Group 86"/>
          <p:cNvGrpSpPr>
            <a:grpSpLocks/>
          </p:cNvGrpSpPr>
          <p:nvPr/>
        </p:nvGrpSpPr>
        <p:grpSpPr bwMode="auto">
          <a:xfrm rot="-5400000">
            <a:off x="1531938" y="3292559"/>
            <a:ext cx="365125" cy="228600"/>
            <a:chOff x="2819400" y="2603498"/>
            <a:chExt cx="457199" cy="381001"/>
          </a:xfrm>
          <a:solidFill>
            <a:srgbClr val="0070C0"/>
          </a:solidFill>
        </p:grpSpPr>
        <p:sp>
          <p:nvSpPr>
            <p:cNvPr id="88" name="Right Arrow 87"/>
            <p:cNvSpPr/>
            <p:nvPr/>
          </p:nvSpPr>
          <p:spPr>
            <a:xfrm rot="5400000">
              <a:off x="2857500" y="2565400"/>
              <a:ext cx="381001" cy="457199"/>
            </a:xfrm>
            <a:prstGeom prst="rightArrow">
              <a:avLst>
                <a:gd name="adj1" fmla="val 60000"/>
                <a:gd name="adj2" fmla="val 50000"/>
              </a:avLst>
            </a:prstGeom>
            <a:grp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9" name="Right Arrow 4"/>
            <p:cNvSpPr/>
            <p:nvPr/>
          </p:nvSpPr>
          <p:spPr>
            <a:xfrm>
              <a:off x="2910840" y="2603498"/>
              <a:ext cx="274319" cy="267231"/>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p>
          </p:txBody>
        </p:sp>
      </p:grpSp>
      <p:sp>
        <p:nvSpPr>
          <p:cNvPr id="62497" name="TextBox 90"/>
          <p:cNvSpPr txBox="1">
            <a:spLocks noChangeArrowheads="1"/>
          </p:cNvSpPr>
          <p:nvPr/>
        </p:nvSpPr>
        <p:spPr bwMode="auto">
          <a:xfrm>
            <a:off x="152400" y="5818032"/>
            <a:ext cx="914400" cy="307777"/>
          </a:xfrm>
          <a:prstGeom prst="rect">
            <a:avLst/>
          </a:prstGeom>
          <a:noFill/>
          <a:ln w="9525">
            <a:noFill/>
            <a:miter lim="800000"/>
            <a:headEnd/>
            <a:tailEnd/>
          </a:ln>
        </p:spPr>
        <p:txBody>
          <a:bodyPr>
            <a:spAutoFit/>
          </a:bodyPr>
          <a:lstStyle/>
          <a:p>
            <a:pPr algn="ctr"/>
            <a:r>
              <a:rPr lang="en-US" sz="1400" b="1"/>
              <a:t>2011</a:t>
            </a:r>
            <a:endParaRPr lang="en-US" b="1"/>
          </a:p>
        </p:txBody>
      </p:sp>
      <p:grpSp>
        <p:nvGrpSpPr>
          <p:cNvPr id="10" name="Group 97"/>
          <p:cNvGrpSpPr>
            <a:grpSpLocks/>
          </p:cNvGrpSpPr>
          <p:nvPr/>
        </p:nvGrpSpPr>
        <p:grpSpPr bwMode="auto">
          <a:xfrm rot="16200000">
            <a:off x="1531938" y="5061034"/>
            <a:ext cx="365125" cy="228601"/>
            <a:chOff x="2819400" y="2603498"/>
            <a:chExt cx="457199" cy="381001"/>
          </a:xfrm>
          <a:solidFill>
            <a:srgbClr val="0070C0"/>
          </a:solidFill>
        </p:grpSpPr>
        <p:sp>
          <p:nvSpPr>
            <p:cNvPr id="99" name="Right Arrow 98"/>
            <p:cNvSpPr/>
            <p:nvPr/>
          </p:nvSpPr>
          <p:spPr>
            <a:xfrm rot="5400000">
              <a:off x="2857499" y="2565399"/>
              <a:ext cx="381001" cy="457199"/>
            </a:xfrm>
            <a:prstGeom prst="rightArrow">
              <a:avLst>
                <a:gd name="adj1" fmla="val 60000"/>
                <a:gd name="adj2" fmla="val 50000"/>
              </a:avLst>
            </a:prstGeom>
            <a:grp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0" name="Right Arrow 4"/>
            <p:cNvSpPr/>
            <p:nvPr/>
          </p:nvSpPr>
          <p:spPr>
            <a:xfrm>
              <a:off x="2911475" y="2603498"/>
              <a:ext cx="273049" cy="266701"/>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p>
          </p:txBody>
        </p:sp>
      </p:grpSp>
      <p:sp>
        <p:nvSpPr>
          <p:cNvPr id="93" name="Isosceles Triangle 92"/>
          <p:cNvSpPr/>
          <p:nvPr/>
        </p:nvSpPr>
        <p:spPr>
          <a:xfrm>
            <a:off x="2392868" y="5832319"/>
            <a:ext cx="212725" cy="2952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7" name="Straight Connector 136"/>
          <p:cNvCxnSpPr>
            <a:endCxn id="93" idx="0"/>
          </p:cNvCxnSpPr>
          <p:nvPr/>
        </p:nvCxnSpPr>
        <p:spPr>
          <a:xfrm>
            <a:off x="2499230" y="1814356"/>
            <a:ext cx="1" cy="4017963"/>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9" name="Rounded Rectangle 138"/>
          <p:cNvSpPr/>
          <p:nvPr/>
        </p:nvSpPr>
        <p:spPr>
          <a:xfrm>
            <a:off x="6934200" y="1270882"/>
            <a:ext cx="1828800" cy="568325"/>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5F5F5F"/>
                </a:solidFill>
              </a:rPr>
              <a:t>Oversight </a:t>
            </a:r>
            <a:r>
              <a:rPr lang="en-US" sz="1400" dirty="0" smtClean="0">
                <a:solidFill>
                  <a:srgbClr val="5F5F5F"/>
                </a:solidFill>
              </a:rPr>
              <a:t> &amp; funding</a:t>
            </a:r>
            <a:endParaRPr lang="en-US" sz="1400" dirty="0">
              <a:solidFill>
                <a:srgbClr val="5F5F5F"/>
              </a:solidFill>
            </a:endParaRPr>
          </a:p>
        </p:txBody>
      </p:sp>
      <p:grpSp>
        <p:nvGrpSpPr>
          <p:cNvPr id="11" name="Group 139"/>
          <p:cNvGrpSpPr>
            <a:grpSpLocks/>
          </p:cNvGrpSpPr>
          <p:nvPr/>
        </p:nvGrpSpPr>
        <p:grpSpPr bwMode="auto">
          <a:xfrm>
            <a:off x="2312192" y="1875411"/>
            <a:ext cx="356760" cy="309783"/>
            <a:chOff x="2819400" y="2603498"/>
            <a:chExt cx="457199" cy="381001"/>
          </a:xfrm>
          <a:solidFill>
            <a:srgbClr val="0070C0"/>
          </a:solidFill>
        </p:grpSpPr>
        <p:sp>
          <p:nvSpPr>
            <p:cNvPr id="141" name="Right Arrow 140"/>
            <p:cNvSpPr/>
            <p:nvPr/>
          </p:nvSpPr>
          <p:spPr>
            <a:xfrm rot="5400000">
              <a:off x="2857499" y="2565399"/>
              <a:ext cx="381001" cy="457199"/>
            </a:xfrm>
            <a:prstGeom prst="rightArrow">
              <a:avLst>
                <a:gd name="adj1" fmla="val 60000"/>
                <a:gd name="adj2" fmla="val 50000"/>
              </a:avLst>
            </a:prstGeom>
            <a:grpFill/>
            <a:ln w="28575">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2" name="Right Arrow 4"/>
            <p:cNvSpPr/>
            <p:nvPr/>
          </p:nvSpPr>
          <p:spPr>
            <a:xfrm>
              <a:off x="2911475" y="2603498"/>
              <a:ext cx="273049" cy="266701"/>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p>
          </p:txBody>
        </p:sp>
      </p:grpSp>
      <p:pic>
        <p:nvPicPr>
          <p:cNvPr id="143" name="Picture 27" descr="http://www.clincase.com/images/cdisc%20logo_circleR_RGB.jpg"/>
          <p:cNvPicPr>
            <a:picLocks noChangeAspect="1" noChangeArrowheads="1"/>
          </p:cNvPicPr>
          <p:nvPr/>
        </p:nvPicPr>
        <p:blipFill>
          <a:blip r:embed="rId3" cstate="print"/>
          <a:srcRect t="571" b="-2"/>
          <a:stretch>
            <a:fillRect/>
          </a:stretch>
        </p:blipFill>
        <p:spPr bwMode="auto">
          <a:xfrm>
            <a:off x="5638800" y="3200400"/>
            <a:ext cx="752639" cy="266987"/>
          </a:xfrm>
          <a:prstGeom prst="rect">
            <a:avLst/>
          </a:prstGeom>
          <a:noFill/>
          <a:ln w="9525">
            <a:noFill/>
            <a:miter lim="800000"/>
            <a:headEnd/>
            <a:tailEnd/>
          </a:ln>
        </p:spPr>
      </p:pic>
      <p:cxnSp>
        <p:nvCxnSpPr>
          <p:cNvPr id="16" name="Straight Arrow Connector 15"/>
          <p:cNvCxnSpPr/>
          <p:nvPr/>
        </p:nvCxnSpPr>
        <p:spPr bwMode="auto">
          <a:xfrm>
            <a:off x="4700589" y="3587835"/>
            <a:ext cx="0" cy="369887"/>
          </a:xfrm>
          <a:prstGeom prst="straightConnector1">
            <a:avLst/>
          </a:prstGeom>
          <a:solidFill>
            <a:schemeClr val="accent1"/>
          </a:solidFill>
          <a:ln w="19050" cap="flat" cmpd="sng" algn="ctr">
            <a:solidFill>
              <a:srgbClr val="00B050"/>
            </a:solidFill>
            <a:prstDash val="sysDash"/>
            <a:round/>
            <a:headEnd type="arrow"/>
            <a:tailEnd type="arrow"/>
          </a:ln>
          <a:effectLst/>
        </p:spPr>
      </p:cxnSp>
      <p:cxnSp>
        <p:nvCxnSpPr>
          <p:cNvPr id="59" name="Straight Arrow Connector 58"/>
          <p:cNvCxnSpPr/>
          <p:nvPr/>
        </p:nvCxnSpPr>
        <p:spPr bwMode="auto">
          <a:xfrm>
            <a:off x="5831683" y="3606091"/>
            <a:ext cx="0" cy="369887"/>
          </a:xfrm>
          <a:prstGeom prst="straightConnector1">
            <a:avLst/>
          </a:prstGeom>
          <a:solidFill>
            <a:schemeClr val="accent1"/>
          </a:solidFill>
          <a:ln w="19050" cap="flat" cmpd="sng" algn="ctr">
            <a:solidFill>
              <a:srgbClr val="00B050"/>
            </a:solidFill>
            <a:prstDash val="sysDash"/>
            <a:round/>
            <a:headEnd type="arrow"/>
            <a:tailEnd type="arrow"/>
          </a:ln>
          <a:effectLst/>
        </p:spPr>
      </p:cxnSp>
      <p:sp>
        <p:nvSpPr>
          <p:cNvPr id="62" name="Rounded Rectangle 61"/>
          <p:cNvSpPr/>
          <p:nvPr/>
        </p:nvSpPr>
        <p:spPr>
          <a:xfrm>
            <a:off x="3761899" y="1270882"/>
            <a:ext cx="2616832" cy="568325"/>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rgbClr val="5F5F5F"/>
                </a:solidFill>
              </a:rPr>
              <a:t>Development of use cases </a:t>
            </a:r>
            <a:endParaRPr lang="en-US" sz="1400" dirty="0">
              <a:solidFill>
                <a:srgbClr val="5F5F5F"/>
              </a:solidFill>
            </a:endParaRPr>
          </a:p>
        </p:txBody>
      </p:sp>
      <p:sp>
        <p:nvSpPr>
          <p:cNvPr id="68" name="Right Arrow 67"/>
          <p:cNvSpPr/>
          <p:nvPr/>
        </p:nvSpPr>
        <p:spPr bwMode="auto">
          <a:xfrm rot="5400000">
            <a:off x="7311557" y="2270931"/>
            <a:ext cx="930946" cy="356760"/>
          </a:xfrm>
          <a:prstGeom prst="rightArrow">
            <a:avLst>
              <a:gd name="adj1" fmla="val 60000"/>
              <a:gd name="adj2" fmla="val 50000"/>
            </a:avLst>
          </a:prstGeom>
          <a:solidFill>
            <a:srgbClr val="0070C0"/>
          </a:solidFill>
          <a:ln w="28575">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3" name="Slide Number Placeholder 3"/>
          <p:cNvSpPr>
            <a:spLocks noGrp="1"/>
          </p:cNvSpPr>
          <p:nvPr>
            <p:ph type="sldNum" sz="quarter" idx="4294967295"/>
          </p:nvPr>
        </p:nvSpPr>
        <p:spPr>
          <a:xfrm>
            <a:off x="3394551" y="6448767"/>
            <a:ext cx="2133600" cy="409233"/>
          </a:xfrm>
          <a:prstGeom prst="rect">
            <a:avLst/>
          </a:prstGeom>
        </p:spPr>
        <p:txBody>
          <a:bodyPr/>
          <a:lstStyle/>
          <a:p>
            <a:pPr algn="ctr"/>
            <a:fld id="{214CAE83-C795-234B-A4A7-C3A8177E27DD}" type="slidenum">
              <a:rPr lang="en-US" sz="1100" smtClean="0">
                <a:solidFill>
                  <a:schemeClr val="bg1"/>
                </a:solidFill>
              </a:rPr>
              <a:pPr algn="ctr"/>
              <a:t>22</a:t>
            </a:fld>
            <a:endParaRPr lang="en-US" sz="1100" dirty="0">
              <a:solidFill>
                <a:schemeClr val="bg1"/>
              </a:solidFill>
            </a:endParaRPr>
          </a:p>
        </p:txBody>
      </p:sp>
      <p:sp>
        <p:nvSpPr>
          <p:cNvPr id="75" name="Rounded Rectangle 74"/>
          <p:cNvSpPr/>
          <p:nvPr/>
        </p:nvSpPr>
        <p:spPr>
          <a:xfrm>
            <a:off x="4165598" y="2162437"/>
            <a:ext cx="2235202" cy="593725"/>
          </a:xfrm>
          <a:prstGeom prst="roundRect">
            <a:avLst>
              <a:gd name="adj" fmla="val 8029"/>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smtClean="0">
                <a:solidFill>
                  <a:srgbClr val="5F5F5F"/>
                </a:solidFill>
              </a:rPr>
              <a:t>Data Partners</a:t>
            </a:r>
            <a:endParaRPr lang="en-US" sz="1400" dirty="0">
              <a:solidFill>
                <a:srgbClr val="5F5F5F"/>
              </a:solidFill>
            </a:endParaRPr>
          </a:p>
        </p:txBody>
      </p:sp>
      <p:pic>
        <p:nvPicPr>
          <p:cNvPr id="79" name="Picture 35" descr="http://www.bangaloretrainings.com/tutorlogo/_SAS%20Image.jpg"/>
          <p:cNvPicPr>
            <a:picLocks noChangeAspect="1" noChangeArrowheads="1"/>
          </p:cNvPicPr>
          <p:nvPr/>
        </p:nvPicPr>
        <p:blipFill>
          <a:blip r:embed="rId4" cstate="print"/>
          <a:srcRect/>
          <a:stretch>
            <a:fillRect/>
          </a:stretch>
        </p:blipFill>
        <p:spPr bwMode="auto">
          <a:xfrm>
            <a:off x="5662365" y="4149769"/>
            <a:ext cx="738435" cy="220830"/>
          </a:xfrm>
          <a:prstGeom prst="rect">
            <a:avLst/>
          </a:prstGeom>
          <a:noFill/>
          <a:ln w="9525">
            <a:noFill/>
            <a:miter lim="800000"/>
            <a:headEnd/>
            <a:tailEnd/>
          </a:ln>
        </p:spPr>
      </p:pic>
      <p:sp>
        <p:nvSpPr>
          <p:cNvPr id="80" name="Rounded Rectangle 79"/>
          <p:cNvSpPr/>
          <p:nvPr/>
        </p:nvSpPr>
        <p:spPr>
          <a:xfrm>
            <a:off x="1905000" y="1270881"/>
            <a:ext cx="1633539" cy="568325"/>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rgbClr val="5F5F5F"/>
                </a:solidFill>
              </a:rPr>
              <a:t>Patient partners</a:t>
            </a:r>
            <a:endParaRPr lang="en-US" sz="1400" dirty="0">
              <a:solidFill>
                <a:srgbClr val="5F5F5F"/>
              </a:solidFill>
            </a:endParaRPr>
          </a:p>
        </p:txBody>
      </p:sp>
      <p:sp>
        <p:nvSpPr>
          <p:cNvPr id="61" name="Rounded Rectangle 60"/>
          <p:cNvSpPr/>
          <p:nvPr/>
        </p:nvSpPr>
        <p:spPr>
          <a:xfrm>
            <a:off x="3048000" y="2185195"/>
            <a:ext cx="754378" cy="3283827"/>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5F5F5F"/>
                </a:solidFill>
              </a:rPr>
              <a:t>Full</a:t>
            </a:r>
          </a:p>
          <a:p>
            <a:pPr algn="ctr">
              <a:defRPr/>
            </a:pPr>
            <a:r>
              <a:rPr lang="en-US" sz="1200" dirty="0" smtClean="0">
                <a:solidFill>
                  <a:srgbClr val="5F5F5F"/>
                </a:solidFill>
              </a:rPr>
              <a:t>Launch</a:t>
            </a:r>
            <a:endParaRPr lang="en-US" sz="1100" dirty="0" smtClean="0">
              <a:solidFill>
                <a:srgbClr val="5F5F5F"/>
              </a:solidFill>
            </a:endParaRPr>
          </a:p>
          <a:p>
            <a:pPr algn="ctr">
              <a:defRPr/>
            </a:pPr>
            <a:endParaRPr lang="en-US" sz="1200" dirty="0">
              <a:solidFill>
                <a:srgbClr val="5F5F5F"/>
              </a:solidFill>
            </a:endParaRPr>
          </a:p>
        </p:txBody>
      </p:sp>
      <p:grpSp>
        <p:nvGrpSpPr>
          <p:cNvPr id="3" name="Group 18"/>
          <p:cNvGrpSpPr>
            <a:grpSpLocks/>
          </p:cNvGrpSpPr>
          <p:nvPr/>
        </p:nvGrpSpPr>
        <p:grpSpPr bwMode="auto">
          <a:xfrm rot="16200000">
            <a:off x="2747328" y="5045160"/>
            <a:ext cx="365125" cy="228601"/>
            <a:chOff x="2819400" y="2603498"/>
            <a:chExt cx="457199" cy="381001"/>
          </a:xfrm>
          <a:solidFill>
            <a:srgbClr val="0070C0"/>
          </a:solidFill>
        </p:grpSpPr>
        <p:sp>
          <p:nvSpPr>
            <p:cNvPr id="20" name="Right Arrow 19"/>
            <p:cNvSpPr/>
            <p:nvPr/>
          </p:nvSpPr>
          <p:spPr>
            <a:xfrm rot="5400000">
              <a:off x="2857499" y="2565399"/>
              <a:ext cx="381001" cy="457199"/>
            </a:xfrm>
            <a:prstGeom prst="rightArrow">
              <a:avLst>
                <a:gd name="adj1" fmla="val 60000"/>
                <a:gd name="adj2" fmla="val 50000"/>
              </a:avLst>
            </a:prstGeom>
            <a:grp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ight Arrow 4"/>
            <p:cNvSpPr/>
            <p:nvPr/>
          </p:nvSpPr>
          <p:spPr>
            <a:xfrm>
              <a:off x="2911475" y="2603498"/>
              <a:ext cx="273049" cy="266701"/>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p>
          </p:txBody>
        </p:sp>
      </p:grpSp>
      <p:sp>
        <p:nvSpPr>
          <p:cNvPr id="54" name="Right Arrow 53"/>
          <p:cNvSpPr/>
          <p:nvPr/>
        </p:nvSpPr>
        <p:spPr bwMode="auto">
          <a:xfrm>
            <a:off x="2819400" y="4079006"/>
            <a:ext cx="228601" cy="365125"/>
          </a:xfrm>
          <a:prstGeom prst="rightArrow">
            <a:avLst>
              <a:gd name="adj1" fmla="val 60000"/>
              <a:gd name="adj2" fmla="val 50000"/>
            </a:avLst>
          </a:prstGeom>
          <a:solidFill>
            <a:srgbClr val="0070C0"/>
          </a:solid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7" name="Group 64"/>
          <p:cNvGrpSpPr>
            <a:grpSpLocks/>
          </p:cNvGrpSpPr>
          <p:nvPr/>
        </p:nvGrpSpPr>
        <p:grpSpPr bwMode="auto">
          <a:xfrm rot="16200000">
            <a:off x="2747330" y="3232234"/>
            <a:ext cx="365125" cy="228601"/>
            <a:chOff x="2819400" y="2603498"/>
            <a:chExt cx="457199" cy="381001"/>
          </a:xfrm>
          <a:solidFill>
            <a:srgbClr val="0070C0"/>
          </a:solidFill>
        </p:grpSpPr>
        <p:sp>
          <p:nvSpPr>
            <p:cNvPr id="66" name="Right Arrow 65"/>
            <p:cNvSpPr/>
            <p:nvPr/>
          </p:nvSpPr>
          <p:spPr>
            <a:xfrm rot="5400000">
              <a:off x="2857499" y="2565399"/>
              <a:ext cx="381001" cy="457199"/>
            </a:xfrm>
            <a:prstGeom prst="rightArrow">
              <a:avLst>
                <a:gd name="adj1" fmla="val 60000"/>
                <a:gd name="adj2" fmla="val 50000"/>
              </a:avLst>
            </a:prstGeom>
            <a:grp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7" name="Right Arrow 4"/>
            <p:cNvSpPr/>
            <p:nvPr/>
          </p:nvSpPr>
          <p:spPr>
            <a:xfrm>
              <a:off x="2911475" y="2603498"/>
              <a:ext cx="273049" cy="266701"/>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p>
          </p:txBody>
        </p:sp>
      </p:grpSp>
      <p:grpSp>
        <p:nvGrpSpPr>
          <p:cNvPr id="76" name="Group 64"/>
          <p:cNvGrpSpPr>
            <a:grpSpLocks/>
          </p:cNvGrpSpPr>
          <p:nvPr/>
        </p:nvGrpSpPr>
        <p:grpSpPr bwMode="auto">
          <a:xfrm rot="16200000">
            <a:off x="2751138" y="2424307"/>
            <a:ext cx="365125" cy="228601"/>
            <a:chOff x="2819400" y="2603498"/>
            <a:chExt cx="457199" cy="381001"/>
          </a:xfrm>
          <a:solidFill>
            <a:srgbClr val="0070C0"/>
          </a:solidFill>
        </p:grpSpPr>
        <p:sp>
          <p:nvSpPr>
            <p:cNvPr id="77" name="Right Arrow 76"/>
            <p:cNvSpPr/>
            <p:nvPr/>
          </p:nvSpPr>
          <p:spPr>
            <a:xfrm rot="5400000">
              <a:off x="2857499" y="2565399"/>
              <a:ext cx="381001" cy="457199"/>
            </a:xfrm>
            <a:prstGeom prst="rightArrow">
              <a:avLst>
                <a:gd name="adj1" fmla="val 60000"/>
                <a:gd name="adj2" fmla="val 50000"/>
              </a:avLst>
            </a:prstGeom>
            <a:grp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8" name="Right Arrow 4"/>
            <p:cNvSpPr/>
            <p:nvPr/>
          </p:nvSpPr>
          <p:spPr>
            <a:xfrm>
              <a:off x="2911475" y="2603498"/>
              <a:ext cx="273049" cy="266701"/>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p>
          </p:txBody>
        </p:sp>
      </p:grpSp>
      <p:grpSp>
        <p:nvGrpSpPr>
          <p:cNvPr id="65" name="Group 18"/>
          <p:cNvGrpSpPr>
            <a:grpSpLocks/>
          </p:cNvGrpSpPr>
          <p:nvPr/>
        </p:nvGrpSpPr>
        <p:grpSpPr bwMode="auto">
          <a:xfrm rot="16200000">
            <a:off x="3817938" y="5051316"/>
            <a:ext cx="365125" cy="228601"/>
            <a:chOff x="2819400" y="2603498"/>
            <a:chExt cx="457199" cy="381001"/>
          </a:xfrm>
          <a:solidFill>
            <a:srgbClr val="0070C0"/>
          </a:solidFill>
        </p:grpSpPr>
        <p:sp>
          <p:nvSpPr>
            <p:cNvPr id="70" name="Right Arrow 69"/>
            <p:cNvSpPr/>
            <p:nvPr/>
          </p:nvSpPr>
          <p:spPr>
            <a:xfrm rot="5400000">
              <a:off x="2857499" y="2565399"/>
              <a:ext cx="381001" cy="457199"/>
            </a:xfrm>
            <a:prstGeom prst="rightArrow">
              <a:avLst>
                <a:gd name="adj1" fmla="val 60000"/>
                <a:gd name="adj2" fmla="val 50000"/>
              </a:avLst>
            </a:prstGeom>
            <a:grp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1" name="Right Arrow 4"/>
            <p:cNvSpPr/>
            <p:nvPr/>
          </p:nvSpPr>
          <p:spPr>
            <a:xfrm>
              <a:off x="2911475" y="2603498"/>
              <a:ext cx="273049" cy="266701"/>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p>
          </p:txBody>
        </p:sp>
      </p:grpSp>
      <p:sp>
        <p:nvSpPr>
          <p:cNvPr id="72" name="Right Arrow 71"/>
          <p:cNvSpPr/>
          <p:nvPr/>
        </p:nvSpPr>
        <p:spPr bwMode="auto">
          <a:xfrm>
            <a:off x="3890010" y="4085162"/>
            <a:ext cx="228601" cy="365125"/>
          </a:xfrm>
          <a:prstGeom prst="rightArrow">
            <a:avLst>
              <a:gd name="adj1" fmla="val 60000"/>
              <a:gd name="adj2" fmla="val 50000"/>
            </a:avLst>
          </a:prstGeom>
          <a:solidFill>
            <a:srgbClr val="0070C0"/>
          </a:solid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81" name="Group 64"/>
          <p:cNvGrpSpPr>
            <a:grpSpLocks/>
          </p:cNvGrpSpPr>
          <p:nvPr/>
        </p:nvGrpSpPr>
        <p:grpSpPr bwMode="auto">
          <a:xfrm rot="16200000">
            <a:off x="3817940" y="3238390"/>
            <a:ext cx="365125" cy="228601"/>
            <a:chOff x="2819400" y="2603498"/>
            <a:chExt cx="457199" cy="381001"/>
          </a:xfrm>
          <a:solidFill>
            <a:srgbClr val="0070C0"/>
          </a:solidFill>
        </p:grpSpPr>
        <p:sp>
          <p:nvSpPr>
            <p:cNvPr id="82" name="Right Arrow 81"/>
            <p:cNvSpPr/>
            <p:nvPr/>
          </p:nvSpPr>
          <p:spPr>
            <a:xfrm rot="5400000">
              <a:off x="2857499" y="2565399"/>
              <a:ext cx="381001" cy="457199"/>
            </a:xfrm>
            <a:prstGeom prst="rightArrow">
              <a:avLst>
                <a:gd name="adj1" fmla="val 60000"/>
                <a:gd name="adj2" fmla="val 50000"/>
              </a:avLst>
            </a:prstGeom>
            <a:grp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3" name="Right Arrow 4"/>
            <p:cNvSpPr/>
            <p:nvPr/>
          </p:nvSpPr>
          <p:spPr>
            <a:xfrm>
              <a:off x="2911475" y="2603498"/>
              <a:ext cx="273049" cy="266701"/>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p>
          </p:txBody>
        </p:sp>
      </p:grpSp>
      <p:grpSp>
        <p:nvGrpSpPr>
          <p:cNvPr id="84" name="Group 64"/>
          <p:cNvGrpSpPr>
            <a:grpSpLocks/>
          </p:cNvGrpSpPr>
          <p:nvPr/>
        </p:nvGrpSpPr>
        <p:grpSpPr bwMode="auto">
          <a:xfrm rot="16200000">
            <a:off x="3821748" y="2430463"/>
            <a:ext cx="365125" cy="228601"/>
            <a:chOff x="2819400" y="2603498"/>
            <a:chExt cx="457199" cy="381001"/>
          </a:xfrm>
          <a:solidFill>
            <a:srgbClr val="0070C0"/>
          </a:solidFill>
        </p:grpSpPr>
        <p:sp>
          <p:nvSpPr>
            <p:cNvPr id="85" name="Right Arrow 84"/>
            <p:cNvSpPr/>
            <p:nvPr/>
          </p:nvSpPr>
          <p:spPr>
            <a:xfrm rot="5400000">
              <a:off x="2857499" y="2565399"/>
              <a:ext cx="381001" cy="457199"/>
            </a:xfrm>
            <a:prstGeom prst="rightArrow">
              <a:avLst>
                <a:gd name="adj1" fmla="val 60000"/>
                <a:gd name="adj2" fmla="val 50000"/>
              </a:avLst>
            </a:prstGeom>
            <a:grpFill/>
            <a:ln>
              <a:solidFill>
                <a:srgbClr val="0070C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7" name="Right Arrow 4"/>
            <p:cNvSpPr/>
            <p:nvPr/>
          </p:nvSpPr>
          <p:spPr>
            <a:xfrm>
              <a:off x="2911475" y="2603498"/>
              <a:ext cx="273049" cy="266701"/>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p>
          </p:txBody>
        </p:sp>
      </p:grpSp>
    </p:spTree>
    <p:extLst>
      <p:ext uri="{BB962C8B-B14F-4D97-AF65-F5344CB8AC3E}">
        <p14:creationId xmlns:p14="http://schemas.microsoft.com/office/powerpoint/2010/main" val="286375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3" grpId="0" animBg="1"/>
      <p:bldP spid="14" grpId="0" animBg="1"/>
      <p:bldP spid="15" grpId="0" animBg="1"/>
      <p:bldP spid="64" grpId="0" animBg="1"/>
      <p:bldP spid="93" grpId="0" animBg="1"/>
      <p:bldP spid="139" grpId="0" animBg="1"/>
      <p:bldP spid="62" grpId="0" animBg="1"/>
      <p:bldP spid="75" grpId="0" animBg="1"/>
      <p:bldP spid="80" grpId="0" animBg="1"/>
      <p:bldP spid="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Critique</a:t>
            </a:r>
            <a:endParaRPr lang="en-US" dirty="0"/>
          </a:p>
        </p:txBody>
      </p:sp>
      <p:sp>
        <p:nvSpPr>
          <p:cNvPr id="3" name="Content Placeholder 2"/>
          <p:cNvSpPr>
            <a:spLocks noGrp="1"/>
          </p:cNvSpPr>
          <p:nvPr>
            <p:ph idx="1"/>
          </p:nvPr>
        </p:nvSpPr>
        <p:spPr>
          <a:xfrm>
            <a:off x="457200" y="1447800"/>
            <a:ext cx="8229600" cy="4525963"/>
          </a:xfrm>
        </p:spPr>
        <p:txBody>
          <a:bodyPr>
            <a:normAutofit lnSpcReduction="10000"/>
          </a:bodyPr>
          <a:lstStyle/>
          <a:p>
            <a:pPr>
              <a:lnSpc>
                <a:spcPct val="150000"/>
              </a:lnSpc>
            </a:pPr>
            <a:r>
              <a:rPr lang="en-US" sz="1800" dirty="0"/>
              <a:t>Proof of concept project </a:t>
            </a:r>
            <a:r>
              <a:rPr lang="en-US" sz="1800" dirty="0" smtClean="0"/>
              <a:t>initially</a:t>
            </a:r>
          </a:p>
          <a:p>
            <a:pPr lvl="1">
              <a:lnSpc>
                <a:spcPct val="150000"/>
              </a:lnSpc>
            </a:pPr>
            <a:r>
              <a:rPr lang="en-US" sz="1600" dirty="0" smtClean="0"/>
              <a:t>Complex issues</a:t>
            </a:r>
            <a:endParaRPr lang="en-US" sz="1600" dirty="0"/>
          </a:p>
          <a:p>
            <a:pPr lvl="1">
              <a:lnSpc>
                <a:spcPct val="150000"/>
              </a:lnSpc>
            </a:pPr>
            <a:r>
              <a:rPr lang="en-US" sz="1600" dirty="0"/>
              <a:t>No active </a:t>
            </a:r>
            <a:r>
              <a:rPr lang="en-US" sz="1600" dirty="0" smtClean="0"/>
              <a:t>arm nor genomic </a:t>
            </a:r>
            <a:r>
              <a:rPr lang="en-US" sz="1600" dirty="0"/>
              <a:t>data </a:t>
            </a:r>
            <a:r>
              <a:rPr lang="en-US" sz="1600" dirty="0" smtClean="0"/>
              <a:t>facility yet </a:t>
            </a:r>
            <a:r>
              <a:rPr lang="en-US" sz="1600" dirty="0"/>
              <a:t>– unique challenges</a:t>
            </a:r>
          </a:p>
          <a:p>
            <a:pPr lvl="1">
              <a:lnSpc>
                <a:spcPct val="150000"/>
              </a:lnSpc>
            </a:pPr>
            <a:r>
              <a:rPr lang="en-US" sz="1600" dirty="0" smtClean="0"/>
              <a:t>De-identification can never be complete, nor data full</a:t>
            </a:r>
          </a:p>
          <a:p>
            <a:pPr lvl="1">
              <a:lnSpc>
                <a:spcPct val="150000"/>
              </a:lnSpc>
            </a:pPr>
            <a:r>
              <a:rPr lang="en-US" sz="1600" dirty="0" smtClean="0"/>
              <a:t>Resource challenges and ongoing business model</a:t>
            </a:r>
          </a:p>
          <a:p>
            <a:pPr lvl="1">
              <a:lnSpc>
                <a:spcPct val="150000"/>
              </a:lnSpc>
            </a:pPr>
            <a:r>
              <a:rPr lang="en-US" sz="1600" dirty="0" smtClean="0"/>
              <a:t>Accurately defining ongoing social-media and advocacy-driven components </a:t>
            </a:r>
          </a:p>
          <a:p>
            <a:pPr lvl="1">
              <a:lnSpc>
                <a:spcPct val="150000"/>
              </a:lnSpc>
            </a:pPr>
            <a:r>
              <a:rPr lang="en-US" sz="1600" dirty="0" smtClean="0"/>
              <a:t>Defining micro-attribution component</a:t>
            </a:r>
          </a:p>
          <a:p>
            <a:pPr>
              <a:lnSpc>
                <a:spcPct val="150000"/>
              </a:lnSpc>
            </a:pPr>
            <a:r>
              <a:rPr lang="en-US" sz="1800" b="1" dirty="0" smtClean="0"/>
              <a:t>KPIs:   </a:t>
            </a:r>
          </a:p>
          <a:p>
            <a:pPr lvl="1">
              <a:lnSpc>
                <a:spcPct val="150000"/>
              </a:lnSpc>
            </a:pPr>
            <a:r>
              <a:rPr lang="en-US" sz="1600" dirty="0" smtClean="0"/>
              <a:t>Quantity and Quality of Datasets donated</a:t>
            </a:r>
          </a:p>
          <a:p>
            <a:pPr lvl="1">
              <a:lnSpc>
                <a:spcPct val="150000"/>
              </a:lnSpc>
            </a:pPr>
            <a:r>
              <a:rPr lang="en-US" sz="1600" dirty="0" smtClean="0"/>
              <a:t>Dataset Specific </a:t>
            </a:r>
            <a:r>
              <a:rPr lang="en-US" sz="1600" dirty="0"/>
              <a:t>U</a:t>
            </a:r>
            <a:r>
              <a:rPr lang="en-US" sz="1600" dirty="0" smtClean="0"/>
              <a:t>se Cases</a:t>
            </a:r>
          </a:p>
          <a:p>
            <a:pPr lvl="1">
              <a:lnSpc>
                <a:spcPct val="150000"/>
              </a:lnSpc>
            </a:pPr>
            <a:r>
              <a:rPr lang="en-US" sz="1600" dirty="0" smtClean="0"/>
              <a:t>Security</a:t>
            </a:r>
            <a:endParaRPr lang="en-US" sz="1600" dirty="0"/>
          </a:p>
          <a:p>
            <a:pPr lvl="1">
              <a:lnSpc>
                <a:spcPct val="150000"/>
              </a:lnSpc>
            </a:pPr>
            <a:endParaRPr lang="en-US" sz="1400" b="1" dirty="0" smtClean="0"/>
          </a:p>
        </p:txBody>
      </p:sp>
      <p:sp>
        <p:nvSpPr>
          <p:cNvPr id="4" name="Slide Number Placeholder 3"/>
          <p:cNvSpPr>
            <a:spLocks noGrp="1"/>
          </p:cNvSpPr>
          <p:nvPr>
            <p:ph type="sldNum" sz="quarter" idx="12"/>
          </p:nvPr>
        </p:nvSpPr>
        <p:spPr/>
        <p:txBody>
          <a:bodyPr/>
          <a:lstStyle/>
          <a:p>
            <a:fld id="{214CAE83-C795-234B-A4A7-C3A8177E27DD}" type="slidenum">
              <a:rPr lang="en-US" smtClean="0"/>
              <a:pPr/>
              <a:t>23</a:t>
            </a:fld>
            <a:endParaRPr lang="en-US"/>
          </a:p>
        </p:txBody>
      </p:sp>
    </p:spTree>
    <p:extLst>
      <p:ext uri="{BB962C8B-B14F-4D97-AF65-F5344CB8AC3E}">
        <p14:creationId xmlns:p14="http://schemas.microsoft.com/office/powerpoint/2010/main" val="1142655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bwMode="auto">
          <a:xfrm>
            <a:off x="381000" y="457200"/>
            <a:ext cx="7954963" cy="5334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800" dirty="0" smtClean="0"/>
              <a:t>Data Sharing in Medicine:</a:t>
            </a:r>
            <a:endParaRPr lang="en-US" sz="2800" baseline="30000" dirty="0" smtClean="0"/>
          </a:p>
        </p:txBody>
      </p:sp>
      <p:sp>
        <p:nvSpPr>
          <p:cNvPr id="60419" name="Content Placeholder 2"/>
          <p:cNvSpPr>
            <a:spLocks noGrp="1"/>
          </p:cNvSpPr>
          <p:nvPr>
            <p:ph idx="1"/>
          </p:nvPr>
        </p:nvSpPr>
        <p:spPr bwMode="auto">
          <a:xfrm>
            <a:off x="457200" y="1288445"/>
            <a:ext cx="7954963" cy="49175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sz="2000" dirty="0"/>
              <a:t>7.6 M lives </a:t>
            </a:r>
            <a:r>
              <a:rPr lang="en-US" sz="2000" dirty="0" smtClean="0"/>
              <a:t>lost each year worldwide.  Negligible data sharing</a:t>
            </a:r>
          </a:p>
          <a:p>
            <a:pPr marL="0" indent="0">
              <a:buNone/>
              <a:defRPr/>
            </a:pPr>
            <a:endParaRPr lang="en-US" sz="700" dirty="0"/>
          </a:p>
          <a:p>
            <a:pPr marL="457200" indent="-457200">
              <a:buFont typeface="+mj-lt"/>
              <a:buAutoNum type="arabicPeriod"/>
              <a:defRPr/>
            </a:pPr>
            <a:r>
              <a:rPr lang="en-US" sz="2000" dirty="0" smtClean="0"/>
              <a:t>Faster, </a:t>
            </a:r>
            <a:r>
              <a:rPr lang="en-US" sz="2000" dirty="0"/>
              <a:t>more efficient </a:t>
            </a:r>
            <a:r>
              <a:rPr lang="en-US" sz="2000" dirty="0" smtClean="0"/>
              <a:t>research</a:t>
            </a:r>
            <a:endParaRPr lang="en-US" sz="2000" dirty="0"/>
          </a:p>
          <a:p>
            <a:pPr lvl="1">
              <a:defRPr/>
            </a:pPr>
            <a:r>
              <a:rPr lang="en-US" sz="1800" b="0" dirty="0" smtClean="0"/>
              <a:t>Improved trial design and statistical methodology</a:t>
            </a:r>
          </a:p>
          <a:p>
            <a:pPr lvl="1">
              <a:defRPr/>
            </a:pPr>
            <a:r>
              <a:rPr lang="en-US" sz="1800" b="0" dirty="0" smtClean="0"/>
              <a:t>Secondary hypotheses </a:t>
            </a:r>
          </a:p>
          <a:p>
            <a:pPr lvl="1">
              <a:defRPr/>
            </a:pPr>
            <a:r>
              <a:rPr lang="en-US" sz="1800" b="0" dirty="0" smtClean="0"/>
              <a:t>Epidemiology </a:t>
            </a:r>
          </a:p>
          <a:p>
            <a:pPr lvl="1">
              <a:defRPr/>
            </a:pPr>
            <a:r>
              <a:rPr lang="en-US" sz="1800" dirty="0" smtClean="0"/>
              <a:t>Smaller trials</a:t>
            </a:r>
          </a:p>
          <a:p>
            <a:pPr lvl="1">
              <a:defRPr/>
            </a:pPr>
            <a:r>
              <a:rPr lang="en-US" sz="1800" dirty="0" smtClean="0"/>
              <a:t>Collaborative model development</a:t>
            </a:r>
            <a:endParaRPr lang="en-US" sz="1800" dirty="0"/>
          </a:p>
          <a:p>
            <a:pPr marL="457200" lvl="1" indent="-457200">
              <a:buFont typeface="+mj-lt"/>
              <a:buAutoNum type="arabicPeriod"/>
              <a:defRPr/>
            </a:pPr>
            <a:r>
              <a:rPr lang="en-US" sz="2000" dirty="0"/>
              <a:t>Reproducibility and </a:t>
            </a:r>
            <a:r>
              <a:rPr lang="en-US" sz="2000" dirty="0" smtClean="0"/>
              <a:t>reduced duplication</a:t>
            </a:r>
          </a:p>
          <a:p>
            <a:pPr marL="457200" indent="-457200">
              <a:buFont typeface="+mj-lt"/>
              <a:buAutoNum type="arabicPeriod"/>
              <a:defRPr/>
            </a:pPr>
            <a:r>
              <a:rPr lang="en-US" sz="2000" dirty="0" smtClean="0"/>
              <a:t>Transparency, and prevention of selective reporting</a:t>
            </a:r>
          </a:p>
          <a:p>
            <a:pPr marL="457200" indent="-457200">
              <a:buFont typeface="+mj-lt"/>
              <a:buAutoNum type="arabicPeriod"/>
              <a:defRPr/>
            </a:pPr>
            <a:r>
              <a:rPr lang="en-US" sz="2000" dirty="0" smtClean="0"/>
              <a:t>Real World Data corroboration with Trial Data</a:t>
            </a:r>
            <a:endParaRPr lang="en-US" sz="2000" dirty="0"/>
          </a:p>
          <a:p>
            <a:pPr marL="457200" indent="-457200">
              <a:buFont typeface="+mj-lt"/>
              <a:buAutoNum type="arabicPeriod"/>
              <a:defRPr/>
            </a:pPr>
            <a:r>
              <a:rPr lang="en-US" sz="2000" dirty="0" smtClean="0"/>
              <a:t>Unknowns </a:t>
            </a:r>
            <a:r>
              <a:rPr lang="en-US" sz="2000" baseline="30000" dirty="0"/>
              <a:t>2</a:t>
            </a:r>
            <a:endParaRPr lang="en-US" sz="2000" baseline="30000" dirty="0" smtClean="0"/>
          </a:p>
          <a:p>
            <a:pPr marL="457200" indent="-457200">
              <a:buFont typeface="+mj-lt"/>
              <a:buAutoNum type="arabicPeriod"/>
              <a:defRPr/>
            </a:pPr>
            <a:r>
              <a:rPr lang="en-US" sz="2000" dirty="0" smtClean="0"/>
              <a:t>Data Standards &amp; </a:t>
            </a:r>
            <a:r>
              <a:rPr lang="en-US" sz="2000" dirty="0"/>
              <a:t>M</a:t>
            </a:r>
            <a:r>
              <a:rPr lang="en-US" sz="2000" dirty="0" smtClean="0"/>
              <a:t>eta-analysis</a:t>
            </a:r>
            <a:endParaRPr lang="en-US" sz="2000" dirty="0"/>
          </a:p>
          <a:p>
            <a:pPr marL="457200" indent="-457200">
              <a:buFont typeface="+mj-lt"/>
              <a:buAutoNum type="arabicPeriod"/>
              <a:defRPr/>
            </a:pPr>
            <a:endParaRPr lang="en-US" sz="2000" dirty="0"/>
          </a:p>
          <a:p>
            <a:pPr marL="0" indent="0">
              <a:buNone/>
              <a:defRPr/>
            </a:pPr>
            <a:endParaRPr lang="en-US" sz="1800" dirty="0" smtClean="0"/>
          </a:p>
          <a:p>
            <a:pPr marL="457200" indent="-457200">
              <a:buFont typeface="+mj-lt"/>
              <a:buAutoNum type="arabicPeriod"/>
              <a:defRPr/>
            </a:pPr>
            <a:endParaRPr lang="en-US" dirty="0" smtClean="0"/>
          </a:p>
        </p:txBody>
      </p:sp>
      <p:sp>
        <p:nvSpPr>
          <p:cNvPr id="4" name="TextBox 3"/>
          <p:cNvSpPr txBox="1"/>
          <p:nvPr/>
        </p:nvSpPr>
        <p:spPr>
          <a:xfrm>
            <a:off x="1143000" y="6193051"/>
            <a:ext cx="5516547" cy="415498"/>
          </a:xfrm>
          <a:prstGeom prst="rect">
            <a:avLst/>
          </a:prstGeom>
          <a:noFill/>
        </p:spPr>
        <p:txBody>
          <a:bodyPr wrap="square" rtlCol="0">
            <a:spAutoFit/>
          </a:bodyPr>
          <a:lstStyle/>
          <a:p>
            <a:r>
              <a:rPr lang="en-US" sz="1050" dirty="0" smtClean="0">
                <a:solidFill>
                  <a:schemeClr val="accent1">
                    <a:lumMod val="75000"/>
                  </a:schemeClr>
                </a:solidFill>
              </a:rPr>
              <a:t>1:  Vickers 2006 </a:t>
            </a:r>
          </a:p>
          <a:p>
            <a:r>
              <a:rPr lang="en-US" sz="1050" dirty="0" smtClean="0">
                <a:solidFill>
                  <a:schemeClr val="accent1">
                    <a:lumMod val="75000"/>
                  </a:schemeClr>
                </a:solidFill>
              </a:rPr>
              <a:t> 2:  www.cardia.dopm.uab.edu:  475 publications from a single large dataset</a:t>
            </a:r>
            <a:endParaRPr lang="en-US" sz="1050" dirty="0">
              <a:solidFill>
                <a:schemeClr val="accent1">
                  <a:lumMod val="75000"/>
                </a:schemeClr>
              </a:solidFill>
            </a:endParaRPr>
          </a:p>
        </p:txBody>
      </p:sp>
      <p:sp>
        <p:nvSpPr>
          <p:cNvPr id="8" name="Slide Number Placeholder 3"/>
          <p:cNvSpPr>
            <a:spLocks noGrp="1"/>
          </p:cNvSpPr>
          <p:nvPr>
            <p:ph type="sldNum" sz="quarter" idx="12"/>
          </p:nvPr>
        </p:nvSpPr>
        <p:spPr>
          <a:xfrm>
            <a:off x="3394551" y="6448767"/>
            <a:ext cx="2133600" cy="409233"/>
          </a:xfrm>
        </p:spPr>
        <p:txBody>
          <a:bodyPr/>
          <a:lstStyle/>
          <a:p>
            <a:fld id="{214CAE83-C795-234B-A4A7-C3A8177E27DD}" type="slidenum">
              <a:rPr lang="en-US" smtClean="0"/>
              <a:pPr/>
              <a:t>24</a:t>
            </a:fld>
            <a:endParaRPr lang="en-US" dirty="0"/>
          </a:p>
        </p:txBody>
      </p:sp>
    </p:spTree>
    <p:extLst>
      <p:ext uri="{BB962C8B-B14F-4D97-AF65-F5344CB8AC3E}">
        <p14:creationId xmlns:p14="http://schemas.microsoft.com/office/powerpoint/2010/main" val="2254724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9154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7" name="Text Box 6"/>
          <p:cNvSpPr txBox="1">
            <a:spLocks noChangeArrowheads="1"/>
          </p:cNvSpPr>
          <p:nvPr/>
        </p:nvSpPr>
        <p:spPr bwMode="auto">
          <a:xfrm>
            <a:off x="1518566" y="6400800"/>
            <a:ext cx="1908175" cy="246221"/>
          </a:xfrm>
          <a:prstGeom prst="rect">
            <a:avLst/>
          </a:prstGeom>
          <a:noFill/>
          <a:ln w="9525">
            <a:noFill/>
            <a:miter lim="800000"/>
            <a:headEnd/>
            <a:tailEnd/>
          </a:ln>
        </p:spPr>
        <p:txBody>
          <a:bodyPr>
            <a:spAutoFit/>
          </a:bodyPr>
          <a:lstStyle/>
          <a:p>
            <a:pPr>
              <a:spcBef>
                <a:spcPct val="50000"/>
              </a:spcBef>
            </a:pPr>
            <a:r>
              <a:rPr lang="en-US" sz="1000" dirty="0">
                <a:ea typeface="HGSGothicM"/>
                <a:cs typeface="HGSGothicM"/>
              </a:rPr>
              <a:t>1:Jemal A: CA J Clin 2009</a:t>
            </a:r>
          </a:p>
        </p:txBody>
      </p:sp>
      <p:sp>
        <p:nvSpPr>
          <p:cNvPr id="4" name="Rectangle 3"/>
          <p:cNvSpPr/>
          <p:nvPr/>
        </p:nvSpPr>
        <p:spPr>
          <a:xfrm>
            <a:off x="3008313" y="3269974"/>
            <a:ext cx="95408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61556" y="3293165"/>
            <a:ext cx="95408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08174" y="3422374"/>
            <a:ext cx="95408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60574" y="3574774"/>
            <a:ext cx="954087"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91810" y="3306417"/>
            <a:ext cx="914400" cy="4696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15879" y="3492776"/>
            <a:ext cx="914400" cy="4696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05061" y="3483665"/>
            <a:ext cx="914400" cy="4696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76800" y="3575188"/>
            <a:ext cx="914400" cy="4696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32113" y="3422374"/>
            <a:ext cx="95408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p:cNvPicPr>
            <a:picLocks noChangeAspect="1" noChangeArrowheads="1"/>
          </p:cNvPicPr>
          <p:nvPr/>
        </p:nvPicPr>
        <p:blipFill rotWithShape="1">
          <a:blip r:embed="rId3" cstate="print"/>
          <a:srcRect l="3471" t="1168" r="-1689" b="2767"/>
          <a:stretch/>
        </p:blipFill>
        <p:spPr bwMode="auto">
          <a:xfrm>
            <a:off x="373432" y="1193995"/>
            <a:ext cx="3731093" cy="345420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2" name="Rectangle 1"/>
          <p:cNvSpPr/>
          <p:nvPr/>
        </p:nvSpPr>
        <p:spPr>
          <a:xfrm>
            <a:off x="152400" y="762000"/>
            <a:ext cx="8915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617" y="1143000"/>
            <a:ext cx="4090545" cy="35052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71172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0"/>
            <a:ext cx="7772400" cy="1470025"/>
          </a:xfrm>
        </p:spPr>
        <p:txBody>
          <a:bodyPr/>
          <a:lstStyle/>
          <a:p>
            <a:r>
              <a:rPr lang="en-US" dirty="0" smtClean="0"/>
              <a:t>Thank you</a:t>
            </a:r>
            <a:endParaRPr lang="en-US" dirty="0"/>
          </a:p>
        </p:txBody>
      </p:sp>
      <p:sp>
        <p:nvSpPr>
          <p:cNvPr id="4" name="Title 1"/>
          <p:cNvSpPr txBox="1">
            <a:spLocks/>
          </p:cNvSpPr>
          <p:nvPr/>
        </p:nvSpPr>
        <p:spPr>
          <a:xfrm>
            <a:off x="609600" y="3505200"/>
            <a:ext cx="8001000" cy="1995137"/>
          </a:xfrm>
          <a:prstGeom prst="rect">
            <a:avLst/>
          </a:prstGeom>
        </p:spPr>
        <p:txBody>
          <a:bodyPr vert="horz" lIns="91440" tIns="45720" rIns="91440" bIns="45720" rtlCol="0" anchor="ctr">
            <a:normAutofit fontScale="70000" lnSpcReduction="20000"/>
          </a:bodyPr>
          <a:lstStyle>
            <a:lvl1pPr algn="r" defTabSz="914400" rtl="0" eaLnBrk="1" latinLnBrk="0" hangingPunct="1">
              <a:spcBef>
                <a:spcPct val="0"/>
              </a:spcBef>
              <a:buNone/>
              <a:defRPr sz="3600" kern="1200">
                <a:solidFill>
                  <a:schemeClr val="accent1">
                    <a:lumMod val="75000"/>
                  </a:schemeClr>
                </a:solidFill>
                <a:latin typeface="Arial" pitchFamily="34" charset="0"/>
                <a:ea typeface="Dotum" pitchFamily="34" charset="-127"/>
                <a:cs typeface="Arial" pitchFamily="34" charset="0"/>
              </a:defRPr>
            </a:lvl1pPr>
          </a:lstStyle>
          <a:p>
            <a:pPr algn="l"/>
            <a:r>
              <a:rPr lang="en-US" sz="2000" b="1" dirty="0" smtClean="0"/>
              <a:t>Acknowledgement</a:t>
            </a:r>
          </a:p>
          <a:p>
            <a:pPr algn="l"/>
            <a:endParaRPr lang="en-US" sz="2000" dirty="0" smtClean="0"/>
          </a:p>
          <a:p>
            <a:pPr marL="285750" indent="-285750" algn="l">
              <a:lnSpc>
                <a:spcPct val="120000"/>
              </a:lnSpc>
              <a:buFont typeface="Arial" pitchFamily="34" charset="0"/>
              <a:buChar char="•"/>
            </a:pPr>
            <a:r>
              <a:rPr lang="en-US" sz="2000" dirty="0" smtClean="0"/>
              <a:t>Project Office:  	Robin Jenkins, Michael Curnyn, John Dornan</a:t>
            </a:r>
          </a:p>
          <a:p>
            <a:pPr marL="285750" indent="-285750" algn="l">
              <a:lnSpc>
                <a:spcPct val="120000"/>
              </a:lnSpc>
              <a:buFont typeface="Arial" pitchFamily="34" charset="0"/>
              <a:buChar char="•"/>
            </a:pPr>
            <a:r>
              <a:rPr lang="en-US" sz="2000" dirty="0" smtClean="0"/>
              <a:t>Legal: 		John </a:t>
            </a:r>
            <a:r>
              <a:rPr lang="en-US" sz="2000" dirty="0"/>
              <a:t>O</a:t>
            </a:r>
            <a:r>
              <a:rPr lang="en-US" sz="2000" dirty="0" smtClean="0"/>
              <a:t>’Reilly, Anne Vickery</a:t>
            </a:r>
          </a:p>
          <a:p>
            <a:pPr marL="285750" indent="-285750" algn="l">
              <a:lnSpc>
                <a:spcPct val="120000"/>
              </a:lnSpc>
              <a:buFont typeface="Arial" pitchFamily="34" charset="0"/>
              <a:buChar char="•"/>
            </a:pPr>
            <a:r>
              <a:rPr lang="en-US" sz="2000" dirty="0" smtClean="0"/>
              <a:t>Biostatistics: 	Zhenming Shun, Jeff Cortez, Brad </a:t>
            </a:r>
            <a:r>
              <a:rPr lang="en-US" sz="2000" dirty="0" err="1" smtClean="0"/>
              <a:t>Malin</a:t>
            </a:r>
            <a:endParaRPr lang="en-US" sz="2000" dirty="0" smtClean="0"/>
          </a:p>
          <a:p>
            <a:pPr marL="285750" indent="-285750" algn="l">
              <a:lnSpc>
                <a:spcPct val="120000"/>
              </a:lnSpc>
              <a:buFont typeface="Arial" pitchFamily="34" charset="0"/>
              <a:buChar char="•"/>
            </a:pPr>
            <a:r>
              <a:rPr lang="en-US" sz="2000" dirty="0" smtClean="0"/>
              <a:t>Clinical:  	Leonardo </a:t>
            </a:r>
            <a:r>
              <a:rPr lang="en-US" sz="2000" dirty="0" err="1" smtClean="0"/>
              <a:t>Nicacio</a:t>
            </a:r>
            <a:r>
              <a:rPr lang="en-US" sz="2000" dirty="0" smtClean="0"/>
              <a:t>, </a:t>
            </a:r>
            <a:r>
              <a:rPr lang="en-US" sz="2000" dirty="0" err="1" smtClean="0"/>
              <a:t>Ronit</a:t>
            </a:r>
            <a:r>
              <a:rPr lang="en-US" sz="2000" dirty="0" smtClean="0"/>
              <a:t> </a:t>
            </a:r>
            <a:r>
              <a:rPr lang="en-US" sz="2000" dirty="0" err="1" smtClean="0"/>
              <a:t>Simantov</a:t>
            </a:r>
            <a:r>
              <a:rPr lang="en-US" sz="2000" dirty="0" smtClean="0"/>
              <a:t>, Stephen Friend, Amy Abernethy</a:t>
            </a:r>
          </a:p>
          <a:p>
            <a:pPr marL="285750" indent="-285750" algn="l">
              <a:lnSpc>
                <a:spcPct val="120000"/>
              </a:lnSpc>
              <a:buFont typeface="Arial" pitchFamily="34" charset="0"/>
              <a:buChar char="•"/>
            </a:pPr>
            <a:r>
              <a:rPr lang="en-US" sz="2000" dirty="0" smtClean="0"/>
              <a:t>IT:		</a:t>
            </a:r>
            <a:r>
              <a:rPr lang="en-US" sz="2000" dirty="0"/>
              <a:t>M</a:t>
            </a:r>
            <a:r>
              <a:rPr lang="en-US" sz="2000" dirty="0" smtClean="0"/>
              <a:t>ark Kwiatek, Jeff </a:t>
            </a:r>
            <a:r>
              <a:rPr lang="en-US" sz="2000" dirty="0" err="1" smtClean="0"/>
              <a:t>Cullerton</a:t>
            </a:r>
            <a:r>
              <a:rPr lang="en-US" sz="2000" dirty="0" smtClean="0"/>
              <a:t>, Angela Lightfoot, Janice </a:t>
            </a:r>
            <a:r>
              <a:rPr lang="en-US" sz="2000" dirty="0" err="1" smtClean="0"/>
              <a:t>Neyens</a:t>
            </a:r>
            <a:r>
              <a:rPr lang="en-US" sz="2000" dirty="0" smtClean="0"/>
              <a:t>, </a:t>
            </a:r>
          </a:p>
          <a:p>
            <a:pPr marL="285750" indent="-285750" algn="l">
              <a:lnSpc>
                <a:spcPct val="120000"/>
              </a:lnSpc>
              <a:buFont typeface="Arial" pitchFamily="34" charset="0"/>
              <a:buChar char="•"/>
            </a:pPr>
            <a:r>
              <a:rPr lang="en-US" sz="2000" dirty="0" smtClean="0"/>
              <a:t>Advocacy:	Joel Beetsch, Deb </a:t>
            </a:r>
            <a:r>
              <a:rPr lang="en-US" sz="2000" dirty="0" err="1" smtClean="0"/>
              <a:t>Sittig</a:t>
            </a:r>
            <a:r>
              <a:rPr lang="en-US" sz="2000" dirty="0" smtClean="0"/>
              <a:t>, James </a:t>
            </a:r>
            <a:r>
              <a:rPr lang="en-US" sz="2000" dirty="0" err="1" smtClean="0"/>
              <a:t>Shubinski</a:t>
            </a:r>
            <a:r>
              <a:rPr lang="en-US" sz="2000" dirty="0" smtClean="0"/>
              <a:t>, Nicole Johnson</a:t>
            </a:r>
          </a:p>
          <a:p>
            <a:pPr marL="285750" indent="-285750" algn="l">
              <a:lnSpc>
                <a:spcPct val="120000"/>
              </a:lnSpc>
              <a:buFont typeface="Arial" pitchFamily="34" charset="0"/>
              <a:buChar char="•"/>
            </a:pPr>
            <a:r>
              <a:rPr lang="en-US" sz="2000" dirty="0" smtClean="0"/>
              <a:t>Sponsors:	CEO Roundtable on Cancer</a:t>
            </a:r>
          </a:p>
          <a:p>
            <a:pPr marL="285750" indent="-285750" algn="l">
              <a:buFont typeface="Arial" pitchFamily="34" charset="0"/>
              <a:buChar char="•"/>
            </a:pPr>
            <a:endParaRPr lang="en-US" sz="1800" dirty="0" smtClean="0"/>
          </a:p>
          <a:p>
            <a:pPr marL="285750" indent="-285750" algn="l">
              <a:buFont typeface="Arial" pitchFamily="34" charset="0"/>
              <a:buChar char="•"/>
            </a:pPr>
            <a:endParaRPr lang="en-US" sz="1800" dirty="0"/>
          </a:p>
        </p:txBody>
      </p:sp>
    </p:spTree>
    <p:extLst>
      <p:ext uri="{BB962C8B-B14F-4D97-AF65-F5344CB8AC3E}">
        <p14:creationId xmlns:p14="http://schemas.microsoft.com/office/powerpoint/2010/main" val="2217927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Research 2012</a:t>
            </a:r>
            <a:endParaRPr lang="en-US" dirty="0"/>
          </a:p>
        </p:txBody>
      </p:sp>
      <p:sp>
        <p:nvSpPr>
          <p:cNvPr id="4" name="TextBox 3"/>
          <p:cNvSpPr txBox="1"/>
          <p:nvPr/>
        </p:nvSpPr>
        <p:spPr>
          <a:xfrm>
            <a:off x="5308209" y="5390271"/>
            <a:ext cx="3810000" cy="276999"/>
          </a:xfrm>
          <a:prstGeom prst="rect">
            <a:avLst/>
          </a:prstGeom>
          <a:noFill/>
        </p:spPr>
        <p:txBody>
          <a:bodyPr wrap="square" rtlCol="0">
            <a:spAutoFit/>
          </a:bodyPr>
          <a:lstStyle/>
          <a:p>
            <a:r>
              <a:rPr lang="en-US" sz="1200" dirty="0" smtClean="0">
                <a:solidFill>
                  <a:schemeClr val="accent1">
                    <a:lumMod val="75000"/>
                  </a:schemeClr>
                </a:solidFill>
              </a:rPr>
              <a:t>www.gizmodo.com March 27</a:t>
            </a:r>
            <a:r>
              <a:rPr lang="en-US" sz="1200" baseline="30000" dirty="0" smtClean="0">
                <a:solidFill>
                  <a:schemeClr val="accent1">
                    <a:lumMod val="75000"/>
                  </a:schemeClr>
                </a:solidFill>
              </a:rPr>
              <a:t>th</a:t>
            </a:r>
            <a:r>
              <a:rPr lang="en-US" sz="1200" dirty="0" smtClean="0">
                <a:solidFill>
                  <a:schemeClr val="accent1">
                    <a:lumMod val="75000"/>
                  </a:schemeClr>
                </a:solidFill>
              </a:rPr>
              <a:t> 2012</a:t>
            </a:r>
            <a:endParaRPr lang="en-US" sz="1200" dirty="0">
              <a:solidFill>
                <a:schemeClr val="accent1">
                  <a:lumMod val="75000"/>
                </a:schemeClr>
              </a:solidFill>
            </a:endParaRPr>
          </a:p>
        </p:txBody>
      </p:sp>
      <p:sp>
        <p:nvSpPr>
          <p:cNvPr id="5" name="Rectangle 4"/>
          <p:cNvSpPr/>
          <p:nvPr/>
        </p:nvSpPr>
        <p:spPr>
          <a:xfrm>
            <a:off x="76200" y="228600"/>
            <a:ext cx="89154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89" t="34556" r="56389" b="23839"/>
          <a:stretch/>
        </p:blipFill>
        <p:spPr bwMode="auto">
          <a:xfrm>
            <a:off x="1447800" y="609600"/>
            <a:ext cx="6236464" cy="4630585"/>
          </a:xfrm>
          <a:prstGeom prst="rect">
            <a:avLst/>
          </a:prstGeom>
          <a:ln w="9525">
            <a:solidFill>
              <a:schemeClr val="bg1">
                <a:lumMod val="6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6387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457200" y="228600"/>
            <a:ext cx="8229600" cy="1143000"/>
          </a:xfrm>
        </p:spPr>
        <p:txBody>
          <a:bodyPr>
            <a:normAutofit/>
          </a:bodyPr>
          <a:lstStyle/>
          <a:p>
            <a:r>
              <a:rPr lang="en-US" sz="2800" dirty="0" smtClean="0"/>
              <a:t>Oncology Drug Development is Inefficient..</a:t>
            </a:r>
          </a:p>
        </p:txBody>
      </p:sp>
      <p:sp>
        <p:nvSpPr>
          <p:cNvPr id="57347" name="Rectangle 4"/>
          <p:cNvSpPr>
            <a:spLocks noChangeArrowheads="1"/>
          </p:cNvSpPr>
          <p:nvPr/>
        </p:nvSpPr>
        <p:spPr bwMode="auto">
          <a:xfrm>
            <a:off x="2209800" y="5174343"/>
            <a:ext cx="8991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50" dirty="0">
                <a:ea typeface="HGSGothicM" pitchFamily="50" charset="-128"/>
              </a:rPr>
              <a:t>Kola et al Nature 2004: First-in-human to registration, ten large </a:t>
            </a:r>
            <a:r>
              <a:rPr lang="en-US" sz="1050" dirty="0" err="1" smtClean="0">
                <a:ea typeface="HGSGothicM" pitchFamily="50" charset="-128"/>
              </a:rPr>
              <a:t>pharma</a:t>
            </a:r>
            <a:r>
              <a:rPr lang="en-US" sz="1050" dirty="0" smtClean="0">
                <a:ea typeface="HGSGothicM" pitchFamily="50" charset="-128"/>
              </a:rPr>
              <a:t>.  </a:t>
            </a:r>
            <a:endParaRPr lang="en-US" sz="1050" dirty="0">
              <a:ea typeface="HGSGothicM" pitchFamily="50" charset="-128"/>
            </a:endParaRPr>
          </a:p>
        </p:txBody>
      </p:sp>
      <p:graphicFrame>
        <p:nvGraphicFramePr>
          <p:cNvPr id="5" name="Chart 4"/>
          <p:cNvGraphicFramePr>
            <a:graphicFrameLocks/>
          </p:cNvGraphicFramePr>
          <p:nvPr>
            <p:extLst>
              <p:ext uri="{D42A27DB-BD31-4B8C-83A1-F6EECF244321}">
                <p14:modId xmlns:p14="http://schemas.microsoft.com/office/powerpoint/2010/main" val="3557810536"/>
              </p:ext>
            </p:extLst>
          </p:nvPr>
        </p:nvGraphicFramePr>
        <p:xfrm>
          <a:off x="1598612" y="1524000"/>
          <a:ext cx="5715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59397" name="TextBox 1"/>
          <p:cNvSpPr txBox="1">
            <a:spLocks noChangeArrowheads="1"/>
          </p:cNvSpPr>
          <p:nvPr/>
        </p:nvSpPr>
        <p:spPr bwMode="auto">
          <a:xfrm rot="-5400000">
            <a:off x="718344" y="3347244"/>
            <a:ext cx="1608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ea typeface="HGSGothicM"/>
                <a:cs typeface="HGSGothicM"/>
              </a:rPr>
              <a:t>success rates (%)</a:t>
            </a: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4724400" y="3733800"/>
              <a:ext cx="1447800" cy="1409700"/>
            </p14:xfrm>
          </p:contentPart>
        </mc:Choice>
        <mc:Fallback xmlns="">
          <p:pic>
            <p:nvPicPr>
              <p:cNvPr id="8" name="Ink 7"/>
              <p:cNvPicPr/>
              <p:nvPr/>
            </p:nvPicPr>
            <p:blipFill>
              <a:blip r:embed="rId5"/>
              <a:stretch>
                <a:fillRect/>
              </a:stretch>
            </p:blipFill>
            <p:spPr>
              <a:xfrm>
                <a:off x="4712521" y="3719397"/>
                <a:ext cx="1475158" cy="1438146"/>
              </a:xfrm>
              <a:prstGeom prst="rect">
                <a:avLst/>
              </a:prstGeom>
            </p:spPr>
          </p:pic>
        </mc:Fallback>
      </mc:AlternateContent>
    </p:spTree>
    <p:extLst>
      <p:ext uri="{BB962C8B-B14F-4D97-AF65-F5344CB8AC3E}">
        <p14:creationId xmlns:p14="http://schemas.microsoft.com/office/powerpoint/2010/main" val="3812945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lIns="91440" tIns="45720" rIns="91440" bIns="45720">
            <a:normAutofit/>
          </a:bodyPr>
          <a:lstStyle/>
          <a:p>
            <a:pPr eaLnBrk="1" hangingPunct="1"/>
            <a:r>
              <a:rPr lang="en-US" sz="2800" dirty="0" smtClean="0"/>
              <a:t>Rising cost of Cancer Drugs</a:t>
            </a:r>
          </a:p>
        </p:txBody>
      </p:sp>
      <p:pic>
        <p:nvPicPr>
          <p:cNvPr id="57347" name="Picture 5" descr="6a00d8341d843653ef01156f2d9de8970c-800wi"/>
          <p:cNvPicPr>
            <a:picLocks noChangeAspect="1" noChangeArrowheads="1"/>
          </p:cNvPicPr>
          <p:nvPr/>
        </p:nvPicPr>
        <p:blipFill>
          <a:blip r:embed="rId3">
            <a:extLst>
              <a:ext uri="{28A0092B-C50C-407E-A947-70E740481C1C}">
                <a14:useLocalDpi xmlns:a14="http://schemas.microsoft.com/office/drawing/2010/main" val="0"/>
              </a:ext>
            </a:extLst>
          </a:blip>
          <a:srcRect l="4543" t="5388" r="5800" b="6898"/>
          <a:stretch>
            <a:fillRect/>
          </a:stretch>
        </p:blipFill>
        <p:spPr bwMode="auto">
          <a:xfrm>
            <a:off x="1371599" y="1308652"/>
            <a:ext cx="6100763" cy="43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6"/>
          <p:cNvSpPr txBox="1">
            <a:spLocks noChangeArrowheads="1"/>
          </p:cNvSpPr>
          <p:nvPr/>
        </p:nvSpPr>
        <p:spPr bwMode="auto">
          <a:xfrm>
            <a:off x="7010400" y="5522895"/>
            <a:ext cx="172194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dirty="0" smtClean="0">
                <a:solidFill>
                  <a:schemeClr val="tx2"/>
                </a:solidFill>
                <a:ea typeface="HGSGothicM"/>
                <a:cs typeface="HGSGothicM"/>
              </a:rPr>
              <a:t>Source:  Bach, NEJM 2008</a:t>
            </a:r>
            <a:endParaRPr lang="en-US" sz="1000" dirty="0">
              <a:solidFill>
                <a:schemeClr val="tx2"/>
              </a:solidFill>
              <a:ea typeface="HGSGothicM"/>
              <a:cs typeface="HGSGothicM"/>
            </a:endParaRPr>
          </a:p>
        </p:txBody>
      </p:sp>
      <p:sp>
        <p:nvSpPr>
          <p:cNvPr id="57349" name="Freeform 10"/>
          <p:cNvSpPr>
            <a:spLocks/>
          </p:cNvSpPr>
          <p:nvPr/>
        </p:nvSpPr>
        <p:spPr bwMode="gray">
          <a:xfrm>
            <a:off x="2374900" y="1500188"/>
            <a:ext cx="3502025" cy="3648075"/>
          </a:xfrm>
          <a:custGeom>
            <a:avLst/>
            <a:gdLst>
              <a:gd name="T0" fmla="*/ 0 w 2206"/>
              <a:gd name="T1" fmla="*/ 2147483647 h 2298"/>
              <a:gd name="T2" fmla="*/ 2147483647 w 2206"/>
              <a:gd name="T3" fmla="*/ 2147483647 h 2298"/>
              <a:gd name="T4" fmla="*/ 2147483647 w 2206"/>
              <a:gd name="T5" fmla="*/ 0 h 2298"/>
              <a:gd name="T6" fmla="*/ 0 60000 65536"/>
              <a:gd name="T7" fmla="*/ 0 60000 65536"/>
              <a:gd name="T8" fmla="*/ 0 60000 65536"/>
            </a:gdLst>
            <a:ahLst/>
            <a:cxnLst>
              <a:cxn ang="T6">
                <a:pos x="T0" y="T1"/>
              </a:cxn>
              <a:cxn ang="T7">
                <a:pos x="T2" y="T3"/>
              </a:cxn>
              <a:cxn ang="T8">
                <a:pos x="T4" y="T5"/>
              </a:cxn>
            </a:cxnLst>
            <a:rect l="0" t="0" r="r" b="b"/>
            <a:pathLst>
              <a:path w="2206" h="2298">
                <a:moveTo>
                  <a:pt x="0" y="2054"/>
                </a:moveTo>
                <a:cubicBezTo>
                  <a:pt x="441" y="2176"/>
                  <a:pt x="882" y="2298"/>
                  <a:pt x="1250" y="1956"/>
                </a:cubicBezTo>
                <a:cubicBezTo>
                  <a:pt x="1618" y="1614"/>
                  <a:pt x="2047" y="326"/>
                  <a:pt x="2206" y="0"/>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accent1"/>
                </a:solidFill>
                <a:prstDash val="solid"/>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tIns="91440" bIns="91440"/>
          <a:lstStyle/>
          <a:p>
            <a:endParaRPr lang="en-US"/>
          </a:p>
        </p:txBody>
      </p:sp>
    </p:spTree>
    <p:extLst>
      <p:ext uri="{BB962C8B-B14F-4D97-AF65-F5344CB8AC3E}">
        <p14:creationId xmlns:p14="http://schemas.microsoft.com/office/powerpoint/2010/main" val="3103934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6"/>
          <p:cNvSpPr txBox="1">
            <a:spLocks noChangeArrowheads="1"/>
          </p:cNvSpPr>
          <p:nvPr/>
        </p:nvSpPr>
        <p:spPr bwMode="auto">
          <a:xfrm>
            <a:off x="6997622" y="5715000"/>
            <a:ext cx="1908175" cy="246221"/>
          </a:xfrm>
          <a:prstGeom prst="rect">
            <a:avLst/>
          </a:prstGeom>
          <a:noFill/>
          <a:ln w="9525">
            <a:noFill/>
            <a:miter lim="800000"/>
            <a:headEnd/>
            <a:tailEnd/>
          </a:ln>
        </p:spPr>
        <p:txBody>
          <a:bodyPr>
            <a:spAutoFit/>
          </a:bodyPr>
          <a:lstStyle/>
          <a:p>
            <a:pPr>
              <a:spcBef>
                <a:spcPct val="50000"/>
              </a:spcBef>
            </a:pPr>
            <a:r>
              <a:rPr lang="en-US" sz="1000" dirty="0">
                <a:ea typeface="HGSGothicM"/>
                <a:cs typeface="HGSGothicM"/>
              </a:rPr>
              <a:t>1:Jemal A: CA J Clin 2009</a:t>
            </a:r>
          </a:p>
        </p:txBody>
      </p:sp>
      <p:sp>
        <p:nvSpPr>
          <p:cNvPr id="54275" name="Title 1"/>
          <p:cNvSpPr>
            <a:spLocks noGrp="1"/>
          </p:cNvSpPr>
          <p:nvPr>
            <p:ph type="title" idx="4294967295"/>
          </p:nvPr>
        </p:nvSpPr>
        <p:spPr>
          <a:xfrm>
            <a:off x="404018" y="457200"/>
            <a:ext cx="8382000" cy="685800"/>
          </a:xfrm>
          <a:prstGeom prst="rect">
            <a:avLst/>
          </a:prstGeom>
        </p:spPr>
        <p:txBody>
          <a:bodyPr>
            <a:noAutofit/>
          </a:bodyPr>
          <a:lstStyle/>
          <a:p>
            <a:pPr eaLnBrk="1" hangingPunct="1">
              <a:defRPr/>
            </a:pPr>
            <a:r>
              <a:rPr lang="en-US" sz="2800" dirty="0" smtClean="0"/>
              <a:t>Cardiovascular and Cancer Mortality</a:t>
            </a:r>
            <a:endParaRPr lang="en-US" dirty="0" smtClean="0">
              <a:solidFill>
                <a:schemeClr val="bg1">
                  <a:lumMod val="50000"/>
                </a:schemeClr>
              </a:solidFill>
            </a:endParaRPr>
          </a:p>
        </p:txBody>
      </p:sp>
      <p:pic>
        <p:nvPicPr>
          <p:cNvPr id="20" name="Picture 5"/>
          <p:cNvPicPr>
            <a:picLocks noChangeAspect="1" noChangeArrowheads="1"/>
          </p:cNvPicPr>
          <p:nvPr/>
        </p:nvPicPr>
        <p:blipFill>
          <a:blip r:embed="rId3" cstate="print"/>
          <a:srcRect/>
          <a:stretch>
            <a:fillRect/>
          </a:stretch>
        </p:blipFill>
        <p:spPr bwMode="auto">
          <a:xfrm>
            <a:off x="1924879" y="1447800"/>
            <a:ext cx="4648200" cy="4800600"/>
          </a:xfrm>
          <a:prstGeom prst="rect">
            <a:avLst/>
          </a:prstGeom>
          <a:noFill/>
          <a:ln w="9525" algn="ctr">
            <a:noFill/>
            <a:miter lim="800000"/>
            <a:headEnd/>
            <a:tailEnd/>
          </a:ln>
          <a:effectLst/>
        </p:spPr>
      </p:pic>
      <p:sp>
        <p:nvSpPr>
          <p:cNvPr id="4" name="Rectangle 3"/>
          <p:cNvSpPr/>
          <p:nvPr/>
        </p:nvSpPr>
        <p:spPr>
          <a:xfrm>
            <a:off x="3008313" y="3269974"/>
            <a:ext cx="95408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61556" y="3293165"/>
            <a:ext cx="95408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08174" y="3422374"/>
            <a:ext cx="95408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60574" y="3574774"/>
            <a:ext cx="954087"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91810" y="3306417"/>
            <a:ext cx="914400" cy="4696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15879" y="3492776"/>
            <a:ext cx="914400" cy="4696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05061" y="3483665"/>
            <a:ext cx="914400" cy="4696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76800" y="3575188"/>
            <a:ext cx="914400" cy="4696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32113" y="3422374"/>
            <a:ext cx="95408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p:cNvPicPr>
            <a:picLocks noChangeAspect="1" noChangeArrowheads="1"/>
          </p:cNvPicPr>
          <p:nvPr/>
        </p:nvPicPr>
        <p:blipFill>
          <a:blip r:embed="rId3" cstate="print"/>
          <a:srcRect/>
          <a:stretch>
            <a:fillRect/>
          </a:stretch>
        </p:blipFill>
        <p:spPr bwMode="auto">
          <a:xfrm>
            <a:off x="1936474" y="1447800"/>
            <a:ext cx="4648200" cy="4800600"/>
          </a:xfrm>
          <a:prstGeom prst="rect">
            <a:avLst/>
          </a:prstGeom>
          <a:noFill/>
          <a:ln w="9525" algn="ctr">
            <a:noFill/>
            <a:miter lim="800000"/>
            <a:headEnd/>
            <a:tailEnd/>
          </a:ln>
          <a:effectLst/>
        </p:spPr>
      </p:pic>
    </p:spTree>
    <p:extLst>
      <p:ext uri="{BB962C8B-B14F-4D97-AF65-F5344CB8AC3E}">
        <p14:creationId xmlns:p14="http://schemas.microsoft.com/office/powerpoint/2010/main" val="327430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41 year “War on Cancer”</a:t>
            </a:r>
            <a:r>
              <a:rPr lang="en-US" sz="2800" baseline="30000" dirty="0" smtClean="0"/>
              <a:t>1</a:t>
            </a:r>
            <a:endParaRPr lang="en-US" sz="2800" baseline="30000" dirty="0"/>
          </a:p>
        </p:txBody>
      </p:sp>
      <p:sp>
        <p:nvSpPr>
          <p:cNvPr id="3" name="Content Placeholder 2"/>
          <p:cNvSpPr>
            <a:spLocks noGrp="1"/>
          </p:cNvSpPr>
          <p:nvPr>
            <p:ph idx="1"/>
          </p:nvPr>
        </p:nvSpPr>
        <p:spPr/>
        <p:txBody>
          <a:bodyPr/>
          <a:lstStyle/>
          <a:p>
            <a:r>
              <a:rPr lang="en-US" dirty="0" smtClean="0"/>
              <a:t>Poor clinical outcomes</a:t>
            </a:r>
          </a:p>
          <a:p>
            <a:r>
              <a:rPr lang="en-US" dirty="0" smtClean="0"/>
              <a:t>Unsustainable costs</a:t>
            </a:r>
          </a:p>
          <a:p>
            <a:r>
              <a:rPr lang="en-US" dirty="0" smtClean="0"/>
              <a:t>7.6 million deaths every year worldwide</a:t>
            </a:r>
          </a:p>
          <a:p>
            <a:endParaRPr lang="en-US" dirty="0"/>
          </a:p>
          <a:p>
            <a:r>
              <a:rPr lang="en-US" dirty="0" smtClean="0"/>
              <a:t>Massive quantities of clinical trial data</a:t>
            </a:r>
          </a:p>
          <a:p>
            <a:r>
              <a:rPr lang="en-US" dirty="0" smtClean="0"/>
              <a:t>No systematic sharing of these data</a:t>
            </a:r>
          </a:p>
          <a:p>
            <a:endParaRPr lang="en-US" dirty="0"/>
          </a:p>
        </p:txBody>
      </p:sp>
      <p:sp>
        <p:nvSpPr>
          <p:cNvPr id="4" name="TextBox 3"/>
          <p:cNvSpPr txBox="1"/>
          <p:nvPr/>
        </p:nvSpPr>
        <p:spPr>
          <a:xfrm>
            <a:off x="1524000" y="6248400"/>
            <a:ext cx="3429000" cy="276999"/>
          </a:xfrm>
          <a:prstGeom prst="rect">
            <a:avLst/>
          </a:prstGeom>
          <a:noFill/>
        </p:spPr>
        <p:txBody>
          <a:bodyPr wrap="square" rtlCol="0">
            <a:spAutoFit/>
          </a:bodyPr>
          <a:lstStyle/>
          <a:p>
            <a:r>
              <a:rPr lang="en-US" sz="1200" dirty="0" smtClean="0"/>
              <a:t>1:  National </a:t>
            </a:r>
            <a:r>
              <a:rPr lang="en-US" sz="1200" dirty="0"/>
              <a:t>Cancer Act of 1971</a:t>
            </a:r>
          </a:p>
        </p:txBody>
      </p:sp>
      <p:sp>
        <p:nvSpPr>
          <p:cNvPr id="5" name="AutoShape 2" descr="data:image/jpeg;base64,/9j/4AAQSkZJRgABAQAAAQABAAD/2wCEAAkGBhQSEBUUEhQWFBUVFxQaFxcYFhUUFRcUFhQXGBQVFRYXHCYeFxklGRYUHy8gJCcpLCwsFh4xNTAqNSYrLSkBCQoKDgwOGA8PFywcHBwpKSkpKSkpKSkpKSkpKSkpNSkpKSkpKSk1KTYpKSkpKTYpKSkpKSkpKSkpLCkpKTUpKf/AABEIANQAsAMBIgACEQEDEQH/xAAbAAAABwEAAAAAAAAAAAAAAAAAAQIDBAUGB//EAD8QAAIBAgQDBQUFBwMEAwAAAAECEQADBBIhMQVBUSJhcYGRBhMyofAjscHR8QcUM0JikuEkUoJDcnPCFRZj/8QAGQEAAgMBAAAAAAAAAAAAAAAAAQMAAgQF/8QAJBEAAgICAwACAwADAAAAAAAAAAECEQMxEiFBBBQTIjJRYXH/2gAMAwEAAhEDEQA/AMxhtvSpdpvr8KiYU7+FSbZrP6aUOtQ6/lR0RNQI1ZPaqwzb1WWT2hVgpqEEGlKtIuUFegEj4j4jVdxUafXQVY3h2jUDia6eX61YFGbu71N4cPtF8qh3B2qn8OH2i/4oy2Mgv1ZtbfwiqvifDs4kVap8I6/4oW15GrtWjNGXF2YgpBg0lvr9KvOOcNjtCqNqzPo6sWpRsYF7K2lRcRcliaevVFY61pxo5+XY5Yt5milYi2VMHeneFX1S6GbYb/nU32kxaO4yEEAbinCCpD1MwuLyiKgBqWtVasKbWjYYbnUpFqNhl3qWgrN6NQYoqE0YqFiMm9Trba/Xz61CjtedSl/OgwoBH3n9aNV0JJAA3JIUDxJIHzprEYhbaZ3MLMaCSWI0VRzJ+oFZHinFmvt2tFBORNIUHmT/ADNG7ekCjGLkSUlEv8bxuypPbznpbGYTyGYwvzNVGO9oM+i28u2rNJ79FAAqpNJNPUEK5sd/ejMwPmPnUrh+ObOAqZ2J0VcxJ020BJMxrGmtV9TMJbuWiLiMyGFIZSVYSwAgjVdwfOi4oinJKkzY4X2mtGUcXbTKCWDpIUaCWKmV1Ybrz51a2jop3DzkYGVeN8pGhiRI3E6gVlsI102VywBbYu5gF3uSuSeyWK5WbKCIze8OrGRdcG9o2j3dxhdRrhDDLaytc7KqhdT22ZmcBlKmEQzuolIXZZYiwGWKxnEsJkeOVdAv4MBDctFmtZgsMCty2WDFVuMJRz8IzKZ7S5lBOtHxnh+dCfqfCkZI+mvBkp0YXEGopqbjFgwahNTcehebYdtSSAOf0KtOIezdy3aFw6jmIMgGdar8ER7xSdgQfQ1vePcXtvhYlZZeXLypjM5zuKWKQKWtQsbXDc6kVHsD686fVqyscg4pSiio81AuRzvS8Xi1tWy7CQIAA0LM05VHTY68gDvSHPa8++qL2kx2a57v+W2TOu7kCSdOQ7I8+tRK3RVukyFisZcxD5mjQGFAOVF3OUanrJMk86cs8KJGv3j58qewFqBzk68hBnSQN9NdT00q+wNiR48vkT6fdV8mTh0iY8fPtmbucHccuepGvPQ6eP30wvDzE7CY8Dv5b10TD4Rf9szA5HTly18al4bhKrygncwOugINJ+wafqPxnMG4cREjy89Z9PrSpUEHMMs9mBE/CZCKpkwAAOfedTXRMRwO2wAgQAY7pEA7aVHPA7QgBNhG2m2vZ1EwNzPM85qfYQPqOyn4PiCASVUB0yZQM2uXLmAOYNGp7U9BzNVWNtNavDYIQQo/lRWnOgGpAkxpEg69RrL2GEaQI6EyDvy7oMd9V+OwnvUK90jYwQJEjmPMUI5v2DP4/wCpY+wmJstZvYdzBKtcXKgDSqKzOo+JyuVSV0YZTBIMCTfsQWQwSpIJEFTHMdxifz3rKeymLaziUIdUYMMrEZsqnT4CVLLJE6z3E6VtsfhvdpZWcwy3QO0X+zNxblvM5ALMFvZe0JhV0BJA1y0YIvs577UYDIcwGhrN1vfay3Ns1gTUx9Fpuw4p7B2i75Rzpiak8OxGS4rdDTRZo8d7ElLWdZPZkz1iTFZdRXTcX7VWWw4ls2Zf5eRI2+Vc0LyZ76qQ2Nj8Pxp4GmcMNaeNZTQgxSpoAUZSgyyId68FDO2oUFiJiQOU8p0HnWTxF1ndmbVmJJMRq2ugG1azEWiwdRuyuADHxFTl+cVkOf16U3Ehcy5w7TAnY+PPly++tFhUBA7p57CN+v6VmOEsTPdHjJ7612AJA8I2011mPLSs+bZs+NotcNYkb6COXlEkj07qs7dgASRt3wI1J3+tKiYR45/cJPn1ip1liee+/a5Tpm5/rWRm8IINRHjqIHXlvtSf3WYgQBzgjTkd9afZSNdZnbbeOe/T0og2k7/8p8ozemmtQhWYzCGOo9N+XPTQ8+VVF5MsyJIHMn13H3yPnV9iFmdvvnxB20+81T8RXUHX7zueZ8Sdd6tHYvJopeCcMF++9uSJIjdXtknS/bblkLKXEaozGOzW24pfzpbBGVkLq6nOWt3GE3LeZmIyi5bbKAdhMQQay3s9i0t37t5/4aFbTuGA7OKW4iEhgdA6yGPwlnBzDLGw4gn2Aa4ALxuWho+eUNq6VdgAPdFrUCDrFtemZuou4nEf9GS9pLc2j4VzeK6d7QLNk+B+6uZnejAMhNGaFAirlRdvUxMfnV7xL2f93aD9AJ9BrHKqG3V1jONNctBTvEHpAqAZd2Dr5U4aYtHWnvrpWRmhIcVqUDTQpz63oF0Mt8VZbjeF93fcAHKTmXSNH1IHIgMWGnStM57XnVX7TMGyqAcy6kyIhgIEc9p5b1aDplJq0ROE7evryrTYDHW0gO6qYBiRJ3Ow23Gp6VleHEhCRvJj+3T5jfuqbw7hIYKpF17t0ZkW2qk5ddbj3IUSBManteFScFJuy8MjgujfYS5MEaiOUGBA3g9Dr41bYS4pAAiI5HmNokGetcl4XgrtwucOzqqLmcqyhkTMAAwDKM2oOUSYQ6aVpuB8QvLibSve94jK2sCW7OjTmObVYImZ3pE8NemrH8ly2jbtb7UkT0nXxOun0aP3oywZ05iYB6ExtUDF3GFq4yPDFQF0GjaQQCeWmpFYjEcGvsUDYi7nc/8AUu5FUMTDN2+ymkyV1Gwpccd7YyeZx0jZ8U4hbtjtMBBEgsAd4GnjO1TuF8JtYrDEhsrgEqQQwZG5lOeogjSCunxVzPC8KYu1p0vM1vPLfvC27QyxAts1ghy8woBM5hqeWl9mLLYe6l+y7ES4a1cCIQMs9qDkdcwXtggqABBGlaFijEyyzTn4N38D+5426mKQGyALzD+W4FUZraZuyxa4mHeNT9iQATIDeExgS1muArdxV9bgLas6r71nLNMZs16NAoMTG4raftIwwezh7gtLdIJSM0ZgIJQt/tZQ5kHlHM1nMFgkT7A2bTLdthGZgqstqGNq9aKsw94HOacwAyqBrJDnJKP/AEzwg5SbrXYxxdg1gnu/CuZHethY4tmwvaOpAnxyj8daxrHWr43aBljxlQYoGgKKaaKFpW69h8Paay2YKbgY6EDUcjruI+6sItSMPfj86gDW2l19aeC00g1p8VhbNSCVacjSiAoGqlyNdGtQ+MWxO0llkdSynsjx+P1FTbm5pPERCow/kcH12PqKN0BIq/Z6yGygnTx3mem3L1rR8OwiwCYZhpJMmI8wyyBG0FT41QcOtxeIGkMx6aHtwI2BMeo3rS4G7miNhox3khZAiPL/AIwOUVySaG4YJk9BYRdLQJOU6y6yADsxIBk9J21gVR8UxBfEo0AZIkqAupO5gQTtr3Ryq7XDsxMHXm3fOusVnGKm+QhzAbsJhm/pn+UAfM0uMrHyxqNI0+Kvk2gP6h56d+m80Vu0zqCoVxBkZQx06yDJ27R2j1avWl92APWd/DwNHwm6oOVnytMQR2ZnTX+Uz+G1UTodSbLCxlAgW1BiAcqhvAZdcuw3HMSaTdsEuCoEkQIA15KBygZgAR1IjWp7YOYzATyI5z66nSTFNFczhDEAanfTY6GQ3Z5E6jvihzt0R40lZf3bVr9yRLwDodTrmEMpU5Q5BEiYG4gxyrEcSve6stekZzaJQqIUlglu0VAAyks+bSICnmIrf4u2HsupYKwIyMQHFtiQvvAWjUZ2Gp1DiZmK5b7aYnKqWNQeyXUxKpazJaU6bljcbXXsjrWma/lGTBuRi8UcqwPrlVZNWWP2qtFasOjP8r+wxRUdFTzKKo1NEKMGgwG2tnWpAqOu9SFrAzXFClorgpdJZqqXI9wanzp57eZSvUb98dlvIwabubmpC/l9CoyRRR4d4uMT8UAeHZykTyOg9KveELGk6zHkNwO/QVVYxf8AUj+tF8yrOpJ5nWKtuGWSCNNvxOkj1oZNDsDqXZZ8ZJWxlGk/FB3A3E7iTInpWW4bxBEujOvZPPQ/ofHTvq/x+LDNE6EmPAQNue1Q7XD7ZMlQepMR/UZ6VWCpdhyScpWi6biuGAOUFmI7IzKWnqFEyNR6cpqJg7RzEXEVVmYJzFiV2ZYyquuskz3VLw+HW38ARQTqwyjoZJXcadfI0VwAAnMp12BB2jXTxI8KlItyb2W+FuZCF1Ntv4cnVdz7sk9w7M7gb6aliLuS6j8lbUSRCEZW27iT5TVbZxAZY5EgToYYHcEHcfgKccswE6HnoYkadNBoKXwp2OU+So0XFMef3S/zIXKNyp3UNHLVWBjT7Od2Ncp9qcab2MvXSCudhAbUhURUWT17M+dbdMT9i6REkATBJ7Sk67mMp/u35Vm+PcMzDMNx5eVau2kzLjahkpmOxSyKrXQirTECDrUa+kjwrRifRm+U7mQxQmhQmnmUVNLskZlLbSJ8Kbo6BGbhPiqRTCb1IUVz2bUHNE21LA+vraij8KqEjMNalCmXXWnbjhVzMQqjdmIUeEnn3CiWiQeL29EuD/ptB/8AG8fc4X+41ZWLuVc3cPITIiKz3Efaq3BW2nvJBBLytsgiDC/E3nlouE8WzWspOoHXWevnHzPSrvHLiBZIqXRrOIYVSrQSpYaHQxJ5TsRJ5dKpLXDyLn8R8veyn0lanWcbntL4b8voUd6xMEbxHiPDYjUUr/Q1JbRMscPtkgvdcCJIXJbIaDEALDeJE67b0jGcDtEgxnE7uS2mkSDoT8tafw9s7EgHx58vx361NsWANzJI07vTun5cqo+h6V6Q3gcIqNKgAka5QBJA7OgEaDSY5d+jjPMiObcp7JOo79IEfrS7t2AZ07ucfU1BsISVRfjuuiL3Z2CyBzAXM3gtT+gOoCBjEBYM6qcwADEKJK7SYEnyqRfs9mCI056ViP8A5QNbvOxDJcuNoRoUnLbhT0RV0/OaqcDxy9h/4NxlSTCE+8TXkUbTzEV03g4xRyHn5SbLLj+EKOTFU13atJ/9jtYlct5Rac7MCTaY+ctbPjI7xWcxKZWK9KpFcemi0ny7IlGDT7YNonlUenJiwxSgKTNKWiBm4Qa1IWqbEe0NtT2Abh6/CnjmMk+QqvxHtHeb4Stsf0DX+5pPpFYvxSZpeSKNY/ZGZoUdWIUerETVZifaSwmzG4eiDT+9oH31k7ssZYlj1Ylj6mm2WmLAlsW83+EW2K9qbjfw1W2Ovxt/cdPQVVYjEM5zOzOerHMfKdvAUkik05RS0hbm2FVv7LYIXrz29AzWrmQn+W5K5D3CdCejGqirb2VuZcXb/qFxfVCfwq2+iltEvDY50O3OGU6EMDDA9CDpFXOH4oHXLMRrHwmJ/Wnfarg5KnFIJ0HvgOWwW/HSCqv/AMW5mqC0s7x+VZZ40bMeV+G2wWJUKNvrvG+9PvxBFEkgDy3jeSd5P+KxuHwziYZgNJjQdfuq44TwJr91UVDduEZgs6KugL3HOiJOk+Qk6Vn/ABI1/YdaF4ziTXD9kIQETcMwTsAi7sSdNNyQBO1W/EuGnA8Ou4rET+8XVNjDod7RuqQ9wgaLc917wwPgAA3Jjc+zvsamHK3LpF6+B2TEJaJEEWEOx1+Nu0Z3A0rj37R/az9+xhyEGxZzJajZtR7y7tsxUAf0qvWteHGYM2VsyTHYchsOQ8OpiNaVloiKWK2pGNsYQa61KRxEMAw5STI/7W3HzHdTBHaNLU1Eg2WGHcEZQ2+yvCz3BvhJ/tmqvFW8rkHQ9DoR5HWnIp5cU0BWh16MAwHgTqPKq/iXgeb9K+KWtT/cWm2BtnzZfnLD51Hu4J0gsOzMZhBSekjY9xg1VxaCpJiTQoUKhARQIoUKNAsSwpBWlk0AKqEbyVP4Hb/1NmP94HqrD8aiGrDgRjFYf/zWR/c4X/2opAbO2cF4fNtDoZSCIBBBGVlYHRgQdQd5NY/2u9ilwQF6y9sWWJHublxVdSACVss7faqBpE5l0HarWWuKrh8M1y4SERZMRmOoAVAd3ZiFA6noDXIeMceu4661x/ic5ba9lktrIKW7ebWTzOgJkkmYpco2Xi60bDgPAruLIXDgBNM14pFpAZ2YR7xv6FMzGYqNa6rwTgNrB2sloHUy7mC7sNAzkADbQKAABsBXHfYr2kfh9x2WWwwCm9bGRviCjMuRj9qO32oEhSrAdkjuGFxqXba3LTB0cBkYahlOxGvl3HSkuHEZzcn2Y/8Aap7TfuuBZEaLuJLW0jdUib1weCsFB63B5cEH14dK1X7TeP8A71xG5lM27H2NvochPvWHjcLeIUcqywrXijSETdsNhQFGKIeNOKBOPrzoRSnXn3j/ADREUKIGKAFBRQn8KJAgPr8aes4tk2JjaOvcRzpqgN/DTz5/hVWmQQd6FB6ApXpcOKI0oGm1osgbCaOKFHUIJNTeFNGIsE7C9YPpdU1E51a+zA/1dqNWDSgOo95ICEj+knP4oKIDrfEeHMLKE6OGDheQdTC5o3yAnwZnO+WOS8WwAw+Pe2uipc94pKhiLbBboJAHahGAjQAiZGtdxxJUKM+nxk6/DbVTpPdK69YOtcZtYt7738S6WiLihBmZRDtlFpFgCGForlQsuY2pzHI1KLBY7FEKLdkA3HuPaUIbqsqObbW7dtS5gkwQFMAN2pkBdlw/H4rg2Au277I2dHbC5DmFq++Vcsx2hmYtpoDbkEh9M1wG2trjVi0qlMjZD2vekXnsuDcJURIuOozAQIGxFPftS4yLuJW0p7FtR+Kp5wXPmvSrJWDRigsDTl9T+PrSgKEUf15VoSKBgnwoA98TQAoTRIHHWgaID9PypZoECA0oAUY0o4ogYWg15Aa+VJtjQTvue8nel4hYUDmWA8hqfwomGtH0AyRpQTaj/Kgu1Z6GBmm1pdIG9RhFxRmhNFRABRrWl/Z5aniKE7Irt5gqo9Mx9azK1rf2ZYcvjiP/AM/l76z/AI9anhDW+33GBaw9wZouXlFm2JMgXCTfMCSYt5Bsdbo66YngmGY21D2nU+8cBkRJA919o1wFWZl93IgdmA7AFlIaP7S8WOKxdy6JNqyQLZDBVyK0SGkHtnM3ZMwJ7WUw8GtCwpDKuWyhIYOxVcxBRVkBs7XldgugEZc2oCyxX8MxTLavX0yhptsCSmZGDobbW1+PMGYDMIXLmBmezF4jjDevXLhGXO7ELM5V/lSecKAJ7qXxC1kS2pCy4FzRQB7tlVrZBG4LG5oRplAGm8T6+u+m416VkGDS8OELr7wsEDAuUjPl3ISdMxGgnQEgnSmqFNfZQvvaTglrDph2s3jeF9bjDQaIrgIZEQdcjJEq1tjpIApR40gD6+vL0FGNfD7z18KrFNLsLY4nX6ApQpANHNWRBc0F3pIagKIGHd+NR0BJ8W/T50VIVpZj4D0H+PlShQXfZPBonSjFERoPAfcKOkJlwUi7SqS/186jCKDURNIQ6UdFMAoVLwXGGsLeyEq120LYYaFQbttng8pVCPM1EFN3BJHiB13PzovRC04VZCgt7wpmXIYQsUgoXLTByhGMlSP9sFWNavF27hFwRmzMLYUXLSDMjq9tUCElWto5Z7ZJAfK0MENUvBrDOiW3VLkm8yD3kOVW2uT3esEM7FfhfMbao0BJDntDiEGG0UK1y9cgor+6Y5Ea9Gdpt+7NxVVRJBzzGbKFFigx15Xuu1tSqFjkBMtkGiljzYgZidpYxpTNEBR1pSpCw6Kjovr/ADRIGdo9fypS/W1JilZaNkDFGKIGjUVCCpoifr0oqSxoNgCsHTxpwD686asnQU+KENBkMj4R4D7hQoUKQWBSSKFCrMIgUsDT0oUKCAwdaS41HOAxjl2VzQe4xr3UKFF6Itms4FhQ14KJTLYvXAU0bPbw7spkzzbXrA75peOYpnaxnYtGHskSSf4mZm1Op3gEyYAE6UKFLWyz0V/18qFChWkWLQSfX7ppINChRRBarv4UaL+FChU8ICNaUBqKOhQIEB9edIehQoPRENpv6VIQfd+dChVIhkf/2Q=="/>
          <p:cNvSpPr>
            <a:spLocks noChangeAspect="1" noChangeArrowheads="1"/>
          </p:cNvSpPr>
          <p:nvPr/>
        </p:nvSpPr>
        <p:spPr bwMode="auto">
          <a:xfrm>
            <a:off x="0" y="-774700"/>
            <a:ext cx="1323975" cy="159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QSEBUUEhQWFBUVFxQaFxcYFhUUFRcUFhQXGBQVFRYXHCYeFxklGRYUHy8gJCcpLCwsFh4xNTAqNSYrLSkBCQoKDgwOGA8PFywcHBwpKSkpKSkpKSkpKSkpKSkpNSkpKSkpKSk1KTYpKSkpKTYpKSkpKSkpKSkpLCkpKTUpKf/AABEIANQAsAMBIgACEQEDEQH/xAAbAAAABwEAAAAAAAAAAAAAAAAAAQIDBAUGB//EAD8QAAIBAgQDBQUFBwMEAwAAAAECEQADBBIhMQVBUSJhcYGRBhMyofAjscHR8QcUM0JikuEkUoJDcnPCFRZj/8QAGQEAAgMBAAAAAAAAAAAAAAAAAQMAAgQF/8QAJBEAAgICAwACAwADAAAAAAAAAAECEQMxEiFBBBQTIjJRYXH/2gAMAwEAAhEDEQA/AMxhtvSpdpvr8KiYU7+FSbZrP6aUOtQ6/lR0RNQI1ZPaqwzb1WWT2hVgpqEEGlKtIuUFegEj4j4jVdxUafXQVY3h2jUDia6eX61YFGbu71N4cPtF8qh3B2qn8OH2i/4oy2Mgv1ZtbfwiqvifDs4kVap8I6/4oW15GrtWjNGXF2YgpBg0lvr9KvOOcNjtCqNqzPo6sWpRsYF7K2lRcRcliaevVFY61pxo5+XY5Yt5milYi2VMHeneFX1S6GbYb/nU32kxaO4yEEAbinCCpD1MwuLyiKgBqWtVasKbWjYYbnUpFqNhl3qWgrN6NQYoqE0YqFiMm9Trba/Xz61CjtedSl/OgwoBH3n9aNV0JJAA3JIUDxJIHzprEYhbaZ3MLMaCSWI0VRzJ+oFZHinFmvt2tFBORNIUHmT/ADNG7ekCjGLkSUlEv8bxuypPbznpbGYTyGYwvzNVGO9oM+i28u2rNJ79FAAqpNJNPUEK5sd/ejMwPmPnUrh+ObOAqZ2J0VcxJ020BJMxrGmtV9TMJbuWiLiMyGFIZSVYSwAgjVdwfOi4oinJKkzY4X2mtGUcXbTKCWDpIUaCWKmV1Ybrz51a2jop3DzkYGVeN8pGhiRI3E6gVlsI102VywBbYu5gF3uSuSeyWK5WbKCIze8OrGRdcG9o2j3dxhdRrhDDLaytc7KqhdT22ZmcBlKmEQzuolIXZZYiwGWKxnEsJkeOVdAv4MBDctFmtZgsMCty2WDFVuMJRz8IzKZ7S5lBOtHxnh+dCfqfCkZI+mvBkp0YXEGopqbjFgwahNTcehebYdtSSAOf0KtOIezdy3aFw6jmIMgGdar8ER7xSdgQfQ1vePcXtvhYlZZeXLypjM5zuKWKQKWtQsbXDc6kVHsD686fVqyscg4pSiio81AuRzvS8Xi1tWy7CQIAA0LM05VHTY68gDvSHPa8++qL2kx2a57v+W2TOu7kCSdOQ7I8+tRK3RVukyFisZcxD5mjQGFAOVF3OUanrJMk86cs8KJGv3j58qewFqBzk68hBnSQN9NdT00q+wNiR48vkT6fdV8mTh0iY8fPtmbucHccuepGvPQ6eP30wvDzE7CY8Dv5b10TD4Rf9szA5HTly18al4bhKrygncwOugINJ+wafqPxnMG4cREjy89Z9PrSpUEHMMs9mBE/CZCKpkwAAOfedTXRMRwO2wAgQAY7pEA7aVHPA7QgBNhG2m2vZ1EwNzPM85qfYQPqOyn4PiCASVUB0yZQM2uXLmAOYNGp7U9BzNVWNtNavDYIQQo/lRWnOgGpAkxpEg69RrL2GEaQI6EyDvy7oMd9V+OwnvUK90jYwQJEjmPMUI5v2DP4/wCpY+wmJstZvYdzBKtcXKgDSqKzOo+JyuVSV0YZTBIMCTfsQWQwSpIJEFTHMdxifz3rKeymLaziUIdUYMMrEZsqnT4CVLLJE6z3E6VtsfhvdpZWcwy3QO0X+zNxblvM5ALMFvZe0JhV0BJA1y0YIvs577UYDIcwGhrN1vfay3Ns1gTUx9Fpuw4p7B2i75Rzpiak8OxGS4rdDTRZo8d7ElLWdZPZkz1iTFZdRXTcX7VWWw4ls2Zf5eRI2+Vc0LyZ76qQ2Nj8Pxp4GmcMNaeNZTQgxSpoAUZSgyyId68FDO2oUFiJiQOU8p0HnWTxF1ndmbVmJJMRq2ugG1azEWiwdRuyuADHxFTl+cVkOf16U3Ehcy5w7TAnY+PPly++tFhUBA7p57CN+v6VmOEsTPdHjJ7612AJA8I2011mPLSs+bZs+NotcNYkb6COXlEkj07qs7dgASRt3wI1J3+tKiYR45/cJPn1ip1liee+/a5Tpm5/rWRm8IINRHjqIHXlvtSf3WYgQBzgjTkd9afZSNdZnbbeOe/T0og2k7/8p8ozemmtQhWYzCGOo9N+XPTQ8+VVF5MsyJIHMn13H3yPnV9iFmdvvnxB20+81T8RXUHX7zueZ8Sdd6tHYvJopeCcMF++9uSJIjdXtknS/bblkLKXEaozGOzW24pfzpbBGVkLq6nOWt3GE3LeZmIyi5bbKAdhMQQay3s9i0t37t5/4aFbTuGA7OKW4iEhgdA6yGPwlnBzDLGw4gn2Aa4ALxuWho+eUNq6VdgAPdFrUCDrFtemZuou4nEf9GS9pLc2j4VzeK6d7QLNk+B+6uZnejAMhNGaFAirlRdvUxMfnV7xL2f93aD9AJ9BrHKqG3V1jONNctBTvEHpAqAZd2Dr5U4aYtHWnvrpWRmhIcVqUDTQpz63oF0Mt8VZbjeF93fcAHKTmXSNH1IHIgMWGnStM57XnVX7TMGyqAcy6kyIhgIEc9p5b1aDplJq0ROE7evryrTYDHW0gO6qYBiRJ3Ow23Gp6VleHEhCRvJj+3T5jfuqbw7hIYKpF17t0ZkW2qk5ddbj3IUSBManteFScFJuy8MjgujfYS5MEaiOUGBA3g9Dr41bYS4pAAiI5HmNokGetcl4XgrtwucOzqqLmcqyhkTMAAwDKM2oOUSYQ6aVpuB8QvLibSve94jK2sCW7OjTmObVYImZ3pE8NemrH8ly2jbtb7UkT0nXxOun0aP3oywZ05iYB6ExtUDF3GFq4yPDFQF0GjaQQCeWmpFYjEcGvsUDYi7nc/8AUu5FUMTDN2+ymkyV1Gwpccd7YyeZx0jZ8U4hbtjtMBBEgsAd4GnjO1TuF8JtYrDEhsrgEqQQwZG5lOeogjSCunxVzPC8KYu1p0vM1vPLfvC27QyxAts1ghy8woBM5hqeWl9mLLYe6l+y7ES4a1cCIQMs9qDkdcwXtggqABBGlaFijEyyzTn4N38D+5426mKQGyALzD+W4FUZraZuyxa4mHeNT9iQATIDeExgS1muArdxV9bgLas6r71nLNMZs16NAoMTG4raftIwwezh7gtLdIJSM0ZgIJQt/tZQ5kHlHM1nMFgkT7A2bTLdthGZgqstqGNq9aKsw94HOacwAyqBrJDnJKP/AEzwg5SbrXYxxdg1gnu/CuZHethY4tmwvaOpAnxyj8daxrHWr43aBljxlQYoGgKKaaKFpW69h8Paay2YKbgY6EDUcjruI+6sItSMPfj86gDW2l19aeC00g1p8VhbNSCVacjSiAoGqlyNdGtQ+MWxO0llkdSynsjx+P1FTbm5pPERCow/kcH12PqKN0BIq/Z6yGygnTx3mem3L1rR8OwiwCYZhpJMmI8wyyBG0FT41QcOtxeIGkMx6aHtwI2BMeo3rS4G7miNhox3khZAiPL/AIwOUVySaG4YJk9BYRdLQJOU6y6yADsxIBk9J21gVR8UxBfEo0AZIkqAupO5gQTtr3Ryq7XDsxMHXm3fOusVnGKm+QhzAbsJhm/pn+UAfM0uMrHyxqNI0+Kvk2gP6h56d+m80Vu0zqCoVxBkZQx06yDJ27R2j1avWl92APWd/DwNHwm6oOVnytMQR2ZnTX+Uz+G1UTodSbLCxlAgW1BiAcqhvAZdcuw3HMSaTdsEuCoEkQIA15KBygZgAR1IjWp7YOYzATyI5z66nSTFNFczhDEAanfTY6GQ3Z5E6jvihzt0R40lZf3bVr9yRLwDodTrmEMpU5Q5BEiYG4gxyrEcSve6stekZzaJQqIUlglu0VAAyks+bSICnmIrf4u2HsupYKwIyMQHFtiQvvAWjUZ2Gp1DiZmK5b7aYnKqWNQeyXUxKpazJaU6bljcbXXsjrWma/lGTBuRi8UcqwPrlVZNWWP2qtFasOjP8r+wxRUdFTzKKo1NEKMGgwG2tnWpAqOu9SFrAzXFClorgpdJZqqXI9wanzp57eZSvUb98dlvIwabubmpC/l9CoyRRR4d4uMT8UAeHZykTyOg9KveELGk6zHkNwO/QVVYxf8AUj+tF8yrOpJ5nWKtuGWSCNNvxOkj1oZNDsDqXZZ8ZJWxlGk/FB3A3E7iTInpWW4bxBEujOvZPPQ/ofHTvq/x+LDNE6EmPAQNue1Q7XD7ZMlQepMR/UZ6VWCpdhyScpWi6biuGAOUFmI7IzKWnqFEyNR6cpqJg7RzEXEVVmYJzFiV2ZYyquuskz3VLw+HW38ARQTqwyjoZJXcadfI0VwAAnMp12BB2jXTxI8KlItyb2W+FuZCF1Ntv4cnVdz7sk9w7M7gb6aliLuS6j8lbUSRCEZW27iT5TVbZxAZY5EgToYYHcEHcfgKccswE6HnoYkadNBoKXwp2OU+So0XFMef3S/zIXKNyp3UNHLVWBjT7Od2Ncp9qcab2MvXSCudhAbUhURUWT17M+dbdMT9i6REkATBJ7Sk67mMp/u35Vm+PcMzDMNx5eVau2kzLjahkpmOxSyKrXQirTECDrUa+kjwrRifRm+U7mQxQmhQmnmUVNLskZlLbSJ8Kbo6BGbhPiqRTCb1IUVz2bUHNE21LA+vraij8KqEjMNalCmXXWnbjhVzMQqjdmIUeEnn3CiWiQeL29EuD/ptB/8AG8fc4X+41ZWLuVc3cPITIiKz3Efaq3BW2nvJBBLytsgiDC/E3nlouE8WzWspOoHXWevnHzPSrvHLiBZIqXRrOIYVSrQSpYaHQxJ5TsRJ5dKpLXDyLn8R8veyn0lanWcbntL4b8voUd6xMEbxHiPDYjUUr/Q1JbRMscPtkgvdcCJIXJbIaDEALDeJE67b0jGcDtEgxnE7uS2mkSDoT8tafw9s7EgHx58vx361NsWANzJI07vTun5cqo+h6V6Q3gcIqNKgAka5QBJA7OgEaDSY5d+jjPMiObcp7JOo79IEfrS7t2AZ07ucfU1BsISVRfjuuiL3Z2CyBzAXM3gtT+gOoCBjEBYM6qcwADEKJK7SYEnyqRfs9mCI056ViP8A5QNbvOxDJcuNoRoUnLbhT0RV0/OaqcDxy9h/4NxlSTCE+8TXkUbTzEV03g4xRyHn5SbLLj+EKOTFU13atJ/9jtYlct5Rac7MCTaY+ctbPjI7xWcxKZWK9KpFcemi0ny7IlGDT7YNonlUenJiwxSgKTNKWiBm4Qa1IWqbEe0NtT2Abh6/CnjmMk+QqvxHtHeb4Stsf0DX+5pPpFYvxSZpeSKNY/ZGZoUdWIUerETVZifaSwmzG4eiDT+9oH31k7ssZYlj1Ylj6mm2WmLAlsW83+EW2K9qbjfw1W2Ovxt/cdPQVVYjEM5zOzOerHMfKdvAUkik05RS0hbm2FVv7LYIXrz29AzWrmQn+W5K5D3CdCejGqirb2VuZcXb/qFxfVCfwq2+iltEvDY50O3OGU6EMDDA9CDpFXOH4oHXLMRrHwmJ/Wnfarg5KnFIJ0HvgOWwW/HSCqv/AMW5mqC0s7x+VZZ40bMeV+G2wWJUKNvrvG+9PvxBFEkgDy3jeSd5P+KxuHwziYZgNJjQdfuq44TwJr91UVDduEZgs6KugL3HOiJOk+Qk6Vn/ABI1/YdaF4ziTXD9kIQETcMwTsAi7sSdNNyQBO1W/EuGnA8Ou4rET+8XVNjDod7RuqQ9wgaLc917wwPgAA3Jjc+zvsamHK3LpF6+B2TEJaJEEWEOx1+Nu0Z3A0rj37R/az9+xhyEGxZzJajZtR7y7tsxUAf0qvWteHGYM2VsyTHYchsOQ8OpiNaVloiKWK2pGNsYQa61KRxEMAw5STI/7W3HzHdTBHaNLU1Eg2WGHcEZQ2+yvCz3BvhJ/tmqvFW8rkHQ9DoR5HWnIp5cU0BWh16MAwHgTqPKq/iXgeb9K+KWtT/cWm2BtnzZfnLD51Hu4J0gsOzMZhBSekjY9xg1VxaCpJiTQoUKhARQIoUKNAsSwpBWlk0AKqEbyVP4Hb/1NmP94HqrD8aiGrDgRjFYf/zWR/c4X/2opAbO2cF4fNtDoZSCIBBBGVlYHRgQdQd5NY/2u9ilwQF6y9sWWJHublxVdSACVss7faqBpE5l0HarWWuKrh8M1y4SERZMRmOoAVAd3ZiFA6noDXIeMceu4661x/ic5ba9lktrIKW7ebWTzOgJkkmYpco2Xi60bDgPAruLIXDgBNM14pFpAZ2YR7xv6FMzGYqNa6rwTgNrB2sloHUy7mC7sNAzkADbQKAABsBXHfYr2kfh9x2WWwwCm9bGRviCjMuRj9qO32oEhSrAdkjuGFxqXba3LTB0cBkYahlOxGvl3HSkuHEZzcn2Y/8Aap7TfuuBZEaLuJLW0jdUib1weCsFB63B5cEH14dK1X7TeP8A71xG5lM27H2NvochPvWHjcLeIUcqywrXijSETdsNhQFGKIeNOKBOPrzoRSnXn3j/ADREUKIGKAFBRQn8KJAgPr8aes4tk2JjaOvcRzpqgN/DTz5/hVWmQQd6FB6ApXpcOKI0oGm1osgbCaOKFHUIJNTeFNGIsE7C9YPpdU1E51a+zA/1dqNWDSgOo95ICEj+knP4oKIDrfEeHMLKE6OGDheQdTC5o3yAnwZnO+WOS8WwAw+Pe2uipc94pKhiLbBboJAHahGAjQAiZGtdxxJUKM+nxk6/DbVTpPdK69YOtcZtYt7738S6WiLihBmZRDtlFpFgCGForlQsuY2pzHI1KLBY7FEKLdkA3HuPaUIbqsqObbW7dtS5gkwQFMAN2pkBdlw/H4rg2Au277I2dHbC5DmFq++Vcsx2hmYtpoDbkEh9M1wG2trjVi0qlMjZD2vekXnsuDcJURIuOozAQIGxFPftS4yLuJW0p7FtR+Kp5wXPmvSrJWDRigsDTl9T+PrSgKEUf15VoSKBgnwoA98TQAoTRIHHWgaID9PypZoECA0oAUY0o4ogYWg15Aa+VJtjQTvue8nel4hYUDmWA8hqfwomGtH0AyRpQTaj/Kgu1Z6GBmm1pdIG9RhFxRmhNFRABRrWl/Z5aniKE7Irt5gqo9Mx9azK1rf2ZYcvjiP/AM/l76z/AI9anhDW+33GBaw9wZouXlFm2JMgXCTfMCSYt5Bsdbo66YngmGY21D2nU+8cBkRJA919o1wFWZl93IgdmA7AFlIaP7S8WOKxdy6JNqyQLZDBVyK0SGkHtnM3ZMwJ7WUw8GtCwpDKuWyhIYOxVcxBRVkBs7XldgugEZc2oCyxX8MxTLavX0yhptsCSmZGDobbW1+PMGYDMIXLmBmezF4jjDevXLhGXO7ELM5V/lSecKAJ7qXxC1kS2pCy4FzRQB7tlVrZBG4LG5oRplAGm8T6+u+m416VkGDS8OELr7wsEDAuUjPl3ISdMxGgnQEgnSmqFNfZQvvaTglrDph2s3jeF9bjDQaIrgIZEQdcjJEq1tjpIApR40gD6+vL0FGNfD7z18KrFNLsLY4nX6ApQpANHNWRBc0F3pIagKIGHd+NR0BJ8W/T50VIVpZj4D0H+PlShQXfZPBonSjFERoPAfcKOkJlwUi7SqS/186jCKDURNIQ6UdFMAoVLwXGGsLeyEq120LYYaFQbttng8pVCPM1EFN3BJHiB13PzovRC04VZCgt7wpmXIYQsUgoXLTByhGMlSP9sFWNavF27hFwRmzMLYUXLSDMjq9tUCElWto5Z7ZJAfK0MENUvBrDOiW3VLkm8yD3kOVW2uT3esEM7FfhfMbao0BJDntDiEGG0UK1y9cgor+6Y5Ea9Gdpt+7NxVVRJBzzGbKFFigx15Xuu1tSqFjkBMtkGiljzYgZidpYxpTNEBR1pSpCw6Kjovr/ADRIGdo9fypS/W1JilZaNkDFGKIGjUVCCpoifr0oqSxoNgCsHTxpwD686asnQU+KENBkMj4R4D7hQoUKQWBSSKFCrMIgUsDT0oUKCAwdaS41HOAxjl2VzQe4xr3UKFF6Itms4FhQ14KJTLYvXAU0bPbw7spkzzbXrA75peOYpnaxnYtGHskSSf4mZm1Op3gEyYAE6UKFLWyz0V/18qFChWkWLQSfX7ppINChRRBarv4UaL+FChU8ICNaUBqKOhQIEB9edIehQoPRENpv6VIQfd+dChVIhkf/2Q=="/>
          <p:cNvSpPr>
            <a:spLocks noChangeAspect="1" noChangeArrowheads="1"/>
          </p:cNvSpPr>
          <p:nvPr/>
        </p:nvSpPr>
        <p:spPr bwMode="auto">
          <a:xfrm>
            <a:off x="152400" y="-622300"/>
            <a:ext cx="1323975" cy="159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BUUEhQWFBUVFxQaFxcYFhUUFRcUFhQXGBQVFRYXHCYeFxklGRYUHy8gJCcpLCwsFh4xNTAqNSYrLSkBCQoKDgwOGA8PFywcHBwpKSkpKSkpKSkpKSkpKSkpNSkpKSkpKSk1KTYpKSkpKTYpKSkpKSkpKSkpLCkpKTUpKf/AABEIANQAsAMBIgACEQEDEQH/xAAbAAAABwEAAAAAAAAAAAAAAAAAAQIDBAUGB//EAD8QAAIBAgQDBQUFBwMEAwAAAAECEQADBBIhMQVBUSJhcYGRBhMyofAjscHR8QcUM0JikuEkUoJDcnPCFRZj/8QAGQEAAgMBAAAAAAAAAAAAAAAAAQMAAgQF/8QAJBEAAgICAwACAwADAAAAAAAAAAECEQMxEiFBBBQTIjJRYXH/2gAMAwEAAhEDEQA/AMxhtvSpdpvr8KiYU7+FSbZrP6aUOtQ6/lR0RNQI1ZPaqwzb1WWT2hVgpqEEGlKtIuUFegEj4j4jVdxUafXQVY3h2jUDia6eX61YFGbu71N4cPtF8qh3B2qn8OH2i/4oy2Mgv1ZtbfwiqvifDs4kVap8I6/4oW15GrtWjNGXF2YgpBg0lvr9KvOOcNjtCqNqzPo6sWpRsYF7K2lRcRcliaevVFY61pxo5+XY5Yt5milYi2VMHeneFX1S6GbYb/nU32kxaO4yEEAbinCCpD1MwuLyiKgBqWtVasKbWjYYbnUpFqNhl3qWgrN6NQYoqE0YqFiMm9Trba/Xz61CjtedSl/OgwoBH3n9aNV0JJAA3JIUDxJIHzprEYhbaZ3MLMaCSWI0VRzJ+oFZHinFmvt2tFBORNIUHmT/ADNG7ekCjGLkSUlEv8bxuypPbznpbGYTyGYwvzNVGO9oM+i28u2rNJ79FAAqpNJNPUEK5sd/ejMwPmPnUrh+ObOAqZ2J0VcxJ020BJMxrGmtV9TMJbuWiLiMyGFIZSVYSwAgjVdwfOi4oinJKkzY4X2mtGUcXbTKCWDpIUaCWKmV1Ybrz51a2jop3DzkYGVeN8pGhiRI3E6gVlsI102VywBbYu5gF3uSuSeyWK5WbKCIze8OrGRdcG9o2j3dxhdRrhDDLaytc7KqhdT22ZmcBlKmEQzuolIXZZYiwGWKxnEsJkeOVdAv4MBDctFmtZgsMCty2WDFVuMJRz8IzKZ7S5lBOtHxnh+dCfqfCkZI+mvBkp0YXEGopqbjFgwahNTcehebYdtSSAOf0KtOIezdy3aFw6jmIMgGdar8ER7xSdgQfQ1vePcXtvhYlZZeXLypjM5zuKWKQKWtQsbXDc6kVHsD686fVqyscg4pSiio81AuRzvS8Xi1tWy7CQIAA0LM05VHTY68gDvSHPa8++qL2kx2a57v+W2TOu7kCSdOQ7I8+tRK3RVukyFisZcxD5mjQGFAOVF3OUanrJMk86cs8KJGv3j58qewFqBzk68hBnSQN9NdT00q+wNiR48vkT6fdV8mTh0iY8fPtmbucHccuepGvPQ6eP30wvDzE7CY8Dv5b10TD4Rf9szA5HTly18al4bhKrygncwOugINJ+wafqPxnMG4cREjy89Z9PrSpUEHMMs9mBE/CZCKpkwAAOfedTXRMRwO2wAgQAY7pEA7aVHPA7QgBNhG2m2vZ1EwNzPM85qfYQPqOyn4PiCASVUB0yZQM2uXLmAOYNGp7U9BzNVWNtNavDYIQQo/lRWnOgGpAkxpEg69RrL2GEaQI6EyDvy7oMd9V+OwnvUK90jYwQJEjmPMUI5v2DP4/wCpY+wmJstZvYdzBKtcXKgDSqKzOo+JyuVSV0YZTBIMCTfsQWQwSpIJEFTHMdxifz3rKeymLaziUIdUYMMrEZsqnT4CVLLJE6z3E6VtsfhvdpZWcwy3QO0X+zNxblvM5ALMFvZe0JhV0BJA1y0YIvs577UYDIcwGhrN1vfay3Ns1gTUx9Fpuw4p7B2i75Rzpiak8OxGS4rdDTRZo8d7ElLWdZPZkz1iTFZdRXTcX7VWWw4ls2Zf5eRI2+Vc0LyZ76qQ2Nj8Pxp4GmcMNaeNZTQgxSpoAUZSgyyId68FDO2oUFiJiQOU8p0HnWTxF1ndmbVmJJMRq2ugG1azEWiwdRuyuADHxFTl+cVkOf16U3Ehcy5w7TAnY+PPly++tFhUBA7p57CN+v6VmOEsTPdHjJ7612AJA8I2011mPLSs+bZs+NotcNYkb6COXlEkj07qs7dgASRt3wI1J3+tKiYR45/cJPn1ip1liee+/a5Tpm5/rWRm8IINRHjqIHXlvtSf3WYgQBzgjTkd9afZSNdZnbbeOe/T0og2k7/8p8ozemmtQhWYzCGOo9N+XPTQ8+VVF5MsyJIHMn13H3yPnV9iFmdvvnxB20+81T8RXUHX7zueZ8Sdd6tHYvJopeCcMF++9uSJIjdXtknS/bblkLKXEaozGOzW24pfzpbBGVkLq6nOWt3GE3LeZmIyi5bbKAdhMQQay3s9i0t37t5/4aFbTuGA7OKW4iEhgdA6yGPwlnBzDLGw4gn2Aa4ALxuWho+eUNq6VdgAPdFrUCDrFtemZuou4nEf9GS9pLc2j4VzeK6d7QLNk+B+6uZnejAMhNGaFAirlRdvUxMfnV7xL2f93aD9AJ9BrHKqG3V1jONNctBTvEHpAqAZd2Dr5U4aYtHWnvrpWRmhIcVqUDTQpz63oF0Mt8VZbjeF93fcAHKTmXSNH1IHIgMWGnStM57XnVX7TMGyqAcy6kyIhgIEc9p5b1aDplJq0ROE7evryrTYDHW0gO6qYBiRJ3Ow23Gp6VleHEhCRvJj+3T5jfuqbw7hIYKpF17t0ZkW2qk5ddbj3IUSBManteFScFJuy8MjgujfYS5MEaiOUGBA3g9Dr41bYS4pAAiI5HmNokGetcl4XgrtwucOzqqLmcqyhkTMAAwDKM2oOUSYQ6aVpuB8QvLibSve94jK2sCW7OjTmObVYImZ3pE8NemrH8ly2jbtb7UkT0nXxOun0aP3oywZ05iYB6ExtUDF3GFq4yPDFQF0GjaQQCeWmpFYjEcGvsUDYi7nc/8AUu5FUMTDN2+ymkyV1Gwpccd7YyeZx0jZ8U4hbtjtMBBEgsAd4GnjO1TuF8JtYrDEhsrgEqQQwZG5lOeogjSCunxVzPC8KYu1p0vM1vPLfvC27QyxAts1ghy8woBM5hqeWl9mLLYe6l+y7ES4a1cCIQMs9qDkdcwXtggqABBGlaFijEyyzTn4N38D+5426mKQGyALzD+W4FUZraZuyxa4mHeNT9iQATIDeExgS1muArdxV9bgLas6r71nLNMZs16NAoMTG4raftIwwezh7gtLdIJSM0ZgIJQt/tZQ5kHlHM1nMFgkT7A2bTLdthGZgqstqGNq9aKsw94HOacwAyqBrJDnJKP/AEzwg5SbrXYxxdg1gnu/CuZHethY4tmwvaOpAnxyj8daxrHWr43aBljxlQYoGgKKaaKFpW69h8Paay2YKbgY6EDUcjruI+6sItSMPfj86gDW2l19aeC00g1p8VhbNSCVacjSiAoGqlyNdGtQ+MWxO0llkdSynsjx+P1FTbm5pPERCow/kcH12PqKN0BIq/Z6yGygnTx3mem3L1rR8OwiwCYZhpJMmI8wyyBG0FT41QcOtxeIGkMx6aHtwI2BMeo3rS4G7miNhox3khZAiPL/AIwOUVySaG4YJk9BYRdLQJOU6y6yADsxIBk9J21gVR8UxBfEo0AZIkqAupO5gQTtr3Ryq7XDsxMHXm3fOusVnGKm+QhzAbsJhm/pn+UAfM0uMrHyxqNI0+Kvk2gP6h56d+m80Vu0zqCoVxBkZQx06yDJ27R2j1avWl92APWd/DwNHwm6oOVnytMQR2ZnTX+Uz+G1UTodSbLCxlAgW1BiAcqhvAZdcuw3HMSaTdsEuCoEkQIA15KBygZgAR1IjWp7YOYzATyI5z66nSTFNFczhDEAanfTY6GQ3Z5E6jvihzt0R40lZf3bVr9yRLwDodTrmEMpU5Q5BEiYG4gxyrEcSve6stekZzaJQqIUlglu0VAAyks+bSICnmIrf4u2HsupYKwIyMQHFtiQvvAWjUZ2Gp1DiZmK5b7aYnKqWNQeyXUxKpazJaU6bljcbXXsjrWma/lGTBuRi8UcqwPrlVZNWWP2qtFasOjP8r+wxRUdFTzKKo1NEKMGgwG2tnWpAqOu9SFrAzXFClorgpdJZqqXI9wanzp57eZSvUb98dlvIwabubmpC/l9CoyRRR4d4uMT8UAeHZykTyOg9KveELGk6zHkNwO/QVVYxf8AUj+tF8yrOpJ5nWKtuGWSCNNvxOkj1oZNDsDqXZZ8ZJWxlGk/FB3A3E7iTInpWW4bxBEujOvZPPQ/ofHTvq/x+LDNE6EmPAQNue1Q7XD7ZMlQepMR/UZ6VWCpdhyScpWi6biuGAOUFmI7IzKWnqFEyNR6cpqJg7RzEXEVVmYJzFiV2ZYyquuskz3VLw+HW38ARQTqwyjoZJXcadfI0VwAAnMp12BB2jXTxI8KlItyb2W+FuZCF1Ntv4cnVdz7sk9w7M7gb6aliLuS6j8lbUSRCEZW27iT5TVbZxAZY5EgToYYHcEHcfgKccswE6HnoYkadNBoKXwp2OU+So0XFMef3S/zIXKNyp3UNHLVWBjT7Od2Ncp9qcab2MvXSCudhAbUhURUWT17M+dbdMT9i6REkATBJ7Sk67mMp/u35Vm+PcMzDMNx5eVau2kzLjahkpmOxSyKrXQirTECDrUa+kjwrRifRm+U7mQxQmhQmnmUVNLskZlLbSJ8Kbo6BGbhPiqRTCb1IUVz2bUHNE21LA+vraij8KqEjMNalCmXXWnbjhVzMQqjdmIUeEnn3CiWiQeL29EuD/ptB/8AG8fc4X+41ZWLuVc3cPITIiKz3Efaq3BW2nvJBBLytsgiDC/E3nlouE8WzWspOoHXWevnHzPSrvHLiBZIqXRrOIYVSrQSpYaHQxJ5TsRJ5dKpLXDyLn8R8veyn0lanWcbntL4b8voUd6xMEbxHiPDYjUUr/Q1JbRMscPtkgvdcCJIXJbIaDEALDeJE67b0jGcDtEgxnE7uS2mkSDoT8tafw9s7EgHx58vx361NsWANzJI07vTun5cqo+h6V6Q3gcIqNKgAka5QBJA7OgEaDSY5d+jjPMiObcp7JOo79IEfrS7t2AZ07ucfU1BsISVRfjuuiL3Z2CyBzAXM3gtT+gOoCBjEBYM6qcwADEKJK7SYEnyqRfs9mCI056ViP8A5QNbvOxDJcuNoRoUnLbhT0RV0/OaqcDxy9h/4NxlSTCE+8TXkUbTzEV03g4xRyHn5SbLLj+EKOTFU13atJ/9jtYlct5Rac7MCTaY+ctbPjI7xWcxKZWK9KpFcemi0ny7IlGDT7YNonlUenJiwxSgKTNKWiBm4Qa1IWqbEe0NtT2Abh6/CnjmMk+QqvxHtHeb4Stsf0DX+5pPpFYvxSZpeSKNY/ZGZoUdWIUerETVZifaSwmzG4eiDT+9oH31k7ssZYlj1Ylj6mm2WmLAlsW83+EW2K9qbjfw1W2Ovxt/cdPQVVYjEM5zOzOerHMfKdvAUkik05RS0hbm2FVv7LYIXrz29AzWrmQn+W5K5D3CdCejGqirb2VuZcXb/qFxfVCfwq2+iltEvDY50O3OGU6EMDDA9CDpFXOH4oHXLMRrHwmJ/Wnfarg5KnFIJ0HvgOWwW/HSCqv/AMW5mqC0s7x+VZZ40bMeV+G2wWJUKNvrvG+9PvxBFEkgDy3jeSd5P+KxuHwziYZgNJjQdfuq44TwJr91UVDduEZgs6KugL3HOiJOk+Qk6Vn/ABI1/YdaF4ziTXD9kIQETcMwTsAi7sSdNNyQBO1W/EuGnA8Ou4rET+8XVNjDod7RuqQ9wgaLc917wwPgAA3Jjc+zvsamHK3LpF6+B2TEJaJEEWEOx1+Nu0Z3A0rj37R/az9+xhyEGxZzJajZtR7y7tsxUAf0qvWteHGYM2VsyTHYchsOQ8OpiNaVloiKWK2pGNsYQa61KRxEMAw5STI/7W3HzHdTBHaNLU1Eg2WGHcEZQ2+yvCz3BvhJ/tmqvFW8rkHQ9DoR5HWnIp5cU0BWh16MAwHgTqPKq/iXgeb9K+KWtT/cWm2BtnzZfnLD51Hu4J0gsOzMZhBSekjY9xg1VxaCpJiTQoUKhARQIoUKNAsSwpBWlk0AKqEbyVP4Hb/1NmP94HqrD8aiGrDgRjFYf/zWR/c4X/2opAbO2cF4fNtDoZSCIBBBGVlYHRgQdQd5NY/2u9ilwQF6y9sWWJHublxVdSACVss7faqBpE5l0HarWWuKrh8M1y4SERZMRmOoAVAd3ZiFA6noDXIeMceu4661x/ic5ba9lktrIKW7ebWTzOgJkkmYpco2Xi60bDgPAruLIXDgBNM14pFpAZ2YR7xv6FMzGYqNa6rwTgNrB2sloHUy7mC7sNAzkADbQKAABsBXHfYr2kfh9x2WWwwCm9bGRviCjMuRj9qO32oEhSrAdkjuGFxqXba3LTB0cBkYahlOxGvl3HSkuHEZzcn2Y/8Aap7TfuuBZEaLuJLW0jdUib1weCsFB63B5cEH14dK1X7TeP8A71xG5lM27H2NvochPvWHjcLeIUcqywrXijSETdsNhQFGKIeNOKBOPrzoRSnXn3j/ADREUKIGKAFBRQn8KJAgPr8aes4tk2JjaOvcRzpqgN/DTz5/hVWmQQd6FB6ApXpcOKI0oGm1osgbCaOKFHUIJNTeFNGIsE7C9YPpdU1E51a+zA/1dqNWDSgOo95ICEj+knP4oKIDrfEeHMLKE6OGDheQdTC5o3yAnwZnO+WOS8WwAw+Pe2uipc94pKhiLbBboJAHahGAjQAiZGtdxxJUKM+nxk6/DbVTpPdK69YOtcZtYt7738S6WiLihBmZRDtlFpFgCGForlQsuY2pzHI1KLBY7FEKLdkA3HuPaUIbqsqObbW7dtS5gkwQFMAN2pkBdlw/H4rg2Au277I2dHbC5DmFq++Vcsx2hmYtpoDbkEh9M1wG2trjVi0qlMjZD2vekXnsuDcJURIuOozAQIGxFPftS4yLuJW0p7FtR+Kp5wXPmvSrJWDRigsDTl9T+PrSgKEUf15VoSKBgnwoA98TQAoTRIHHWgaID9PypZoECA0oAUY0o4ogYWg15Aa+VJtjQTvue8nel4hYUDmWA8hqfwomGtH0AyRpQTaj/Kgu1Z6GBmm1pdIG9RhFxRmhNFRABRrWl/Z5aniKE7Irt5gqo9Mx9azK1rf2ZYcvjiP/AM/l76z/AI9anhDW+33GBaw9wZouXlFm2JMgXCTfMCSYt5Bsdbo66YngmGY21D2nU+8cBkRJA919o1wFWZl93IgdmA7AFlIaP7S8WOKxdy6JNqyQLZDBVyK0SGkHtnM3ZMwJ7WUw8GtCwpDKuWyhIYOxVcxBRVkBs7XldgugEZc2oCyxX8MxTLavX0yhptsCSmZGDobbW1+PMGYDMIXLmBmezF4jjDevXLhGXO7ELM5V/lSecKAJ7qXxC1kS2pCy4FzRQB7tlVrZBG4LG5oRplAGm8T6+u+m416VkGDS8OELr7wsEDAuUjPl3ISdMxGgnQEgnSmqFNfZQvvaTglrDph2s3jeF9bjDQaIrgIZEQdcjJEq1tjpIApR40gD6+vL0FGNfD7z18KrFNLsLY4nX6ApQpANHNWRBc0F3pIagKIGHd+NR0BJ8W/T50VIVpZj4D0H+PlShQXfZPBonSjFERoPAfcKOkJlwUi7SqS/186jCKDURNIQ6UdFMAoVLwXGGsLeyEq120LYYaFQbttng8pVCPM1EFN3BJHiB13PzovRC04VZCgt7wpmXIYQsUgoXLTByhGMlSP9sFWNavF27hFwRmzMLYUXLSDMjq9tUCElWto5Z7ZJAfK0MENUvBrDOiW3VLkm8yD3kOVW2uT3esEM7FfhfMbao0BJDntDiEGG0UK1y9cgor+6Y5Ea9Gdpt+7NxVVRJBzzGbKFFigx15Xuu1tSqFjkBMtkGiljzYgZidpYxpTNEBR1pSpCw6Kjovr/ADRIGdo9fypS/W1JilZaNkDFGKIGjUVCCpoifr0oqSxoNgCsHTxpwD686asnQU+KENBkMj4R4D7hQoUKQWBSSKFCrMIgUsDT0oUKCAwdaS41HOAxjl2VzQe4xr3UKFF6Itms4FhQ14KJTLYvXAU0bPbw7spkzzbXrA75peOYpnaxnYtGHskSSf4mZm1Op3gEyYAE6UKFLWyz0V/18qFChWkWLQSfX7ppINChRRBarv4UaL+FChU8ICNaUBqKOhQIEB9edIehQoPRENpv6VIQfd+dChVIhkf/2Q=="/>
          <p:cNvSpPr>
            <a:spLocks noChangeAspect="1" noChangeArrowheads="1"/>
          </p:cNvSpPr>
          <p:nvPr/>
        </p:nvSpPr>
        <p:spPr bwMode="auto">
          <a:xfrm>
            <a:off x="304800" y="-469900"/>
            <a:ext cx="1323975" cy="159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25437"/>
            <a:ext cx="1676400" cy="2019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02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bwMode="auto">
          <a:xfrm>
            <a:off x="381000" y="457200"/>
            <a:ext cx="7954963" cy="5334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800" dirty="0" smtClean="0"/>
              <a:t>Data Sharing in Medicine: why do it?</a:t>
            </a:r>
            <a:r>
              <a:rPr lang="en-US" sz="2800" baseline="30000" dirty="0" smtClean="0"/>
              <a:t>1</a:t>
            </a:r>
          </a:p>
        </p:txBody>
      </p:sp>
      <p:sp>
        <p:nvSpPr>
          <p:cNvPr id="60419" name="Content Placeholder 2"/>
          <p:cNvSpPr>
            <a:spLocks noGrp="1"/>
          </p:cNvSpPr>
          <p:nvPr>
            <p:ph idx="1"/>
          </p:nvPr>
        </p:nvSpPr>
        <p:spPr bwMode="auto">
          <a:xfrm>
            <a:off x="457200" y="1288445"/>
            <a:ext cx="7954963" cy="49175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sz="2000" dirty="0"/>
              <a:t>7.6 M lives </a:t>
            </a:r>
            <a:r>
              <a:rPr lang="en-US" sz="2000" dirty="0" smtClean="0"/>
              <a:t>lost each year worldwide</a:t>
            </a:r>
          </a:p>
          <a:p>
            <a:pPr marL="0" indent="0">
              <a:buNone/>
              <a:defRPr/>
            </a:pPr>
            <a:endParaRPr lang="en-US" sz="700" dirty="0"/>
          </a:p>
          <a:p>
            <a:pPr marL="457200" indent="-457200">
              <a:buFont typeface="+mj-lt"/>
              <a:buAutoNum type="arabicPeriod"/>
              <a:defRPr/>
            </a:pPr>
            <a:r>
              <a:rPr lang="en-US" sz="2000" dirty="0" smtClean="0"/>
              <a:t>Faster, </a:t>
            </a:r>
            <a:r>
              <a:rPr lang="en-US" sz="2000" dirty="0"/>
              <a:t>more efficient </a:t>
            </a:r>
            <a:r>
              <a:rPr lang="en-US" sz="2000" dirty="0" smtClean="0"/>
              <a:t>research</a:t>
            </a:r>
            <a:endParaRPr lang="en-US" sz="2000" dirty="0"/>
          </a:p>
          <a:p>
            <a:pPr lvl="1">
              <a:defRPr/>
            </a:pPr>
            <a:r>
              <a:rPr lang="en-US" sz="1800" b="0" dirty="0" smtClean="0"/>
              <a:t>Improved trial design and statistical methodology</a:t>
            </a:r>
          </a:p>
          <a:p>
            <a:pPr lvl="1">
              <a:defRPr/>
            </a:pPr>
            <a:r>
              <a:rPr lang="en-US" sz="1800" b="0" dirty="0" smtClean="0"/>
              <a:t>Secondary hypotheses </a:t>
            </a:r>
          </a:p>
          <a:p>
            <a:pPr lvl="1">
              <a:defRPr/>
            </a:pPr>
            <a:r>
              <a:rPr lang="en-US" sz="1800" b="0" dirty="0" smtClean="0"/>
              <a:t>Epidemiology </a:t>
            </a:r>
          </a:p>
          <a:p>
            <a:pPr lvl="1">
              <a:defRPr/>
            </a:pPr>
            <a:r>
              <a:rPr lang="en-US" sz="1800" dirty="0"/>
              <a:t>Collaborative model development</a:t>
            </a:r>
          </a:p>
          <a:p>
            <a:pPr lvl="1">
              <a:defRPr/>
            </a:pPr>
            <a:r>
              <a:rPr lang="en-US" sz="1800" dirty="0" smtClean="0"/>
              <a:t>Smaller trials sizing  (esp. with molecular subtyping)</a:t>
            </a:r>
          </a:p>
          <a:p>
            <a:pPr marL="457200" lvl="1" indent="-457200">
              <a:buFont typeface="+mj-lt"/>
              <a:buAutoNum type="arabicPeriod"/>
              <a:defRPr/>
            </a:pPr>
            <a:r>
              <a:rPr lang="en-US" sz="2000" dirty="0" smtClean="0"/>
              <a:t>Reproducibility </a:t>
            </a:r>
            <a:r>
              <a:rPr lang="en-US" sz="2000" dirty="0"/>
              <a:t>and </a:t>
            </a:r>
            <a:r>
              <a:rPr lang="en-US" sz="2000" dirty="0" smtClean="0"/>
              <a:t>reduced duplication</a:t>
            </a:r>
          </a:p>
          <a:p>
            <a:pPr marL="457200" indent="-457200">
              <a:buFont typeface="+mj-lt"/>
              <a:buAutoNum type="arabicPeriod"/>
              <a:defRPr/>
            </a:pPr>
            <a:r>
              <a:rPr lang="en-US" sz="2000" dirty="0" smtClean="0"/>
              <a:t>Transparency, and prevention of selective reporting</a:t>
            </a:r>
          </a:p>
          <a:p>
            <a:pPr marL="457200" indent="-457200">
              <a:buFont typeface="+mj-lt"/>
              <a:buAutoNum type="arabicPeriod"/>
              <a:defRPr/>
            </a:pPr>
            <a:r>
              <a:rPr lang="en-US" sz="2000" dirty="0" smtClean="0"/>
              <a:t>Real World Data corroboration with Trial Data</a:t>
            </a:r>
            <a:endParaRPr lang="en-US" sz="2000" dirty="0"/>
          </a:p>
          <a:p>
            <a:pPr marL="457200" indent="-457200">
              <a:buFont typeface="+mj-lt"/>
              <a:buAutoNum type="arabicPeriod"/>
              <a:defRPr/>
            </a:pPr>
            <a:r>
              <a:rPr lang="en-US" sz="2000" dirty="0" smtClean="0"/>
              <a:t>Unknowns </a:t>
            </a:r>
            <a:r>
              <a:rPr lang="en-US" sz="2000" baseline="30000" dirty="0"/>
              <a:t>2</a:t>
            </a:r>
            <a:endParaRPr lang="en-US" sz="2000" baseline="30000" dirty="0" smtClean="0"/>
          </a:p>
          <a:p>
            <a:pPr marL="457200" indent="-457200">
              <a:buFont typeface="+mj-lt"/>
              <a:buAutoNum type="arabicPeriod"/>
              <a:defRPr/>
            </a:pPr>
            <a:r>
              <a:rPr lang="en-US" sz="2000" dirty="0" smtClean="0"/>
              <a:t>Data Standards &amp; </a:t>
            </a:r>
            <a:r>
              <a:rPr lang="en-US" sz="2000" dirty="0"/>
              <a:t>M</a:t>
            </a:r>
            <a:r>
              <a:rPr lang="en-US" sz="2000" dirty="0" smtClean="0"/>
              <a:t>eta-analysis</a:t>
            </a:r>
            <a:endParaRPr lang="en-US" sz="2000" dirty="0"/>
          </a:p>
          <a:p>
            <a:pPr marL="457200" indent="-457200">
              <a:buFont typeface="+mj-lt"/>
              <a:buAutoNum type="arabicPeriod"/>
              <a:defRPr/>
            </a:pPr>
            <a:endParaRPr lang="en-US" sz="2000" dirty="0"/>
          </a:p>
          <a:p>
            <a:pPr marL="0" indent="0">
              <a:buNone/>
              <a:defRPr/>
            </a:pPr>
            <a:endParaRPr lang="en-US" sz="1800" dirty="0" smtClean="0"/>
          </a:p>
          <a:p>
            <a:pPr marL="457200" indent="-457200">
              <a:buFont typeface="+mj-lt"/>
              <a:buAutoNum type="arabicPeriod"/>
              <a:defRPr/>
            </a:pPr>
            <a:endParaRPr lang="en-US" dirty="0" smtClean="0"/>
          </a:p>
        </p:txBody>
      </p:sp>
      <p:sp>
        <p:nvSpPr>
          <p:cNvPr id="4" name="TextBox 3"/>
          <p:cNvSpPr txBox="1"/>
          <p:nvPr/>
        </p:nvSpPr>
        <p:spPr>
          <a:xfrm>
            <a:off x="1143000" y="6193051"/>
            <a:ext cx="5516547" cy="415498"/>
          </a:xfrm>
          <a:prstGeom prst="rect">
            <a:avLst/>
          </a:prstGeom>
          <a:noFill/>
        </p:spPr>
        <p:txBody>
          <a:bodyPr wrap="square" rtlCol="0">
            <a:spAutoFit/>
          </a:bodyPr>
          <a:lstStyle/>
          <a:p>
            <a:r>
              <a:rPr lang="en-US" sz="1050" dirty="0" smtClean="0">
                <a:solidFill>
                  <a:schemeClr val="accent1">
                    <a:lumMod val="75000"/>
                  </a:schemeClr>
                </a:solidFill>
              </a:rPr>
              <a:t>1:  Vickers 2006 </a:t>
            </a:r>
          </a:p>
          <a:p>
            <a:r>
              <a:rPr lang="en-US" sz="1050" dirty="0" smtClean="0">
                <a:solidFill>
                  <a:schemeClr val="accent1">
                    <a:lumMod val="75000"/>
                  </a:schemeClr>
                </a:solidFill>
              </a:rPr>
              <a:t> 2:  www.cardia.dopm.uab.edu:  475 publications from a single large dataset</a:t>
            </a:r>
            <a:endParaRPr lang="en-US" sz="1050" dirty="0">
              <a:solidFill>
                <a:schemeClr val="accent1">
                  <a:lumMod val="75000"/>
                </a:schemeClr>
              </a:solidFill>
            </a:endParaRPr>
          </a:p>
        </p:txBody>
      </p:sp>
      <p:sp>
        <p:nvSpPr>
          <p:cNvPr id="8" name="Slide Number Placeholder 3"/>
          <p:cNvSpPr>
            <a:spLocks noGrp="1"/>
          </p:cNvSpPr>
          <p:nvPr>
            <p:ph type="sldNum" sz="quarter" idx="12"/>
          </p:nvPr>
        </p:nvSpPr>
        <p:spPr>
          <a:xfrm>
            <a:off x="3394551" y="6448767"/>
            <a:ext cx="2133600" cy="409233"/>
          </a:xfrm>
        </p:spPr>
        <p:txBody>
          <a:bodyPr/>
          <a:lstStyle/>
          <a:p>
            <a:fld id="{214CAE83-C795-234B-A4A7-C3A8177E27DD}" type="slidenum">
              <a:rPr lang="en-US" smtClean="0"/>
              <a:pPr/>
              <a:t>8</a:t>
            </a:fld>
            <a:endParaRPr lang="en-US" dirty="0"/>
          </a:p>
        </p:txBody>
      </p:sp>
    </p:spTree>
    <p:extLst>
      <p:ext uri="{BB962C8B-B14F-4D97-AF65-F5344CB8AC3E}">
        <p14:creationId xmlns:p14="http://schemas.microsoft.com/office/powerpoint/2010/main" val="228057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41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41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041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419">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0419">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04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Data Standards in Clinical Research</a:t>
            </a:r>
            <a:endParaRPr lang="en-US" sz="2800" dirty="0"/>
          </a:p>
        </p:txBody>
      </p:sp>
      <p:pic>
        <p:nvPicPr>
          <p:cNvPr id="4" name="Picture 4"/>
          <p:cNvPicPr>
            <a:picLocks noChangeAspect="1" noChangeArrowheads="1"/>
          </p:cNvPicPr>
          <p:nvPr/>
        </p:nvPicPr>
        <p:blipFill rotWithShape="1">
          <a:blip r:embed="rId3" cstate="print"/>
          <a:srcRect l="16352" t="25271" r="49291" b="29811"/>
          <a:stretch/>
        </p:blipFill>
        <p:spPr bwMode="auto">
          <a:xfrm>
            <a:off x="5334000" y="1828800"/>
            <a:ext cx="3227651" cy="2291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http://upload.wikimedia.org/wikipedia/commons/thumb/8/83/Tour_de_babel.jpeg/350px-Tour_de_babel.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28801"/>
            <a:ext cx="3161756" cy="2291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Down Arrow 5"/>
          <p:cNvSpPr/>
          <p:nvPr/>
        </p:nvSpPr>
        <p:spPr bwMode="auto">
          <a:xfrm rot="16200000">
            <a:off x="4220231" y="2811955"/>
            <a:ext cx="722588" cy="781050"/>
          </a:xfrm>
          <a:prstGeom prst="downArrow">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pic>
        <p:nvPicPr>
          <p:cNvPr id="7" name="Picture 27" descr="http://www.clincase.com/images/cdisc%20logo_circleR_RGB.jpg"/>
          <p:cNvPicPr>
            <a:picLocks noChangeAspect="1" noChangeArrowheads="1"/>
          </p:cNvPicPr>
          <p:nvPr/>
        </p:nvPicPr>
        <p:blipFill>
          <a:blip r:embed="rId5" cstate="print"/>
          <a:srcRect t="571" b="-2"/>
          <a:stretch>
            <a:fillRect/>
          </a:stretch>
        </p:blipFill>
        <p:spPr bwMode="auto">
          <a:xfrm>
            <a:off x="6301345" y="4495800"/>
            <a:ext cx="2379775" cy="844188"/>
          </a:xfrm>
          <a:prstGeom prst="rect">
            <a:avLst/>
          </a:prstGeom>
          <a:noFill/>
          <a:ln w="9525">
            <a:noFill/>
            <a:miter lim="800000"/>
            <a:headEnd/>
            <a:tailEnd/>
          </a:ln>
        </p:spPr>
      </p:pic>
    </p:spTree>
    <p:extLst>
      <p:ext uri="{BB962C8B-B14F-4D97-AF65-F5344CB8AC3E}">
        <p14:creationId xmlns:p14="http://schemas.microsoft.com/office/powerpoint/2010/main" val="42772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nofi_Presentation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nofi_Presentation_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6939</TotalTime>
  <Words>1378</Words>
  <Application>Microsoft Office PowerPoint</Application>
  <PresentationFormat>On-screen Show (4:3)</PresentationFormat>
  <Paragraphs>314</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An Initiative to Improve Academic and Commercial Data Sharing in Cancer Research </vt:lpstr>
      <vt:lpstr>Healthcare is getting expensive…</vt:lpstr>
      <vt:lpstr>Cancer Research 2012</vt:lpstr>
      <vt:lpstr>Oncology Drug Development is Inefficient..</vt:lpstr>
      <vt:lpstr>Rising cost of Cancer Drugs</vt:lpstr>
      <vt:lpstr>Cardiovascular and Cancer Mortality</vt:lpstr>
      <vt:lpstr>The 41 year “War on Cancer”1</vt:lpstr>
      <vt:lpstr>Data Sharing in Medicine: why do it?1</vt:lpstr>
      <vt:lpstr>Data Standards in Clinical Research</vt:lpstr>
      <vt:lpstr>A need exists</vt:lpstr>
      <vt:lpstr>PowerPoint Presentation</vt:lpstr>
      <vt:lpstr>So why hasn’t it happened? (2)</vt:lpstr>
      <vt:lpstr>CEO Roundtable on Cancer</vt:lpstr>
      <vt:lpstr>What is Project DataSphere?</vt:lpstr>
      <vt:lpstr>A Data “Library”</vt:lpstr>
      <vt:lpstr>DataSphere web-library1</vt:lpstr>
      <vt:lpstr>Major challenge: How to make it happen?</vt:lpstr>
      <vt:lpstr>Donors:  $261 Million worth of reduced costs1</vt:lpstr>
      <vt:lpstr>Patients &amp; Donors:  De-identification (1)</vt:lpstr>
      <vt:lpstr>Patients &amp; Donors:  De-identification (2)</vt:lpstr>
      <vt:lpstr>Donors &amp; Patients:  Change the social paradigm</vt:lpstr>
      <vt:lpstr>Long term implementation plan</vt:lpstr>
      <vt:lpstr>Critique</vt:lpstr>
      <vt:lpstr>Data Sharing in Medicine:</vt:lpstr>
      <vt:lpstr>PowerPoint Presentation</vt:lpstr>
      <vt:lpstr>Thank you</vt:lpstr>
    </vt:vector>
  </TitlesOfParts>
  <Company>sanofi-aventis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Hugh-Jones, Charles PH/US</dc:creator>
  <cp:lastModifiedBy>wolfram</cp:lastModifiedBy>
  <cp:revision>65</cp:revision>
  <cp:lastPrinted>2012-09-05T17:09:15Z</cp:lastPrinted>
  <dcterms:created xsi:type="dcterms:W3CDTF">2012-08-31T22:22:43Z</dcterms:created>
  <dcterms:modified xsi:type="dcterms:W3CDTF">2012-09-06T13:28:43Z</dcterms:modified>
</cp:coreProperties>
</file>