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308" r:id="rId3"/>
    <p:sldId id="310" r:id="rId4"/>
    <p:sldId id="320" r:id="rId5"/>
    <p:sldId id="321" r:id="rId6"/>
    <p:sldId id="303" r:id="rId7"/>
    <p:sldId id="279" r:id="rId8"/>
    <p:sldId id="302" r:id="rId9"/>
    <p:sldId id="304" r:id="rId10"/>
    <p:sldId id="281" r:id="rId11"/>
    <p:sldId id="282" r:id="rId12"/>
    <p:sldId id="330" r:id="rId13"/>
    <p:sldId id="286" r:id="rId14"/>
    <p:sldId id="287" r:id="rId15"/>
    <p:sldId id="288" r:id="rId16"/>
    <p:sldId id="289" r:id="rId17"/>
    <p:sldId id="290" r:id="rId18"/>
    <p:sldId id="322" r:id="rId19"/>
    <p:sldId id="307" r:id="rId20"/>
    <p:sldId id="305" r:id="rId21"/>
    <p:sldId id="301" r:id="rId22"/>
    <p:sldId id="323" r:id="rId23"/>
    <p:sldId id="329" r:id="rId24"/>
    <p:sldId id="327" r:id="rId25"/>
    <p:sldId id="328" r:id="rId26"/>
    <p:sldId id="293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91FD"/>
    <a:srgbClr val="7ABFFE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76" autoAdjust="0"/>
    <p:restoredTop sz="98401" autoAdjust="0"/>
  </p:normalViewPr>
  <p:slideViewPr>
    <p:cSldViewPr snapToGrid="0" showGuides="1">
      <p:cViewPr>
        <p:scale>
          <a:sx n="96" d="100"/>
          <a:sy n="96" d="100"/>
        </p:scale>
        <p:origin x="-2064" y="-5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6F3F5C-3355-45E1-A6FC-7C978D417D91}" type="datetimeFigureOut">
              <a:rPr lang="en-US" smtClean="0"/>
              <a:t>9/7/2012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A0785-3A25-4F0F-BB8C-F07B59BD04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129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401783"/>
            <a:ext cx="7426036" cy="2189018"/>
          </a:xfrm>
        </p:spPr>
        <p:txBody>
          <a:bodyPr anchor="b" anchorCtr="0">
            <a:normAutofit/>
          </a:bodyPr>
          <a:lstStyle>
            <a:lvl1pPr algn="l">
              <a:defRPr sz="36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2486890"/>
            <a:ext cx="7426036" cy="94211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74ED-D1BD-456C-952C-897D515538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052514" y="4128655"/>
            <a:ext cx="4350760" cy="2078181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Insert name and title of presenter(s)</a:t>
            </a:r>
            <a:endParaRPr lang="en-US" dirty="0"/>
          </a:p>
        </p:txBody>
      </p:sp>
      <p:pic>
        <p:nvPicPr>
          <p:cNvPr id="10" name="Picture 9" descr="logo.png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5483281" y="5791201"/>
            <a:ext cx="3233392" cy="681037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/Closing Slide blue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401783"/>
            <a:ext cx="7426036" cy="2189018"/>
          </a:xfrm>
        </p:spPr>
        <p:txBody>
          <a:bodyPr anchor="b" anchorCtr="0">
            <a:norm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2486890"/>
            <a:ext cx="7426036" cy="94211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74ED-D1BD-456C-952C-897D515538A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052514" y="4128655"/>
            <a:ext cx="4350760" cy="2078181"/>
          </a:xfrm>
        </p:spPr>
        <p:txBody>
          <a:bodyPr>
            <a:normAutofit/>
          </a:bodyPr>
          <a:lstStyle>
            <a:lvl1pPr marL="0" indent="0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Insert name and title of presenter(s)</a:t>
            </a:r>
            <a:endParaRPr lang="en-US" dirty="0"/>
          </a:p>
        </p:txBody>
      </p:sp>
      <p:pic>
        <p:nvPicPr>
          <p:cNvPr id="10" name="Picture 9" descr="logo.png"/>
          <p:cNvPicPr>
            <a:picLocks noChangeAspect="1"/>
          </p:cNvPicPr>
          <p:nvPr userDrawn="1"/>
        </p:nvPicPr>
        <p:blipFill>
          <a:blip r:embed="rId3" cstate="screen">
            <a:lum bright="100000"/>
          </a:blip>
          <a:stretch>
            <a:fillRect/>
          </a:stretch>
        </p:blipFill>
        <p:spPr>
          <a:xfrm>
            <a:off x="5483281" y="5791201"/>
            <a:ext cx="3233392" cy="681037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74ED-D1BD-456C-952C-897D51553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74ED-D1BD-456C-952C-897D51553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blu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74ED-D1BD-456C-952C-897D51553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74ED-D1BD-456C-952C-897D51553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with blue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74ED-D1BD-456C-952C-897D515538A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go.png"/>
          <p:cNvPicPr>
            <a:picLocks noChangeAspect="1"/>
          </p:cNvPicPr>
          <p:nvPr userDrawn="1"/>
        </p:nvPicPr>
        <p:blipFill>
          <a:blip r:embed="rId3" cstate="screen">
            <a:lum bright="100000"/>
          </a:blip>
          <a:stretch>
            <a:fillRect/>
          </a:stretch>
        </p:blipFill>
        <p:spPr>
          <a:xfrm>
            <a:off x="204699" y="6331529"/>
            <a:ext cx="1942615" cy="40916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_black"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5000"/>
                    </a14:imgEffect>
                  </a14:imgLayer>
                </a14:imgProps>
              </a:ext>
            </a:extLst>
          </a:blip>
          <a:srcRect/>
          <a:stretch>
            <a:fillRect l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74ED-D1BD-456C-952C-897D515538A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go.png"/>
          <p:cNvPicPr>
            <a:picLocks noChangeAspect="1"/>
          </p:cNvPicPr>
          <p:nvPr userDrawn="1"/>
        </p:nvPicPr>
        <p:blipFill>
          <a:blip r:embed="rId4" cstate="screen">
            <a:lum bright="100000"/>
          </a:blip>
          <a:stretch>
            <a:fillRect/>
          </a:stretch>
        </p:blipFill>
        <p:spPr>
          <a:xfrm>
            <a:off x="204699" y="6331529"/>
            <a:ext cx="1942615" cy="40916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_blue">
    <p:bg>
      <p:bgPr>
        <a:blipFill dpi="0" rotWithShape="1">
          <a:blip r:embed="rId2" cstate="screen">
            <a:lum/>
          </a:blip>
          <a:srcRect/>
          <a:stretch>
            <a:fillRect l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74ED-D1BD-456C-952C-897D515538A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go.png"/>
          <p:cNvPicPr>
            <a:picLocks noChangeAspect="1"/>
          </p:cNvPicPr>
          <p:nvPr userDrawn="1"/>
        </p:nvPicPr>
        <p:blipFill>
          <a:blip r:embed="rId3" cstate="screen">
            <a:lum bright="100000"/>
          </a:blip>
          <a:stretch>
            <a:fillRect/>
          </a:stretch>
        </p:blipFill>
        <p:spPr>
          <a:xfrm>
            <a:off x="204699" y="6331529"/>
            <a:ext cx="1942615" cy="40916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ransition_White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9655" y="2231758"/>
            <a:ext cx="7772400" cy="1362075"/>
          </a:xfrm>
        </p:spPr>
        <p:txBody>
          <a:bodyPr anchor="b" anchorCtr="0">
            <a:normAutofit/>
          </a:bodyPr>
          <a:lstStyle>
            <a:lvl1pPr algn="ctr">
              <a:defRPr sz="3600" b="1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36168" y="3557898"/>
            <a:ext cx="7772400" cy="1500187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74ED-D1BD-456C-952C-897D51553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ransition_Blue">
    <p:bg>
      <p:bgPr>
        <a:blipFill dpi="0" rotWithShape="1">
          <a:blip r:embed="rId2" cstate="screen">
            <a:lum/>
          </a:blip>
          <a:srcRect/>
          <a:stretch>
            <a:fillRect l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9655" y="2231758"/>
            <a:ext cx="7772400" cy="1362075"/>
          </a:xfrm>
        </p:spPr>
        <p:txBody>
          <a:bodyPr anchor="b" anchorCtr="0">
            <a:normAutofit/>
          </a:bodyPr>
          <a:lstStyle>
            <a:lvl1pPr algn="ctr">
              <a:defRPr sz="3600" b="1" cap="none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36168" y="3557898"/>
            <a:ext cx="7772400" cy="1500187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74ED-D1BD-456C-952C-897D515538A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go.png"/>
          <p:cNvPicPr>
            <a:picLocks noChangeAspect="1"/>
          </p:cNvPicPr>
          <p:nvPr userDrawn="1"/>
        </p:nvPicPr>
        <p:blipFill>
          <a:blip r:embed="rId3" cstate="screen">
            <a:lum bright="100000"/>
          </a:blip>
          <a:stretch>
            <a:fillRect/>
          </a:stretch>
        </p:blipFill>
        <p:spPr>
          <a:xfrm>
            <a:off x="204699" y="6331529"/>
            <a:ext cx="1942615" cy="40916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74ED-D1BD-456C-952C-897D51553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74ED-D1BD-456C-952C-897D51553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B74ED-D1BD-456C-952C-897D515538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27043"/>
            <a:ext cx="8229600" cy="62590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22218"/>
            <a:ext cx="8229600" cy="5003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B74ED-D1BD-456C-952C-897D515538A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17" cstate="screen">
            <a:lum bright="100000"/>
          </a:blip>
          <a:stretch>
            <a:fillRect/>
          </a:stretch>
        </p:blipFill>
        <p:spPr>
          <a:xfrm>
            <a:off x="204699" y="6331529"/>
            <a:ext cx="1942615" cy="4091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7" r:id="rId3"/>
    <p:sldLayoutId id="2147483658" r:id="rId4"/>
    <p:sldLayoutId id="2147483651" r:id="rId5"/>
    <p:sldLayoutId id="2147483660" r:id="rId6"/>
    <p:sldLayoutId id="2147483652" r:id="rId7"/>
    <p:sldLayoutId id="2147483653" r:id="rId8"/>
    <p:sldLayoutId id="2147483654" r:id="rId9"/>
    <p:sldLayoutId id="2147483659" r:id="rId10"/>
    <p:sldLayoutId id="2147483655" r:id="rId11"/>
    <p:sldLayoutId id="2147483661" r:id="rId12"/>
    <p:sldLayoutId id="2147483662" r:id="rId13"/>
    <p:sldLayoutId id="2147483663" r:id="rId14"/>
  </p:sldLayoutIdLst>
  <p:transition>
    <p:fade/>
  </p:transition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38.png"/><Relationship Id="rId12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7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jpeg"/><Relationship Id="rId11" Type="http://schemas.openxmlformats.org/officeDocument/2006/relationships/image" Target="../media/image42.png"/><Relationship Id="rId5" Type="http://schemas.openxmlformats.org/officeDocument/2006/relationships/image" Target="../media/image36.jpeg"/><Relationship Id="rId15" Type="http://schemas.openxmlformats.org/officeDocument/2006/relationships/image" Target="../media/image46.jpeg"/><Relationship Id="rId10" Type="http://schemas.openxmlformats.org/officeDocument/2006/relationships/image" Target="../media/image41.jpeg"/><Relationship Id="rId4" Type="http://schemas.openxmlformats.org/officeDocument/2006/relationships/image" Target="../media/image35.emf"/><Relationship Id="rId9" Type="http://schemas.openxmlformats.org/officeDocument/2006/relationships/image" Target="../media/image40.jpeg"/><Relationship Id="rId1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hyperlink" Target="http://www.brain-map.org/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7" Type="http://schemas.openxmlformats.org/officeDocument/2006/relationships/image" Target="../media/image81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5.png"/><Relationship Id="rId2" Type="http://schemas.openxmlformats.org/officeDocument/2006/relationships/video" Target="file:///\\localhost\Users\clayreid\Documents\MyTalks\montage_forLG_5x5CRSmlCat.mov" TargetMode="External"/><Relationship Id="rId1" Type="http://schemas.openxmlformats.org/officeDocument/2006/relationships/video" Target="file:///\\localhost\Users\clayreid\Documents\MyTalks\EMProject\wln4_stim0_512fr_3sc_dense.mov" TargetMode="Externa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24.png"/><Relationship Id="rId18" Type="http://schemas.openxmlformats.org/officeDocument/2006/relationships/image" Target="../media/image29.jpg"/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12" Type="http://schemas.openxmlformats.org/officeDocument/2006/relationships/image" Target="../media/image23.jpg"/><Relationship Id="rId17" Type="http://schemas.openxmlformats.org/officeDocument/2006/relationships/image" Target="../media/image28.jpeg"/><Relationship Id="rId2" Type="http://schemas.openxmlformats.org/officeDocument/2006/relationships/image" Target="../media/image13.jp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11" Type="http://schemas.openxmlformats.org/officeDocument/2006/relationships/image" Target="../media/image22.jpg"/><Relationship Id="rId5" Type="http://schemas.openxmlformats.org/officeDocument/2006/relationships/image" Target="../media/image16.jpg"/><Relationship Id="rId15" Type="http://schemas.openxmlformats.org/officeDocument/2006/relationships/image" Target="../media/image26.png"/><Relationship Id="rId10" Type="http://schemas.openxmlformats.org/officeDocument/2006/relationships/image" Target="../media/image21.jpg"/><Relationship Id="rId19" Type="http://schemas.openxmlformats.org/officeDocument/2006/relationships/image" Target="../media/image30.jpg"/><Relationship Id="rId4" Type="http://schemas.openxmlformats.org/officeDocument/2006/relationships/image" Target="../media/image15.jpg"/><Relationship Id="rId9" Type="http://schemas.openxmlformats.org/officeDocument/2006/relationships/image" Target="../media/image20.png"/><Relationship Id="rId1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video" Target="file:///C:\Users\terrig\Videos\DevMouse_Dbx1_E11.5.wmv" TargetMode="External"/><Relationship Id="rId1" Type="http://schemas.microsoft.com/office/2007/relationships/media" Target="file:///C:\Users\terrig\Videos\DevMouse_Dbx1_E11.5.wmv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614769" y="4128655"/>
            <a:ext cx="4350760" cy="2078181"/>
          </a:xfrm>
        </p:spPr>
        <p:txBody>
          <a:bodyPr/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Chinh Dang</a:t>
            </a:r>
          </a:p>
          <a:p>
            <a:r>
              <a:rPr lang="en-US" b="1" dirty="0" smtClean="0"/>
              <a:t>Chief Technology Officer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Neuroscience Data: Past, Present, and Future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95901" y="3226355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B91FD"/>
                </a:solidFill>
              </a:rPr>
              <a:t>September 7, 2012</a:t>
            </a:r>
            <a:endParaRPr lang="en-US" dirty="0">
              <a:solidFill>
                <a:srgbClr val="1B91FD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781847" y="2244296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0" dirty="0" smtClean="0"/>
              <a:t>ALLEN</a:t>
            </a:r>
            <a:r>
              <a:rPr lang="en-US" dirty="0" smtClean="0"/>
              <a:t> Mouse Brain Atlas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5330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High-throughput </a:t>
            </a:r>
            <a:r>
              <a:rPr lang="en-US" i="1" dirty="0" smtClean="0"/>
              <a:t>in situ </a:t>
            </a:r>
            <a:r>
              <a:rPr lang="en-US" dirty="0" smtClean="0"/>
              <a:t>hybridization (ISH) platform</a:t>
            </a:r>
            <a:endParaRPr lang="en-US" dirty="0"/>
          </a:p>
        </p:txBody>
      </p:sp>
      <p:graphicFrame>
        <p:nvGraphicFramePr>
          <p:cNvPr id="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8946356"/>
              </p:ext>
            </p:extLst>
          </p:nvPr>
        </p:nvGraphicFramePr>
        <p:xfrm>
          <a:off x="5791200" y="4361920"/>
          <a:ext cx="1905000" cy="1189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Visio" r:id="rId3" imgW="10701189" imgH="6372691" progId="">
                  <p:embed/>
                </p:oleObj>
              </mc:Choice>
              <mc:Fallback>
                <p:oleObj name="Visio" r:id="rId3" imgW="10701189" imgH="637269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403" t="18535" r="13864"/>
                      <a:stretch>
                        <a:fillRect/>
                      </a:stretch>
                    </p:blipFill>
                    <p:spPr bwMode="auto">
                      <a:xfrm>
                        <a:off x="5791200" y="4361920"/>
                        <a:ext cx="1905000" cy="1189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5694363" y="3980920"/>
            <a:ext cx="34496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rgbClr val="000000"/>
                </a:solidFill>
              </a:rPr>
              <a:t>Automated image processing &amp; data storage</a:t>
            </a: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3452813" y="5376333"/>
            <a:ext cx="1395412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>
                <a:solidFill>
                  <a:srgbClr val="000000"/>
                </a:solidFill>
              </a:rPr>
              <a:t>Web-based data viewer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094979" y="5941483"/>
            <a:ext cx="2347117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900" dirty="0">
                <a:solidFill>
                  <a:srgbClr val="000000"/>
                </a:solidFill>
              </a:rPr>
              <a:t>Downloadable Brain Explorer® </a:t>
            </a:r>
            <a:r>
              <a:rPr lang="en-US" sz="900" dirty="0" smtClean="0">
                <a:solidFill>
                  <a:srgbClr val="000000"/>
                </a:solidFill>
              </a:rPr>
              <a:t>3-D </a:t>
            </a:r>
            <a:r>
              <a:rPr lang="en-US" sz="900" dirty="0">
                <a:solidFill>
                  <a:srgbClr val="000000"/>
                </a:solidFill>
              </a:rPr>
              <a:t>viewer</a:t>
            </a:r>
          </a:p>
        </p:txBody>
      </p:sp>
      <p:sp>
        <p:nvSpPr>
          <p:cNvPr id="8" name="Line 15"/>
          <p:cNvSpPr>
            <a:spLocks noChangeShapeType="1"/>
          </p:cNvSpPr>
          <p:nvPr/>
        </p:nvSpPr>
        <p:spPr bwMode="auto">
          <a:xfrm flipV="1">
            <a:off x="2438400" y="2228320"/>
            <a:ext cx="762000" cy="457200"/>
          </a:xfrm>
          <a:prstGeom prst="line">
            <a:avLst/>
          </a:prstGeom>
          <a:noFill/>
          <a:ln w="76200">
            <a:solidFill>
              <a:srgbClr val="0079C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Line 16"/>
          <p:cNvSpPr>
            <a:spLocks noChangeShapeType="1"/>
          </p:cNvSpPr>
          <p:nvPr/>
        </p:nvSpPr>
        <p:spPr bwMode="auto">
          <a:xfrm>
            <a:off x="2362200" y="1542520"/>
            <a:ext cx="838200" cy="304800"/>
          </a:xfrm>
          <a:prstGeom prst="line">
            <a:avLst/>
          </a:prstGeom>
          <a:noFill/>
          <a:ln w="76200">
            <a:solidFill>
              <a:srgbClr val="0079C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Line 17"/>
          <p:cNvSpPr>
            <a:spLocks noChangeShapeType="1"/>
          </p:cNvSpPr>
          <p:nvPr/>
        </p:nvSpPr>
        <p:spPr bwMode="auto">
          <a:xfrm>
            <a:off x="6419850" y="1847320"/>
            <a:ext cx="514350" cy="228600"/>
          </a:xfrm>
          <a:prstGeom prst="line">
            <a:avLst/>
          </a:prstGeom>
          <a:noFill/>
          <a:ln w="76200">
            <a:solidFill>
              <a:srgbClr val="0079C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Line 18"/>
          <p:cNvSpPr>
            <a:spLocks noChangeShapeType="1"/>
          </p:cNvSpPr>
          <p:nvPr/>
        </p:nvSpPr>
        <p:spPr bwMode="auto">
          <a:xfrm flipH="1">
            <a:off x="7696200" y="3371320"/>
            <a:ext cx="76200" cy="533400"/>
          </a:xfrm>
          <a:prstGeom prst="line">
            <a:avLst/>
          </a:prstGeom>
          <a:noFill/>
          <a:ln w="76200">
            <a:solidFill>
              <a:srgbClr val="0079C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Line 19"/>
          <p:cNvSpPr>
            <a:spLocks noChangeShapeType="1"/>
          </p:cNvSpPr>
          <p:nvPr/>
        </p:nvSpPr>
        <p:spPr bwMode="auto">
          <a:xfrm flipH="1">
            <a:off x="4876800" y="4971520"/>
            <a:ext cx="609600" cy="0"/>
          </a:xfrm>
          <a:prstGeom prst="line">
            <a:avLst/>
          </a:prstGeom>
          <a:noFill/>
          <a:ln w="76200">
            <a:solidFill>
              <a:srgbClr val="0079C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3" name="Picture 25" descr="Calb1_colorimetric_cb"/>
          <p:cNvPicPr>
            <a:picLocks noChangeAspect="1" noChangeArrowheads="1"/>
          </p:cNvPicPr>
          <p:nvPr/>
        </p:nvPicPr>
        <p:blipFill>
          <a:blip r:embed="rId5" cstate="print"/>
          <a:srcRect r="9402"/>
          <a:stretch>
            <a:fillRect/>
          </a:stretch>
        </p:blipFill>
        <p:spPr bwMode="auto">
          <a:xfrm>
            <a:off x="457200" y="1237720"/>
            <a:ext cx="88106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6" descr="merged_4x_Calb1_CB"/>
          <p:cNvPicPr>
            <a:picLocks noChangeAspect="1" noChangeArrowheads="1"/>
          </p:cNvPicPr>
          <p:nvPr/>
        </p:nvPicPr>
        <p:blipFill>
          <a:blip r:embed="rId6" cstate="print"/>
          <a:srcRect r="14104"/>
          <a:stretch>
            <a:fillRect/>
          </a:stretch>
        </p:blipFill>
        <p:spPr bwMode="auto">
          <a:xfrm>
            <a:off x="1371600" y="1237720"/>
            <a:ext cx="835025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34"/>
          <p:cNvSpPr txBox="1">
            <a:spLocks noChangeArrowheads="1"/>
          </p:cNvSpPr>
          <p:nvPr/>
        </p:nvSpPr>
        <p:spPr bwMode="auto">
          <a:xfrm>
            <a:off x="7072313" y="1820333"/>
            <a:ext cx="14620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>
                <a:solidFill>
                  <a:srgbClr val="000000"/>
                </a:solidFill>
              </a:rPr>
              <a:t>High-throughput microscopy</a:t>
            </a: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79538" y="2456920"/>
            <a:ext cx="858837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32"/>
          <p:cNvSpPr txBox="1">
            <a:spLocks noChangeArrowheads="1"/>
          </p:cNvSpPr>
          <p:nvPr/>
        </p:nvSpPr>
        <p:spPr bwMode="auto">
          <a:xfrm>
            <a:off x="392113" y="2228320"/>
            <a:ext cx="6683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</a:rPr>
              <a:t>Tissue</a:t>
            </a:r>
          </a:p>
        </p:txBody>
      </p:sp>
      <p:pic>
        <p:nvPicPr>
          <p:cNvPr id="18" name="Picture 18" descr="AllenInst_6_fromSpCord_pressImages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2800" y="2228320"/>
            <a:ext cx="14859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19"/>
          <p:cNvGrpSpPr>
            <a:grpSpLocks/>
          </p:cNvGrpSpPr>
          <p:nvPr/>
        </p:nvGrpSpPr>
        <p:grpSpPr bwMode="auto">
          <a:xfrm>
            <a:off x="3473450" y="1237720"/>
            <a:ext cx="2690813" cy="1600200"/>
            <a:chOff x="3168501" y="1066800"/>
            <a:chExt cx="2690780" cy="1600200"/>
          </a:xfrm>
        </p:grpSpPr>
        <p:pic>
          <p:nvPicPr>
            <p:cNvPr id="20" name="Picture 3" descr="IMG_1073"/>
            <p:cNvPicPr>
              <a:picLocks noChangeAspect="1" noChangeArrowheads="1"/>
            </p:cNvPicPr>
            <p:nvPr/>
          </p:nvPicPr>
          <p:blipFill>
            <a:blip r:embed="rId9" cstate="print"/>
            <a:srcRect r="15018"/>
            <a:stretch>
              <a:fillRect/>
            </a:stretch>
          </p:blipFill>
          <p:spPr bwMode="auto">
            <a:xfrm>
              <a:off x="4267200" y="1066802"/>
              <a:ext cx="1036119" cy="812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4" descr="309_0973"/>
            <p:cNvPicPr>
              <a:picLocks noChangeAspect="1" noChangeArrowheads="1"/>
            </p:cNvPicPr>
            <p:nvPr/>
          </p:nvPicPr>
          <p:blipFill>
            <a:blip r:embed="rId10" cstate="print"/>
            <a:srcRect t="5612" r="15018"/>
            <a:stretch>
              <a:fillRect/>
            </a:stretch>
          </p:blipFill>
          <p:spPr bwMode="auto">
            <a:xfrm>
              <a:off x="4267200" y="1899820"/>
              <a:ext cx="1036119" cy="767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4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 rot="5400000">
              <a:off x="4795656" y="1603375"/>
              <a:ext cx="1600200" cy="527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3" descr="Slides_3.jpg"/>
            <p:cNvPicPr>
              <a:picLocks noChangeAspect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168501" y="1066800"/>
              <a:ext cx="1066800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" name="Text Box 32"/>
          <p:cNvSpPr txBox="1">
            <a:spLocks noChangeArrowheads="1"/>
          </p:cNvSpPr>
          <p:nvPr/>
        </p:nvSpPr>
        <p:spPr bwMode="auto">
          <a:xfrm>
            <a:off x="2654300" y="3707870"/>
            <a:ext cx="13843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</a:rPr>
              <a:t>Web Application</a:t>
            </a: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06500" y="4514320"/>
            <a:ext cx="2263775" cy="144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" name="Picture 26" descr="Picture 011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772400" y="4285720"/>
            <a:ext cx="1066800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7" descr="MouseBrain_300dpi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77838" y="2456920"/>
            <a:ext cx="86995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7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267" y="3986485"/>
            <a:ext cx="1803903" cy="1436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62115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00" y="307975"/>
            <a:ext cx="8724900" cy="990600"/>
          </a:xfrm>
        </p:spPr>
        <p:txBody>
          <a:bodyPr/>
          <a:lstStyle/>
          <a:p>
            <a:pPr algn="ctr"/>
            <a:r>
              <a:rPr lang="en-US" sz="1800" dirty="0" smtClean="0"/>
              <a:t>Establishing a Common Coordinate Framework for Analysis: Registration of Gene Expression Data with a Matching Reference Atlas</a:t>
            </a:r>
          </a:p>
        </p:txBody>
      </p:sp>
      <p:pic>
        <p:nvPicPr>
          <p:cNvPr id="5" name="Picture 3" descr="RegistrationStrateg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9150" y="1619250"/>
            <a:ext cx="7629525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533400" y="1346200"/>
            <a:ext cx="24558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tx1"/>
                </a:solidFill>
                <a:latin typeface="Garamond" pitchFamily="18" charset="0"/>
              </a:rPr>
              <a:t>Annotated Reference Atlas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6770688" y="1143000"/>
            <a:ext cx="1576387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chemeClr val="tx1"/>
                </a:solidFill>
                <a:latin typeface="Garamond" pitchFamily="18" charset="0"/>
              </a:rPr>
              <a:t>Automated</a:t>
            </a:r>
          </a:p>
          <a:p>
            <a:pPr algn="ctr"/>
            <a:r>
              <a:rPr lang="en-US" sz="1400" b="1">
                <a:solidFill>
                  <a:schemeClr val="tx1"/>
                </a:solidFill>
                <a:latin typeface="Garamond" pitchFamily="18" charset="0"/>
              </a:rPr>
              <a:t>Signal Detection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720975" y="2552700"/>
            <a:ext cx="173513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chemeClr val="tx1"/>
                </a:solidFill>
                <a:latin typeface="Garamond" pitchFamily="18" charset="0"/>
              </a:rPr>
              <a:t>Annotated 3D </a:t>
            </a:r>
          </a:p>
          <a:p>
            <a:pPr algn="ctr"/>
            <a:r>
              <a:rPr lang="en-US" sz="1400" b="1">
                <a:solidFill>
                  <a:schemeClr val="tx1"/>
                </a:solidFill>
                <a:latin typeface="Garamond" pitchFamily="18" charset="0"/>
              </a:rPr>
              <a:t>Reference Volume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6931025" y="2921000"/>
            <a:ext cx="1250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chemeClr val="tx1"/>
                </a:solidFill>
                <a:latin typeface="Garamond" pitchFamily="18" charset="0"/>
              </a:rPr>
              <a:t>Grid Overlay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696075" y="4368800"/>
            <a:ext cx="17256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chemeClr val="tx1"/>
                </a:solidFill>
                <a:latin typeface="Garamond" pitchFamily="18" charset="0"/>
              </a:rPr>
              <a:t>Structural Overlay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4548188" y="2260600"/>
            <a:ext cx="1636712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chemeClr val="tx1"/>
                </a:solidFill>
                <a:latin typeface="Garamond" pitchFamily="18" charset="0"/>
              </a:rPr>
              <a:t>Gene Expression</a:t>
            </a:r>
          </a:p>
          <a:p>
            <a:pPr algn="ctr"/>
            <a:r>
              <a:rPr lang="en-US" sz="1400" b="1">
                <a:solidFill>
                  <a:schemeClr val="tx1"/>
                </a:solidFill>
                <a:latin typeface="Garamond" pitchFamily="18" charset="0"/>
              </a:rPr>
              <a:t>Registered with </a:t>
            </a:r>
          </a:p>
          <a:p>
            <a:pPr algn="ctr"/>
            <a:r>
              <a:rPr lang="en-US" sz="1400" b="1">
                <a:solidFill>
                  <a:schemeClr val="tx1"/>
                </a:solidFill>
                <a:latin typeface="Garamond" pitchFamily="18" charset="0"/>
              </a:rPr>
              <a:t>3D Reference </a:t>
            </a:r>
          </a:p>
          <a:p>
            <a:pPr algn="ctr"/>
            <a:r>
              <a:rPr lang="en-US" sz="1400" b="1">
                <a:solidFill>
                  <a:schemeClr val="tx1"/>
                </a:solidFill>
                <a:latin typeface="Garamond" pitchFamily="18" charset="0"/>
              </a:rPr>
              <a:t>Volume</a:t>
            </a: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214313" y="5722938"/>
            <a:ext cx="33432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1400" i="1"/>
              <a:t>Nature</a:t>
            </a:r>
            <a:r>
              <a:rPr lang="en-US" sz="1400"/>
              <a:t> </a:t>
            </a:r>
            <a:r>
              <a:rPr lang="en-US" sz="1400" b="1"/>
              <a:t>445</a:t>
            </a:r>
            <a:r>
              <a:rPr lang="en-US" sz="1400"/>
              <a:t>, 168-176 (11 January 2007) </a:t>
            </a:r>
          </a:p>
        </p:txBody>
      </p:sp>
    </p:spTree>
    <p:extLst>
      <p:ext uri="{BB962C8B-B14F-4D97-AF65-F5344CB8AC3E}">
        <p14:creationId xmlns:p14="http://schemas.microsoft.com/office/powerpoint/2010/main" val="36144935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ALLEN Developing Mouse Atlas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000" y="1397670"/>
            <a:ext cx="5114987" cy="4206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6032" y="2624173"/>
            <a:ext cx="3431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7 developmental stages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Developed by Luis </a:t>
            </a:r>
            <a:r>
              <a:rPr lang="en-US" dirty="0" err="1" smtClean="0"/>
              <a:t>Puelles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Consistent ontology to compare across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6839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Mouse to Man:  Problem of Scale</a:t>
            </a:r>
            <a:endParaRPr lang="en-US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676400" y="5715000"/>
            <a:ext cx="19526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>
                <a:latin typeface="Calibri" pitchFamily="34" charset="0"/>
              </a:rPr>
              <a:t>Hill and Walsh, 2005</a:t>
            </a:r>
          </a:p>
        </p:txBody>
      </p:sp>
      <p:pic>
        <p:nvPicPr>
          <p:cNvPr id="5" name="Picture 4" descr="WalshSchematic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914400"/>
            <a:ext cx="5638800" cy="474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252042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699655" y="2231758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0" dirty="0" smtClean="0"/>
              <a:t>ALLEN</a:t>
            </a:r>
            <a:r>
              <a:rPr lang="en-US" dirty="0" smtClean="0"/>
              <a:t> Human Brain Atlas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4254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multi-modal atlas of gene expression in adult human brain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32990" y="1294686"/>
            <a:ext cx="8610600" cy="46166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1200"/>
              </a:spcBef>
              <a:defRPr/>
            </a:pPr>
            <a:r>
              <a:rPr lang="en-US" sz="2000" b="1" dirty="0">
                <a:solidFill>
                  <a:srgbClr val="0079C0"/>
                </a:solidFill>
              </a:rPr>
              <a:t>Microarray</a:t>
            </a:r>
            <a:r>
              <a:rPr lang="en-US" sz="2000" dirty="0">
                <a:solidFill>
                  <a:srgbClr val="0079C0"/>
                </a:solidFill>
              </a:rPr>
              <a:t> – “All genes, all structures” survey</a:t>
            </a:r>
            <a:endParaRPr lang="en-US" sz="1400" dirty="0">
              <a:solidFill>
                <a:srgbClr val="0079C0"/>
              </a:solidFill>
            </a:endParaRPr>
          </a:p>
          <a:p>
            <a:pPr marL="233363" indent="-233363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1600" dirty="0"/>
              <a:t>Spatially mapped microarray data </a:t>
            </a:r>
            <a:r>
              <a:rPr lang="en-US" sz="1600" dirty="0" smtClean="0"/>
              <a:t>(3 full adult </a:t>
            </a:r>
            <a:r>
              <a:rPr lang="en-US" sz="1600" dirty="0"/>
              <a:t>control </a:t>
            </a:r>
            <a:r>
              <a:rPr lang="en-US" sz="1600" dirty="0" smtClean="0"/>
              <a:t>brains)</a:t>
            </a:r>
            <a:endParaRPr lang="en-US" sz="1600" dirty="0"/>
          </a:p>
          <a:p>
            <a:pPr marL="690563" lvl="1" indent="-233363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1400" dirty="0"/>
              <a:t>~1,000 distinct anatomic samples/brain for comprehensive anatomic coverage</a:t>
            </a:r>
          </a:p>
          <a:p>
            <a:pPr marL="690563" lvl="1" indent="-233363"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sz="1400" dirty="0"/>
              <a:t>Custom Agilent microarray chip</a:t>
            </a:r>
          </a:p>
          <a:p>
            <a:pPr marL="233363" indent="-233363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1600" dirty="0"/>
              <a:t>Histology</a:t>
            </a:r>
          </a:p>
          <a:p>
            <a:pPr marL="233363" indent="-233363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1600" dirty="0"/>
              <a:t>MRI &amp; DTI</a:t>
            </a:r>
            <a:endParaRPr lang="en-US" sz="1200" b="1" dirty="0"/>
          </a:p>
          <a:p>
            <a:pPr>
              <a:spcBef>
                <a:spcPts val="1200"/>
              </a:spcBef>
              <a:defRPr/>
            </a:pPr>
            <a:r>
              <a:rPr lang="en-US" sz="2000" b="1" i="1" dirty="0">
                <a:solidFill>
                  <a:srgbClr val="0079C0"/>
                </a:solidFill>
              </a:rPr>
              <a:t>In situ </a:t>
            </a:r>
            <a:r>
              <a:rPr lang="en-US" sz="2000" b="1" dirty="0">
                <a:solidFill>
                  <a:srgbClr val="0079C0"/>
                </a:solidFill>
              </a:rPr>
              <a:t>hybridization </a:t>
            </a:r>
            <a:r>
              <a:rPr lang="en-US" sz="2000" dirty="0">
                <a:solidFill>
                  <a:srgbClr val="0079C0"/>
                </a:solidFill>
              </a:rPr>
              <a:t>– High-resolution, selected genes in specific regions</a:t>
            </a:r>
            <a:endParaRPr lang="en-US" dirty="0">
              <a:solidFill>
                <a:srgbClr val="0079C0"/>
              </a:solidFill>
            </a:endParaRPr>
          </a:p>
          <a:p>
            <a:pPr marL="233363" indent="-233363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1600" dirty="0" err="1"/>
              <a:t>Subcortex</a:t>
            </a:r>
            <a:r>
              <a:rPr lang="en-US" sz="1600" dirty="0"/>
              <a:t> Study: 55 genes across subcortical regions (1 male, 1 female donor)</a:t>
            </a:r>
          </a:p>
          <a:p>
            <a:pPr marL="233363" indent="-233363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1600" dirty="0"/>
              <a:t>1,000 Gene Survey: visual and temporal cortex in multiple adult control brains</a:t>
            </a:r>
          </a:p>
          <a:p>
            <a:pPr marL="233363" indent="-233363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1600" dirty="0"/>
              <a:t>Schizophrenia Study: 60 genes in DLPFC of over 50 control and schizophrenia cases</a:t>
            </a:r>
          </a:p>
          <a:p>
            <a:pPr marL="233363" indent="-233363">
              <a:spcBef>
                <a:spcPts val="1200"/>
              </a:spcBef>
              <a:buFont typeface="Arial" pitchFamily="34" charset="0"/>
              <a:buChar char="•"/>
              <a:defRPr/>
            </a:pPr>
            <a:endParaRPr lang="en-US" sz="1600" dirty="0"/>
          </a:p>
          <a:p>
            <a:pPr marL="233363" indent="-233363">
              <a:spcBef>
                <a:spcPts val="1200"/>
              </a:spcBef>
              <a:defRPr/>
            </a:pPr>
            <a:r>
              <a:rPr lang="en-US" sz="1400" i="1" dirty="0"/>
              <a:t>* Available data as of </a:t>
            </a:r>
            <a:r>
              <a:rPr lang="en-US" sz="1400" i="1" dirty="0" smtClean="0"/>
              <a:t>March 2012 data </a:t>
            </a:r>
            <a:r>
              <a:rPr lang="en-US" sz="1400" i="1" dirty="0"/>
              <a:t>release</a:t>
            </a:r>
          </a:p>
        </p:txBody>
      </p:sp>
    </p:spTree>
    <p:extLst>
      <p:ext uri="{BB962C8B-B14F-4D97-AF65-F5344CB8AC3E}">
        <p14:creationId xmlns:p14="http://schemas.microsoft.com/office/powerpoint/2010/main" val="37316511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Whole brain to microarray</a:t>
            </a:r>
            <a:endParaRPr lang="en-US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286000" y="2585110"/>
            <a:ext cx="44354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800"/>
              <a:t>(image courtesy Mark Vawter </a:t>
            </a:r>
          </a:p>
          <a:p>
            <a:pPr algn="ctr"/>
            <a:r>
              <a:rPr lang="en-US" sz="800"/>
              <a:t>and Preston Cartagena)</a:t>
            </a:r>
          </a:p>
        </p:txBody>
      </p:sp>
      <p:sp>
        <p:nvSpPr>
          <p:cNvPr id="5" name="Text Box 9"/>
          <p:cNvSpPr txBox="1">
            <a:spLocks noChangeAspect="1" noChangeArrowheads="1"/>
          </p:cNvSpPr>
          <p:nvPr/>
        </p:nvSpPr>
        <p:spPr bwMode="auto">
          <a:xfrm>
            <a:off x="817563" y="1078573"/>
            <a:ext cx="882650" cy="18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/>
              <a:t>Whole brain</a:t>
            </a:r>
          </a:p>
        </p:txBody>
      </p:sp>
      <p:pic>
        <p:nvPicPr>
          <p:cNvPr id="6" name="Picture 11" descr="image 9"/>
          <p:cNvPicPr>
            <a:picLocks noChangeAspect="1" noChangeArrowheads="1"/>
          </p:cNvPicPr>
          <p:nvPr/>
        </p:nvPicPr>
        <p:blipFill>
          <a:blip r:embed="rId2" cstate="print"/>
          <a:srcRect t="10001" r="10001"/>
          <a:stretch>
            <a:fillRect/>
          </a:stretch>
        </p:blipFill>
        <p:spPr bwMode="auto">
          <a:xfrm>
            <a:off x="3790950" y="1342098"/>
            <a:ext cx="1420813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2"/>
          <p:cNvSpPr txBox="1">
            <a:spLocks noChangeAspect="1" noChangeArrowheads="1"/>
          </p:cNvSpPr>
          <p:nvPr/>
        </p:nvSpPr>
        <p:spPr bwMode="auto">
          <a:xfrm>
            <a:off x="3581400" y="1076985"/>
            <a:ext cx="1839913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/>
              <a:t>5 – 10 mm slabs</a:t>
            </a:r>
          </a:p>
        </p:txBody>
      </p:sp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647700" y="3347110"/>
            <a:ext cx="11430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/>
              <a:t>Block into 2x3 </a:t>
            </a:r>
          </a:p>
        </p:txBody>
      </p:sp>
      <p:cxnSp>
        <p:nvCxnSpPr>
          <p:cNvPr id="9" name="AutoShape 19"/>
          <p:cNvCxnSpPr>
            <a:cxnSpLocks noChangeShapeType="1"/>
            <a:endCxn id="8" idx="0"/>
          </p:cNvCxnSpPr>
          <p:nvPr/>
        </p:nvCxnSpPr>
        <p:spPr bwMode="auto">
          <a:xfrm rot="5400000">
            <a:off x="3378200" y="426110"/>
            <a:ext cx="762000" cy="5080000"/>
          </a:xfrm>
          <a:prstGeom prst="bentConnector3">
            <a:avLst>
              <a:gd name="adj1" fmla="val 50000"/>
            </a:avLst>
          </a:prstGeom>
          <a:noFill/>
          <a:ln w="34925">
            <a:solidFill>
              <a:schemeClr val="accent1">
                <a:lumMod val="75000"/>
              </a:schemeClr>
            </a:solidFill>
            <a:miter lim="800000"/>
            <a:headEnd/>
            <a:tailEnd type="triangle" w="med" len="med"/>
          </a:ln>
        </p:spPr>
      </p:cxnSp>
      <p:sp>
        <p:nvSpPr>
          <p:cNvPr id="10" name="Text Box 146"/>
          <p:cNvSpPr txBox="1">
            <a:spLocks noChangeArrowheads="1"/>
          </p:cNvSpPr>
          <p:nvPr/>
        </p:nvSpPr>
        <p:spPr bwMode="auto">
          <a:xfrm>
            <a:off x="2128838" y="4548848"/>
            <a:ext cx="8429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subcortex</a:t>
            </a:r>
          </a:p>
        </p:txBody>
      </p:sp>
      <p:sp>
        <p:nvSpPr>
          <p:cNvPr id="11" name="Text Box 147"/>
          <p:cNvSpPr txBox="1">
            <a:spLocks noChangeArrowheads="1"/>
          </p:cNvSpPr>
          <p:nvPr/>
        </p:nvSpPr>
        <p:spPr bwMode="auto">
          <a:xfrm>
            <a:off x="2128838" y="3683660"/>
            <a:ext cx="5984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cortex</a:t>
            </a:r>
          </a:p>
        </p:txBody>
      </p:sp>
      <p:sp>
        <p:nvSpPr>
          <p:cNvPr id="12" name="Text Box 148"/>
          <p:cNvSpPr txBox="1">
            <a:spLocks noChangeArrowheads="1"/>
          </p:cNvSpPr>
          <p:nvPr/>
        </p:nvSpPr>
        <p:spPr bwMode="auto">
          <a:xfrm>
            <a:off x="2971800" y="3347110"/>
            <a:ext cx="24892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/>
              <a:t>Cryosection 2x3 block</a:t>
            </a:r>
          </a:p>
        </p:txBody>
      </p:sp>
      <p:sp>
        <p:nvSpPr>
          <p:cNvPr id="13" name="Text Box 149"/>
          <p:cNvSpPr txBox="1">
            <a:spLocks noChangeArrowheads="1"/>
          </p:cNvSpPr>
          <p:nvPr/>
        </p:nvSpPr>
        <p:spPr bwMode="auto">
          <a:xfrm>
            <a:off x="5715000" y="3347110"/>
            <a:ext cx="17526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/>
              <a:t>Final 1 mm of block </a:t>
            </a:r>
          </a:p>
        </p:txBody>
      </p:sp>
      <p:grpSp>
        <p:nvGrpSpPr>
          <p:cNvPr id="14" name="Group 198"/>
          <p:cNvGrpSpPr>
            <a:grpSpLocks noChangeAspect="1"/>
          </p:cNvGrpSpPr>
          <p:nvPr/>
        </p:nvGrpSpPr>
        <p:grpSpPr bwMode="auto">
          <a:xfrm>
            <a:off x="6248400" y="4794910"/>
            <a:ext cx="1098093" cy="1046979"/>
            <a:chOff x="1002323" y="-509946"/>
            <a:chExt cx="6421247" cy="6120148"/>
          </a:xfrm>
        </p:grpSpPr>
        <p:pic>
          <p:nvPicPr>
            <p:cNvPr id="15" name="Picture 14" descr="SABMacro3.jpg"/>
            <p:cNvPicPr>
              <a:picLocks noChangeAspect="1"/>
            </p:cNvPicPr>
            <p:nvPr/>
          </p:nvPicPr>
          <p:blipFill>
            <a:blip r:embed="rId3" cstate="print"/>
            <a:srcRect l="2435" t="3333" r="6239" b="14444"/>
            <a:stretch>
              <a:fillRect/>
            </a:stretch>
          </p:blipFill>
          <p:spPr bwMode="auto">
            <a:xfrm rot="-5400000">
              <a:off x="1078525" y="-586148"/>
              <a:ext cx="5486400" cy="56388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Box 15"/>
            <p:cNvSpPr txBox="1">
              <a:spLocks noChangeArrowheads="1"/>
            </p:cNvSpPr>
            <p:nvPr/>
          </p:nvSpPr>
          <p:spPr bwMode="auto">
            <a:xfrm>
              <a:off x="4064321" y="3307081"/>
              <a:ext cx="1370452" cy="8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00" b="1"/>
                <a:t>Pu</a:t>
              </a:r>
            </a:p>
          </p:txBody>
        </p:sp>
        <p:sp>
          <p:nvSpPr>
            <p:cNvPr id="17" name="TextBox 16"/>
            <p:cNvSpPr txBox="1">
              <a:spLocks noChangeArrowheads="1"/>
            </p:cNvSpPr>
            <p:nvPr/>
          </p:nvSpPr>
          <p:spPr bwMode="auto">
            <a:xfrm>
              <a:off x="2921318" y="3307081"/>
              <a:ext cx="1529800" cy="8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00" b="1"/>
                <a:t>GPe</a:t>
              </a:r>
            </a:p>
          </p:txBody>
        </p:sp>
        <p:sp>
          <p:nvSpPr>
            <p:cNvPr id="18" name="TextBox 17"/>
            <p:cNvSpPr txBox="1">
              <a:spLocks noChangeArrowheads="1"/>
            </p:cNvSpPr>
            <p:nvPr/>
          </p:nvSpPr>
          <p:spPr bwMode="auto">
            <a:xfrm>
              <a:off x="2083124" y="3535682"/>
              <a:ext cx="1473557" cy="8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00" b="1"/>
                <a:t>GPi</a:t>
              </a:r>
            </a:p>
          </p:txBody>
        </p:sp>
        <p:sp>
          <p:nvSpPr>
            <p:cNvPr id="19" name="TextBox 18"/>
            <p:cNvSpPr txBox="1">
              <a:spLocks noChangeArrowheads="1"/>
            </p:cNvSpPr>
            <p:nvPr/>
          </p:nvSpPr>
          <p:spPr bwMode="auto">
            <a:xfrm>
              <a:off x="2247899" y="4351017"/>
              <a:ext cx="1295462" cy="8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00" b="1"/>
                <a:t>SI</a:t>
              </a:r>
            </a:p>
          </p:txBody>
        </p:sp>
        <p:sp>
          <p:nvSpPr>
            <p:cNvPr id="20" name="TextBox 19"/>
            <p:cNvSpPr txBox="1">
              <a:spLocks noChangeArrowheads="1"/>
            </p:cNvSpPr>
            <p:nvPr/>
          </p:nvSpPr>
          <p:spPr bwMode="auto">
            <a:xfrm>
              <a:off x="1600203" y="4800602"/>
              <a:ext cx="1436062" cy="8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00" b="1"/>
                <a:t>opt</a:t>
              </a:r>
            </a:p>
          </p:txBody>
        </p:sp>
        <p:sp>
          <p:nvSpPr>
            <p:cNvPr id="21" name="TextBox 20"/>
            <p:cNvSpPr txBox="1">
              <a:spLocks noChangeArrowheads="1"/>
            </p:cNvSpPr>
            <p:nvPr/>
          </p:nvSpPr>
          <p:spPr bwMode="auto">
            <a:xfrm>
              <a:off x="1447802" y="4305298"/>
              <a:ext cx="1407947" cy="8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00" b="1"/>
                <a:t>SO</a:t>
              </a:r>
            </a:p>
          </p:txBody>
        </p:sp>
        <p:sp>
          <p:nvSpPr>
            <p:cNvPr id="22" name="TextBox 21"/>
            <p:cNvSpPr txBox="1">
              <a:spLocks noChangeArrowheads="1"/>
            </p:cNvSpPr>
            <p:nvPr/>
          </p:nvSpPr>
          <p:spPr bwMode="auto">
            <a:xfrm>
              <a:off x="3390901" y="4655820"/>
              <a:ext cx="1323577" cy="8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00" b="1"/>
                <a:t>ac</a:t>
              </a:r>
            </a:p>
          </p:txBody>
        </p:sp>
        <p:sp>
          <p:nvSpPr>
            <p:cNvPr id="23" name="TextBox 22"/>
            <p:cNvSpPr txBox="1">
              <a:spLocks noChangeArrowheads="1"/>
            </p:cNvSpPr>
            <p:nvPr/>
          </p:nvSpPr>
          <p:spPr bwMode="auto">
            <a:xfrm>
              <a:off x="4831080" y="3893820"/>
              <a:ext cx="1304830" cy="8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00" b="1"/>
                <a:t>Cl</a:t>
              </a:r>
            </a:p>
          </p:txBody>
        </p:sp>
        <p:sp>
          <p:nvSpPr>
            <p:cNvPr id="24" name="TextBox 23"/>
            <p:cNvSpPr txBox="1">
              <a:spLocks noChangeArrowheads="1"/>
            </p:cNvSpPr>
            <p:nvPr/>
          </p:nvSpPr>
          <p:spPr bwMode="auto">
            <a:xfrm>
              <a:off x="2464121" y="2011682"/>
              <a:ext cx="1267335" cy="8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00" b="1"/>
                <a:t>ic</a:t>
              </a:r>
            </a:p>
          </p:txBody>
        </p:sp>
        <p:sp>
          <p:nvSpPr>
            <p:cNvPr id="25" name="TextBox 24"/>
            <p:cNvSpPr txBox="1">
              <a:spLocks noChangeArrowheads="1"/>
            </p:cNvSpPr>
            <p:nvPr/>
          </p:nvSpPr>
          <p:spPr bwMode="auto">
            <a:xfrm>
              <a:off x="5181599" y="2971798"/>
              <a:ext cx="1586043" cy="1079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600" b="1"/>
                <a:t>ec</a:t>
              </a:r>
            </a:p>
          </p:txBody>
        </p:sp>
        <p:sp>
          <p:nvSpPr>
            <p:cNvPr id="26" name="TextBox 25"/>
            <p:cNvSpPr txBox="1">
              <a:spLocks noChangeArrowheads="1"/>
            </p:cNvSpPr>
            <p:nvPr/>
          </p:nvSpPr>
          <p:spPr bwMode="auto">
            <a:xfrm>
              <a:off x="5334000" y="3246123"/>
              <a:ext cx="1445442" cy="8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00" b="1"/>
                <a:t>exc</a:t>
              </a:r>
            </a:p>
          </p:txBody>
        </p:sp>
        <p:sp>
          <p:nvSpPr>
            <p:cNvPr id="27" name="TextBox 26"/>
            <p:cNvSpPr txBox="1">
              <a:spLocks noChangeArrowheads="1"/>
            </p:cNvSpPr>
            <p:nvPr/>
          </p:nvSpPr>
          <p:spPr bwMode="auto">
            <a:xfrm>
              <a:off x="5875023" y="1744979"/>
              <a:ext cx="1548547" cy="8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00" b="1"/>
                <a:t>PoG</a:t>
              </a:r>
            </a:p>
          </p:txBody>
        </p:sp>
        <p:sp>
          <p:nvSpPr>
            <p:cNvPr id="28" name="TextBox 27"/>
            <p:cNvSpPr txBox="1">
              <a:spLocks noChangeArrowheads="1"/>
            </p:cNvSpPr>
            <p:nvPr/>
          </p:nvSpPr>
          <p:spPr bwMode="auto">
            <a:xfrm>
              <a:off x="5867397" y="3017522"/>
              <a:ext cx="1464189" cy="8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00" b="1"/>
                <a:t>LIG</a:t>
              </a:r>
            </a:p>
          </p:txBody>
        </p:sp>
        <p:sp>
          <p:nvSpPr>
            <p:cNvPr id="29" name="TextBox 28"/>
            <p:cNvSpPr txBox="1">
              <a:spLocks noChangeArrowheads="1"/>
            </p:cNvSpPr>
            <p:nvPr/>
          </p:nvSpPr>
          <p:spPr bwMode="auto">
            <a:xfrm>
              <a:off x="5577840" y="4690349"/>
              <a:ext cx="1520432" cy="8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00" b="1"/>
                <a:t>PLP</a:t>
              </a:r>
            </a:p>
          </p:txBody>
        </p:sp>
        <p:sp>
          <p:nvSpPr>
            <p:cNvPr id="30" name="TextBox 29"/>
            <p:cNvSpPr txBox="1">
              <a:spLocks noChangeArrowheads="1"/>
            </p:cNvSpPr>
            <p:nvPr/>
          </p:nvSpPr>
          <p:spPr bwMode="auto">
            <a:xfrm>
              <a:off x="4511038" y="4754878"/>
              <a:ext cx="1407947" cy="8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00" b="1"/>
                <a:t>crs</a:t>
              </a:r>
            </a:p>
          </p:txBody>
        </p:sp>
        <p:sp>
          <p:nvSpPr>
            <p:cNvPr id="31" name="TextBox 30"/>
            <p:cNvSpPr txBox="1">
              <a:spLocks noChangeArrowheads="1"/>
            </p:cNvSpPr>
            <p:nvPr/>
          </p:nvSpPr>
          <p:spPr bwMode="auto">
            <a:xfrm>
              <a:off x="5189218" y="1897378"/>
              <a:ext cx="1407947" cy="8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00" b="1"/>
                <a:t>crs</a:t>
              </a:r>
            </a:p>
          </p:txBody>
        </p:sp>
      </p:grpSp>
      <p:grpSp>
        <p:nvGrpSpPr>
          <p:cNvPr id="32" name="Group 171"/>
          <p:cNvGrpSpPr>
            <a:grpSpLocks noChangeAspect="1"/>
          </p:cNvGrpSpPr>
          <p:nvPr/>
        </p:nvGrpSpPr>
        <p:grpSpPr bwMode="auto">
          <a:xfrm>
            <a:off x="6238875" y="3545548"/>
            <a:ext cx="941905" cy="1071285"/>
            <a:chOff x="1676400" y="228600"/>
            <a:chExt cx="6492754" cy="6418163"/>
          </a:xfrm>
        </p:grpSpPr>
        <p:pic>
          <p:nvPicPr>
            <p:cNvPr id="33" name="Picture 32" descr="SABMacro4.jpg"/>
            <p:cNvPicPr>
              <a:picLocks noChangeAspect="1"/>
            </p:cNvPicPr>
            <p:nvPr/>
          </p:nvPicPr>
          <p:blipFill>
            <a:blip r:embed="rId4" cstate="print"/>
            <a:srcRect l="1801" t="3333" r="3069" b="3333"/>
            <a:stretch>
              <a:fillRect/>
            </a:stretch>
          </p:blipFill>
          <p:spPr bwMode="auto">
            <a:xfrm>
              <a:off x="1676400" y="228600"/>
              <a:ext cx="5715000" cy="640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TextBox 33"/>
            <p:cNvSpPr txBox="1">
              <a:spLocks noChangeArrowheads="1"/>
            </p:cNvSpPr>
            <p:nvPr/>
          </p:nvSpPr>
          <p:spPr bwMode="auto">
            <a:xfrm>
              <a:off x="1897851" y="2359522"/>
              <a:ext cx="2101686" cy="829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00" b="1"/>
                <a:t>SFG-R</a:t>
              </a:r>
            </a:p>
          </p:txBody>
        </p:sp>
        <p:sp>
          <p:nvSpPr>
            <p:cNvPr id="35" name="TextBox 34"/>
            <p:cNvSpPr txBox="1">
              <a:spLocks noChangeArrowheads="1"/>
            </p:cNvSpPr>
            <p:nvPr/>
          </p:nvSpPr>
          <p:spPr bwMode="auto">
            <a:xfrm>
              <a:off x="3453016" y="1754344"/>
              <a:ext cx="2079587" cy="829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00" b="1"/>
                <a:t>SFG-L</a:t>
              </a:r>
            </a:p>
          </p:txBody>
        </p:sp>
        <p:sp>
          <p:nvSpPr>
            <p:cNvPr id="36" name="TextBox 35"/>
            <p:cNvSpPr txBox="1">
              <a:spLocks noChangeArrowheads="1"/>
            </p:cNvSpPr>
            <p:nvPr/>
          </p:nvSpPr>
          <p:spPr bwMode="auto">
            <a:xfrm>
              <a:off x="4690562" y="5512206"/>
              <a:ext cx="2179028" cy="829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00" b="1"/>
                <a:t>CgGf-L</a:t>
              </a:r>
            </a:p>
          </p:txBody>
        </p:sp>
        <p:sp>
          <p:nvSpPr>
            <p:cNvPr id="37" name="TextBox 36"/>
            <p:cNvSpPr txBox="1">
              <a:spLocks noChangeArrowheads="1"/>
            </p:cNvSpPr>
            <p:nvPr/>
          </p:nvSpPr>
          <p:spPr bwMode="auto">
            <a:xfrm>
              <a:off x="2476764" y="4673999"/>
              <a:ext cx="2201128" cy="829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00" b="1"/>
                <a:t>CgGf-R</a:t>
              </a:r>
            </a:p>
          </p:txBody>
        </p:sp>
        <p:sp>
          <p:nvSpPr>
            <p:cNvPr id="38" name="TextBox 37"/>
            <p:cNvSpPr txBox="1">
              <a:spLocks noChangeArrowheads="1"/>
            </p:cNvSpPr>
            <p:nvPr/>
          </p:nvSpPr>
          <p:spPr bwMode="auto">
            <a:xfrm>
              <a:off x="3018785" y="911722"/>
              <a:ext cx="1438690" cy="829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00" b="1"/>
                <a:t>lf</a:t>
              </a:r>
            </a:p>
          </p:txBody>
        </p:sp>
        <p:sp>
          <p:nvSpPr>
            <p:cNvPr id="39" name="TextBox 38"/>
            <p:cNvSpPr txBox="1">
              <a:spLocks noChangeArrowheads="1"/>
            </p:cNvSpPr>
            <p:nvPr/>
          </p:nvSpPr>
          <p:spPr bwMode="auto">
            <a:xfrm>
              <a:off x="6443162" y="5055002"/>
              <a:ext cx="1725992" cy="829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00" b="1"/>
                <a:t>cgs</a:t>
              </a:r>
            </a:p>
          </p:txBody>
        </p:sp>
        <p:sp>
          <p:nvSpPr>
            <p:cNvPr id="40" name="TextBox 39"/>
            <p:cNvSpPr txBox="1">
              <a:spLocks noChangeArrowheads="1"/>
            </p:cNvSpPr>
            <p:nvPr/>
          </p:nvSpPr>
          <p:spPr bwMode="auto">
            <a:xfrm>
              <a:off x="2404558" y="5817003"/>
              <a:ext cx="1725992" cy="829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00" b="1"/>
                <a:t>cgs</a:t>
              </a:r>
            </a:p>
          </p:txBody>
        </p:sp>
      </p:grpSp>
      <p:sp>
        <p:nvSpPr>
          <p:cNvPr id="41" name="Text Box 150"/>
          <p:cNvSpPr txBox="1">
            <a:spLocks noChangeArrowheads="1"/>
          </p:cNvSpPr>
          <p:nvPr/>
        </p:nvSpPr>
        <p:spPr bwMode="auto">
          <a:xfrm>
            <a:off x="6019800" y="4593298"/>
            <a:ext cx="12954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000" b="1" dirty="0" err="1"/>
              <a:t>Macrodissection</a:t>
            </a:r>
            <a:endParaRPr lang="en-US" sz="1000" b="1" dirty="0"/>
          </a:p>
        </p:txBody>
      </p:sp>
      <p:sp>
        <p:nvSpPr>
          <p:cNvPr id="42" name="Line 151"/>
          <p:cNvSpPr>
            <a:spLocks noChangeShapeType="1"/>
          </p:cNvSpPr>
          <p:nvPr/>
        </p:nvSpPr>
        <p:spPr bwMode="auto">
          <a:xfrm>
            <a:off x="8458200" y="6090310"/>
            <a:ext cx="533400" cy="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3" name="AutoShape 173"/>
          <p:cNvSpPr>
            <a:spLocks noChangeArrowheads="1"/>
          </p:cNvSpPr>
          <p:nvPr/>
        </p:nvSpPr>
        <p:spPr bwMode="auto">
          <a:xfrm>
            <a:off x="7086600" y="1867560"/>
            <a:ext cx="222250" cy="131763"/>
          </a:xfrm>
          <a:prstGeom prst="rightArrow">
            <a:avLst>
              <a:gd name="adj1" fmla="val 50000"/>
              <a:gd name="adj2" fmla="val 42169"/>
            </a:avLst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4" name="AutoShape 174"/>
          <p:cNvSpPr>
            <a:spLocks noChangeArrowheads="1"/>
          </p:cNvSpPr>
          <p:nvPr/>
        </p:nvSpPr>
        <p:spPr bwMode="auto">
          <a:xfrm>
            <a:off x="2262188" y="3912260"/>
            <a:ext cx="474662" cy="109538"/>
          </a:xfrm>
          <a:prstGeom prst="rightArrow">
            <a:avLst>
              <a:gd name="adj1" fmla="val 50000"/>
              <a:gd name="adj2" fmla="val 74010"/>
            </a:avLst>
          </a:prstGeom>
          <a:solidFill>
            <a:schemeClr val="accent1">
              <a:lumMod val="7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5" name="AutoShape 175"/>
          <p:cNvSpPr>
            <a:spLocks noChangeArrowheads="1"/>
          </p:cNvSpPr>
          <p:nvPr/>
        </p:nvSpPr>
        <p:spPr bwMode="auto">
          <a:xfrm>
            <a:off x="2249488" y="4818723"/>
            <a:ext cx="474662" cy="109537"/>
          </a:xfrm>
          <a:prstGeom prst="rightArrow">
            <a:avLst>
              <a:gd name="adj1" fmla="val 50000"/>
              <a:gd name="adj2" fmla="val 74010"/>
            </a:avLst>
          </a:prstGeom>
          <a:solidFill>
            <a:schemeClr val="accent1">
              <a:lumMod val="7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6" name="AutoShape 176"/>
          <p:cNvSpPr>
            <a:spLocks noChangeArrowheads="1"/>
          </p:cNvSpPr>
          <p:nvPr/>
        </p:nvSpPr>
        <p:spPr bwMode="auto">
          <a:xfrm>
            <a:off x="5638800" y="3880510"/>
            <a:ext cx="485775" cy="109538"/>
          </a:xfrm>
          <a:prstGeom prst="rightArrow">
            <a:avLst>
              <a:gd name="adj1" fmla="val 50000"/>
              <a:gd name="adj2" fmla="val 75743"/>
            </a:avLst>
          </a:prstGeom>
          <a:solidFill>
            <a:schemeClr val="accent1">
              <a:lumMod val="7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7" name="AutoShape 177"/>
          <p:cNvSpPr>
            <a:spLocks noChangeArrowheads="1"/>
          </p:cNvSpPr>
          <p:nvPr/>
        </p:nvSpPr>
        <p:spPr bwMode="auto">
          <a:xfrm>
            <a:off x="5638800" y="4794910"/>
            <a:ext cx="485775" cy="109538"/>
          </a:xfrm>
          <a:prstGeom prst="rightArrow">
            <a:avLst>
              <a:gd name="adj1" fmla="val 50000"/>
              <a:gd name="adj2" fmla="val 75743"/>
            </a:avLst>
          </a:prstGeom>
          <a:solidFill>
            <a:schemeClr val="accent1">
              <a:lumMod val="7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8" name="AutoShape 178"/>
          <p:cNvSpPr>
            <a:spLocks noChangeArrowheads="1"/>
          </p:cNvSpPr>
          <p:nvPr/>
        </p:nvSpPr>
        <p:spPr bwMode="auto">
          <a:xfrm>
            <a:off x="5272088" y="1867560"/>
            <a:ext cx="239712" cy="122238"/>
          </a:xfrm>
          <a:prstGeom prst="rightArrow">
            <a:avLst>
              <a:gd name="adj1" fmla="val 50000"/>
              <a:gd name="adj2" fmla="val 49026"/>
            </a:avLst>
          </a:prstGeom>
          <a:solidFill>
            <a:schemeClr val="accent1">
              <a:lumMod val="7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9" name="AutoShape 181"/>
          <p:cNvSpPr>
            <a:spLocks noChangeArrowheads="1"/>
          </p:cNvSpPr>
          <p:nvPr/>
        </p:nvSpPr>
        <p:spPr bwMode="auto">
          <a:xfrm>
            <a:off x="3471863" y="1896135"/>
            <a:ext cx="239712" cy="122238"/>
          </a:xfrm>
          <a:prstGeom prst="rightArrow">
            <a:avLst>
              <a:gd name="adj1" fmla="val 50000"/>
              <a:gd name="adj2" fmla="val 49026"/>
            </a:avLst>
          </a:prstGeom>
          <a:solidFill>
            <a:schemeClr val="accent1">
              <a:lumMod val="7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0" name="AutoShape 182"/>
          <p:cNvSpPr>
            <a:spLocks noChangeArrowheads="1"/>
          </p:cNvSpPr>
          <p:nvPr/>
        </p:nvSpPr>
        <p:spPr bwMode="auto">
          <a:xfrm>
            <a:off x="1828800" y="1899310"/>
            <a:ext cx="239713" cy="122238"/>
          </a:xfrm>
          <a:prstGeom prst="rightArrow">
            <a:avLst>
              <a:gd name="adj1" fmla="val 50000"/>
              <a:gd name="adj2" fmla="val 49026"/>
            </a:avLst>
          </a:prstGeom>
          <a:solidFill>
            <a:schemeClr val="accent1">
              <a:lumMod val="7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51" name="Picture 186" descr="chunk11"/>
          <p:cNvPicPr>
            <a:picLocks noChangeAspect="1" noChangeArrowheads="1"/>
          </p:cNvPicPr>
          <p:nvPr/>
        </p:nvPicPr>
        <p:blipFill>
          <a:blip r:embed="rId5" cstate="print"/>
          <a:srcRect l="3802" r="4919"/>
          <a:stretch>
            <a:fillRect/>
          </a:stretch>
        </p:blipFill>
        <p:spPr bwMode="auto">
          <a:xfrm>
            <a:off x="304800" y="3651910"/>
            <a:ext cx="1828800" cy="15192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2" name="Text Box 5"/>
          <p:cNvSpPr txBox="1">
            <a:spLocks noChangeArrowheads="1"/>
          </p:cNvSpPr>
          <p:nvPr/>
        </p:nvSpPr>
        <p:spPr bwMode="auto">
          <a:xfrm>
            <a:off x="5410200" y="1078573"/>
            <a:ext cx="1778000" cy="18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/>
              <a:t>Section 1 mm of slab</a:t>
            </a:r>
          </a:p>
        </p:txBody>
      </p:sp>
      <p:pic>
        <p:nvPicPr>
          <p:cNvPr id="53" name="Picture 52" descr="Polycut_#2.jpg"/>
          <p:cNvPicPr>
            <a:picLocks noChangeAspect="1"/>
          </p:cNvPicPr>
          <p:nvPr/>
        </p:nvPicPr>
        <p:blipFill>
          <a:blip r:embed="rId6" cstate="print"/>
          <a:srcRect l="9747" t="62567" r="25272"/>
          <a:stretch>
            <a:fillRect/>
          </a:stretch>
        </p:blipFill>
        <p:spPr bwMode="auto">
          <a:xfrm>
            <a:off x="5591175" y="1365910"/>
            <a:ext cx="14160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Text Box 185"/>
          <p:cNvSpPr txBox="1">
            <a:spLocks noChangeAspect="1" noChangeArrowheads="1"/>
          </p:cNvSpPr>
          <p:nvPr/>
        </p:nvSpPr>
        <p:spPr bwMode="auto">
          <a:xfrm>
            <a:off x="2716213" y="1076985"/>
            <a:ext cx="2825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/>
              <a:t>MRI</a:t>
            </a:r>
          </a:p>
        </p:txBody>
      </p:sp>
      <p:pic>
        <p:nvPicPr>
          <p:cNvPr id="5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5363" y="1353210"/>
            <a:ext cx="11842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6" name="Group 500"/>
          <p:cNvGrpSpPr>
            <a:grpSpLocks/>
          </p:cNvGrpSpPr>
          <p:nvPr/>
        </p:nvGrpSpPr>
        <p:grpSpPr bwMode="auto">
          <a:xfrm>
            <a:off x="3962400" y="3653498"/>
            <a:ext cx="550863" cy="714375"/>
            <a:chOff x="4419600" y="3341688"/>
            <a:chExt cx="550124" cy="792447"/>
          </a:xfrm>
        </p:grpSpPr>
        <p:grpSp>
          <p:nvGrpSpPr>
            <p:cNvPr id="57" name="Group 21"/>
            <p:cNvGrpSpPr>
              <a:grpSpLocks/>
            </p:cNvGrpSpPr>
            <p:nvPr/>
          </p:nvGrpSpPr>
          <p:grpSpPr bwMode="auto">
            <a:xfrm>
              <a:off x="4459869" y="3341688"/>
              <a:ext cx="509855" cy="700372"/>
              <a:chOff x="1776" y="1920"/>
              <a:chExt cx="480" cy="624"/>
            </a:xfrm>
          </p:grpSpPr>
          <p:sp>
            <p:nvSpPr>
              <p:cNvPr id="68" name="Rectangle 22"/>
              <p:cNvSpPr>
                <a:spLocks noChangeArrowheads="1"/>
              </p:cNvSpPr>
              <p:nvPr/>
            </p:nvSpPr>
            <p:spPr bwMode="auto">
              <a:xfrm>
                <a:off x="1776" y="1920"/>
                <a:ext cx="480" cy="62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900"/>
              </a:p>
            </p:txBody>
          </p:sp>
          <p:sp>
            <p:nvSpPr>
              <p:cNvPr id="69" name="Rectangle 23"/>
              <p:cNvSpPr>
                <a:spLocks noChangeArrowheads="1"/>
              </p:cNvSpPr>
              <p:nvPr/>
            </p:nvSpPr>
            <p:spPr bwMode="auto">
              <a:xfrm>
                <a:off x="1776" y="1920"/>
                <a:ext cx="480" cy="144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900"/>
              </a:p>
            </p:txBody>
          </p:sp>
          <p:sp>
            <p:nvSpPr>
              <p:cNvPr id="70" name="AutoShape 24"/>
              <p:cNvSpPr>
                <a:spLocks noChangeArrowheads="1"/>
              </p:cNvSpPr>
              <p:nvPr/>
            </p:nvSpPr>
            <p:spPr bwMode="auto">
              <a:xfrm>
                <a:off x="1883" y="2107"/>
                <a:ext cx="279" cy="416"/>
              </a:xfrm>
              <a:prstGeom prst="foldedCorner">
                <a:avLst>
                  <a:gd name="adj" fmla="val 50000"/>
                </a:avLst>
              </a:prstGeom>
              <a:solidFill>
                <a:srgbClr val="6600CC"/>
              </a:solidFill>
              <a:ln w="635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900"/>
              </a:p>
            </p:txBody>
          </p:sp>
          <p:sp>
            <p:nvSpPr>
              <p:cNvPr id="71" name="Rectangle 25"/>
              <p:cNvSpPr>
                <a:spLocks noChangeArrowheads="1"/>
              </p:cNvSpPr>
              <p:nvPr/>
            </p:nvSpPr>
            <p:spPr bwMode="auto">
              <a:xfrm rot="-5400000">
                <a:off x="1863" y="2127"/>
                <a:ext cx="376" cy="3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900" b="1"/>
                  <a:t>Nissl</a:t>
                </a:r>
              </a:p>
            </p:txBody>
          </p:sp>
        </p:grpSp>
        <p:grpSp>
          <p:nvGrpSpPr>
            <p:cNvPr id="58" name="Group 26"/>
            <p:cNvGrpSpPr>
              <a:grpSpLocks/>
            </p:cNvGrpSpPr>
            <p:nvPr/>
          </p:nvGrpSpPr>
          <p:grpSpPr bwMode="auto">
            <a:xfrm>
              <a:off x="4424944" y="3384551"/>
              <a:ext cx="509855" cy="698976"/>
              <a:chOff x="1776" y="1920"/>
              <a:chExt cx="480" cy="624"/>
            </a:xfrm>
          </p:grpSpPr>
          <p:sp>
            <p:nvSpPr>
              <p:cNvPr id="64" name="Rectangle 27"/>
              <p:cNvSpPr>
                <a:spLocks noChangeArrowheads="1"/>
              </p:cNvSpPr>
              <p:nvPr/>
            </p:nvSpPr>
            <p:spPr bwMode="auto">
              <a:xfrm>
                <a:off x="1776" y="1920"/>
                <a:ext cx="480" cy="62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900"/>
              </a:p>
            </p:txBody>
          </p:sp>
          <p:sp>
            <p:nvSpPr>
              <p:cNvPr id="65" name="Rectangle 28"/>
              <p:cNvSpPr>
                <a:spLocks noChangeArrowheads="1"/>
              </p:cNvSpPr>
              <p:nvPr/>
            </p:nvSpPr>
            <p:spPr bwMode="auto">
              <a:xfrm>
                <a:off x="1776" y="1920"/>
                <a:ext cx="480" cy="144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900"/>
              </a:p>
            </p:txBody>
          </p:sp>
          <p:sp>
            <p:nvSpPr>
              <p:cNvPr id="66" name="AutoShape 29"/>
              <p:cNvSpPr>
                <a:spLocks noChangeArrowheads="1"/>
              </p:cNvSpPr>
              <p:nvPr/>
            </p:nvSpPr>
            <p:spPr bwMode="auto">
              <a:xfrm>
                <a:off x="1883" y="2107"/>
                <a:ext cx="279" cy="416"/>
              </a:xfrm>
              <a:prstGeom prst="foldedCorner">
                <a:avLst>
                  <a:gd name="adj" fmla="val 50000"/>
                </a:avLst>
              </a:prstGeom>
              <a:solidFill>
                <a:srgbClr val="6600CC"/>
              </a:solidFill>
              <a:ln w="635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900"/>
              </a:p>
            </p:txBody>
          </p:sp>
          <p:sp>
            <p:nvSpPr>
              <p:cNvPr id="67" name="Rectangle 30"/>
              <p:cNvSpPr>
                <a:spLocks noChangeArrowheads="1"/>
              </p:cNvSpPr>
              <p:nvPr/>
            </p:nvSpPr>
            <p:spPr bwMode="auto">
              <a:xfrm rot="-5400000">
                <a:off x="1863" y="2127"/>
                <a:ext cx="376" cy="3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900" b="1"/>
                  <a:t>Nissl</a:t>
                </a:r>
              </a:p>
            </p:txBody>
          </p:sp>
        </p:grpSp>
        <p:grpSp>
          <p:nvGrpSpPr>
            <p:cNvPr id="59" name="Group 31"/>
            <p:cNvGrpSpPr>
              <a:grpSpLocks/>
            </p:cNvGrpSpPr>
            <p:nvPr/>
          </p:nvGrpSpPr>
          <p:grpSpPr bwMode="auto">
            <a:xfrm>
              <a:off x="4419600" y="3433763"/>
              <a:ext cx="509855" cy="700372"/>
              <a:chOff x="1776" y="1920"/>
              <a:chExt cx="480" cy="624"/>
            </a:xfrm>
          </p:grpSpPr>
          <p:sp>
            <p:nvSpPr>
              <p:cNvPr id="60" name="Rectangle 32"/>
              <p:cNvSpPr>
                <a:spLocks noChangeArrowheads="1"/>
              </p:cNvSpPr>
              <p:nvPr/>
            </p:nvSpPr>
            <p:spPr bwMode="auto">
              <a:xfrm>
                <a:off x="1776" y="1920"/>
                <a:ext cx="480" cy="62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900"/>
              </a:p>
            </p:txBody>
          </p:sp>
          <p:sp>
            <p:nvSpPr>
              <p:cNvPr id="61" name="Rectangle 33"/>
              <p:cNvSpPr>
                <a:spLocks noChangeArrowheads="1"/>
              </p:cNvSpPr>
              <p:nvPr/>
            </p:nvSpPr>
            <p:spPr bwMode="auto">
              <a:xfrm>
                <a:off x="1776" y="1920"/>
                <a:ext cx="480" cy="144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900"/>
              </a:p>
            </p:txBody>
          </p:sp>
          <p:sp>
            <p:nvSpPr>
              <p:cNvPr id="62" name="AutoShape 34"/>
              <p:cNvSpPr>
                <a:spLocks noChangeArrowheads="1"/>
              </p:cNvSpPr>
              <p:nvPr/>
            </p:nvSpPr>
            <p:spPr bwMode="auto">
              <a:xfrm>
                <a:off x="1883" y="2107"/>
                <a:ext cx="279" cy="416"/>
              </a:xfrm>
              <a:prstGeom prst="foldedCorner">
                <a:avLst>
                  <a:gd name="adj" fmla="val 50000"/>
                </a:avLst>
              </a:prstGeom>
              <a:solidFill>
                <a:srgbClr val="6600CC"/>
              </a:solidFill>
              <a:ln w="635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900"/>
              </a:p>
            </p:txBody>
          </p:sp>
          <p:sp>
            <p:nvSpPr>
              <p:cNvPr id="63" name="Rectangle 35"/>
              <p:cNvSpPr>
                <a:spLocks noChangeArrowheads="1"/>
              </p:cNvSpPr>
              <p:nvPr/>
            </p:nvSpPr>
            <p:spPr bwMode="auto">
              <a:xfrm rot="-5400000">
                <a:off x="1784" y="2199"/>
                <a:ext cx="378" cy="2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rIns="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800" b="1"/>
                  <a:t>Nissl</a:t>
                </a:r>
              </a:p>
            </p:txBody>
          </p:sp>
        </p:grpSp>
      </p:grpSp>
      <p:grpSp>
        <p:nvGrpSpPr>
          <p:cNvPr id="72" name="Group 51"/>
          <p:cNvGrpSpPr>
            <a:grpSpLocks/>
          </p:cNvGrpSpPr>
          <p:nvPr/>
        </p:nvGrpSpPr>
        <p:grpSpPr bwMode="auto">
          <a:xfrm>
            <a:off x="4572000" y="3653498"/>
            <a:ext cx="557213" cy="704850"/>
            <a:chOff x="3954" y="1604"/>
            <a:chExt cx="483" cy="604"/>
          </a:xfrm>
        </p:grpSpPr>
        <p:grpSp>
          <p:nvGrpSpPr>
            <p:cNvPr id="73" name="Group 52"/>
            <p:cNvGrpSpPr>
              <a:grpSpLocks/>
            </p:cNvGrpSpPr>
            <p:nvPr/>
          </p:nvGrpSpPr>
          <p:grpSpPr bwMode="auto">
            <a:xfrm>
              <a:off x="3994" y="1604"/>
              <a:ext cx="443" cy="541"/>
              <a:chOff x="3216" y="1920"/>
              <a:chExt cx="480" cy="624"/>
            </a:xfrm>
          </p:grpSpPr>
          <p:sp>
            <p:nvSpPr>
              <p:cNvPr id="84" name="Rectangle 53"/>
              <p:cNvSpPr>
                <a:spLocks noChangeArrowheads="1"/>
              </p:cNvSpPr>
              <p:nvPr/>
            </p:nvSpPr>
            <p:spPr bwMode="auto">
              <a:xfrm>
                <a:off x="3216" y="1920"/>
                <a:ext cx="480" cy="62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900"/>
              </a:p>
            </p:txBody>
          </p:sp>
          <p:sp>
            <p:nvSpPr>
              <p:cNvPr id="85" name="Rectangle 54"/>
              <p:cNvSpPr>
                <a:spLocks noChangeArrowheads="1"/>
              </p:cNvSpPr>
              <p:nvPr/>
            </p:nvSpPr>
            <p:spPr bwMode="auto">
              <a:xfrm>
                <a:off x="3216" y="1920"/>
                <a:ext cx="480" cy="144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900"/>
              </a:p>
            </p:txBody>
          </p:sp>
          <p:sp>
            <p:nvSpPr>
              <p:cNvPr id="86" name="AutoShape 55"/>
              <p:cNvSpPr>
                <a:spLocks noChangeArrowheads="1"/>
              </p:cNvSpPr>
              <p:nvPr/>
            </p:nvSpPr>
            <p:spPr bwMode="auto">
              <a:xfrm>
                <a:off x="3323" y="2107"/>
                <a:ext cx="279" cy="416"/>
              </a:xfrm>
              <a:prstGeom prst="foldedCorner">
                <a:avLst>
                  <a:gd name="adj" fmla="val 50000"/>
                </a:avLst>
              </a:prstGeom>
              <a:solidFill>
                <a:srgbClr val="FF9900">
                  <a:alpha val="47842"/>
                </a:srgbClr>
              </a:solidFill>
              <a:ln w="6350">
                <a:solidFill>
                  <a:srgbClr val="CC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900"/>
              </a:p>
            </p:txBody>
          </p:sp>
          <p:sp>
            <p:nvSpPr>
              <p:cNvPr id="87" name="Rectangle 56"/>
              <p:cNvSpPr>
                <a:spLocks noChangeArrowheads="1"/>
              </p:cNvSpPr>
              <p:nvPr/>
            </p:nvSpPr>
            <p:spPr bwMode="auto">
              <a:xfrm rot="-5400000">
                <a:off x="3212" y="2164"/>
                <a:ext cx="428" cy="2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900" b="1"/>
                  <a:t>IHC</a:t>
                </a:r>
              </a:p>
            </p:txBody>
          </p:sp>
        </p:grpSp>
        <p:grpSp>
          <p:nvGrpSpPr>
            <p:cNvPr id="74" name="Group 57"/>
            <p:cNvGrpSpPr>
              <a:grpSpLocks/>
            </p:cNvGrpSpPr>
            <p:nvPr/>
          </p:nvGrpSpPr>
          <p:grpSpPr bwMode="auto">
            <a:xfrm>
              <a:off x="3970" y="1633"/>
              <a:ext cx="444" cy="540"/>
              <a:chOff x="3216" y="1920"/>
              <a:chExt cx="480" cy="624"/>
            </a:xfrm>
          </p:grpSpPr>
          <p:sp>
            <p:nvSpPr>
              <p:cNvPr id="80" name="Rectangle 58"/>
              <p:cNvSpPr>
                <a:spLocks noChangeArrowheads="1"/>
              </p:cNvSpPr>
              <p:nvPr/>
            </p:nvSpPr>
            <p:spPr bwMode="auto">
              <a:xfrm>
                <a:off x="3216" y="1920"/>
                <a:ext cx="480" cy="62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900"/>
              </a:p>
            </p:txBody>
          </p:sp>
          <p:sp>
            <p:nvSpPr>
              <p:cNvPr id="81" name="Rectangle 59"/>
              <p:cNvSpPr>
                <a:spLocks noChangeArrowheads="1"/>
              </p:cNvSpPr>
              <p:nvPr/>
            </p:nvSpPr>
            <p:spPr bwMode="auto">
              <a:xfrm>
                <a:off x="3216" y="1920"/>
                <a:ext cx="480" cy="144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900"/>
              </a:p>
            </p:txBody>
          </p:sp>
          <p:sp>
            <p:nvSpPr>
              <p:cNvPr id="82" name="AutoShape 60"/>
              <p:cNvSpPr>
                <a:spLocks noChangeArrowheads="1"/>
              </p:cNvSpPr>
              <p:nvPr/>
            </p:nvSpPr>
            <p:spPr bwMode="auto">
              <a:xfrm>
                <a:off x="3323" y="2107"/>
                <a:ext cx="279" cy="416"/>
              </a:xfrm>
              <a:prstGeom prst="foldedCorner">
                <a:avLst>
                  <a:gd name="adj" fmla="val 50000"/>
                </a:avLst>
              </a:prstGeom>
              <a:solidFill>
                <a:srgbClr val="FF9900">
                  <a:alpha val="47842"/>
                </a:srgbClr>
              </a:solidFill>
              <a:ln w="6350">
                <a:solidFill>
                  <a:srgbClr val="CC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900"/>
              </a:p>
            </p:txBody>
          </p:sp>
          <p:sp>
            <p:nvSpPr>
              <p:cNvPr id="83" name="Rectangle 61"/>
              <p:cNvSpPr>
                <a:spLocks noChangeArrowheads="1"/>
              </p:cNvSpPr>
              <p:nvPr/>
            </p:nvSpPr>
            <p:spPr bwMode="auto">
              <a:xfrm rot="-5400000">
                <a:off x="3211" y="2163"/>
                <a:ext cx="427" cy="2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900" b="1"/>
                  <a:t>IHC</a:t>
                </a:r>
              </a:p>
            </p:txBody>
          </p:sp>
        </p:grpSp>
        <p:grpSp>
          <p:nvGrpSpPr>
            <p:cNvPr id="75" name="Group 62"/>
            <p:cNvGrpSpPr>
              <a:grpSpLocks/>
            </p:cNvGrpSpPr>
            <p:nvPr/>
          </p:nvGrpSpPr>
          <p:grpSpPr bwMode="auto">
            <a:xfrm>
              <a:off x="3954" y="1667"/>
              <a:ext cx="443" cy="541"/>
              <a:chOff x="3216" y="1920"/>
              <a:chExt cx="480" cy="624"/>
            </a:xfrm>
          </p:grpSpPr>
          <p:sp>
            <p:nvSpPr>
              <p:cNvPr id="76" name="Rectangle 63"/>
              <p:cNvSpPr>
                <a:spLocks noChangeArrowheads="1"/>
              </p:cNvSpPr>
              <p:nvPr/>
            </p:nvSpPr>
            <p:spPr bwMode="auto">
              <a:xfrm>
                <a:off x="3216" y="1920"/>
                <a:ext cx="480" cy="62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900"/>
              </a:p>
            </p:txBody>
          </p:sp>
          <p:sp>
            <p:nvSpPr>
              <p:cNvPr id="77" name="Rectangle 64"/>
              <p:cNvSpPr>
                <a:spLocks noChangeArrowheads="1"/>
              </p:cNvSpPr>
              <p:nvPr/>
            </p:nvSpPr>
            <p:spPr bwMode="auto">
              <a:xfrm>
                <a:off x="3216" y="1920"/>
                <a:ext cx="480" cy="144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900"/>
              </a:p>
            </p:txBody>
          </p:sp>
          <p:sp>
            <p:nvSpPr>
              <p:cNvPr id="78" name="AutoShape 65"/>
              <p:cNvSpPr>
                <a:spLocks noChangeArrowheads="1"/>
              </p:cNvSpPr>
              <p:nvPr/>
            </p:nvSpPr>
            <p:spPr bwMode="auto">
              <a:xfrm>
                <a:off x="3323" y="2107"/>
                <a:ext cx="279" cy="416"/>
              </a:xfrm>
              <a:prstGeom prst="foldedCorner">
                <a:avLst>
                  <a:gd name="adj" fmla="val 50000"/>
                </a:avLst>
              </a:prstGeom>
              <a:solidFill>
                <a:srgbClr val="FF9900">
                  <a:alpha val="47842"/>
                </a:srgbClr>
              </a:solidFill>
              <a:ln w="6350">
                <a:solidFill>
                  <a:srgbClr val="CC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900"/>
              </a:p>
            </p:txBody>
          </p:sp>
          <p:sp>
            <p:nvSpPr>
              <p:cNvPr id="79" name="Rectangle 66"/>
              <p:cNvSpPr>
                <a:spLocks noChangeArrowheads="1"/>
              </p:cNvSpPr>
              <p:nvPr/>
            </p:nvSpPr>
            <p:spPr bwMode="auto">
              <a:xfrm rot="-5400000">
                <a:off x="3212" y="2164"/>
                <a:ext cx="428" cy="2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rIns="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900" b="1" dirty="0"/>
                  <a:t>IHC</a:t>
                </a:r>
              </a:p>
            </p:txBody>
          </p:sp>
        </p:grpSp>
      </p:grpSp>
      <p:grpSp>
        <p:nvGrpSpPr>
          <p:cNvPr id="88" name="Group 67"/>
          <p:cNvGrpSpPr>
            <a:grpSpLocks/>
          </p:cNvGrpSpPr>
          <p:nvPr/>
        </p:nvGrpSpPr>
        <p:grpSpPr bwMode="auto">
          <a:xfrm>
            <a:off x="3355975" y="3655085"/>
            <a:ext cx="563563" cy="695325"/>
            <a:chOff x="2112" y="1605"/>
            <a:chExt cx="490" cy="597"/>
          </a:xfrm>
        </p:grpSpPr>
        <p:grpSp>
          <p:nvGrpSpPr>
            <p:cNvPr id="89" name="Group 68"/>
            <p:cNvGrpSpPr>
              <a:grpSpLocks/>
            </p:cNvGrpSpPr>
            <p:nvPr/>
          </p:nvGrpSpPr>
          <p:grpSpPr bwMode="auto">
            <a:xfrm>
              <a:off x="2159" y="1605"/>
              <a:ext cx="443" cy="541"/>
              <a:chOff x="3216" y="1920"/>
              <a:chExt cx="480" cy="624"/>
            </a:xfrm>
          </p:grpSpPr>
          <p:sp>
            <p:nvSpPr>
              <p:cNvPr id="100" name="Rectangle 69"/>
              <p:cNvSpPr>
                <a:spLocks noChangeArrowheads="1"/>
              </p:cNvSpPr>
              <p:nvPr/>
            </p:nvSpPr>
            <p:spPr bwMode="auto">
              <a:xfrm>
                <a:off x="3216" y="1920"/>
                <a:ext cx="480" cy="62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900"/>
              </a:p>
            </p:txBody>
          </p:sp>
          <p:sp>
            <p:nvSpPr>
              <p:cNvPr id="101" name="Rectangle 70"/>
              <p:cNvSpPr>
                <a:spLocks noChangeArrowheads="1"/>
              </p:cNvSpPr>
              <p:nvPr/>
            </p:nvSpPr>
            <p:spPr bwMode="auto">
              <a:xfrm>
                <a:off x="3216" y="1920"/>
                <a:ext cx="480" cy="144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900"/>
              </a:p>
            </p:txBody>
          </p:sp>
          <p:sp>
            <p:nvSpPr>
              <p:cNvPr id="102" name="AutoShape 71"/>
              <p:cNvSpPr>
                <a:spLocks noChangeArrowheads="1"/>
              </p:cNvSpPr>
              <p:nvPr/>
            </p:nvSpPr>
            <p:spPr bwMode="auto">
              <a:xfrm>
                <a:off x="3323" y="2107"/>
                <a:ext cx="279" cy="416"/>
              </a:xfrm>
              <a:prstGeom prst="foldedCorner">
                <a:avLst>
                  <a:gd name="adj" fmla="val 50000"/>
                </a:avLst>
              </a:prstGeom>
              <a:solidFill>
                <a:srgbClr val="FF9900">
                  <a:alpha val="47842"/>
                </a:srgbClr>
              </a:solidFill>
              <a:ln w="6350">
                <a:solidFill>
                  <a:srgbClr val="CC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900"/>
              </a:p>
            </p:txBody>
          </p:sp>
          <p:sp>
            <p:nvSpPr>
              <p:cNvPr id="103" name="Rectangle 72"/>
              <p:cNvSpPr>
                <a:spLocks noChangeArrowheads="1"/>
              </p:cNvSpPr>
              <p:nvPr/>
            </p:nvSpPr>
            <p:spPr bwMode="auto">
              <a:xfrm rot="-5400000">
                <a:off x="3212" y="2163"/>
                <a:ext cx="427" cy="2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900" b="1"/>
                  <a:t>IHC</a:t>
                </a:r>
              </a:p>
            </p:txBody>
          </p:sp>
        </p:grpSp>
        <p:grpSp>
          <p:nvGrpSpPr>
            <p:cNvPr id="90" name="Group 73"/>
            <p:cNvGrpSpPr>
              <a:grpSpLocks/>
            </p:cNvGrpSpPr>
            <p:nvPr/>
          </p:nvGrpSpPr>
          <p:grpSpPr bwMode="auto">
            <a:xfrm>
              <a:off x="2135" y="1634"/>
              <a:ext cx="444" cy="540"/>
              <a:chOff x="3216" y="1920"/>
              <a:chExt cx="480" cy="624"/>
            </a:xfrm>
          </p:grpSpPr>
          <p:sp>
            <p:nvSpPr>
              <p:cNvPr id="96" name="Rectangle 74"/>
              <p:cNvSpPr>
                <a:spLocks noChangeArrowheads="1"/>
              </p:cNvSpPr>
              <p:nvPr/>
            </p:nvSpPr>
            <p:spPr bwMode="auto">
              <a:xfrm>
                <a:off x="3216" y="1920"/>
                <a:ext cx="480" cy="62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900"/>
              </a:p>
            </p:txBody>
          </p:sp>
          <p:sp>
            <p:nvSpPr>
              <p:cNvPr id="97" name="Rectangle 75"/>
              <p:cNvSpPr>
                <a:spLocks noChangeArrowheads="1"/>
              </p:cNvSpPr>
              <p:nvPr/>
            </p:nvSpPr>
            <p:spPr bwMode="auto">
              <a:xfrm>
                <a:off x="3216" y="1920"/>
                <a:ext cx="480" cy="144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900"/>
              </a:p>
            </p:txBody>
          </p:sp>
          <p:sp>
            <p:nvSpPr>
              <p:cNvPr id="98" name="AutoShape 76"/>
              <p:cNvSpPr>
                <a:spLocks noChangeArrowheads="1"/>
              </p:cNvSpPr>
              <p:nvPr/>
            </p:nvSpPr>
            <p:spPr bwMode="auto">
              <a:xfrm>
                <a:off x="3323" y="2107"/>
                <a:ext cx="279" cy="416"/>
              </a:xfrm>
              <a:prstGeom prst="foldedCorner">
                <a:avLst>
                  <a:gd name="adj" fmla="val 50000"/>
                </a:avLst>
              </a:prstGeom>
              <a:solidFill>
                <a:srgbClr val="FF9900">
                  <a:alpha val="47842"/>
                </a:srgbClr>
              </a:solidFill>
              <a:ln w="6350">
                <a:solidFill>
                  <a:srgbClr val="CC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900"/>
              </a:p>
            </p:txBody>
          </p:sp>
          <p:sp>
            <p:nvSpPr>
              <p:cNvPr id="99" name="Rectangle 77"/>
              <p:cNvSpPr>
                <a:spLocks noChangeArrowheads="1"/>
              </p:cNvSpPr>
              <p:nvPr/>
            </p:nvSpPr>
            <p:spPr bwMode="auto">
              <a:xfrm rot="-5400000">
                <a:off x="3213" y="2163"/>
                <a:ext cx="426" cy="2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900" b="1"/>
                  <a:t>IHC</a:t>
                </a:r>
              </a:p>
            </p:txBody>
          </p:sp>
        </p:grpSp>
        <p:grpSp>
          <p:nvGrpSpPr>
            <p:cNvPr id="91" name="Group 78"/>
            <p:cNvGrpSpPr>
              <a:grpSpLocks/>
            </p:cNvGrpSpPr>
            <p:nvPr/>
          </p:nvGrpSpPr>
          <p:grpSpPr bwMode="auto">
            <a:xfrm>
              <a:off x="2112" y="1661"/>
              <a:ext cx="443" cy="541"/>
              <a:chOff x="3216" y="1920"/>
              <a:chExt cx="480" cy="624"/>
            </a:xfrm>
          </p:grpSpPr>
          <p:sp>
            <p:nvSpPr>
              <p:cNvPr id="92" name="Rectangle 79"/>
              <p:cNvSpPr>
                <a:spLocks noChangeArrowheads="1"/>
              </p:cNvSpPr>
              <p:nvPr/>
            </p:nvSpPr>
            <p:spPr bwMode="auto">
              <a:xfrm>
                <a:off x="3216" y="1920"/>
                <a:ext cx="480" cy="62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900"/>
              </a:p>
            </p:txBody>
          </p:sp>
          <p:sp>
            <p:nvSpPr>
              <p:cNvPr id="93" name="Rectangle 80"/>
              <p:cNvSpPr>
                <a:spLocks noChangeArrowheads="1"/>
              </p:cNvSpPr>
              <p:nvPr/>
            </p:nvSpPr>
            <p:spPr bwMode="auto">
              <a:xfrm>
                <a:off x="3216" y="1920"/>
                <a:ext cx="480" cy="144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900"/>
              </a:p>
            </p:txBody>
          </p:sp>
          <p:sp>
            <p:nvSpPr>
              <p:cNvPr id="94" name="AutoShape 81"/>
              <p:cNvSpPr>
                <a:spLocks noChangeArrowheads="1"/>
              </p:cNvSpPr>
              <p:nvPr/>
            </p:nvSpPr>
            <p:spPr bwMode="auto">
              <a:xfrm>
                <a:off x="3323" y="2107"/>
                <a:ext cx="279" cy="416"/>
              </a:xfrm>
              <a:prstGeom prst="foldedCorner">
                <a:avLst>
                  <a:gd name="adj" fmla="val 50000"/>
                </a:avLst>
              </a:prstGeom>
              <a:solidFill>
                <a:srgbClr val="6666FF">
                  <a:alpha val="47842"/>
                </a:srgbClr>
              </a:solidFill>
              <a:ln w="6350">
                <a:solidFill>
                  <a:srgbClr val="66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900"/>
              </a:p>
            </p:txBody>
          </p:sp>
          <p:sp>
            <p:nvSpPr>
              <p:cNvPr id="95" name="Rectangle 82"/>
              <p:cNvSpPr>
                <a:spLocks noChangeArrowheads="1"/>
              </p:cNvSpPr>
              <p:nvPr/>
            </p:nvSpPr>
            <p:spPr bwMode="auto">
              <a:xfrm rot="-5400000">
                <a:off x="3212" y="2156"/>
                <a:ext cx="427" cy="2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rIns="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000" b="1"/>
                  <a:t>ISH</a:t>
                </a:r>
              </a:p>
            </p:txBody>
          </p:sp>
        </p:grpSp>
      </p:grpSp>
      <p:grpSp>
        <p:nvGrpSpPr>
          <p:cNvPr id="104" name="Group 83"/>
          <p:cNvGrpSpPr>
            <a:grpSpLocks/>
          </p:cNvGrpSpPr>
          <p:nvPr/>
        </p:nvGrpSpPr>
        <p:grpSpPr bwMode="auto">
          <a:xfrm>
            <a:off x="4268788" y="4529798"/>
            <a:ext cx="593725" cy="712787"/>
            <a:chOff x="2756" y="1604"/>
            <a:chExt cx="490" cy="604"/>
          </a:xfrm>
        </p:grpSpPr>
        <p:grpSp>
          <p:nvGrpSpPr>
            <p:cNvPr id="105" name="Group 84"/>
            <p:cNvGrpSpPr>
              <a:grpSpLocks/>
            </p:cNvGrpSpPr>
            <p:nvPr/>
          </p:nvGrpSpPr>
          <p:grpSpPr bwMode="auto">
            <a:xfrm>
              <a:off x="2803" y="1604"/>
              <a:ext cx="443" cy="541"/>
              <a:chOff x="1776" y="1920"/>
              <a:chExt cx="480" cy="624"/>
            </a:xfrm>
          </p:grpSpPr>
          <p:sp>
            <p:nvSpPr>
              <p:cNvPr id="116" name="Rectangle 85"/>
              <p:cNvSpPr>
                <a:spLocks noChangeArrowheads="1"/>
              </p:cNvSpPr>
              <p:nvPr/>
            </p:nvSpPr>
            <p:spPr bwMode="auto">
              <a:xfrm>
                <a:off x="1776" y="1920"/>
                <a:ext cx="480" cy="62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900"/>
              </a:p>
            </p:txBody>
          </p:sp>
          <p:sp>
            <p:nvSpPr>
              <p:cNvPr id="117" name="Rectangle 86"/>
              <p:cNvSpPr>
                <a:spLocks noChangeArrowheads="1"/>
              </p:cNvSpPr>
              <p:nvPr/>
            </p:nvSpPr>
            <p:spPr bwMode="auto">
              <a:xfrm>
                <a:off x="1776" y="1920"/>
                <a:ext cx="480" cy="144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900"/>
              </a:p>
            </p:txBody>
          </p:sp>
          <p:sp>
            <p:nvSpPr>
              <p:cNvPr id="118" name="AutoShape 87"/>
              <p:cNvSpPr>
                <a:spLocks noChangeArrowheads="1"/>
              </p:cNvSpPr>
              <p:nvPr/>
            </p:nvSpPr>
            <p:spPr bwMode="auto">
              <a:xfrm>
                <a:off x="1883" y="2107"/>
                <a:ext cx="279" cy="416"/>
              </a:xfrm>
              <a:prstGeom prst="foldedCorner">
                <a:avLst>
                  <a:gd name="adj" fmla="val 50000"/>
                </a:avLst>
              </a:prstGeom>
              <a:solidFill>
                <a:srgbClr val="6600CC"/>
              </a:solidFill>
              <a:ln w="635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900"/>
              </a:p>
            </p:txBody>
          </p:sp>
          <p:sp>
            <p:nvSpPr>
              <p:cNvPr id="119" name="Rectangle 88"/>
              <p:cNvSpPr>
                <a:spLocks noChangeArrowheads="1"/>
              </p:cNvSpPr>
              <p:nvPr/>
            </p:nvSpPr>
            <p:spPr bwMode="auto">
              <a:xfrm rot="-5400000">
                <a:off x="1863" y="2135"/>
                <a:ext cx="376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900" b="1"/>
                  <a:t>Nissl</a:t>
                </a:r>
              </a:p>
            </p:txBody>
          </p:sp>
        </p:grpSp>
        <p:grpSp>
          <p:nvGrpSpPr>
            <p:cNvPr id="106" name="Group 89"/>
            <p:cNvGrpSpPr>
              <a:grpSpLocks/>
            </p:cNvGrpSpPr>
            <p:nvPr/>
          </p:nvGrpSpPr>
          <p:grpSpPr bwMode="auto">
            <a:xfrm>
              <a:off x="2779" y="1633"/>
              <a:ext cx="444" cy="540"/>
              <a:chOff x="1776" y="1920"/>
              <a:chExt cx="480" cy="624"/>
            </a:xfrm>
          </p:grpSpPr>
          <p:sp>
            <p:nvSpPr>
              <p:cNvPr id="112" name="Rectangle 90"/>
              <p:cNvSpPr>
                <a:spLocks noChangeArrowheads="1"/>
              </p:cNvSpPr>
              <p:nvPr/>
            </p:nvSpPr>
            <p:spPr bwMode="auto">
              <a:xfrm>
                <a:off x="1776" y="1920"/>
                <a:ext cx="480" cy="62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900"/>
              </a:p>
            </p:txBody>
          </p:sp>
          <p:sp>
            <p:nvSpPr>
              <p:cNvPr id="113" name="Rectangle 91"/>
              <p:cNvSpPr>
                <a:spLocks noChangeArrowheads="1"/>
              </p:cNvSpPr>
              <p:nvPr/>
            </p:nvSpPr>
            <p:spPr bwMode="auto">
              <a:xfrm>
                <a:off x="1776" y="1920"/>
                <a:ext cx="480" cy="144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900"/>
              </a:p>
            </p:txBody>
          </p:sp>
          <p:sp>
            <p:nvSpPr>
              <p:cNvPr id="114" name="AutoShape 92"/>
              <p:cNvSpPr>
                <a:spLocks noChangeArrowheads="1"/>
              </p:cNvSpPr>
              <p:nvPr/>
            </p:nvSpPr>
            <p:spPr bwMode="auto">
              <a:xfrm>
                <a:off x="1883" y="2107"/>
                <a:ext cx="279" cy="416"/>
              </a:xfrm>
              <a:prstGeom prst="foldedCorner">
                <a:avLst>
                  <a:gd name="adj" fmla="val 50000"/>
                </a:avLst>
              </a:prstGeom>
              <a:solidFill>
                <a:srgbClr val="6600CC"/>
              </a:solidFill>
              <a:ln w="635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900"/>
              </a:p>
            </p:txBody>
          </p:sp>
          <p:sp>
            <p:nvSpPr>
              <p:cNvPr id="115" name="Rectangle 93"/>
              <p:cNvSpPr>
                <a:spLocks noChangeArrowheads="1"/>
              </p:cNvSpPr>
              <p:nvPr/>
            </p:nvSpPr>
            <p:spPr bwMode="auto">
              <a:xfrm rot="-5400000">
                <a:off x="1863" y="2136"/>
                <a:ext cx="376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900" b="1"/>
                  <a:t>Nissl</a:t>
                </a:r>
              </a:p>
            </p:txBody>
          </p:sp>
        </p:grpSp>
        <p:grpSp>
          <p:nvGrpSpPr>
            <p:cNvPr id="107" name="Group 94"/>
            <p:cNvGrpSpPr>
              <a:grpSpLocks/>
            </p:cNvGrpSpPr>
            <p:nvPr/>
          </p:nvGrpSpPr>
          <p:grpSpPr bwMode="auto">
            <a:xfrm>
              <a:off x="2756" y="1667"/>
              <a:ext cx="443" cy="541"/>
              <a:chOff x="1776" y="1920"/>
              <a:chExt cx="480" cy="624"/>
            </a:xfrm>
          </p:grpSpPr>
          <p:sp>
            <p:nvSpPr>
              <p:cNvPr id="108" name="Rectangle 95"/>
              <p:cNvSpPr>
                <a:spLocks noChangeArrowheads="1"/>
              </p:cNvSpPr>
              <p:nvPr/>
            </p:nvSpPr>
            <p:spPr bwMode="auto">
              <a:xfrm>
                <a:off x="1776" y="1920"/>
                <a:ext cx="480" cy="62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900"/>
              </a:p>
            </p:txBody>
          </p:sp>
          <p:sp>
            <p:nvSpPr>
              <p:cNvPr id="109" name="Rectangle 96"/>
              <p:cNvSpPr>
                <a:spLocks noChangeArrowheads="1"/>
              </p:cNvSpPr>
              <p:nvPr/>
            </p:nvSpPr>
            <p:spPr bwMode="auto">
              <a:xfrm>
                <a:off x="1776" y="1920"/>
                <a:ext cx="480" cy="144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900"/>
              </a:p>
            </p:txBody>
          </p:sp>
          <p:sp>
            <p:nvSpPr>
              <p:cNvPr id="110" name="AutoShape 97"/>
              <p:cNvSpPr>
                <a:spLocks noChangeArrowheads="1"/>
              </p:cNvSpPr>
              <p:nvPr/>
            </p:nvSpPr>
            <p:spPr bwMode="auto">
              <a:xfrm>
                <a:off x="1883" y="2107"/>
                <a:ext cx="279" cy="416"/>
              </a:xfrm>
              <a:prstGeom prst="foldedCorner">
                <a:avLst>
                  <a:gd name="adj" fmla="val 50000"/>
                </a:avLst>
              </a:prstGeom>
              <a:solidFill>
                <a:srgbClr val="6600CC"/>
              </a:solidFill>
              <a:ln w="6350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900"/>
              </a:p>
            </p:txBody>
          </p:sp>
          <p:sp>
            <p:nvSpPr>
              <p:cNvPr id="111" name="Rectangle 98"/>
              <p:cNvSpPr>
                <a:spLocks noChangeArrowheads="1"/>
              </p:cNvSpPr>
              <p:nvPr/>
            </p:nvSpPr>
            <p:spPr bwMode="auto">
              <a:xfrm rot="-5400000">
                <a:off x="1784" y="2204"/>
                <a:ext cx="378" cy="1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rIns="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800" b="1"/>
                  <a:t>Nissl</a:t>
                </a:r>
              </a:p>
            </p:txBody>
          </p:sp>
        </p:grpSp>
      </p:grpSp>
      <p:grpSp>
        <p:nvGrpSpPr>
          <p:cNvPr id="120" name="Group 114"/>
          <p:cNvGrpSpPr>
            <a:grpSpLocks/>
          </p:cNvGrpSpPr>
          <p:nvPr/>
        </p:nvGrpSpPr>
        <p:grpSpPr bwMode="auto">
          <a:xfrm>
            <a:off x="4900613" y="4529798"/>
            <a:ext cx="585787" cy="712787"/>
            <a:chOff x="3954" y="1604"/>
            <a:chExt cx="483" cy="604"/>
          </a:xfrm>
        </p:grpSpPr>
        <p:grpSp>
          <p:nvGrpSpPr>
            <p:cNvPr id="121" name="Group 115"/>
            <p:cNvGrpSpPr>
              <a:grpSpLocks/>
            </p:cNvGrpSpPr>
            <p:nvPr/>
          </p:nvGrpSpPr>
          <p:grpSpPr bwMode="auto">
            <a:xfrm>
              <a:off x="3994" y="1604"/>
              <a:ext cx="443" cy="541"/>
              <a:chOff x="3216" y="1920"/>
              <a:chExt cx="480" cy="624"/>
            </a:xfrm>
          </p:grpSpPr>
          <p:sp>
            <p:nvSpPr>
              <p:cNvPr id="132" name="Rectangle 116"/>
              <p:cNvSpPr>
                <a:spLocks noChangeArrowheads="1"/>
              </p:cNvSpPr>
              <p:nvPr/>
            </p:nvSpPr>
            <p:spPr bwMode="auto">
              <a:xfrm>
                <a:off x="3216" y="1920"/>
                <a:ext cx="480" cy="62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133" name="Rectangle 117"/>
              <p:cNvSpPr>
                <a:spLocks noChangeArrowheads="1"/>
              </p:cNvSpPr>
              <p:nvPr/>
            </p:nvSpPr>
            <p:spPr bwMode="auto">
              <a:xfrm>
                <a:off x="3216" y="1920"/>
                <a:ext cx="480" cy="144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134" name="AutoShape 118"/>
              <p:cNvSpPr>
                <a:spLocks noChangeArrowheads="1"/>
              </p:cNvSpPr>
              <p:nvPr/>
            </p:nvSpPr>
            <p:spPr bwMode="auto">
              <a:xfrm>
                <a:off x="3323" y="2107"/>
                <a:ext cx="279" cy="416"/>
              </a:xfrm>
              <a:prstGeom prst="foldedCorner">
                <a:avLst>
                  <a:gd name="adj" fmla="val 50000"/>
                </a:avLst>
              </a:prstGeom>
              <a:solidFill>
                <a:srgbClr val="FF9900">
                  <a:alpha val="47842"/>
                </a:srgbClr>
              </a:solidFill>
              <a:ln w="6350">
                <a:solidFill>
                  <a:srgbClr val="CC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135" name="Rectangle 119"/>
              <p:cNvSpPr>
                <a:spLocks noChangeArrowheads="1"/>
              </p:cNvSpPr>
              <p:nvPr/>
            </p:nvSpPr>
            <p:spPr bwMode="auto">
              <a:xfrm rot="-5400000">
                <a:off x="3212" y="2163"/>
                <a:ext cx="428" cy="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000" b="1"/>
                  <a:t>IHC</a:t>
                </a:r>
              </a:p>
            </p:txBody>
          </p:sp>
        </p:grpSp>
        <p:grpSp>
          <p:nvGrpSpPr>
            <p:cNvPr id="122" name="Group 120"/>
            <p:cNvGrpSpPr>
              <a:grpSpLocks/>
            </p:cNvGrpSpPr>
            <p:nvPr/>
          </p:nvGrpSpPr>
          <p:grpSpPr bwMode="auto">
            <a:xfrm>
              <a:off x="3970" y="1633"/>
              <a:ext cx="444" cy="540"/>
              <a:chOff x="3216" y="1920"/>
              <a:chExt cx="480" cy="624"/>
            </a:xfrm>
          </p:grpSpPr>
          <p:sp>
            <p:nvSpPr>
              <p:cNvPr id="128" name="Rectangle 121"/>
              <p:cNvSpPr>
                <a:spLocks noChangeArrowheads="1"/>
              </p:cNvSpPr>
              <p:nvPr/>
            </p:nvSpPr>
            <p:spPr bwMode="auto">
              <a:xfrm>
                <a:off x="3216" y="1920"/>
                <a:ext cx="480" cy="62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129" name="Rectangle 122"/>
              <p:cNvSpPr>
                <a:spLocks noChangeArrowheads="1"/>
              </p:cNvSpPr>
              <p:nvPr/>
            </p:nvSpPr>
            <p:spPr bwMode="auto">
              <a:xfrm>
                <a:off x="3216" y="1920"/>
                <a:ext cx="480" cy="144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130" name="AutoShape 123"/>
              <p:cNvSpPr>
                <a:spLocks noChangeArrowheads="1"/>
              </p:cNvSpPr>
              <p:nvPr/>
            </p:nvSpPr>
            <p:spPr bwMode="auto">
              <a:xfrm>
                <a:off x="3323" y="2107"/>
                <a:ext cx="279" cy="416"/>
              </a:xfrm>
              <a:prstGeom prst="foldedCorner">
                <a:avLst>
                  <a:gd name="adj" fmla="val 50000"/>
                </a:avLst>
              </a:prstGeom>
              <a:solidFill>
                <a:srgbClr val="FF9900">
                  <a:alpha val="47842"/>
                </a:srgbClr>
              </a:solidFill>
              <a:ln w="6350">
                <a:solidFill>
                  <a:srgbClr val="CC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131" name="Rectangle 124"/>
              <p:cNvSpPr>
                <a:spLocks noChangeArrowheads="1"/>
              </p:cNvSpPr>
              <p:nvPr/>
            </p:nvSpPr>
            <p:spPr bwMode="auto">
              <a:xfrm rot="-5400000">
                <a:off x="3211" y="2162"/>
                <a:ext cx="427" cy="2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000" b="1"/>
                  <a:t>IHC</a:t>
                </a:r>
              </a:p>
            </p:txBody>
          </p:sp>
        </p:grpSp>
        <p:grpSp>
          <p:nvGrpSpPr>
            <p:cNvPr id="123" name="Group 125"/>
            <p:cNvGrpSpPr>
              <a:grpSpLocks/>
            </p:cNvGrpSpPr>
            <p:nvPr/>
          </p:nvGrpSpPr>
          <p:grpSpPr bwMode="auto">
            <a:xfrm>
              <a:off x="3954" y="1667"/>
              <a:ext cx="443" cy="541"/>
              <a:chOff x="3216" y="1920"/>
              <a:chExt cx="480" cy="624"/>
            </a:xfrm>
          </p:grpSpPr>
          <p:sp>
            <p:nvSpPr>
              <p:cNvPr id="124" name="Rectangle 126"/>
              <p:cNvSpPr>
                <a:spLocks noChangeArrowheads="1"/>
              </p:cNvSpPr>
              <p:nvPr/>
            </p:nvSpPr>
            <p:spPr bwMode="auto">
              <a:xfrm>
                <a:off x="3216" y="1920"/>
                <a:ext cx="480" cy="62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125" name="Rectangle 127"/>
              <p:cNvSpPr>
                <a:spLocks noChangeArrowheads="1"/>
              </p:cNvSpPr>
              <p:nvPr/>
            </p:nvSpPr>
            <p:spPr bwMode="auto">
              <a:xfrm>
                <a:off x="3216" y="1920"/>
                <a:ext cx="480" cy="144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126" name="AutoShape 128"/>
              <p:cNvSpPr>
                <a:spLocks noChangeArrowheads="1"/>
              </p:cNvSpPr>
              <p:nvPr/>
            </p:nvSpPr>
            <p:spPr bwMode="auto">
              <a:xfrm>
                <a:off x="3323" y="2107"/>
                <a:ext cx="279" cy="416"/>
              </a:xfrm>
              <a:prstGeom prst="foldedCorner">
                <a:avLst>
                  <a:gd name="adj" fmla="val 50000"/>
                </a:avLst>
              </a:prstGeom>
              <a:solidFill>
                <a:srgbClr val="FF9900">
                  <a:alpha val="47842"/>
                </a:srgbClr>
              </a:solidFill>
              <a:ln w="6350">
                <a:solidFill>
                  <a:srgbClr val="CC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127" name="Rectangle 129"/>
              <p:cNvSpPr>
                <a:spLocks noChangeArrowheads="1"/>
              </p:cNvSpPr>
              <p:nvPr/>
            </p:nvSpPr>
            <p:spPr bwMode="auto">
              <a:xfrm rot="-5400000">
                <a:off x="3212" y="2163"/>
                <a:ext cx="428" cy="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rIns="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000" b="1"/>
                  <a:t>IHC</a:t>
                </a:r>
              </a:p>
            </p:txBody>
          </p:sp>
        </p:grpSp>
      </p:grpSp>
      <p:grpSp>
        <p:nvGrpSpPr>
          <p:cNvPr id="136" name="Group 130"/>
          <p:cNvGrpSpPr>
            <a:grpSpLocks/>
          </p:cNvGrpSpPr>
          <p:nvPr/>
        </p:nvGrpSpPr>
        <p:grpSpPr bwMode="auto">
          <a:xfrm>
            <a:off x="3063875" y="4548848"/>
            <a:ext cx="593725" cy="703262"/>
            <a:chOff x="2112" y="1605"/>
            <a:chExt cx="490" cy="597"/>
          </a:xfrm>
        </p:grpSpPr>
        <p:grpSp>
          <p:nvGrpSpPr>
            <p:cNvPr id="137" name="Group 131"/>
            <p:cNvGrpSpPr>
              <a:grpSpLocks/>
            </p:cNvGrpSpPr>
            <p:nvPr/>
          </p:nvGrpSpPr>
          <p:grpSpPr bwMode="auto">
            <a:xfrm>
              <a:off x="2159" y="1605"/>
              <a:ext cx="443" cy="541"/>
              <a:chOff x="3216" y="1920"/>
              <a:chExt cx="480" cy="624"/>
            </a:xfrm>
          </p:grpSpPr>
          <p:sp>
            <p:nvSpPr>
              <p:cNvPr id="148" name="Rectangle 132"/>
              <p:cNvSpPr>
                <a:spLocks noChangeArrowheads="1"/>
              </p:cNvSpPr>
              <p:nvPr/>
            </p:nvSpPr>
            <p:spPr bwMode="auto">
              <a:xfrm>
                <a:off x="3216" y="1920"/>
                <a:ext cx="480" cy="62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149" name="Rectangle 133"/>
              <p:cNvSpPr>
                <a:spLocks noChangeArrowheads="1"/>
              </p:cNvSpPr>
              <p:nvPr/>
            </p:nvSpPr>
            <p:spPr bwMode="auto">
              <a:xfrm>
                <a:off x="3216" y="1920"/>
                <a:ext cx="480" cy="144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150" name="AutoShape 134"/>
              <p:cNvSpPr>
                <a:spLocks noChangeArrowheads="1"/>
              </p:cNvSpPr>
              <p:nvPr/>
            </p:nvSpPr>
            <p:spPr bwMode="auto">
              <a:xfrm>
                <a:off x="3323" y="2107"/>
                <a:ext cx="279" cy="416"/>
              </a:xfrm>
              <a:prstGeom prst="foldedCorner">
                <a:avLst>
                  <a:gd name="adj" fmla="val 50000"/>
                </a:avLst>
              </a:prstGeom>
              <a:solidFill>
                <a:srgbClr val="FF9900">
                  <a:alpha val="47842"/>
                </a:srgbClr>
              </a:solidFill>
              <a:ln w="6350">
                <a:solidFill>
                  <a:srgbClr val="CC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151" name="Rectangle 135"/>
              <p:cNvSpPr>
                <a:spLocks noChangeArrowheads="1"/>
              </p:cNvSpPr>
              <p:nvPr/>
            </p:nvSpPr>
            <p:spPr bwMode="auto">
              <a:xfrm rot="-5400000">
                <a:off x="3212" y="2161"/>
                <a:ext cx="427" cy="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000" b="1"/>
                  <a:t>IHC</a:t>
                </a:r>
              </a:p>
            </p:txBody>
          </p:sp>
        </p:grpSp>
        <p:grpSp>
          <p:nvGrpSpPr>
            <p:cNvPr id="138" name="Group 136"/>
            <p:cNvGrpSpPr>
              <a:grpSpLocks/>
            </p:cNvGrpSpPr>
            <p:nvPr/>
          </p:nvGrpSpPr>
          <p:grpSpPr bwMode="auto">
            <a:xfrm>
              <a:off x="2135" y="1634"/>
              <a:ext cx="444" cy="540"/>
              <a:chOff x="3216" y="1920"/>
              <a:chExt cx="480" cy="624"/>
            </a:xfrm>
          </p:grpSpPr>
          <p:sp>
            <p:nvSpPr>
              <p:cNvPr id="144" name="Rectangle 137"/>
              <p:cNvSpPr>
                <a:spLocks noChangeArrowheads="1"/>
              </p:cNvSpPr>
              <p:nvPr/>
            </p:nvSpPr>
            <p:spPr bwMode="auto">
              <a:xfrm>
                <a:off x="3216" y="1920"/>
                <a:ext cx="480" cy="62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145" name="Rectangle 138"/>
              <p:cNvSpPr>
                <a:spLocks noChangeArrowheads="1"/>
              </p:cNvSpPr>
              <p:nvPr/>
            </p:nvSpPr>
            <p:spPr bwMode="auto">
              <a:xfrm>
                <a:off x="3216" y="1920"/>
                <a:ext cx="480" cy="144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146" name="AutoShape 139"/>
              <p:cNvSpPr>
                <a:spLocks noChangeArrowheads="1"/>
              </p:cNvSpPr>
              <p:nvPr/>
            </p:nvSpPr>
            <p:spPr bwMode="auto">
              <a:xfrm>
                <a:off x="3323" y="2107"/>
                <a:ext cx="279" cy="416"/>
              </a:xfrm>
              <a:prstGeom prst="foldedCorner">
                <a:avLst>
                  <a:gd name="adj" fmla="val 50000"/>
                </a:avLst>
              </a:prstGeom>
              <a:solidFill>
                <a:srgbClr val="FF9900">
                  <a:alpha val="47842"/>
                </a:srgbClr>
              </a:solidFill>
              <a:ln w="6350">
                <a:solidFill>
                  <a:srgbClr val="CC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147" name="Rectangle 140"/>
              <p:cNvSpPr>
                <a:spLocks noChangeArrowheads="1"/>
              </p:cNvSpPr>
              <p:nvPr/>
            </p:nvSpPr>
            <p:spPr bwMode="auto">
              <a:xfrm rot="-5400000">
                <a:off x="3213" y="2162"/>
                <a:ext cx="426" cy="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000" b="1"/>
                  <a:t>IHC</a:t>
                </a:r>
              </a:p>
            </p:txBody>
          </p:sp>
        </p:grpSp>
        <p:grpSp>
          <p:nvGrpSpPr>
            <p:cNvPr id="139" name="Group 141"/>
            <p:cNvGrpSpPr>
              <a:grpSpLocks/>
            </p:cNvGrpSpPr>
            <p:nvPr/>
          </p:nvGrpSpPr>
          <p:grpSpPr bwMode="auto">
            <a:xfrm>
              <a:off x="2112" y="1661"/>
              <a:ext cx="443" cy="541"/>
              <a:chOff x="3216" y="1920"/>
              <a:chExt cx="480" cy="624"/>
            </a:xfrm>
          </p:grpSpPr>
          <p:sp>
            <p:nvSpPr>
              <p:cNvPr id="140" name="Rectangle 142"/>
              <p:cNvSpPr>
                <a:spLocks noChangeArrowheads="1"/>
              </p:cNvSpPr>
              <p:nvPr/>
            </p:nvSpPr>
            <p:spPr bwMode="auto">
              <a:xfrm>
                <a:off x="3216" y="1920"/>
                <a:ext cx="480" cy="62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141" name="Rectangle 143"/>
              <p:cNvSpPr>
                <a:spLocks noChangeArrowheads="1"/>
              </p:cNvSpPr>
              <p:nvPr/>
            </p:nvSpPr>
            <p:spPr bwMode="auto">
              <a:xfrm>
                <a:off x="3216" y="1920"/>
                <a:ext cx="480" cy="144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142" name="AutoShape 144"/>
              <p:cNvSpPr>
                <a:spLocks noChangeArrowheads="1"/>
              </p:cNvSpPr>
              <p:nvPr/>
            </p:nvSpPr>
            <p:spPr bwMode="auto">
              <a:xfrm>
                <a:off x="3323" y="2107"/>
                <a:ext cx="279" cy="416"/>
              </a:xfrm>
              <a:prstGeom prst="foldedCorner">
                <a:avLst>
                  <a:gd name="adj" fmla="val 50000"/>
                </a:avLst>
              </a:prstGeom>
              <a:solidFill>
                <a:srgbClr val="339966">
                  <a:alpha val="47842"/>
                </a:srgbClr>
              </a:solidFill>
              <a:ln w="6350">
                <a:solidFill>
                  <a:srgbClr val="CCFF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143" name="Rectangle 145"/>
              <p:cNvSpPr>
                <a:spLocks noChangeArrowheads="1"/>
              </p:cNvSpPr>
              <p:nvPr/>
            </p:nvSpPr>
            <p:spPr bwMode="auto">
              <a:xfrm rot="-5400000">
                <a:off x="3212" y="2161"/>
                <a:ext cx="427" cy="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rIns="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000" b="1"/>
                  <a:t>PEN</a:t>
                </a:r>
              </a:p>
            </p:txBody>
          </p:sp>
        </p:grpSp>
      </p:grpSp>
      <p:grpSp>
        <p:nvGrpSpPr>
          <p:cNvPr id="152" name="Group 67"/>
          <p:cNvGrpSpPr>
            <a:grpSpLocks/>
          </p:cNvGrpSpPr>
          <p:nvPr/>
        </p:nvGrpSpPr>
        <p:grpSpPr bwMode="auto">
          <a:xfrm>
            <a:off x="3659188" y="4548848"/>
            <a:ext cx="593725" cy="703262"/>
            <a:chOff x="2112" y="1605"/>
            <a:chExt cx="490" cy="597"/>
          </a:xfrm>
        </p:grpSpPr>
        <p:grpSp>
          <p:nvGrpSpPr>
            <p:cNvPr id="153" name="Group 68"/>
            <p:cNvGrpSpPr>
              <a:grpSpLocks/>
            </p:cNvGrpSpPr>
            <p:nvPr/>
          </p:nvGrpSpPr>
          <p:grpSpPr bwMode="auto">
            <a:xfrm>
              <a:off x="2159" y="1605"/>
              <a:ext cx="443" cy="541"/>
              <a:chOff x="3216" y="1920"/>
              <a:chExt cx="480" cy="624"/>
            </a:xfrm>
          </p:grpSpPr>
          <p:sp>
            <p:nvSpPr>
              <p:cNvPr id="164" name="Rectangle 69"/>
              <p:cNvSpPr>
                <a:spLocks noChangeArrowheads="1"/>
              </p:cNvSpPr>
              <p:nvPr/>
            </p:nvSpPr>
            <p:spPr bwMode="auto">
              <a:xfrm>
                <a:off x="3216" y="1920"/>
                <a:ext cx="480" cy="62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165" name="Rectangle 70"/>
              <p:cNvSpPr>
                <a:spLocks noChangeArrowheads="1"/>
              </p:cNvSpPr>
              <p:nvPr/>
            </p:nvSpPr>
            <p:spPr bwMode="auto">
              <a:xfrm>
                <a:off x="3216" y="1920"/>
                <a:ext cx="480" cy="144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166" name="AutoShape 71"/>
              <p:cNvSpPr>
                <a:spLocks noChangeArrowheads="1"/>
              </p:cNvSpPr>
              <p:nvPr/>
            </p:nvSpPr>
            <p:spPr bwMode="auto">
              <a:xfrm>
                <a:off x="3323" y="2107"/>
                <a:ext cx="279" cy="416"/>
              </a:xfrm>
              <a:prstGeom prst="foldedCorner">
                <a:avLst>
                  <a:gd name="adj" fmla="val 50000"/>
                </a:avLst>
              </a:prstGeom>
              <a:solidFill>
                <a:srgbClr val="FF9900">
                  <a:alpha val="47842"/>
                </a:srgbClr>
              </a:solidFill>
              <a:ln w="6350">
                <a:solidFill>
                  <a:srgbClr val="CC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167" name="Rectangle 72"/>
              <p:cNvSpPr>
                <a:spLocks noChangeArrowheads="1"/>
              </p:cNvSpPr>
              <p:nvPr/>
            </p:nvSpPr>
            <p:spPr bwMode="auto">
              <a:xfrm rot="-5400000">
                <a:off x="3212" y="2161"/>
                <a:ext cx="427" cy="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000" b="1"/>
                  <a:t>IHC</a:t>
                </a:r>
              </a:p>
            </p:txBody>
          </p:sp>
        </p:grpSp>
        <p:grpSp>
          <p:nvGrpSpPr>
            <p:cNvPr id="154" name="Group 73"/>
            <p:cNvGrpSpPr>
              <a:grpSpLocks/>
            </p:cNvGrpSpPr>
            <p:nvPr/>
          </p:nvGrpSpPr>
          <p:grpSpPr bwMode="auto">
            <a:xfrm>
              <a:off x="2135" y="1634"/>
              <a:ext cx="444" cy="540"/>
              <a:chOff x="3216" y="1920"/>
              <a:chExt cx="480" cy="624"/>
            </a:xfrm>
          </p:grpSpPr>
          <p:sp>
            <p:nvSpPr>
              <p:cNvPr id="160" name="Rectangle 74"/>
              <p:cNvSpPr>
                <a:spLocks noChangeArrowheads="1"/>
              </p:cNvSpPr>
              <p:nvPr/>
            </p:nvSpPr>
            <p:spPr bwMode="auto">
              <a:xfrm>
                <a:off x="3216" y="1920"/>
                <a:ext cx="480" cy="62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161" name="Rectangle 75"/>
              <p:cNvSpPr>
                <a:spLocks noChangeArrowheads="1"/>
              </p:cNvSpPr>
              <p:nvPr/>
            </p:nvSpPr>
            <p:spPr bwMode="auto">
              <a:xfrm>
                <a:off x="3216" y="1920"/>
                <a:ext cx="480" cy="144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162" name="AutoShape 76"/>
              <p:cNvSpPr>
                <a:spLocks noChangeArrowheads="1"/>
              </p:cNvSpPr>
              <p:nvPr/>
            </p:nvSpPr>
            <p:spPr bwMode="auto">
              <a:xfrm>
                <a:off x="3323" y="2107"/>
                <a:ext cx="279" cy="416"/>
              </a:xfrm>
              <a:prstGeom prst="foldedCorner">
                <a:avLst>
                  <a:gd name="adj" fmla="val 50000"/>
                </a:avLst>
              </a:prstGeom>
              <a:solidFill>
                <a:srgbClr val="FF9900">
                  <a:alpha val="47842"/>
                </a:srgbClr>
              </a:solidFill>
              <a:ln w="6350">
                <a:solidFill>
                  <a:srgbClr val="CC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163" name="Rectangle 77"/>
              <p:cNvSpPr>
                <a:spLocks noChangeArrowheads="1"/>
              </p:cNvSpPr>
              <p:nvPr/>
            </p:nvSpPr>
            <p:spPr bwMode="auto">
              <a:xfrm rot="-5400000">
                <a:off x="3213" y="2162"/>
                <a:ext cx="426" cy="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000" b="1"/>
                  <a:t>IHC</a:t>
                </a:r>
              </a:p>
            </p:txBody>
          </p:sp>
        </p:grpSp>
        <p:grpSp>
          <p:nvGrpSpPr>
            <p:cNvPr id="155" name="Group 78"/>
            <p:cNvGrpSpPr>
              <a:grpSpLocks/>
            </p:cNvGrpSpPr>
            <p:nvPr/>
          </p:nvGrpSpPr>
          <p:grpSpPr bwMode="auto">
            <a:xfrm>
              <a:off x="2112" y="1661"/>
              <a:ext cx="443" cy="541"/>
              <a:chOff x="3216" y="1920"/>
              <a:chExt cx="480" cy="624"/>
            </a:xfrm>
          </p:grpSpPr>
          <p:sp>
            <p:nvSpPr>
              <p:cNvPr id="156" name="Rectangle 79"/>
              <p:cNvSpPr>
                <a:spLocks noChangeArrowheads="1"/>
              </p:cNvSpPr>
              <p:nvPr/>
            </p:nvSpPr>
            <p:spPr bwMode="auto">
              <a:xfrm>
                <a:off x="3216" y="1920"/>
                <a:ext cx="480" cy="62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157" name="Rectangle 80"/>
              <p:cNvSpPr>
                <a:spLocks noChangeArrowheads="1"/>
              </p:cNvSpPr>
              <p:nvPr/>
            </p:nvSpPr>
            <p:spPr bwMode="auto">
              <a:xfrm>
                <a:off x="3216" y="1920"/>
                <a:ext cx="480" cy="144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158" name="AutoShape 81"/>
              <p:cNvSpPr>
                <a:spLocks noChangeArrowheads="1"/>
              </p:cNvSpPr>
              <p:nvPr/>
            </p:nvSpPr>
            <p:spPr bwMode="auto">
              <a:xfrm>
                <a:off x="3323" y="2107"/>
                <a:ext cx="279" cy="416"/>
              </a:xfrm>
              <a:prstGeom prst="foldedCorner">
                <a:avLst>
                  <a:gd name="adj" fmla="val 50000"/>
                </a:avLst>
              </a:prstGeom>
              <a:solidFill>
                <a:srgbClr val="6666FF">
                  <a:alpha val="47842"/>
                </a:srgbClr>
              </a:solidFill>
              <a:ln w="6350">
                <a:solidFill>
                  <a:srgbClr val="6666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000"/>
              </a:p>
            </p:txBody>
          </p:sp>
          <p:sp>
            <p:nvSpPr>
              <p:cNvPr id="159" name="Rectangle 82"/>
              <p:cNvSpPr>
                <a:spLocks noChangeArrowheads="1"/>
              </p:cNvSpPr>
              <p:nvPr/>
            </p:nvSpPr>
            <p:spPr bwMode="auto">
              <a:xfrm rot="-5400000">
                <a:off x="3212" y="2161"/>
                <a:ext cx="427" cy="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rIns="0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000" b="1"/>
                  <a:t>ISH</a:t>
                </a:r>
              </a:p>
            </p:txBody>
          </p:sp>
        </p:grpSp>
      </p:grpSp>
      <p:sp>
        <p:nvSpPr>
          <p:cNvPr id="168" name="AutoShape 176"/>
          <p:cNvSpPr>
            <a:spLocks noChangeArrowheads="1"/>
          </p:cNvSpPr>
          <p:nvPr/>
        </p:nvSpPr>
        <p:spPr bwMode="auto">
          <a:xfrm>
            <a:off x="7239000" y="4261510"/>
            <a:ext cx="485775" cy="109538"/>
          </a:xfrm>
          <a:prstGeom prst="rightArrow">
            <a:avLst>
              <a:gd name="adj1" fmla="val 50000"/>
              <a:gd name="adj2" fmla="val 75743"/>
            </a:avLst>
          </a:prstGeom>
          <a:solidFill>
            <a:schemeClr val="accent1">
              <a:lumMod val="75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69" name="Text Box 149"/>
          <p:cNvSpPr txBox="1">
            <a:spLocks noChangeArrowheads="1"/>
          </p:cNvSpPr>
          <p:nvPr/>
        </p:nvSpPr>
        <p:spPr bwMode="auto">
          <a:xfrm>
            <a:off x="7696200" y="3347110"/>
            <a:ext cx="106680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/>
              <a:t>Microarray</a:t>
            </a:r>
          </a:p>
        </p:txBody>
      </p:sp>
      <p:cxnSp>
        <p:nvCxnSpPr>
          <p:cNvPr id="170" name="Elbow Connector 169"/>
          <p:cNvCxnSpPr>
            <a:stCxn id="140" idx="1"/>
          </p:cNvCxnSpPr>
          <p:nvPr/>
        </p:nvCxnSpPr>
        <p:spPr bwMode="auto">
          <a:xfrm rot="10800000" flipH="1" flipV="1">
            <a:off x="3063875" y="4933023"/>
            <a:ext cx="142875" cy="1111250"/>
          </a:xfrm>
          <a:prstGeom prst="bentConnector3">
            <a:avLst>
              <a:gd name="adj1" fmla="val -85396"/>
            </a:avLst>
          </a:prstGeom>
          <a:noFill/>
          <a:ln w="3175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71" name="Group 556"/>
          <p:cNvGrpSpPr>
            <a:grpSpLocks/>
          </p:cNvGrpSpPr>
          <p:nvPr/>
        </p:nvGrpSpPr>
        <p:grpSpPr bwMode="auto">
          <a:xfrm>
            <a:off x="3200400" y="5525160"/>
            <a:ext cx="2247900" cy="793750"/>
            <a:chOff x="3290990" y="5166042"/>
            <a:chExt cx="2247410" cy="793116"/>
          </a:xfrm>
        </p:grpSpPr>
        <p:grpSp>
          <p:nvGrpSpPr>
            <p:cNvPr id="172" name="Group 555"/>
            <p:cNvGrpSpPr>
              <a:grpSpLocks/>
            </p:cNvGrpSpPr>
            <p:nvPr/>
          </p:nvGrpSpPr>
          <p:grpSpPr bwMode="auto">
            <a:xfrm>
              <a:off x="3297650" y="5410200"/>
              <a:ext cx="2188750" cy="548958"/>
              <a:chOff x="3282924" y="5410200"/>
              <a:chExt cx="2188750" cy="548958"/>
            </a:xfrm>
          </p:grpSpPr>
          <p:pic>
            <p:nvPicPr>
              <p:cNvPr id="174" name="Picture 5" descr="C:\Documents and Settings\angieb\My Documents\HBA working\LCM shots\LCMpool7.jp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17404" t="4013" r="49004" b="12935"/>
              <a:stretch>
                <a:fillRect/>
              </a:stretch>
            </p:blipFill>
            <p:spPr bwMode="auto">
              <a:xfrm rot="5400000">
                <a:off x="3552731" y="5140393"/>
                <a:ext cx="548958" cy="108857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175" name="Picture 4" descr="C:\Documents and Settings\angieb\My Documents\HBA working\LCM shots\H0351_2001_CX_16_s1_04_2_10_set1_LCM1_A.jpg"/>
              <p:cNvPicPr>
                <a:picLocks noChangeAspect="1" noChangeArrowheads="1"/>
              </p:cNvPicPr>
              <p:nvPr/>
            </p:nvPicPr>
            <p:blipFill>
              <a:blip r:embed="rId9" cstate="print">
                <a:lum bright="10000" contrast="22000"/>
              </a:blip>
              <a:srcRect l="38860" t="28052" r="39546" b="22968"/>
              <a:stretch>
                <a:fillRect/>
              </a:stretch>
            </p:blipFill>
            <p:spPr bwMode="auto">
              <a:xfrm rot="5400000">
                <a:off x="4636220" y="5123704"/>
                <a:ext cx="548958" cy="11219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sp>
          <p:nvSpPr>
            <p:cNvPr id="173" name="TextBox 172"/>
            <p:cNvSpPr txBox="1">
              <a:spLocks noChangeArrowheads="1"/>
            </p:cNvSpPr>
            <p:nvPr/>
          </p:nvSpPr>
          <p:spPr bwMode="auto">
            <a:xfrm>
              <a:off x="3290990" y="5166042"/>
              <a:ext cx="224741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200" b="1"/>
                <a:t>Laser Capture Microdissection</a:t>
              </a:r>
            </a:p>
          </p:txBody>
        </p:sp>
      </p:grpSp>
      <p:cxnSp>
        <p:nvCxnSpPr>
          <p:cNvPr id="176" name="Elbow Connector 546"/>
          <p:cNvCxnSpPr/>
          <p:nvPr/>
        </p:nvCxnSpPr>
        <p:spPr bwMode="auto">
          <a:xfrm flipV="1">
            <a:off x="5395913" y="4947310"/>
            <a:ext cx="2947987" cy="1096963"/>
          </a:xfrm>
          <a:prstGeom prst="bentConnector2">
            <a:avLst/>
          </a:prstGeom>
          <a:noFill/>
          <a:ln w="3492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77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75525" y="1394485"/>
            <a:ext cx="1544638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" name="Picture 1" descr="IMG_3666_WholeBrain_Ventral.JPG"/>
          <p:cNvPicPr>
            <a:picLocks noGrp="1" noChangeAspect="1"/>
          </p:cNvPicPr>
          <p:nvPr isPhoto="1"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12800" y="1313523"/>
            <a:ext cx="855663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9" name="Group 190"/>
          <p:cNvGrpSpPr>
            <a:grpSpLocks/>
          </p:cNvGrpSpPr>
          <p:nvPr/>
        </p:nvGrpSpPr>
        <p:grpSpPr bwMode="auto">
          <a:xfrm rot="-967015">
            <a:off x="7967257" y="3901066"/>
            <a:ext cx="274638" cy="893762"/>
            <a:chOff x="1059" y="2403"/>
            <a:chExt cx="618" cy="1265"/>
          </a:xfrm>
          <a:solidFill>
            <a:schemeClr val="bg2">
              <a:lumMod val="20000"/>
              <a:lumOff val="80000"/>
            </a:schemeClr>
          </a:solidFill>
        </p:grpSpPr>
        <p:sp>
          <p:nvSpPr>
            <p:cNvPr id="180" name="AutoShape 191"/>
            <p:cNvSpPr>
              <a:spLocks noChangeArrowheads="1"/>
            </p:cNvSpPr>
            <p:nvPr/>
          </p:nvSpPr>
          <p:spPr bwMode="auto">
            <a:xfrm rot="21055518" flipH="1">
              <a:off x="1059" y="2403"/>
              <a:ext cx="609" cy="1265"/>
            </a:xfrm>
            <a:prstGeom prst="cube">
              <a:avLst>
                <a:gd name="adj" fmla="val 7389"/>
              </a:avLst>
            </a:prstGeom>
            <a:grpFill/>
            <a:ln w="9525">
              <a:solidFill>
                <a:srgbClr val="003768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181" name="Line 192"/>
            <p:cNvSpPr>
              <a:spLocks noChangeShapeType="1"/>
            </p:cNvSpPr>
            <p:nvPr/>
          </p:nvSpPr>
          <p:spPr bwMode="auto">
            <a:xfrm flipV="1">
              <a:off x="1059" y="2642"/>
              <a:ext cx="550" cy="92"/>
            </a:xfrm>
            <a:prstGeom prst="lin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/>
            </a:p>
          </p:txBody>
        </p:sp>
        <p:grpSp>
          <p:nvGrpSpPr>
            <p:cNvPr id="182" name="Group 193"/>
            <p:cNvGrpSpPr>
              <a:grpSpLocks/>
            </p:cNvGrpSpPr>
            <p:nvPr/>
          </p:nvGrpSpPr>
          <p:grpSpPr bwMode="auto">
            <a:xfrm>
              <a:off x="1130" y="2684"/>
              <a:ext cx="399" cy="93"/>
              <a:chOff x="1132" y="2684"/>
              <a:chExt cx="399" cy="93"/>
            </a:xfrm>
            <a:grpFill/>
          </p:grpSpPr>
          <p:sp>
            <p:nvSpPr>
              <p:cNvPr id="319" name="Oval 194"/>
              <p:cNvSpPr>
                <a:spLocks noChangeAspect="1" noChangeArrowheads="1"/>
              </p:cNvSpPr>
              <p:nvPr/>
            </p:nvSpPr>
            <p:spPr bwMode="auto">
              <a:xfrm>
                <a:off x="1132" y="2748"/>
                <a:ext cx="29" cy="29"/>
              </a:xfrm>
              <a:prstGeom prst="ellipse">
                <a:avLst/>
              </a:prstGeom>
              <a:grpFill/>
              <a:ln w="9525">
                <a:solidFill>
                  <a:srgbClr val="00376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2000"/>
              </a:p>
            </p:txBody>
          </p:sp>
          <p:sp>
            <p:nvSpPr>
              <p:cNvPr id="320" name="Oval 195"/>
              <p:cNvSpPr>
                <a:spLocks noChangeAspect="1" noChangeArrowheads="1"/>
              </p:cNvSpPr>
              <p:nvPr/>
            </p:nvSpPr>
            <p:spPr bwMode="auto">
              <a:xfrm>
                <a:off x="1179" y="2739"/>
                <a:ext cx="29" cy="29"/>
              </a:xfrm>
              <a:prstGeom prst="ellipse">
                <a:avLst/>
              </a:prstGeom>
              <a:grpFill/>
              <a:ln w="9525">
                <a:solidFill>
                  <a:srgbClr val="00376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2000"/>
              </a:p>
            </p:txBody>
          </p:sp>
          <p:sp>
            <p:nvSpPr>
              <p:cNvPr id="321" name="Oval 196"/>
              <p:cNvSpPr>
                <a:spLocks noChangeAspect="1" noChangeArrowheads="1"/>
              </p:cNvSpPr>
              <p:nvPr/>
            </p:nvSpPr>
            <p:spPr bwMode="auto">
              <a:xfrm>
                <a:off x="1233" y="2730"/>
                <a:ext cx="29" cy="29"/>
              </a:xfrm>
              <a:prstGeom prst="ellipse">
                <a:avLst/>
              </a:prstGeom>
              <a:grpFill/>
              <a:ln w="9525">
                <a:solidFill>
                  <a:srgbClr val="00376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2000"/>
              </a:p>
            </p:txBody>
          </p:sp>
          <p:sp>
            <p:nvSpPr>
              <p:cNvPr id="322" name="Oval 197"/>
              <p:cNvSpPr>
                <a:spLocks noChangeAspect="1" noChangeArrowheads="1"/>
              </p:cNvSpPr>
              <p:nvPr/>
            </p:nvSpPr>
            <p:spPr bwMode="auto">
              <a:xfrm>
                <a:off x="1287" y="2721"/>
                <a:ext cx="29" cy="29"/>
              </a:xfrm>
              <a:prstGeom prst="ellipse">
                <a:avLst/>
              </a:prstGeom>
              <a:grpFill/>
              <a:ln w="9525">
                <a:solidFill>
                  <a:srgbClr val="00376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2000"/>
              </a:p>
            </p:txBody>
          </p:sp>
          <p:sp>
            <p:nvSpPr>
              <p:cNvPr id="323" name="Oval 198"/>
              <p:cNvSpPr>
                <a:spLocks noChangeAspect="1" noChangeArrowheads="1"/>
              </p:cNvSpPr>
              <p:nvPr/>
            </p:nvSpPr>
            <p:spPr bwMode="auto">
              <a:xfrm>
                <a:off x="1347" y="2711"/>
                <a:ext cx="29" cy="29"/>
              </a:xfrm>
              <a:prstGeom prst="ellipse">
                <a:avLst/>
              </a:prstGeom>
              <a:grpFill/>
              <a:ln w="9525">
                <a:solidFill>
                  <a:srgbClr val="00376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2000"/>
              </a:p>
            </p:txBody>
          </p:sp>
          <p:sp>
            <p:nvSpPr>
              <p:cNvPr id="324" name="Oval 199"/>
              <p:cNvSpPr>
                <a:spLocks noChangeAspect="1" noChangeArrowheads="1"/>
              </p:cNvSpPr>
              <p:nvPr/>
            </p:nvSpPr>
            <p:spPr bwMode="auto">
              <a:xfrm>
                <a:off x="1394" y="2702"/>
                <a:ext cx="29" cy="29"/>
              </a:xfrm>
              <a:prstGeom prst="ellipse">
                <a:avLst/>
              </a:prstGeom>
              <a:grpFill/>
              <a:ln w="9525">
                <a:solidFill>
                  <a:srgbClr val="00376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2000"/>
              </a:p>
            </p:txBody>
          </p:sp>
          <p:sp>
            <p:nvSpPr>
              <p:cNvPr id="325" name="Oval 200"/>
              <p:cNvSpPr>
                <a:spLocks noChangeAspect="1" noChangeArrowheads="1"/>
              </p:cNvSpPr>
              <p:nvPr/>
            </p:nvSpPr>
            <p:spPr bwMode="auto">
              <a:xfrm>
                <a:off x="1448" y="2693"/>
                <a:ext cx="29" cy="29"/>
              </a:xfrm>
              <a:prstGeom prst="ellipse">
                <a:avLst/>
              </a:prstGeom>
              <a:grpFill/>
              <a:ln w="9525">
                <a:solidFill>
                  <a:srgbClr val="00376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2000"/>
              </a:p>
            </p:txBody>
          </p:sp>
          <p:sp>
            <p:nvSpPr>
              <p:cNvPr id="326" name="Oval 201"/>
              <p:cNvSpPr>
                <a:spLocks noChangeAspect="1" noChangeArrowheads="1"/>
              </p:cNvSpPr>
              <p:nvPr/>
            </p:nvSpPr>
            <p:spPr bwMode="auto">
              <a:xfrm>
                <a:off x="1502" y="2684"/>
                <a:ext cx="29" cy="29"/>
              </a:xfrm>
              <a:prstGeom prst="ellipse">
                <a:avLst/>
              </a:prstGeom>
              <a:grpFill/>
              <a:ln w="9525">
                <a:solidFill>
                  <a:srgbClr val="00376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2000"/>
              </a:p>
            </p:txBody>
          </p:sp>
        </p:grpSp>
        <p:sp>
          <p:nvSpPr>
            <p:cNvPr id="183" name="Oval 202"/>
            <p:cNvSpPr>
              <a:spLocks noChangeAspect="1" noChangeArrowheads="1"/>
            </p:cNvSpPr>
            <p:nvPr/>
          </p:nvSpPr>
          <p:spPr bwMode="auto">
            <a:xfrm>
              <a:off x="1137" y="2802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184" name="Oval 203"/>
            <p:cNvSpPr>
              <a:spLocks noChangeAspect="1" noChangeArrowheads="1"/>
            </p:cNvSpPr>
            <p:nvPr/>
          </p:nvSpPr>
          <p:spPr bwMode="auto">
            <a:xfrm>
              <a:off x="1184" y="2793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185" name="Oval 204"/>
            <p:cNvSpPr>
              <a:spLocks noChangeAspect="1" noChangeArrowheads="1"/>
            </p:cNvSpPr>
            <p:nvPr/>
          </p:nvSpPr>
          <p:spPr bwMode="auto">
            <a:xfrm>
              <a:off x="1238" y="2784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186" name="Oval 205"/>
            <p:cNvSpPr>
              <a:spLocks noChangeAspect="1" noChangeArrowheads="1"/>
            </p:cNvSpPr>
            <p:nvPr/>
          </p:nvSpPr>
          <p:spPr bwMode="auto">
            <a:xfrm>
              <a:off x="1292" y="2775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187" name="Oval 206"/>
            <p:cNvSpPr>
              <a:spLocks noChangeAspect="1" noChangeArrowheads="1"/>
            </p:cNvSpPr>
            <p:nvPr/>
          </p:nvSpPr>
          <p:spPr bwMode="auto">
            <a:xfrm>
              <a:off x="1352" y="2765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188" name="Oval 207"/>
            <p:cNvSpPr>
              <a:spLocks noChangeAspect="1" noChangeArrowheads="1"/>
            </p:cNvSpPr>
            <p:nvPr/>
          </p:nvSpPr>
          <p:spPr bwMode="auto">
            <a:xfrm>
              <a:off x="1399" y="2756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189" name="Oval 208"/>
            <p:cNvSpPr>
              <a:spLocks noChangeAspect="1" noChangeArrowheads="1"/>
            </p:cNvSpPr>
            <p:nvPr/>
          </p:nvSpPr>
          <p:spPr bwMode="auto">
            <a:xfrm>
              <a:off x="1453" y="2747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190" name="Oval 209"/>
            <p:cNvSpPr>
              <a:spLocks noChangeAspect="1" noChangeArrowheads="1"/>
            </p:cNvSpPr>
            <p:nvPr/>
          </p:nvSpPr>
          <p:spPr bwMode="auto">
            <a:xfrm>
              <a:off x="1507" y="2738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191" name="Oval 210"/>
            <p:cNvSpPr>
              <a:spLocks noChangeAspect="1" noChangeArrowheads="1"/>
            </p:cNvSpPr>
            <p:nvPr/>
          </p:nvSpPr>
          <p:spPr bwMode="auto">
            <a:xfrm>
              <a:off x="1147" y="2851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192" name="Oval 211"/>
            <p:cNvSpPr>
              <a:spLocks noChangeAspect="1" noChangeArrowheads="1"/>
            </p:cNvSpPr>
            <p:nvPr/>
          </p:nvSpPr>
          <p:spPr bwMode="auto">
            <a:xfrm>
              <a:off x="1194" y="2842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193" name="Oval 212"/>
            <p:cNvSpPr>
              <a:spLocks noChangeAspect="1" noChangeArrowheads="1"/>
            </p:cNvSpPr>
            <p:nvPr/>
          </p:nvSpPr>
          <p:spPr bwMode="auto">
            <a:xfrm>
              <a:off x="1248" y="2833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194" name="Oval 213"/>
            <p:cNvSpPr>
              <a:spLocks noChangeAspect="1" noChangeArrowheads="1"/>
            </p:cNvSpPr>
            <p:nvPr/>
          </p:nvSpPr>
          <p:spPr bwMode="auto">
            <a:xfrm>
              <a:off x="1302" y="2824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195" name="Oval 214"/>
            <p:cNvSpPr>
              <a:spLocks noChangeAspect="1" noChangeArrowheads="1"/>
            </p:cNvSpPr>
            <p:nvPr/>
          </p:nvSpPr>
          <p:spPr bwMode="auto">
            <a:xfrm>
              <a:off x="1362" y="2814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196" name="Oval 215"/>
            <p:cNvSpPr>
              <a:spLocks noChangeAspect="1" noChangeArrowheads="1"/>
            </p:cNvSpPr>
            <p:nvPr/>
          </p:nvSpPr>
          <p:spPr bwMode="auto">
            <a:xfrm>
              <a:off x="1409" y="2805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197" name="Oval 216"/>
            <p:cNvSpPr>
              <a:spLocks noChangeAspect="1" noChangeArrowheads="1"/>
            </p:cNvSpPr>
            <p:nvPr/>
          </p:nvSpPr>
          <p:spPr bwMode="auto">
            <a:xfrm>
              <a:off x="1463" y="2796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198" name="Oval 217"/>
            <p:cNvSpPr>
              <a:spLocks noChangeAspect="1" noChangeArrowheads="1"/>
            </p:cNvSpPr>
            <p:nvPr/>
          </p:nvSpPr>
          <p:spPr bwMode="auto">
            <a:xfrm>
              <a:off x="1517" y="2787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199" name="Oval 218"/>
            <p:cNvSpPr>
              <a:spLocks noChangeAspect="1" noChangeArrowheads="1"/>
            </p:cNvSpPr>
            <p:nvPr/>
          </p:nvSpPr>
          <p:spPr bwMode="auto">
            <a:xfrm>
              <a:off x="1156" y="2902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00" name="Oval 219"/>
            <p:cNvSpPr>
              <a:spLocks noChangeAspect="1" noChangeArrowheads="1"/>
            </p:cNvSpPr>
            <p:nvPr/>
          </p:nvSpPr>
          <p:spPr bwMode="auto">
            <a:xfrm>
              <a:off x="1203" y="2893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01" name="Oval 220"/>
            <p:cNvSpPr>
              <a:spLocks noChangeAspect="1" noChangeArrowheads="1"/>
            </p:cNvSpPr>
            <p:nvPr/>
          </p:nvSpPr>
          <p:spPr bwMode="auto">
            <a:xfrm>
              <a:off x="1257" y="2884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02" name="Oval 221"/>
            <p:cNvSpPr>
              <a:spLocks noChangeAspect="1" noChangeArrowheads="1"/>
            </p:cNvSpPr>
            <p:nvPr/>
          </p:nvSpPr>
          <p:spPr bwMode="auto">
            <a:xfrm>
              <a:off x="1311" y="2875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03" name="Oval 222"/>
            <p:cNvSpPr>
              <a:spLocks noChangeAspect="1" noChangeArrowheads="1"/>
            </p:cNvSpPr>
            <p:nvPr/>
          </p:nvSpPr>
          <p:spPr bwMode="auto">
            <a:xfrm>
              <a:off x="1371" y="2865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04" name="Oval 223"/>
            <p:cNvSpPr>
              <a:spLocks noChangeAspect="1" noChangeArrowheads="1"/>
            </p:cNvSpPr>
            <p:nvPr/>
          </p:nvSpPr>
          <p:spPr bwMode="auto">
            <a:xfrm>
              <a:off x="1418" y="2856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05" name="Oval 224"/>
            <p:cNvSpPr>
              <a:spLocks noChangeAspect="1" noChangeArrowheads="1"/>
            </p:cNvSpPr>
            <p:nvPr/>
          </p:nvSpPr>
          <p:spPr bwMode="auto">
            <a:xfrm>
              <a:off x="1472" y="2847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06" name="Oval 225"/>
            <p:cNvSpPr>
              <a:spLocks noChangeAspect="1" noChangeArrowheads="1"/>
            </p:cNvSpPr>
            <p:nvPr/>
          </p:nvSpPr>
          <p:spPr bwMode="auto">
            <a:xfrm>
              <a:off x="1526" y="2838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07" name="Oval 226"/>
            <p:cNvSpPr>
              <a:spLocks noChangeAspect="1" noChangeArrowheads="1"/>
            </p:cNvSpPr>
            <p:nvPr/>
          </p:nvSpPr>
          <p:spPr bwMode="auto">
            <a:xfrm>
              <a:off x="1165" y="2956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08" name="Oval 227"/>
            <p:cNvSpPr>
              <a:spLocks noChangeAspect="1" noChangeArrowheads="1"/>
            </p:cNvSpPr>
            <p:nvPr/>
          </p:nvSpPr>
          <p:spPr bwMode="auto">
            <a:xfrm>
              <a:off x="1212" y="2947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09" name="Oval 228"/>
            <p:cNvSpPr>
              <a:spLocks noChangeAspect="1" noChangeArrowheads="1"/>
            </p:cNvSpPr>
            <p:nvPr/>
          </p:nvSpPr>
          <p:spPr bwMode="auto">
            <a:xfrm>
              <a:off x="1266" y="2938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10" name="Oval 229"/>
            <p:cNvSpPr>
              <a:spLocks noChangeAspect="1" noChangeArrowheads="1"/>
            </p:cNvSpPr>
            <p:nvPr/>
          </p:nvSpPr>
          <p:spPr bwMode="auto">
            <a:xfrm>
              <a:off x="1320" y="2929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11" name="Oval 230"/>
            <p:cNvSpPr>
              <a:spLocks noChangeAspect="1" noChangeArrowheads="1"/>
            </p:cNvSpPr>
            <p:nvPr/>
          </p:nvSpPr>
          <p:spPr bwMode="auto">
            <a:xfrm>
              <a:off x="1380" y="2919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12" name="Oval 231"/>
            <p:cNvSpPr>
              <a:spLocks noChangeAspect="1" noChangeArrowheads="1"/>
            </p:cNvSpPr>
            <p:nvPr/>
          </p:nvSpPr>
          <p:spPr bwMode="auto">
            <a:xfrm>
              <a:off x="1427" y="2910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13" name="Oval 232"/>
            <p:cNvSpPr>
              <a:spLocks noChangeAspect="1" noChangeArrowheads="1"/>
            </p:cNvSpPr>
            <p:nvPr/>
          </p:nvSpPr>
          <p:spPr bwMode="auto">
            <a:xfrm>
              <a:off x="1481" y="2901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14" name="Oval 233"/>
            <p:cNvSpPr>
              <a:spLocks noChangeAspect="1" noChangeArrowheads="1"/>
            </p:cNvSpPr>
            <p:nvPr/>
          </p:nvSpPr>
          <p:spPr bwMode="auto">
            <a:xfrm>
              <a:off x="1535" y="2892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15" name="Oval 234"/>
            <p:cNvSpPr>
              <a:spLocks noChangeAspect="1" noChangeArrowheads="1"/>
            </p:cNvSpPr>
            <p:nvPr/>
          </p:nvSpPr>
          <p:spPr bwMode="auto">
            <a:xfrm>
              <a:off x="1174" y="3005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16" name="Oval 235"/>
            <p:cNvSpPr>
              <a:spLocks noChangeAspect="1" noChangeArrowheads="1"/>
            </p:cNvSpPr>
            <p:nvPr/>
          </p:nvSpPr>
          <p:spPr bwMode="auto">
            <a:xfrm>
              <a:off x="1221" y="2996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17" name="Oval 236"/>
            <p:cNvSpPr>
              <a:spLocks noChangeAspect="1" noChangeArrowheads="1"/>
            </p:cNvSpPr>
            <p:nvPr/>
          </p:nvSpPr>
          <p:spPr bwMode="auto">
            <a:xfrm>
              <a:off x="1275" y="2987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18" name="Oval 237"/>
            <p:cNvSpPr>
              <a:spLocks noChangeAspect="1" noChangeArrowheads="1"/>
            </p:cNvSpPr>
            <p:nvPr/>
          </p:nvSpPr>
          <p:spPr bwMode="auto">
            <a:xfrm>
              <a:off x="1329" y="2978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19" name="Oval 238"/>
            <p:cNvSpPr>
              <a:spLocks noChangeAspect="1" noChangeArrowheads="1"/>
            </p:cNvSpPr>
            <p:nvPr/>
          </p:nvSpPr>
          <p:spPr bwMode="auto">
            <a:xfrm>
              <a:off x="1389" y="2968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20" name="Oval 239"/>
            <p:cNvSpPr>
              <a:spLocks noChangeAspect="1" noChangeArrowheads="1"/>
            </p:cNvSpPr>
            <p:nvPr/>
          </p:nvSpPr>
          <p:spPr bwMode="auto">
            <a:xfrm>
              <a:off x="1436" y="2959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21" name="Oval 240"/>
            <p:cNvSpPr>
              <a:spLocks noChangeAspect="1" noChangeArrowheads="1"/>
            </p:cNvSpPr>
            <p:nvPr/>
          </p:nvSpPr>
          <p:spPr bwMode="auto">
            <a:xfrm>
              <a:off x="1490" y="2950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22" name="Oval 241"/>
            <p:cNvSpPr>
              <a:spLocks noChangeAspect="1" noChangeArrowheads="1"/>
            </p:cNvSpPr>
            <p:nvPr/>
          </p:nvSpPr>
          <p:spPr bwMode="auto">
            <a:xfrm>
              <a:off x="1544" y="2941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23" name="Oval 242"/>
            <p:cNvSpPr>
              <a:spLocks noChangeAspect="1" noChangeArrowheads="1"/>
            </p:cNvSpPr>
            <p:nvPr/>
          </p:nvSpPr>
          <p:spPr bwMode="auto">
            <a:xfrm>
              <a:off x="1184" y="3054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24" name="Oval 243"/>
            <p:cNvSpPr>
              <a:spLocks noChangeAspect="1" noChangeArrowheads="1"/>
            </p:cNvSpPr>
            <p:nvPr/>
          </p:nvSpPr>
          <p:spPr bwMode="auto">
            <a:xfrm>
              <a:off x="1231" y="3045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25" name="Oval 244"/>
            <p:cNvSpPr>
              <a:spLocks noChangeAspect="1" noChangeArrowheads="1"/>
            </p:cNvSpPr>
            <p:nvPr/>
          </p:nvSpPr>
          <p:spPr bwMode="auto">
            <a:xfrm>
              <a:off x="1285" y="3036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26" name="Oval 245"/>
            <p:cNvSpPr>
              <a:spLocks noChangeAspect="1" noChangeArrowheads="1"/>
            </p:cNvSpPr>
            <p:nvPr/>
          </p:nvSpPr>
          <p:spPr bwMode="auto">
            <a:xfrm>
              <a:off x="1339" y="3027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27" name="Oval 246"/>
            <p:cNvSpPr>
              <a:spLocks noChangeAspect="1" noChangeArrowheads="1"/>
            </p:cNvSpPr>
            <p:nvPr/>
          </p:nvSpPr>
          <p:spPr bwMode="auto">
            <a:xfrm>
              <a:off x="1399" y="3017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28" name="Oval 247"/>
            <p:cNvSpPr>
              <a:spLocks noChangeAspect="1" noChangeArrowheads="1"/>
            </p:cNvSpPr>
            <p:nvPr/>
          </p:nvSpPr>
          <p:spPr bwMode="auto">
            <a:xfrm>
              <a:off x="1446" y="3008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29" name="Oval 248"/>
            <p:cNvSpPr>
              <a:spLocks noChangeAspect="1" noChangeArrowheads="1"/>
            </p:cNvSpPr>
            <p:nvPr/>
          </p:nvSpPr>
          <p:spPr bwMode="auto">
            <a:xfrm>
              <a:off x="1500" y="2999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30" name="Oval 249"/>
            <p:cNvSpPr>
              <a:spLocks noChangeAspect="1" noChangeArrowheads="1"/>
            </p:cNvSpPr>
            <p:nvPr/>
          </p:nvSpPr>
          <p:spPr bwMode="auto">
            <a:xfrm>
              <a:off x="1554" y="2990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31" name="Oval 250"/>
            <p:cNvSpPr>
              <a:spLocks noChangeAspect="1" noChangeArrowheads="1"/>
            </p:cNvSpPr>
            <p:nvPr/>
          </p:nvSpPr>
          <p:spPr bwMode="auto">
            <a:xfrm>
              <a:off x="1193" y="3103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32" name="Oval 251"/>
            <p:cNvSpPr>
              <a:spLocks noChangeAspect="1" noChangeArrowheads="1"/>
            </p:cNvSpPr>
            <p:nvPr/>
          </p:nvSpPr>
          <p:spPr bwMode="auto">
            <a:xfrm>
              <a:off x="1240" y="3094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33" name="Oval 252"/>
            <p:cNvSpPr>
              <a:spLocks noChangeAspect="1" noChangeArrowheads="1"/>
            </p:cNvSpPr>
            <p:nvPr/>
          </p:nvSpPr>
          <p:spPr bwMode="auto">
            <a:xfrm>
              <a:off x="1294" y="3085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34" name="Oval 253"/>
            <p:cNvSpPr>
              <a:spLocks noChangeAspect="1" noChangeArrowheads="1"/>
            </p:cNvSpPr>
            <p:nvPr/>
          </p:nvSpPr>
          <p:spPr bwMode="auto">
            <a:xfrm>
              <a:off x="1348" y="3076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35" name="Oval 254"/>
            <p:cNvSpPr>
              <a:spLocks noChangeAspect="1" noChangeArrowheads="1"/>
            </p:cNvSpPr>
            <p:nvPr/>
          </p:nvSpPr>
          <p:spPr bwMode="auto">
            <a:xfrm>
              <a:off x="1408" y="3066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36" name="Oval 255"/>
            <p:cNvSpPr>
              <a:spLocks noChangeAspect="1" noChangeArrowheads="1"/>
            </p:cNvSpPr>
            <p:nvPr/>
          </p:nvSpPr>
          <p:spPr bwMode="auto">
            <a:xfrm>
              <a:off x="1455" y="3057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37" name="Oval 256"/>
            <p:cNvSpPr>
              <a:spLocks noChangeAspect="1" noChangeArrowheads="1"/>
            </p:cNvSpPr>
            <p:nvPr/>
          </p:nvSpPr>
          <p:spPr bwMode="auto">
            <a:xfrm>
              <a:off x="1509" y="3048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38" name="Oval 257"/>
            <p:cNvSpPr>
              <a:spLocks noChangeAspect="1" noChangeArrowheads="1"/>
            </p:cNvSpPr>
            <p:nvPr/>
          </p:nvSpPr>
          <p:spPr bwMode="auto">
            <a:xfrm>
              <a:off x="1563" y="3039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39" name="Oval 258"/>
            <p:cNvSpPr>
              <a:spLocks noChangeAspect="1" noChangeArrowheads="1"/>
            </p:cNvSpPr>
            <p:nvPr/>
          </p:nvSpPr>
          <p:spPr bwMode="auto">
            <a:xfrm>
              <a:off x="1205" y="3152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40" name="Oval 259"/>
            <p:cNvSpPr>
              <a:spLocks noChangeAspect="1" noChangeArrowheads="1"/>
            </p:cNvSpPr>
            <p:nvPr/>
          </p:nvSpPr>
          <p:spPr bwMode="auto">
            <a:xfrm>
              <a:off x="1252" y="3143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41" name="Oval 260"/>
            <p:cNvSpPr>
              <a:spLocks noChangeAspect="1" noChangeArrowheads="1"/>
            </p:cNvSpPr>
            <p:nvPr/>
          </p:nvSpPr>
          <p:spPr bwMode="auto">
            <a:xfrm>
              <a:off x="1306" y="3134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42" name="Oval 261"/>
            <p:cNvSpPr>
              <a:spLocks noChangeAspect="1" noChangeArrowheads="1"/>
            </p:cNvSpPr>
            <p:nvPr/>
          </p:nvSpPr>
          <p:spPr bwMode="auto">
            <a:xfrm>
              <a:off x="1360" y="3125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43" name="Oval 262"/>
            <p:cNvSpPr>
              <a:spLocks noChangeAspect="1" noChangeArrowheads="1"/>
            </p:cNvSpPr>
            <p:nvPr/>
          </p:nvSpPr>
          <p:spPr bwMode="auto">
            <a:xfrm>
              <a:off x="1420" y="3115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44" name="Oval 263"/>
            <p:cNvSpPr>
              <a:spLocks noChangeAspect="1" noChangeArrowheads="1"/>
            </p:cNvSpPr>
            <p:nvPr/>
          </p:nvSpPr>
          <p:spPr bwMode="auto">
            <a:xfrm>
              <a:off x="1467" y="3106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45" name="Oval 264"/>
            <p:cNvSpPr>
              <a:spLocks noChangeAspect="1" noChangeArrowheads="1"/>
            </p:cNvSpPr>
            <p:nvPr/>
          </p:nvSpPr>
          <p:spPr bwMode="auto">
            <a:xfrm>
              <a:off x="1521" y="3097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46" name="Oval 265"/>
            <p:cNvSpPr>
              <a:spLocks noChangeAspect="1" noChangeArrowheads="1"/>
            </p:cNvSpPr>
            <p:nvPr/>
          </p:nvSpPr>
          <p:spPr bwMode="auto">
            <a:xfrm>
              <a:off x="1575" y="3088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47" name="Oval 266"/>
            <p:cNvSpPr>
              <a:spLocks noChangeAspect="1" noChangeArrowheads="1"/>
            </p:cNvSpPr>
            <p:nvPr/>
          </p:nvSpPr>
          <p:spPr bwMode="auto">
            <a:xfrm>
              <a:off x="1214" y="3201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48" name="Oval 267"/>
            <p:cNvSpPr>
              <a:spLocks noChangeAspect="1" noChangeArrowheads="1"/>
            </p:cNvSpPr>
            <p:nvPr/>
          </p:nvSpPr>
          <p:spPr bwMode="auto">
            <a:xfrm>
              <a:off x="1261" y="3192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49" name="Oval 268"/>
            <p:cNvSpPr>
              <a:spLocks noChangeAspect="1" noChangeArrowheads="1"/>
            </p:cNvSpPr>
            <p:nvPr/>
          </p:nvSpPr>
          <p:spPr bwMode="auto">
            <a:xfrm>
              <a:off x="1315" y="3183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50" name="Oval 269"/>
            <p:cNvSpPr>
              <a:spLocks noChangeAspect="1" noChangeArrowheads="1"/>
            </p:cNvSpPr>
            <p:nvPr/>
          </p:nvSpPr>
          <p:spPr bwMode="auto">
            <a:xfrm>
              <a:off x="1369" y="3174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51" name="Oval 270"/>
            <p:cNvSpPr>
              <a:spLocks noChangeAspect="1" noChangeArrowheads="1"/>
            </p:cNvSpPr>
            <p:nvPr/>
          </p:nvSpPr>
          <p:spPr bwMode="auto">
            <a:xfrm>
              <a:off x="1429" y="3164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52" name="Oval 271"/>
            <p:cNvSpPr>
              <a:spLocks noChangeAspect="1" noChangeArrowheads="1"/>
            </p:cNvSpPr>
            <p:nvPr/>
          </p:nvSpPr>
          <p:spPr bwMode="auto">
            <a:xfrm>
              <a:off x="1476" y="3155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53" name="Oval 272"/>
            <p:cNvSpPr>
              <a:spLocks noChangeAspect="1" noChangeArrowheads="1"/>
            </p:cNvSpPr>
            <p:nvPr/>
          </p:nvSpPr>
          <p:spPr bwMode="auto">
            <a:xfrm>
              <a:off x="1530" y="3146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54" name="Oval 273"/>
            <p:cNvSpPr>
              <a:spLocks noChangeAspect="1" noChangeArrowheads="1"/>
            </p:cNvSpPr>
            <p:nvPr/>
          </p:nvSpPr>
          <p:spPr bwMode="auto">
            <a:xfrm>
              <a:off x="1584" y="3137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55" name="Oval 274"/>
            <p:cNvSpPr>
              <a:spLocks noChangeAspect="1" noChangeArrowheads="1"/>
            </p:cNvSpPr>
            <p:nvPr/>
          </p:nvSpPr>
          <p:spPr bwMode="auto">
            <a:xfrm>
              <a:off x="1222" y="3248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56" name="Oval 275"/>
            <p:cNvSpPr>
              <a:spLocks noChangeAspect="1" noChangeArrowheads="1"/>
            </p:cNvSpPr>
            <p:nvPr/>
          </p:nvSpPr>
          <p:spPr bwMode="auto">
            <a:xfrm>
              <a:off x="1269" y="3239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57" name="Oval 276"/>
            <p:cNvSpPr>
              <a:spLocks noChangeAspect="1" noChangeArrowheads="1"/>
            </p:cNvSpPr>
            <p:nvPr/>
          </p:nvSpPr>
          <p:spPr bwMode="auto">
            <a:xfrm>
              <a:off x="1323" y="3230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58" name="Oval 277"/>
            <p:cNvSpPr>
              <a:spLocks noChangeAspect="1" noChangeArrowheads="1"/>
            </p:cNvSpPr>
            <p:nvPr/>
          </p:nvSpPr>
          <p:spPr bwMode="auto">
            <a:xfrm>
              <a:off x="1377" y="3221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59" name="Oval 278"/>
            <p:cNvSpPr>
              <a:spLocks noChangeAspect="1" noChangeArrowheads="1"/>
            </p:cNvSpPr>
            <p:nvPr/>
          </p:nvSpPr>
          <p:spPr bwMode="auto">
            <a:xfrm>
              <a:off x="1437" y="3211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60" name="Oval 279"/>
            <p:cNvSpPr>
              <a:spLocks noChangeAspect="1" noChangeArrowheads="1"/>
            </p:cNvSpPr>
            <p:nvPr/>
          </p:nvSpPr>
          <p:spPr bwMode="auto">
            <a:xfrm>
              <a:off x="1484" y="3202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61" name="Oval 280"/>
            <p:cNvSpPr>
              <a:spLocks noChangeAspect="1" noChangeArrowheads="1"/>
            </p:cNvSpPr>
            <p:nvPr/>
          </p:nvSpPr>
          <p:spPr bwMode="auto">
            <a:xfrm>
              <a:off x="1538" y="3193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62" name="Oval 281"/>
            <p:cNvSpPr>
              <a:spLocks noChangeAspect="1" noChangeArrowheads="1"/>
            </p:cNvSpPr>
            <p:nvPr/>
          </p:nvSpPr>
          <p:spPr bwMode="auto">
            <a:xfrm>
              <a:off x="1592" y="3184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63" name="Oval 282"/>
            <p:cNvSpPr>
              <a:spLocks noChangeAspect="1" noChangeArrowheads="1"/>
            </p:cNvSpPr>
            <p:nvPr/>
          </p:nvSpPr>
          <p:spPr bwMode="auto">
            <a:xfrm>
              <a:off x="1229" y="3297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64" name="Oval 283"/>
            <p:cNvSpPr>
              <a:spLocks noChangeAspect="1" noChangeArrowheads="1"/>
            </p:cNvSpPr>
            <p:nvPr/>
          </p:nvSpPr>
          <p:spPr bwMode="auto">
            <a:xfrm>
              <a:off x="1276" y="3288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65" name="Oval 284"/>
            <p:cNvSpPr>
              <a:spLocks noChangeAspect="1" noChangeArrowheads="1"/>
            </p:cNvSpPr>
            <p:nvPr/>
          </p:nvSpPr>
          <p:spPr bwMode="auto">
            <a:xfrm>
              <a:off x="1330" y="3279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66" name="Oval 285"/>
            <p:cNvSpPr>
              <a:spLocks noChangeAspect="1" noChangeArrowheads="1"/>
            </p:cNvSpPr>
            <p:nvPr/>
          </p:nvSpPr>
          <p:spPr bwMode="auto">
            <a:xfrm>
              <a:off x="1384" y="3270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67" name="Oval 286"/>
            <p:cNvSpPr>
              <a:spLocks noChangeAspect="1" noChangeArrowheads="1"/>
            </p:cNvSpPr>
            <p:nvPr/>
          </p:nvSpPr>
          <p:spPr bwMode="auto">
            <a:xfrm>
              <a:off x="1444" y="3260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68" name="Oval 287"/>
            <p:cNvSpPr>
              <a:spLocks noChangeAspect="1" noChangeArrowheads="1"/>
            </p:cNvSpPr>
            <p:nvPr/>
          </p:nvSpPr>
          <p:spPr bwMode="auto">
            <a:xfrm>
              <a:off x="1491" y="3251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69" name="Oval 288"/>
            <p:cNvSpPr>
              <a:spLocks noChangeAspect="1" noChangeArrowheads="1"/>
            </p:cNvSpPr>
            <p:nvPr/>
          </p:nvSpPr>
          <p:spPr bwMode="auto">
            <a:xfrm>
              <a:off x="1545" y="3242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70" name="Oval 289"/>
            <p:cNvSpPr>
              <a:spLocks noChangeAspect="1" noChangeArrowheads="1"/>
            </p:cNvSpPr>
            <p:nvPr/>
          </p:nvSpPr>
          <p:spPr bwMode="auto">
            <a:xfrm>
              <a:off x="1599" y="3233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71" name="Oval 290"/>
            <p:cNvSpPr>
              <a:spLocks noChangeAspect="1" noChangeArrowheads="1"/>
            </p:cNvSpPr>
            <p:nvPr/>
          </p:nvSpPr>
          <p:spPr bwMode="auto">
            <a:xfrm>
              <a:off x="1236" y="3346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72" name="Oval 291"/>
            <p:cNvSpPr>
              <a:spLocks noChangeAspect="1" noChangeArrowheads="1"/>
            </p:cNvSpPr>
            <p:nvPr/>
          </p:nvSpPr>
          <p:spPr bwMode="auto">
            <a:xfrm>
              <a:off x="1283" y="3337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73" name="Oval 292"/>
            <p:cNvSpPr>
              <a:spLocks noChangeAspect="1" noChangeArrowheads="1"/>
            </p:cNvSpPr>
            <p:nvPr/>
          </p:nvSpPr>
          <p:spPr bwMode="auto">
            <a:xfrm>
              <a:off x="1337" y="3328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74" name="Oval 293"/>
            <p:cNvSpPr>
              <a:spLocks noChangeAspect="1" noChangeArrowheads="1"/>
            </p:cNvSpPr>
            <p:nvPr/>
          </p:nvSpPr>
          <p:spPr bwMode="auto">
            <a:xfrm>
              <a:off x="1391" y="3319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75" name="Oval 294"/>
            <p:cNvSpPr>
              <a:spLocks noChangeAspect="1" noChangeArrowheads="1"/>
            </p:cNvSpPr>
            <p:nvPr/>
          </p:nvSpPr>
          <p:spPr bwMode="auto">
            <a:xfrm>
              <a:off x="1451" y="3309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76" name="Oval 295"/>
            <p:cNvSpPr>
              <a:spLocks noChangeAspect="1" noChangeArrowheads="1"/>
            </p:cNvSpPr>
            <p:nvPr/>
          </p:nvSpPr>
          <p:spPr bwMode="auto">
            <a:xfrm>
              <a:off x="1498" y="3300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77" name="Oval 296"/>
            <p:cNvSpPr>
              <a:spLocks noChangeAspect="1" noChangeArrowheads="1"/>
            </p:cNvSpPr>
            <p:nvPr/>
          </p:nvSpPr>
          <p:spPr bwMode="auto">
            <a:xfrm>
              <a:off x="1552" y="3291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78" name="Oval 297"/>
            <p:cNvSpPr>
              <a:spLocks noChangeAspect="1" noChangeArrowheads="1"/>
            </p:cNvSpPr>
            <p:nvPr/>
          </p:nvSpPr>
          <p:spPr bwMode="auto">
            <a:xfrm>
              <a:off x="1606" y="3282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79" name="Oval 298"/>
            <p:cNvSpPr>
              <a:spLocks noChangeAspect="1" noChangeArrowheads="1"/>
            </p:cNvSpPr>
            <p:nvPr/>
          </p:nvSpPr>
          <p:spPr bwMode="auto">
            <a:xfrm>
              <a:off x="1243" y="3395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80" name="Oval 299"/>
            <p:cNvSpPr>
              <a:spLocks noChangeAspect="1" noChangeArrowheads="1"/>
            </p:cNvSpPr>
            <p:nvPr/>
          </p:nvSpPr>
          <p:spPr bwMode="auto">
            <a:xfrm>
              <a:off x="1290" y="3386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81" name="Oval 300"/>
            <p:cNvSpPr>
              <a:spLocks noChangeAspect="1" noChangeArrowheads="1"/>
            </p:cNvSpPr>
            <p:nvPr/>
          </p:nvSpPr>
          <p:spPr bwMode="auto">
            <a:xfrm>
              <a:off x="1344" y="3377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82" name="Oval 301"/>
            <p:cNvSpPr>
              <a:spLocks noChangeAspect="1" noChangeArrowheads="1"/>
            </p:cNvSpPr>
            <p:nvPr/>
          </p:nvSpPr>
          <p:spPr bwMode="auto">
            <a:xfrm>
              <a:off x="1398" y="3368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83" name="Oval 302"/>
            <p:cNvSpPr>
              <a:spLocks noChangeAspect="1" noChangeArrowheads="1"/>
            </p:cNvSpPr>
            <p:nvPr/>
          </p:nvSpPr>
          <p:spPr bwMode="auto">
            <a:xfrm>
              <a:off x="1458" y="3358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84" name="Oval 303"/>
            <p:cNvSpPr>
              <a:spLocks noChangeAspect="1" noChangeArrowheads="1"/>
            </p:cNvSpPr>
            <p:nvPr/>
          </p:nvSpPr>
          <p:spPr bwMode="auto">
            <a:xfrm>
              <a:off x="1505" y="3349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85" name="Oval 304"/>
            <p:cNvSpPr>
              <a:spLocks noChangeAspect="1" noChangeArrowheads="1"/>
            </p:cNvSpPr>
            <p:nvPr/>
          </p:nvSpPr>
          <p:spPr bwMode="auto">
            <a:xfrm>
              <a:off x="1559" y="3340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86" name="Oval 305"/>
            <p:cNvSpPr>
              <a:spLocks noChangeAspect="1" noChangeArrowheads="1"/>
            </p:cNvSpPr>
            <p:nvPr/>
          </p:nvSpPr>
          <p:spPr bwMode="auto">
            <a:xfrm>
              <a:off x="1613" y="3331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87" name="Oval 306"/>
            <p:cNvSpPr>
              <a:spLocks noChangeAspect="1" noChangeArrowheads="1"/>
            </p:cNvSpPr>
            <p:nvPr/>
          </p:nvSpPr>
          <p:spPr bwMode="auto">
            <a:xfrm>
              <a:off x="1254" y="3444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88" name="Oval 307"/>
            <p:cNvSpPr>
              <a:spLocks noChangeAspect="1" noChangeArrowheads="1"/>
            </p:cNvSpPr>
            <p:nvPr/>
          </p:nvSpPr>
          <p:spPr bwMode="auto">
            <a:xfrm>
              <a:off x="1301" y="3435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89" name="Oval 308"/>
            <p:cNvSpPr>
              <a:spLocks noChangeAspect="1" noChangeArrowheads="1"/>
            </p:cNvSpPr>
            <p:nvPr/>
          </p:nvSpPr>
          <p:spPr bwMode="auto">
            <a:xfrm>
              <a:off x="1355" y="3426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90" name="Oval 309"/>
            <p:cNvSpPr>
              <a:spLocks noChangeAspect="1" noChangeArrowheads="1"/>
            </p:cNvSpPr>
            <p:nvPr/>
          </p:nvSpPr>
          <p:spPr bwMode="auto">
            <a:xfrm>
              <a:off x="1409" y="3417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91" name="Oval 310"/>
            <p:cNvSpPr>
              <a:spLocks noChangeAspect="1" noChangeArrowheads="1"/>
            </p:cNvSpPr>
            <p:nvPr/>
          </p:nvSpPr>
          <p:spPr bwMode="auto">
            <a:xfrm>
              <a:off x="1469" y="3407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92" name="Oval 311"/>
            <p:cNvSpPr>
              <a:spLocks noChangeAspect="1" noChangeArrowheads="1"/>
            </p:cNvSpPr>
            <p:nvPr/>
          </p:nvSpPr>
          <p:spPr bwMode="auto">
            <a:xfrm>
              <a:off x="1516" y="3398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93" name="Oval 312"/>
            <p:cNvSpPr>
              <a:spLocks noChangeAspect="1" noChangeArrowheads="1"/>
            </p:cNvSpPr>
            <p:nvPr/>
          </p:nvSpPr>
          <p:spPr bwMode="auto">
            <a:xfrm>
              <a:off x="1570" y="3389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94" name="Oval 313"/>
            <p:cNvSpPr>
              <a:spLocks noChangeAspect="1" noChangeArrowheads="1"/>
            </p:cNvSpPr>
            <p:nvPr/>
          </p:nvSpPr>
          <p:spPr bwMode="auto">
            <a:xfrm>
              <a:off x="1624" y="3380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95" name="Oval 314"/>
            <p:cNvSpPr>
              <a:spLocks noChangeAspect="1" noChangeArrowheads="1"/>
            </p:cNvSpPr>
            <p:nvPr/>
          </p:nvSpPr>
          <p:spPr bwMode="auto">
            <a:xfrm>
              <a:off x="1261" y="3493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96" name="Oval 315"/>
            <p:cNvSpPr>
              <a:spLocks noChangeAspect="1" noChangeArrowheads="1"/>
            </p:cNvSpPr>
            <p:nvPr/>
          </p:nvSpPr>
          <p:spPr bwMode="auto">
            <a:xfrm>
              <a:off x="1308" y="3484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97" name="Oval 316"/>
            <p:cNvSpPr>
              <a:spLocks noChangeAspect="1" noChangeArrowheads="1"/>
            </p:cNvSpPr>
            <p:nvPr/>
          </p:nvSpPr>
          <p:spPr bwMode="auto">
            <a:xfrm>
              <a:off x="1362" y="3475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98" name="Oval 317"/>
            <p:cNvSpPr>
              <a:spLocks noChangeAspect="1" noChangeArrowheads="1"/>
            </p:cNvSpPr>
            <p:nvPr/>
          </p:nvSpPr>
          <p:spPr bwMode="auto">
            <a:xfrm>
              <a:off x="1416" y="3466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299" name="Oval 318"/>
            <p:cNvSpPr>
              <a:spLocks noChangeAspect="1" noChangeArrowheads="1"/>
            </p:cNvSpPr>
            <p:nvPr/>
          </p:nvSpPr>
          <p:spPr bwMode="auto">
            <a:xfrm>
              <a:off x="1476" y="3456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00" name="Oval 319"/>
            <p:cNvSpPr>
              <a:spLocks noChangeAspect="1" noChangeArrowheads="1"/>
            </p:cNvSpPr>
            <p:nvPr/>
          </p:nvSpPr>
          <p:spPr bwMode="auto">
            <a:xfrm>
              <a:off x="1523" y="3447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01" name="Oval 320"/>
            <p:cNvSpPr>
              <a:spLocks noChangeAspect="1" noChangeArrowheads="1"/>
            </p:cNvSpPr>
            <p:nvPr/>
          </p:nvSpPr>
          <p:spPr bwMode="auto">
            <a:xfrm>
              <a:off x="1577" y="3438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02" name="Oval 321"/>
            <p:cNvSpPr>
              <a:spLocks noChangeAspect="1" noChangeArrowheads="1"/>
            </p:cNvSpPr>
            <p:nvPr/>
          </p:nvSpPr>
          <p:spPr bwMode="auto">
            <a:xfrm>
              <a:off x="1631" y="3429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03" name="Oval 322"/>
            <p:cNvSpPr>
              <a:spLocks noChangeAspect="1" noChangeArrowheads="1"/>
            </p:cNvSpPr>
            <p:nvPr/>
          </p:nvSpPr>
          <p:spPr bwMode="auto">
            <a:xfrm>
              <a:off x="1269" y="3544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04" name="Oval 323"/>
            <p:cNvSpPr>
              <a:spLocks noChangeAspect="1" noChangeArrowheads="1"/>
            </p:cNvSpPr>
            <p:nvPr/>
          </p:nvSpPr>
          <p:spPr bwMode="auto">
            <a:xfrm>
              <a:off x="1316" y="3535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05" name="Oval 324"/>
            <p:cNvSpPr>
              <a:spLocks noChangeAspect="1" noChangeArrowheads="1"/>
            </p:cNvSpPr>
            <p:nvPr/>
          </p:nvSpPr>
          <p:spPr bwMode="auto">
            <a:xfrm>
              <a:off x="1370" y="3526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06" name="Oval 325"/>
            <p:cNvSpPr>
              <a:spLocks noChangeAspect="1" noChangeArrowheads="1"/>
            </p:cNvSpPr>
            <p:nvPr/>
          </p:nvSpPr>
          <p:spPr bwMode="auto">
            <a:xfrm>
              <a:off x="1424" y="3517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07" name="Oval 326"/>
            <p:cNvSpPr>
              <a:spLocks noChangeAspect="1" noChangeArrowheads="1"/>
            </p:cNvSpPr>
            <p:nvPr/>
          </p:nvSpPr>
          <p:spPr bwMode="auto">
            <a:xfrm>
              <a:off x="1484" y="3507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08" name="Oval 327"/>
            <p:cNvSpPr>
              <a:spLocks noChangeAspect="1" noChangeArrowheads="1"/>
            </p:cNvSpPr>
            <p:nvPr/>
          </p:nvSpPr>
          <p:spPr bwMode="auto">
            <a:xfrm>
              <a:off x="1531" y="3498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09" name="Oval 328"/>
            <p:cNvSpPr>
              <a:spLocks noChangeAspect="1" noChangeArrowheads="1"/>
            </p:cNvSpPr>
            <p:nvPr/>
          </p:nvSpPr>
          <p:spPr bwMode="auto">
            <a:xfrm>
              <a:off x="1585" y="3489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10" name="Oval 329"/>
            <p:cNvSpPr>
              <a:spLocks noChangeAspect="1" noChangeArrowheads="1"/>
            </p:cNvSpPr>
            <p:nvPr/>
          </p:nvSpPr>
          <p:spPr bwMode="auto">
            <a:xfrm>
              <a:off x="1639" y="3480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11" name="Oval 330"/>
            <p:cNvSpPr>
              <a:spLocks noChangeAspect="1" noChangeArrowheads="1"/>
            </p:cNvSpPr>
            <p:nvPr/>
          </p:nvSpPr>
          <p:spPr bwMode="auto">
            <a:xfrm>
              <a:off x="1278" y="3594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12" name="Oval 331"/>
            <p:cNvSpPr>
              <a:spLocks noChangeAspect="1" noChangeArrowheads="1"/>
            </p:cNvSpPr>
            <p:nvPr/>
          </p:nvSpPr>
          <p:spPr bwMode="auto">
            <a:xfrm>
              <a:off x="1325" y="3585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13" name="Oval 332"/>
            <p:cNvSpPr>
              <a:spLocks noChangeAspect="1" noChangeArrowheads="1"/>
            </p:cNvSpPr>
            <p:nvPr/>
          </p:nvSpPr>
          <p:spPr bwMode="auto">
            <a:xfrm>
              <a:off x="1379" y="3576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14" name="Oval 333"/>
            <p:cNvSpPr>
              <a:spLocks noChangeAspect="1" noChangeArrowheads="1"/>
            </p:cNvSpPr>
            <p:nvPr/>
          </p:nvSpPr>
          <p:spPr bwMode="auto">
            <a:xfrm>
              <a:off x="1433" y="3567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15" name="Oval 334"/>
            <p:cNvSpPr>
              <a:spLocks noChangeAspect="1" noChangeArrowheads="1"/>
            </p:cNvSpPr>
            <p:nvPr/>
          </p:nvSpPr>
          <p:spPr bwMode="auto">
            <a:xfrm>
              <a:off x="1493" y="3557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16" name="Oval 335"/>
            <p:cNvSpPr>
              <a:spLocks noChangeAspect="1" noChangeArrowheads="1"/>
            </p:cNvSpPr>
            <p:nvPr/>
          </p:nvSpPr>
          <p:spPr bwMode="auto">
            <a:xfrm>
              <a:off x="1540" y="3548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17" name="Oval 336"/>
            <p:cNvSpPr>
              <a:spLocks noChangeAspect="1" noChangeArrowheads="1"/>
            </p:cNvSpPr>
            <p:nvPr/>
          </p:nvSpPr>
          <p:spPr bwMode="auto">
            <a:xfrm>
              <a:off x="1594" y="3539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18" name="Oval 337"/>
            <p:cNvSpPr>
              <a:spLocks noChangeAspect="1" noChangeArrowheads="1"/>
            </p:cNvSpPr>
            <p:nvPr/>
          </p:nvSpPr>
          <p:spPr bwMode="auto">
            <a:xfrm>
              <a:off x="1648" y="3530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</p:grpSp>
      <p:grpSp>
        <p:nvGrpSpPr>
          <p:cNvPr id="327" name="Group 338"/>
          <p:cNvGrpSpPr>
            <a:grpSpLocks/>
          </p:cNvGrpSpPr>
          <p:nvPr/>
        </p:nvGrpSpPr>
        <p:grpSpPr bwMode="auto">
          <a:xfrm rot="-967015">
            <a:off x="8310157" y="3805816"/>
            <a:ext cx="274638" cy="893762"/>
            <a:chOff x="1059" y="2403"/>
            <a:chExt cx="618" cy="1265"/>
          </a:xfrm>
          <a:solidFill>
            <a:schemeClr val="bg2">
              <a:lumMod val="20000"/>
              <a:lumOff val="80000"/>
            </a:schemeClr>
          </a:solidFill>
        </p:grpSpPr>
        <p:sp>
          <p:nvSpPr>
            <p:cNvPr id="328" name="AutoShape 339"/>
            <p:cNvSpPr>
              <a:spLocks noChangeArrowheads="1"/>
            </p:cNvSpPr>
            <p:nvPr/>
          </p:nvSpPr>
          <p:spPr bwMode="auto">
            <a:xfrm rot="21055518" flipH="1">
              <a:off x="1059" y="2403"/>
              <a:ext cx="609" cy="1265"/>
            </a:xfrm>
            <a:prstGeom prst="cube">
              <a:avLst>
                <a:gd name="adj" fmla="val 7389"/>
              </a:avLst>
            </a:prstGeom>
            <a:grpFill/>
            <a:ln w="9525">
              <a:solidFill>
                <a:srgbClr val="003768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29" name="Line 340"/>
            <p:cNvSpPr>
              <a:spLocks noChangeShapeType="1"/>
            </p:cNvSpPr>
            <p:nvPr/>
          </p:nvSpPr>
          <p:spPr bwMode="auto">
            <a:xfrm flipV="1">
              <a:off x="1059" y="2642"/>
              <a:ext cx="550" cy="92"/>
            </a:xfrm>
            <a:prstGeom prst="lin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000"/>
            </a:p>
          </p:txBody>
        </p:sp>
        <p:grpSp>
          <p:nvGrpSpPr>
            <p:cNvPr id="330" name="Group 341"/>
            <p:cNvGrpSpPr>
              <a:grpSpLocks/>
            </p:cNvGrpSpPr>
            <p:nvPr/>
          </p:nvGrpSpPr>
          <p:grpSpPr bwMode="auto">
            <a:xfrm>
              <a:off x="1130" y="2684"/>
              <a:ext cx="399" cy="93"/>
              <a:chOff x="1132" y="2684"/>
              <a:chExt cx="399" cy="93"/>
            </a:xfrm>
            <a:grpFill/>
          </p:grpSpPr>
          <p:sp>
            <p:nvSpPr>
              <p:cNvPr id="467" name="Oval 342"/>
              <p:cNvSpPr>
                <a:spLocks noChangeAspect="1" noChangeArrowheads="1"/>
              </p:cNvSpPr>
              <p:nvPr/>
            </p:nvSpPr>
            <p:spPr bwMode="auto">
              <a:xfrm>
                <a:off x="1132" y="2748"/>
                <a:ext cx="29" cy="29"/>
              </a:xfrm>
              <a:prstGeom prst="ellipse">
                <a:avLst/>
              </a:prstGeom>
              <a:grpFill/>
              <a:ln w="9525">
                <a:solidFill>
                  <a:srgbClr val="00376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2000"/>
              </a:p>
            </p:txBody>
          </p:sp>
          <p:sp>
            <p:nvSpPr>
              <p:cNvPr id="468" name="Oval 343"/>
              <p:cNvSpPr>
                <a:spLocks noChangeAspect="1" noChangeArrowheads="1"/>
              </p:cNvSpPr>
              <p:nvPr/>
            </p:nvSpPr>
            <p:spPr bwMode="auto">
              <a:xfrm>
                <a:off x="1179" y="2739"/>
                <a:ext cx="29" cy="29"/>
              </a:xfrm>
              <a:prstGeom prst="ellipse">
                <a:avLst/>
              </a:prstGeom>
              <a:grpFill/>
              <a:ln w="9525">
                <a:solidFill>
                  <a:srgbClr val="00376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2000"/>
              </a:p>
            </p:txBody>
          </p:sp>
          <p:sp>
            <p:nvSpPr>
              <p:cNvPr id="469" name="Oval 344"/>
              <p:cNvSpPr>
                <a:spLocks noChangeAspect="1" noChangeArrowheads="1"/>
              </p:cNvSpPr>
              <p:nvPr/>
            </p:nvSpPr>
            <p:spPr bwMode="auto">
              <a:xfrm>
                <a:off x="1233" y="2730"/>
                <a:ext cx="29" cy="29"/>
              </a:xfrm>
              <a:prstGeom prst="ellipse">
                <a:avLst/>
              </a:prstGeom>
              <a:grpFill/>
              <a:ln w="9525">
                <a:solidFill>
                  <a:srgbClr val="00376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2000"/>
              </a:p>
            </p:txBody>
          </p:sp>
          <p:sp>
            <p:nvSpPr>
              <p:cNvPr id="470" name="Oval 345"/>
              <p:cNvSpPr>
                <a:spLocks noChangeAspect="1" noChangeArrowheads="1"/>
              </p:cNvSpPr>
              <p:nvPr/>
            </p:nvSpPr>
            <p:spPr bwMode="auto">
              <a:xfrm>
                <a:off x="1287" y="2721"/>
                <a:ext cx="29" cy="29"/>
              </a:xfrm>
              <a:prstGeom prst="ellipse">
                <a:avLst/>
              </a:prstGeom>
              <a:grpFill/>
              <a:ln w="9525">
                <a:solidFill>
                  <a:srgbClr val="00376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2000"/>
              </a:p>
            </p:txBody>
          </p:sp>
          <p:sp>
            <p:nvSpPr>
              <p:cNvPr id="471" name="Oval 346"/>
              <p:cNvSpPr>
                <a:spLocks noChangeAspect="1" noChangeArrowheads="1"/>
              </p:cNvSpPr>
              <p:nvPr/>
            </p:nvSpPr>
            <p:spPr bwMode="auto">
              <a:xfrm>
                <a:off x="1347" y="2711"/>
                <a:ext cx="29" cy="29"/>
              </a:xfrm>
              <a:prstGeom prst="ellipse">
                <a:avLst/>
              </a:prstGeom>
              <a:grpFill/>
              <a:ln w="9525">
                <a:solidFill>
                  <a:srgbClr val="00376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2000"/>
              </a:p>
            </p:txBody>
          </p:sp>
          <p:sp>
            <p:nvSpPr>
              <p:cNvPr id="472" name="Oval 347"/>
              <p:cNvSpPr>
                <a:spLocks noChangeAspect="1" noChangeArrowheads="1"/>
              </p:cNvSpPr>
              <p:nvPr/>
            </p:nvSpPr>
            <p:spPr bwMode="auto">
              <a:xfrm>
                <a:off x="1394" y="2702"/>
                <a:ext cx="29" cy="29"/>
              </a:xfrm>
              <a:prstGeom prst="ellipse">
                <a:avLst/>
              </a:prstGeom>
              <a:grpFill/>
              <a:ln w="9525">
                <a:solidFill>
                  <a:srgbClr val="00376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2000"/>
              </a:p>
            </p:txBody>
          </p:sp>
          <p:sp>
            <p:nvSpPr>
              <p:cNvPr id="473" name="Oval 348"/>
              <p:cNvSpPr>
                <a:spLocks noChangeAspect="1" noChangeArrowheads="1"/>
              </p:cNvSpPr>
              <p:nvPr/>
            </p:nvSpPr>
            <p:spPr bwMode="auto">
              <a:xfrm>
                <a:off x="1448" y="2693"/>
                <a:ext cx="29" cy="29"/>
              </a:xfrm>
              <a:prstGeom prst="ellipse">
                <a:avLst/>
              </a:prstGeom>
              <a:grpFill/>
              <a:ln w="9525">
                <a:solidFill>
                  <a:srgbClr val="00376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2000"/>
              </a:p>
            </p:txBody>
          </p:sp>
          <p:sp>
            <p:nvSpPr>
              <p:cNvPr id="474" name="Oval 349"/>
              <p:cNvSpPr>
                <a:spLocks noChangeAspect="1" noChangeArrowheads="1"/>
              </p:cNvSpPr>
              <p:nvPr/>
            </p:nvSpPr>
            <p:spPr bwMode="auto">
              <a:xfrm>
                <a:off x="1502" y="2684"/>
                <a:ext cx="29" cy="29"/>
              </a:xfrm>
              <a:prstGeom prst="ellipse">
                <a:avLst/>
              </a:prstGeom>
              <a:grpFill/>
              <a:ln w="9525">
                <a:solidFill>
                  <a:srgbClr val="00376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sz="2000"/>
              </a:p>
            </p:txBody>
          </p:sp>
        </p:grpSp>
        <p:sp>
          <p:nvSpPr>
            <p:cNvPr id="331" name="Oval 350"/>
            <p:cNvSpPr>
              <a:spLocks noChangeAspect="1" noChangeArrowheads="1"/>
            </p:cNvSpPr>
            <p:nvPr/>
          </p:nvSpPr>
          <p:spPr bwMode="auto">
            <a:xfrm>
              <a:off x="1137" y="2802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32" name="Oval 351"/>
            <p:cNvSpPr>
              <a:spLocks noChangeAspect="1" noChangeArrowheads="1"/>
            </p:cNvSpPr>
            <p:nvPr/>
          </p:nvSpPr>
          <p:spPr bwMode="auto">
            <a:xfrm>
              <a:off x="1184" y="2793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33" name="Oval 352"/>
            <p:cNvSpPr>
              <a:spLocks noChangeAspect="1" noChangeArrowheads="1"/>
            </p:cNvSpPr>
            <p:nvPr/>
          </p:nvSpPr>
          <p:spPr bwMode="auto">
            <a:xfrm>
              <a:off x="1238" y="2784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34" name="Oval 353"/>
            <p:cNvSpPr>
              <a:spLocks noChangeAspect="1" noChangeArrowheads="1"/>
            </p:cNvSpPr>
            <p:nvPr/>
          </p:nvSpPr>
          <p:spPr bwMode="auto">
            <a:xfrm>
              <a:off x="1292" y="2775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35" name="Oval 354"/>
            <p:cNvSpPr>
              <a:spLocks noChangeAspect="1" noChangeArrowheads="1"/>
            </p:cNvSpPr>
            <p:nvPr/>
          </p:nvSpPr>
          <p:spPr bwMode="auto">
            <a:xfrm>
              <a:off x="1352" y="2765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36" name="Oval 355"/>
            <p:cNvSpPr>
              <a:spLocks noChangeAspect="1" noChangeArrowheads="1"/>
            </p:cNvSpPr>
            <p:nvPr/>
          </p:nvSpPr>
          <p:spPr bwMode="auto">
            <a:xfrm>
              <a:off x="1399" y="2756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37" name="Oval 356"/>
            <p:cNvSpPr>
              <a:spLocks noChangeAspect="1" noChangeArrowheads="1"/>
            </p:cNvSpPr>
            <p:nvPr/>
          </p:nvSpPr>
          <p:spPr bwMode="auto">
            <a:xfrm>
              <a:off x="1453" y="2747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38" name="Oval 357"/>
            <p:cNvSpPr>
              <a:spLocks noChangeAspect="1" noChangeArrowheads="1"/>
            </p:cNvSpPr>
            <p:nvPr/>
          </p:nvSpPr>
          <p:spPr bwMode="auto">
            <a:xfrm>
              <a:off x="1507" y="2738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39" name="Oval 358"/>
            <p:cNvSpPr>
              <a:spLocks noChangeAspect="1" noChangeArrowheads="1"/>
            </p:cNvSpPr>
            <p:nvPr/>
          </p:nvSpPr>
          <p:spPr bwMode="auto">
            <a:xfrm>
              <a:off x="1147" y="2851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40" name="Oval 359"/>
            <p:cNvSpPr>
              <a:spLocks noChangeAspect="1" noChangeArrowheads="1"/>
            </p:cNvSpPr>
            <p:nvPr/>
          </p:nvSpPr>
          <p:spPr bwMode="auto">
            <a:xfrm>
              <a:off x="1194" y="2842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41" name="Oval 360"/>
            <p:cNvSpPr>
              <a:spLocks noChangeAspect="1" noChangeArrowheads="1"/>
            </p:cNvSpPr>
            <p:nvPr/>
          </p:nvSpPr>
          <p:spPr bwMode="auto">
            <a:xfrm>
              <a:off x="1248" y="2833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42" name="Oval 361"/>
            <p:cNvSpPr>
              <a:spLocks noChangeAspect="1" noChangeArrowheads="1"/>
            </p:cNvSpPr>
            <p:nvPr/>
          </p:nvSpPr>
          <p:spPr bwMode="auto">
            <a:xfrm>
              <a:off x="1302" y="2824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43" name="Oval 362"/>
            <p:cNvSpPr>
              <a:spLocks noChangeAspect="1" noChangeArrowheads="1"/>
            </p:cNvSpPr>
            <p:nvPr/>
          </p:nvSpPr>
          <p:spPr bwMode="auto">
            <a:xfrm>
              <a:off x="1362" y="2814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44" name="Oval 363"/>
            <p:cNvSpPr>
              <a:spLocks noChangeAspect="1" noChangeArrowheads="1"/>
            </p:cNvSpPr>
            <p:nvPr/>
          </p:nvSpPr>
          <p:spPr bwMode="auto">
            <a:xfrm>
              <a:off x="1409" y="2805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45" name="Oval 364"/>
            <p:cNvSpPr>
              <a:spLocks noChangeAspect="1" noChangeArrowheads="1"/>
            </p:cNvSpPr>
            <p:nvPr/>
          </p:nvSpPr>
          <p:spPr bwMode="auto">
            <a:xfrm>
              <a:off x="1463" y="2796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46" name="Oval 365"/>
            <p:cNvSpPr>
              <a:spLocks noChangeAspect="1" noChangeArrowheads="1"/>
            </p:cNvSpPr>
            <p:nvPr/>
          </p:nvSpPr>
          <p:spPr bwMode="auto">
            <a:xfrm>
              <a:off x="1517" y="2787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47" name="Oval 366"/>
            <p:cNvSpPr>
              <a:spLocks noChangeAspect="1" noChangeArrowheads="1"/>
            </p:cNvSpPr>
            <p:nvPr/>
          </p:nvSpPr>
          <p:spPr bwMode="auto">
            <a:xfrm>
              <a:off x="1156" y="2902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48" name="Oval 367"/>
            <p:cNvSpPr>
              <a:spLocks noChangeAspect="1" noChangeArrowheads="1"/>
            </p:cNvSpPr>
            <p:nvPr/>
          </p:nvSpPr>
          <p:spPr bwMode="auto">
            <a:xfrm>
              <a:off x="1203" y="2893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49" name="Oval 368"/>
            <p:cNvSpPr>
              <a:spLocks noChangeAspect="1" noChangeArrowheads="1"/>
            </p:cNvSpPr>
            <p:nvPr/>
          </p:nvSpPr>
          <p:spPr bwMode="auto">
            <a:xfrm>
              <a:off x="1257" y="2884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50" name="Oval 369"/>
            <p:cNvSpPr>
              <a:spLocks noChangeAspect="1" noChangeArrowheads="1"/>
            </p:cNvSpPr>
            <p:nvPr/>
          </p:nvSpPr>
          <p:spPr bwMode="auto">
            <a:xfrm>
              <a:off x="1311" y="2875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51" name="Oval 370"/>
            <p:cNvSpPr>
              <a:spLocks noChangeAspect="1" noChangeArrowheads="1"/>
            </p:cNvSpPr>
            <p:nvPr/>
          </p:nvSpPr>
          <p:spPr bwMode="auto">
            <a:xfrm>
              <a:off x="1371" y="2865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52" name="Oval 371"/>
            <p:cNvSpPr>
              <a:spLocks noChangeAspect="1" noChangeArrowheads="1"/>
            </p:cNvSpPr>
            <p:nvPr/>
          </p:nvSpPr>
          <p:spPr bwMode="auto">
            <a:xfrm>
              <a:off x="1418" y="2856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53" name="Oval 372"/>
            <p:cNvSpPr>
              <a:spLocks noChangeAspect="1" noChangeArrowheads="1"/>
            </p:cNvSpPr>
            <p:nvPr/>
          </p:nvSpPr>
          <p:spPr bwMode="auto">
            <a:xfrm>
              <a:off x="1472" y="2847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54" name="Oval 373"/>
            <p:cNvSpPr>
              <a:spLocks noChangeAspect="1" noChangeArrowheads="1"/>
            </p:cNvSpPr>
            <p:nvPr/>
          </p:nvSpPr>
          <p:spPr bwMode="auto">
            <a:xfrm>
              <a:off x="1526" y="2838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55" name="Oval 374"/>
            <p:cNvSpPr>
              <a:spLocks noChangeAspect="1" noChangeArrowheads="1"/>
            </p:cNvSpPr>
            <p:nvPr/>
          </p:nvSpPr>
          <p:spPr bwMode="auto">
            <a:xfrm>
              <a:off x="1165" y="2956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56" name="Oval 375"/>
            <p:cNvSpPr>
              <a:spLocks noChangeAspect="1" noChangeArrowheads="1"/>
            </p:cNvSpPr>
            <p:nvPr/>
          </p:nvSpPr>
          <p:spPr bwMode="auto">
            <a:xfrm>
              <a:off x="1212" y="2947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57" name="Oval 376"/>
            <p:cNvSpPr>
              <a:spLocks noChangeAspect="1" noChangeArrowheads="1"/>
            </p:cNvSpPr>
            <p:nvPr/>
          </p:nvSpPr>
          <p:spPr bwMode="auto">
            <a:xfrm>
              <a:off x="1266" y="2938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58" name="Oval 377"/>
            <p:cNvSpPr>
              <a:spLocks noChangeAspect="1" noChangeArrowheads="1"/>
            </p:cNvSpPr>
            <p:nvPr/>
          </p:nvSpPr>
          <p:spPr bwMode="auto">
            <a:xfrm>
              <a:off x="1320" y="2929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59" name="Oval 378"/>
            <p:cNvSpPr>
              <a:spLocks noChangeAspect="1" noChangeArrowheads="1"/>
            </p:cNvSpPr>
            <p:nvPr/>
          </p:nvSpPr>
          <p:spPr bwMode="auto">
            <a:xfrm>
              <a:off x="1380" y="2919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60" name="Oval 379"/>
            <p:cNvSpPr>
              <a:spLocks noChangeAspect="1" noChangeArrowheads="1"/>
            </p:cNvSpPr>
            <p:nvPr/>
          </p:nvSpPr>
          <p:spPr bwMode="auto">
            <a:xfrm>
              <a:off x="1427" y="2910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61" name="Oval 380"/>
            <p:cNvSpPr>
              <a:spLocks noChangeAspect="1" noChangeArrowheads="1"/>
            </p:cNvSpPr>
            <p:nvPr/>
          </p:nvSpPr>
          <p:spPr bwMode="auto">
            <a:xfrm>
              <a:off x="1481" y="2901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62" name="Oval 381"/>
            <p:cNvSpPr>
              <a:spLocks noChangeAspect="1" noChangeArrowheads="1"/>
            </p:cNvSpPr>
            <p:nvPr/>
          </p:nvSpPr>
          <p:spPr bwMode="auto">
            <a:xfrm>
              <a:off x="1535" y="2892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63" name="Oval 382"/>
            <p:cNvSpPr>
              <a:spLocks noChangeAspect="1" noChangeArrowheads="1"/>
            </p:cNvSpPr>
            <p:nvPr/>
          </p:nvSpPr>
          <p:spPr bwMode="auto">
            <a:xfrm>
              <a:off x="1174" y="3005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64" name="Oval 383"/>
            <p:cNvSpPr>
              <a:spLocks noChangeAspect="1" noChangeArrowheads="1"/>
            </p:cNvSpPr>
            <p:nvPr/>
          </p:nvSpPr>
          <p:spPr bwMode="auto">
            <a:xfrm>
              <a:off x="1221" y="2996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65" name="Oval 384"/>
            <p:cNvSpPr>
              <a:spLocks noChangeAspect="1" noChangeArrowheads="1"/>
            </p:cNvSpPr>
            <p:nvPr/>
          </p:nvSpPr>
          <p:spPr bwMode="auto">
            <a:xfrm>
              <a:off x="1275" y="2987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66" name="Oval 385"/>
            <p:cNvSpPr>
              <a:spLocks noChangeAspect="1" noChangeArrowheads="1"/>
            </p:cNvSpPr>
            <p:nvPr/>
          </p:nvSpPr>
          <p:spPr bwMode="auto">
            <a:xfrm>
              <a:off x="1329" y="2978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67" name="Oval 386"/>
            <p:cNvSpPr>
              <a:spLocks noChangeAspect="1" noChangeArrowheads="1"/>
            </p:cNvSpPr>
            <p:nvPr/>
          </p:nvSpPr>
          <p:spPr bwMode="auto">
            <a:xfrm>
              <a:off x="1389" y="2968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68" name="Oval 387"/>
            <p:cNvSpPr>
              <a:spLocks noChangeAspect="1" noChangeArrowheads="1"/>
            </p:cNvSpPr>
            <p:nvPr/>
          </p:nvSpPr>
          <p:spPr bwMode="auto">
            <a:xfrm>
              <a:off x="1436" y="2959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69" name="Oval 388"/>
            <p:cNvSpPr>
              <a:spLocks noChangeAspect="1" noChangeArrowheads="1"/>
            </p:cNvSpPr>
            <p:nvPr/>
          </p:nvSpPr>
          <p:spPr bwMode="auto">
            <a:xfrm>
              <a:off x="1490" y="2950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70" name="Oval 389"/>
            <p:cNvSpPr>
              <a:spLocks noChangeAspect="1" noChangeArrowheads="1"/>
            </p:cNvSpPr>
            <p:nvPr/>
          </p:nvSpPr>
          <p:spPr bwMode="auto">
            <a:xfrm>
              <a:off x="1544" y="2941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71" name="Oval 390"/>
            <p:cNvSpPr>
              <a:spLocks noChangeAspect="1" noChangeArrowheads="1"/>
            </p:cNvSpPr>
            <p:nvPr/>
          </p:nvSpPr>
          <p:spPr bwMode="auto">
            <a:xfrm>
              <a:off x="1184" y="3054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72" name="Oval 391"/>
            <p:cNvSpPr>
              <a:spLocks noChangeAspect="1" noChangeArrowheads="1"/>
            </p:cNvSpPr>
            <p:nvPr/>
          </p:nvSpPr>
          <p:spPr bwMode="auto">
            <a:xfrm>
              <a:off x="1231" y="3045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73" name="Oval 392"/>
            <p:cNvSpPr>
              <a:spLocks noChangeAspect="1" noChangeArrowheads="1"/>
            </p:cNvSpPr>
            <p:nvPr/>
          </p:nvSpPr>
          <p:spPr bwMode="auto">
            <a:xfrm>
              <a:off x="1285" y="3036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74" name="Oval 393"/>
            <p:cNvSpPr>
              <a:spLocks noChangeAspect="1" noChangeArrowheads="1"/>
            </p:cNvSpPr>
            <p:nvPr/>
          </p:nvSpPr>
          <p:spPr bwMode="auto">
            <a:xfrm>
              <a:off x="1339" y="3027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75" name="Oval 394"/>
            <p:cNvSpPr>
              <a:spLocks noChangeAspect="1" noChangeArrowheads="1"/>
            </p:cNvSpPr>
            <p:nvPr/>
          </p:nvSpPr>
          <p:spPr bwMode="auto">
            <a:xfrm>
              <a:off x="1399" y="3017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76" name="Oval 395"/>
            <p:cNvSpPr>
              <a:spLocks noChangeAspect="1" noChangeArrowheads="1"/>
            </p:cNvSpPr>
            <p:nvPr/>
          </p:nvSpPr>
          <p:spPr bwMode="auto">
            <a:xfrm>
              <a:off x="1446" y="3008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77" name="Oval 396"/>
            <p:cNvSpPr>
              <a:spLocks noChangeAspect="1" noChangeArrowheads="1"/>
            </p:cNvSpPr>
            <p:nvPr/>
          </p:nvSpPr>
          <p:spPr bwMode="auto">
            <a:xfrm>
              <a:off x="1500" y="2999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78" name="Oval 397"/>
            <p:cNvSpPr>
              <a:spLocks noChangeAspect="1" noChangeArrowheads="1"/>
            </p:cNvSpPr>
            <p:nvPr/>
          </p:nvSpPr>
          <p:spPr bwMode="auto">
            <a:xfrm>
              <a:off x="1554" y="2990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79" name="Oval 398"/>
            <p:cNvSpPr>
              <a:spLocks noChangeAspect="1" noChangeArrowheads="1"/>
            </p:cNvSpPr>
            <p:nvPr/>
          </p:nvSpPr>
          <p:spPr bwMode="auto">
            <a:xfrm>
              <a:off x="1193" y="3103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80" name="Oval 399"/>
            <p:cNvSpPr>
              <a:spLocks noChangeAspect="1" noChangeArrowheads="1"/>
            </p:cNvSpPr>
            <p:nvPr/>
          </p:nvSpPr>
          <p:spPr bwMode="auto">
            <a:xfrm>
              <a:off x="1240" y="3094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81" name="Oval 400"/>
            <p:cNvSpPr>
              <a:spLocks noChangeAspect="1" noChangeArrowheads="1"/>
            </p:cNvSpPr>
            <p:nvPr/>
          </p:nvSpPr>
          <p:spPr bwMode="auto">
            <a:xfrm>
              <a:off x="1294" y="3085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82" name="Oval 401"/>
            <p:cNvSpPr>
              <a:spLocks noChangeAspect="1" noChangeArrowheads="1"/>
            </p:cNvSpPr>
            <p:nvPr/>
          </p:nvSpPr>
          <p:spPr bwMode="auto">
            <a:xfrm>
              <a:off x="1348" y="3076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83" name="Oval 402"/>
            <p:cNvSpPr>
              <a:spLocks noChangeAspect="1" noChangeArrowheads="1"/>
            </p:cNvSpPr>
            <p:nvPr/>
          </p:nvSpPr>
          <p:spPr bwMode="auto">
            <a:xfrm>
              <a:off x="1408" y="3066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84" name="Oval 403"/>
            <p:cNvSpPr>
              <a:spLocks noChangeAspect="1" noChangeArrowheads="1"/>
            </p:cNvSpPr>
            <p:nvPr/>
          </p:nvSpPr>
          <p:spPr bwMode="auto">
            <a:xfrm>
              <a:off x="1455" y="3057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85" name="Oval 404"/>
            <p:cNvSpPr>
              <a:spLocks noChangeAspect="1" noChangeArrowheads="1"/>
            </p:cNvSpPr>
            <p:nvPr/>
          </p:nvSpPr>
          <p:spPr bwMode="auto">
            <a:xfrm>
              <a:off x="1509" y="3048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86" name="Oval 405"/>
            <p:cNvSpPr>
              <a:spLocks noChangeAspect="1" noChangeArrowheads="1"/>
            </p:cNvSpPr>
            <p:nvPr/>
          </p:nvSpPr>
          <p:spPr bwMode="auto">
            <a:xfrm>
              <a:off x="1563" y="3039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87" name="Oval 406"/>
            <p:cNvSpPr>
              <a:spLocks noChangeAspect="1" noChangeArrowheads="1"/>
            </p:cNvSpPr>
            <p:nvPr/>
          </p:nvSpPr>
          <p:spPr bwMode="auto">
            <a:xfrm>
              <a:off x="1205" y="3152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88" name="Oval 407"/>
            <p:cNvSpPr>
              <a:spLocks noChangeAspect="1" noChangeArrowheads="1"/>
            </p:cNvSpPr>
            <p:nvPr/>
          </p:nvSpPr>
          <p:spPr bwMode="auto">
            <a:xfrm>
              <a:off x="1252" y="3143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89" name="Oval 408"/>
            <p:cNvSpPr>
              <a:spLocks noChangeAspect="1" noChangeArrowheads="1"/>
            </p:cNvSpPr>
            <p:nvPr/>
          </p:nvSpPr>
          <p:spPr bwMode="auto">
            <a:xfrm>
              <a:off x="1306" y="3134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90" name="Oval 409"/>
            <p:cNvSpPr>
              <a:spLocks noChangeAspect="1" noChangeArrowheads="1"/>
            </p:cNvSpPr>
            <p:nvPr/>
          </p:nvSpPr>
          <p:spPr bwMode="auto">
            <a:xfrm>
              <a:off x="1360" y="3125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91" name="Oval 410"/>
            <p:cNvSpPr>
              <a:spLocks noChangeAspect="1" noChangeArrowheads="1"/>
            </p:cNvSpPr>
            <p:nvPr/>
          </p:nvSpPr>
          <p:spPr bwMode="auto">
            <a:xfrm>
              <a:off x="1420" y="3115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92" name="Oval 411"/>
            <p:cNvSpPr>
              <a:spLocks noChangeAspect="1" noChangeArrowheads="1"/>
            </p:cNvSpPr>
            <p:nvPr/>
          </p:nvSpPr>
          <p:spPr bwMode="auto">
            <a:xfrm>
              <a:off x="1467" y="3106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93" name="Oval 412"/>
            <p:cNvSpPr>
              <a:spLocks noChangeAspect="1" noChangeArrowheads="1"/>
            </p:cNvSpPr>
            <p:nvPr/>
          </p:nvSpPr>
          <p:spPr bwMode="auto">
            <a:xfrm>
              <a:off x="1521" y="3097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94" name="Oval 413"/>
            <p:cNvSpPr>
              <a:spLocks noChangeAspect="1" noChangeArrowheads="1"/>
            </p:cNvSpPr>
            <p:nvPr/>
          </p:nvSpPr>
          <p:spPr bwMode="auto">
            <a:xfrm>
              <a:off x="1575" y="3088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95" name="Oval 414"/>
            <p:cNvSpPr>
              <a:spLocks noChangeAspect="1" noChangeArrowheads="1"/>
            </p:cNvSpPr>
            <p:nvPr/>
          </p:nvSpPr>
          <p:spPr bwMode="auto">
            <a:xfrm>
              <a:off x="1214" y="3201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96" name="Oval 415"/>
            <p:cNvSpPr>
              <a:spLocks noChangeAspect="1" noChangeArrowheads="1"/>
            </p:cNvSpPr>
            <p:nvPr/>
          </p:nvSpPr>
          <p:spPr bwMode="auto">
            <a:xfrm>
              <a:off x="1261" y="3192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97" name="Oval 416"/>
            <p:cNvSpPr>
              <a:spLocks noChangeAspect="1" noChangeArrowheads="1"/>
            </p:cNvSpPr>
            <p:nvPr/>
          </p:nvSpPr>
          <p:spPr bwMode="auto">
            <a:xfrm>
              <a:off x="1315" y="3183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98" name="Oval 417"/>
            <p:cNvSpPr>
              <a:spLocks noChangeAspect="1" noChangeArrowheads="1"/>
            </p:cNvSpPr>
            <p:nvPr/>
          </p:nvSpPr>
          <p:spPr bwMode="auto">
            <a:xfrm>
              <a:off x="1369" y="3174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399" name="Oval 418"/>
            <p:cNvSpPr>
              <a:spLocks noChangeAspect="1" noChangeArrowheads="1"/>
            </p:cNvSpPr>
            <p:nvPr/>
          </p:nvSpPr>
          <p:spPr bwMode="auto">
            <a:xfrm>
              <a:off x="1429" y="3164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00" name="Oval 419"/>
            <p:cNvSpPr>
              <a:spLocks noChangeAspect="1" noChangeArrowheads="1"/>
            </p:cNvSpPr>
            <p:nvPr/>
          </p:nvSpPr>
          <p:spPr bwMode="auto">
            <a:xfrm>
              <a:off x="1476" y="3155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01" name="Oval 420"/>
            <p:cNvSpPr>
              <a:spLocks noChangeAspect="1" noChangeArrowheads="1"/>
            </p:cNvSpPr>
            <p:nvPr/>
          </p:nvSpPr>
          <p:spPr bwMode="auto">
            <a:xfrm>
              <a:off x="1530" y="3146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02" name="Oval 421"/>
            <p:cNvSpPr>
              <a:spLocks noChangeAspect="1" noChangeArrowheads="1"/>
            </p:cNvSpPr>
            <p:nvPr/>
          </p:nvSpPr>
          <p:spPr bwMode="auto">
            <a:xfrm>
              <a:off x="1584" y="3137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03" name="Oval 422"/>
            <p:cNvSpPr>
              <a:spLocks noChangeAspect="1" noChangeArrowheads="1"/>
            </p:cNvSpPr>
            <p:nvPr/>
          </p:nvSpPr>
          <p:spPr bwMode="auto">
            <a:xfrm>
              <a:off x="1222" y="3248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04" name="Oval 423"/>
            <p:cNvSpPr>
              <a:spLocks noChangeAspect="1" noChangeArrowheads="1"/>
            </p:cNvSpPr>
            <p:nvPr/>
          </p:nvSpPr>
          <p:spPr bwMode="auto">
            <a:xfrm>
              <a:off x="1269" y="3239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05" name="Oval 424"/>
            <p:cNvSpPr>
              <a:spLocks noChangeAspect="1" noChangeArrowheads="1"/>
            </p:cNvSpPr>
            <p:nvPr/>
          </p:nvSpPr>
          <p:spPr bwMode="auto">
            <a:xfrm>
              <a:off x="1323" y="3230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06" name="Oval 425"/>
            <p:cNvSpPr>
              <a:spLocks noChangeAspect="1" noChangeArrowheads="1"/>
            </p:cNvSpPr>
            <p:nvPr/>
          </p:nvSpPr>
          <p:spPr bwMode="auto">
            <a:xfrm>
              <a:off x="1377" y="3221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07" name="Oval 426"/>
            <p:cNvSpPr>
              <a:spLocks noChangeAspect="1" noChangeArrowheads="1"/>
            </p:cNvSpPr>
            <p:nvPr/>
          </p:nvSpPr>
          <p:spPr bwMode="auto">
            <a:xfrm>
              <a:off x="1437" y="3211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08" name="Oval 427"/>
            <p:cNvSpPr>
              <a:spLocks noChangeAspect="1" noChangeArrowheads="1"/>
            </p:cNvSpPr>
            <p:nvPr/>
          </p:nvSpPr>
          <p:spPr bwMode="auto">
            <a:xfrm>
              <a:off x="1484" y="3202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09" name="Oval 428"/>
            <p:cNvSpPr>
              <a:spLocks noChangeAspect="1" noChangeArrowheads="1"/>
            </p:cNvSpPr>
            <p:nvPr/>
          </p:nvSpPr>
          <p:spPr bwMode="auto">
            <a:xfrm>
              <a:off x="1538" y="3193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10" name="Oval 429"/>
            <p:cNvSpPr>
              <a:spLocks noChangeAspect="1" noChangeArrowheads="1"/>
            </p:cNvSpPr>
            <p:nvPr/>
          </p:nvSpPr>
          <p:spPr bwMode="auto">
            <a:xfrm>
              <a:off x="1592" y="3184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11" name="Oval 430"/>
            <p:cNvSpPr>
              <a:spLocks noChangeAspect="1" noChangeArrowheads="1"/>
            </p:cNvSpPr>
            <p:nvPr/>
          </p:nvSpPr>
          <p:spPr bwMode="auto">
            <a:xfrm>
              <a:off x="1229" y="3297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12" name="Oval 431"/>
            <p:cNvSpPr>
              <a:spLocks noChangeAspect="1" noChangeArrowheads="1"/>
            </p:cNvSpPr>
            <p:nvPr/>
          </p:nvSpPr>
          <p:spPr bwMode="auto">
            <a:xfrm>
              <a:off x="1276" y="3288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13" name="Oval 432"/>
            <p:cNvSpPr>
              <a:spLocks noChangeAspect="1" noChangeArrowheads="1"/>
            </p:cNvSpPr>
            <p:nvPr/>
          </p:nvSpPr>
          <p:spPr bwMode="auto">
            <a:xfrm>
              <a:off x="1330" y="3279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14" name="Oval 433"/>
            <p:cNvSpPr>
              <a:spLocks noChangeAspect="1" noChangeArrowheads="1"/>
            </p:cNvSpPr>
            <p:nvPr/>
          </p:nvSpPr>
          <p:spPr bwMode="auto">
            <a:xfrm>
              <a:off x="1384" y="3270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15" name="Oval 434"/>
            <p:cNvSpPr>
              <a:spLocks noChangeAspect="1" noChangeArrowheads="1"/>
            </p:cNvSpPr>
            <p:nvPr/>
          </p:nvSpPr>
          <p:spPr bwMode="auto">
            <a:xfrm>
              <a:off x="1444" y="3260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16" name="Oval 435"/>
            <p:cNvSpPr>
              <a:spLocks noChangeAspect="1" noChangeArrowheads="1"/>
            </p:cNvSpPr>
            <p:nvPr/>
          </p:nvSpPr>
          <p:spPr bwMode="auto">
            <a:xfrm>
              <a:off x="1491" y="3251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17" name="Oval 436"/>
            <p:cNvSpPr>
              <a:spLocks noChangeAspect="1" noChangeArrowheads="1"/>
            </p:cNvSpPr>
            <p:nvPr/>
          </p:nvSpPr>
          <p:spPr bwMode="auto">
            <a:xfrm>
              <a:off x="1545" y="3242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18" name="Oval 437"/>
            <p:cNvSpPr>
              <a:spLocks noChangeAspect="1" noChangeArrowheads="1"/>
            </p:cNvSpPr>
            <p:nvPr/>
          </p:nvSpPr>
          <p:spPr bwMode="auto">
            <a:xfrm>
              <a:off x="1599" y="3233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19" name="Oval 438"/>
            <p:cNvSpPr>
              <a:spLocks noChangeAspect="1" noChangeArrowheads="1"/>
            </p:cNvSpPr>
            <p:nvPr/>
          </p:nvSpPr>
          <p:spPr bwMode="auto">
            <a:xfrm>
              <a:off x="1236" y="3346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20" name="Oval 439"/>
            <p:cNvSpPr>
              <a:spLocks noChangeAspect="1" noChangeArrowheads="1"/>
            </p:cNvSpPr>
            <p:nvPr/>
          </p:nvSpPr>
          <p:spPr bwMode="auto">
            <a:xfrm>
              <a:off x="1283" y="3337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21" name="Oval 440"/>
            <p:cNvSpPr>
              <a:spLocks noChangeAspect="1" noChangeArrowheads="1"/>
            </p:cNvSpPr>
            <p:nvPr/>
          </p:nvSpPr>
          <p:spPr bwMode="auto">
            <a:xfrm>
              <a:off x="1337" y="3328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22" name="Oval 441"/>
            <p:cNvSpPr>
              <a:spLocks noChangeAspect="1" noChangeArrowheads="1"/>
            </p:cNvSpPr>
            <p:nvPr/>
          </p:nvSpPr>
          <p:spPr bwMode="auto">
            <a:xfrm>
              <a:off x="1391" y="3319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23" name="Oval 442"/>
            <p:cNvSpPr>
              <a:spLocks noChangeAspect="1" noChangeArrowheads="1"/>
            </p:cNvSpPr>
            <p:nvPr/>
          </p:nvSpPr>
          <p:spPr bwMode="auto">
            <a:xfrm>
              <a:off x="1451" y="3309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24" name="Oval 443"/>
            <p:cNvSpPr>
              <a:spLocks noChangeAspect="1" noChangeArrowheads="1"/>
            </p:cNvSpPr>
            <p:nvPr/>
          </p:nvSpPr>
          <p:spPr bwMode="auto">
            <a:xfrm>
              <a:off x="1498" y="3300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25" name="Oval 444"/>
            <p:cNvSpPr>
              <a:spLocks noChangeAspect="1" noChangeArrowheads="1"/>
            </p:cNvSpPr>
            <p:nvPr/>
          </p:nvSpPr>
          <p:spPr bwMode="auto">
            <a:xfrm>
              <a:off x="1552" y="3291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26" name="Oval 445"/>
            <p:cNvSpPr>
              <a:spLocks noChangeAspect="1" noChangeArrowheads="1"/>
            </p:cNvSpPr>
            <p:nvPr/>
          </p:nvSpPr>
          <p:spPr bwMode="auto">
            <a:xfrm>
              <a:off x="1606" y="3282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27" name="Oval 446"/>
            <p:cNvSpPr>
              <a:spLocks noChangeAspect="1" noChangeArrowheads="1"/>
            </p:cNvSpPr>
            <p:nvPr/>
          </p:nvSpPr>
          <p:spPr bwMode="auto">
            <a:xfrm>
              <a:off x="1243" y="3395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28" name="Oval 447"/>
            <p:cNvSpPr>
              <a:spLocks noChangeAspect="1" noChangeArrowheads="1"/>
            </p:cNvSpPr>
            <p:nvPr/>
          </p:nvSpPr>
          <p:spPr bwMode="auto">
            <a:xfrm>
              <a:off x="1290" y="3386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29" name="Oval 448"/>
            <p:cNvSpPr>
              <a:spLocks noChangeAspect="1" noChangeArrowheads="1"/>
            </p:cNvSpPr>
            <p:nvPr/>
          </p:nvSpPr>
          <p:spPr bwMode="auto">
            <a:xfrm>
              <a:off x="1344" y="3377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30" name="Oval 449"/>
            <p:cNvSpPr>
              <a:spLocks noChangeAspect="1" noChangeArrowheads="1"/>
            </p:cNvSpPr>
            <p:nvPr/>
          </p:nvSpPr>
          <p:spPr bwMode="auto">
            <a:xfrm>
              <a:off x="1398" y="3368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31" name="Oval 450"/>
            <p:cNvSpPr>
              <a:spLocks noChangeAspect="1" noChangeArrowheads="1"/>
            </p:cNvSpPr>
            <p:nvPr/>
          </p:nvSpPr>
          <p:spPr bwMode="auto">
            <a:xfrm>
              <a:off x="1458" y="3358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32" name="Oval 451"/>
            <p:cNvSpPr>
              <a:spLocks noChangeAspect="1" noChangeArrowheads="1"/>
            </p:cNvSpPr>
            <p:nvPr/>
          </p:nvSpPr>
          <p:spPr bwMode="auto">
            <a:xfrm>
              <a:off x="1505" y="3349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33" name="Oval 452"/>
            <p:cNvSpPr>
              <a:spLocks noChangeAspect="1" noChangeArrowheads="1"/>
            </p:cNvSpPr>
            <p:nvPr/>
          </p:nvSpPr>
          <p:spPr bwMode="auto">
            <a:xfrm>
              <a:off x="1559" y="3340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34" name="Oval 453"/>
            <p:cNvSpPr>
              <a:spLocks noChangeAspect="1" noChangeArrowheads="1"/>
            </p:cNvSpPr>
            <p:nvPr/>
          </p:nvSpPr>
          <p:spPr bwMode="auto">
            <a:xfrm>
              <a:off x="1613" y="3331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35" name="Oval 454"/>
            <p:cNvSpPr>
              <a:spLocks noChangeAspect="1" noChangeArrowheads="1"/>
            </p:cNvSpPr>
            <p:nvPr/>
          </p:nvSpPr>
          <p:spPr bwMode="auto">
            <a:xfrm>
              <a:off x="1254" y="3444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36" name="Oval 455"/>
            <p:cNvSpPr>
              <a:spLocks noChangeAspect="1" noChangeArrowheads="1"/>
            </p:cNvSpPr>
            <p:nvPr/>
          </p:nvSpPr>
          <p:spPr bwMode="auto">
            <a:xfrm>
              <a:off x="1301" y="3435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37" name="Oval 456"/>
            <p:cNvSpPr>
              <a:spLocks noChangeAspect="1" noChangeArrowheads="1"/>
            </p:cNvSpPr>
            <p:nvPr/>
          </p:nvSpPr>
          <p:spPr bwMode="auto">
            <a:xfrm>
              <a:off x="1355" y="3426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38" name="Oval 457"/>
            <p:cNvSpPr>
              <a:spLocks noChangeAspect="1" noChangeArrowheads="1"/>
            </p:cNvSpPr>
            <p:nvPr/>
          </p:nvSpPr>
          <p:spPr bwMode="auto">
            <a:xfrm>
              <a:off x="1409" y="3417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39" name="Oval 458"/>
            <p:cNvSpPr>
              <a:spLocks noChangeAspect="1" noChangeArrowheads="1"/>
            </p:cNvSpPr>
            <p:nvPr/>
          </p:nvSpPr>
          <p:spPr bwMode="auto">
            <a:xfrm>
              <a:off x="1469" y="3407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40" name="Oval 459"/>
            <p:cNvSpPr>
              <a:spLocks noChangeAspect="1" noChangeArrowheads="1"/>
            </p:cNvSpPr>
            <p:nvPr/>
          </p:nvSpPr>
          <p:spPr bwMode="auto">
            <a:xfrm>
              <a:off x="1516" y="3398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41" name="Oval 460"/>
            <p:cNvSpPr>
              <a:spLocks noChangeAspect="1" noChangeArrowheads="1"/>
            </p:cNvSpPr>
            <p:nvPr/>
          </p:nvSpPr>
          <p:spPr bwMode="auto">
            <a:xfrm>
              <a:off x="1570" y="3389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42" name="Oval 461"/>
            <p:cNvSpPr>
              <a:spLocks noChangeAspect="1" noChangeArrowheads="1"/>
            </p:cNvSpPr>
            <p:nvPr/>
          </p:nvSpPr>
          <p:spPr bwMode="auto">
            <a:xfrm>
              <a:off x="1624" y="3380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43" name="Oval 462"/>
            <p:cNvSpPr>
              <a:spLocks noChangeAspect="1" noChangeArrowheads="1"/>
            </p:cNvSpPr>
            <p:nvPr/>
          </p:nvSpPr>
          <p:spPr bwMode="auto">
            <a:xfrm>
              <a:off x="1261" y="3493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44" name="Oval 463"/>
            <p:cNvSpPr>
              <a:spLocks noChangeAspect="1" noChangeArrowheads="1"/>
            </p:cNvSpPr>
            <p:nvPr/>
          </p:nvSpPr>
          <p:spPr bwMode="auto">
            <a:xfrm>
              <a:off x="1308" y="3484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45" name="Oval 464"/>
            <p:cNvSpPr>
              <a:spLocks noChangeAspect="1" noChangeArrowheads="1"/>
            </p:cNvSpPr>
            <p:nvPr/>
          </p:nvSpPr>
          <p:spPr bwMode="auto">
            <a:xfrm>
              <a:off x="1362" y="3475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46" name="Oval 465"/>
            <p:cNvSpPr>
              <a:spLocks noChangeAspect="1" noChangeArrowheads="1"/>
            </p:cNvSpPr>
            <p:nvPr/>
          </p:nvSpPr>
          <p:spPr bwMode="auto">
            <a:xfrm>
              <a:off x="1416" y="3466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47" name="Oval 466"/>
            <p:cNvSpPr>
              <a:spLocks noChangeAspect="1" noChangeArrowheads="1"/>
            </p:cNvSpPr>
            <p:nvPr/>
          </p:nvSpPr>
          <p:spPr bwMode="auto">
            <a:xfrm>
              <a:off x="1476" y="3456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48" name="Oval 467"/>
            <p:cNvSpPr>
              <a:spLocks noChangeAspect="1" noChangeArrowheads="1"/>
            </p:cNvSpPr>
            <p:nvPr/>
          </p:nvSpPr>
          <p:spPr bwMode="auto">
            <a:xfrm>
              <a:off x="1523" y="3447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49" name="Oval 468"/>
            <p:cNvSpPr>
              <a:spLocks noChangeAspect="1" noChangeArrowheads="1"/>
            </p:cNvSpPr>
            <p:nvPr/>
          </p:nvSpPr>
          <p:spPr bwMode="auto">
            <a:xfrm>
              <a:off x="1577" y="3438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50" name="Oval 469"/>
            <p:cNvSpPr>
              <a:spLocks noChangeAspect="1" noChangeArrowheads="1"/>
            </p:cNvSpPr>
            <p:nvPr/>
          </p:nvSpPr>
          <p:spPr bwMode="auto">
            <a:xfrm>
              <a:off x="1631" y="3429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51" name="Oval 470"/>
            <p:cNvSpPr>
              <a:spLocks noChangeAspect="1" noChangeArrowheads="1"/>
            </p:cNvSpPr>
            <p:nvPr/>
          </p:nvSpPr>
          <p:spPr bwMode="auto">
            <a:xfrm>
              <a:off x="1269" y="3544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52" name="Oval 471"/>
            <p:cNvSpPr>
              <a:spLocks noChangeAspect="1" noChangeArrowheads="1"/>
            </p:cNvSpPr>
            <p:nvPr/>
          </p:nvSpPr>
          <p:spPr bwMode="auto">
            <a:xfrm>
              <a:off x="1316" y="3535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53" name="Oval 472"/>
            <p:cNvSpPr>
              <a:spLocks noChangeAspect="1" noChangeArrowheads="1"/>
            </p:cNvSpPr>
            <p:nvPr/>
          </p:nvSpPr>
          <p:spPr bwMode="auto">
            <a:xfrm>
              <a:off x="1370" y="3526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54" name="Oval 473"/>
            <p:cNvSpPr>
              <a:spLocks noChangeAspect="1" noChangeArrowheads="1"/>
            </p:cNvSpPr>
            <p:nvPr/>
          </p:nvSpPr>
          <p:spPr bwMode="auto">
            <a:xfrm>
              <a:off x="1424" y="3517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55" name="Oval 474"/>
            <p:cNvSpPr>
              <a:spLocks noChangeAspect="1" noChangeArrowheads="1"/>
            </p:cNvSpPr>
            <p:nvPr/>
          </p:nvSpPr>
          <p:spPr bwMode="auto">
            <a:xfrm>
              <a:off x="1484" y="3507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56" name="Oval 475"/>
            <p:cNvSpPr>
              <a:spLocks noChangeAspect="1" noChangeArrowheads="1"/>
            </p:cNvSpPr>
            <p:nvPr/>
          </p:nvSpPr>
          <p:spPr bwMode="auto">
            <a:xfrm>
              <a:off x="1531" y="3498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57" name="Oval 476"/>
            <p:cNvSpPr>
              <a:spLocks noChangeAspect="1" noChangeArrowheads="1"/>
            </p:cNvSpPr>
            <p:nvPr/>
          </p:nvSpPr>
          <p:spPr bwMode="auto">
            <a:xfrm>
              <a:off x="1585" y="3489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58" name="Oval 477"/>
            <p:cNvSpPr>
              <a:spLocks noChangeAspect="1" noChangeArrowheads="1"/>
            </p:cNvSpPr>
            <p:nvPr/>
          </p:nvSpPr>
          <p:spPr bwMode="auto">
            <a:xfrm>
              <a:off x="1639" y="3480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59" name="Oval 478"/>
            <p:cNvSpPr>
              <a:spLocks noChangeAspect="1" noChangeArrowheads="1"/>
            </p:cNvSpPr>
            <p:nvPr/>
          </p:nvSpPr>
          <p:spPr bwMode="auto">
            <a:xfrm>
              <a:off x="1278" y="3594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60" name="Oval 479"/>
            <p:cNvSpPr>
              <a:spLocks noChangeAspect="1" noChangeArrowheads="1"/>
            </p:cNvSpPr>
            <p:nvPr/>
          </p:nvSpPr>
          <p:spPr bwMode="auto">
            <a:xfrm>
              <a:off x="1325" y="3585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61" name="Oval 480"/>
            <p:cNvSpPr>
              <a:spLocks noChangeAspect="1" noChangeArrowheads="1"/>
            </p:cNvSpPr>
            <p:nvPr/>
          </p:nvSpPr>
          <p:spPr bwMode="auto">
            <a:xfrm>
              <a:off x="1379" y="3576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62" name="Oval 481"/>
            <p:cNvSpPr>
              <a:spLocks noChangeAspect="1" noChangeArrowheads="1"/>
            </p:cNvSpPr>
            <p:nvPr/>
          </p:nvSpPr>
          <p:spPr bwMode="auto">
            <a:xfrm>
              <a:off x="1433" y="3567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63" name="Oval 482"/>
            <p:cNvSpPr>
              <a:spLocks noChangeAspect="1" noChangeArrowheads="1"/>
            </p:cNvSpPr>
            <p:nvPr/>
          </p:nvSpPr>
          <p:spPr bwMode="auto">
            <a:xfrm>
              <a:off x="1493" y="3557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64" name="Oval 483"/>
            <p:cNvSpPr>
              <a:spLocks noChangeAspect="1" noChangeArrowheads="1"/>
            </p:cNvSpPr>
            <p:nvPr/>
          </p:nvSpPr>
          <p:spPr bwMode="auto">
            <a:xfrm>
              <a:off x="1540" y="3548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65" name="Oval 484"/>
            <p:cNvSpPr>
              <a:spLocks noChangeAspect="1" noChangeArrowheads="1"/>
            </p:cNvSpPr>
            <p:nvPr/>
          </p:nvSpPr>
          <p:spPr bwMode="auto">
            <a:xfrm>
              <a:off x="1594" y="3539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  <p:sp>
          <p:nvSpPr>
            <p:cNvPr id="466" name="Oval 485"/>
            <p:cNvSpPr>
              <a:spLocks noChangeAspect="1" noChangeArrowheads="1"/>
            </p:cNvSpPr>
            <p:nvPr/>
          </p:nvSpPr>
          <p:spPr bwMode="auto">
            <a:xfrm>
              <a:off x="1648" y="3530"/>
              <a:ext cx="29" cy="29"/>
            </a:xfrm>
            <a:prstGeom prst="ellipse">
              <a:avLst/>
            </a:prstGeom>
            <a:grpFill/>
            <a:ln w="9525">
              <a:solidFill>
                <a:srgbClr val="00376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000"/>
            </a:p>
          </p:txBody>
        </p:sp>
      </p:grpSp>
    </p:spTree>
    <p:extLst>
      <p:ext uri="{BB962C8B-B14F-4D97-AF65-F5344CB8AC3E}">
        <p14:creationId xmlns:p14="http://schemas.microsoft.com/office/powerpoint/2010/main" val="29524895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Allen Brain Atlas Data</a:t>
            </a:r>
            <a:endParaRPr lang="en-US" dirty="0"/>
          </a:p>
        </p:txBody>
      </p:sp>
      <p:pic>
        <p:nvPicPr>
          <p:cNvPr id="5" name="Mouse&amp;Human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3469" y="1917797"/>
            <a:ext cx="4631040" cy="286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3982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Gene Expression:  Connectivity Atlas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514" y="1377604"/>
            <a:ext cx="2642385" cy="1981788"/>
          </a:xfrm>
        </p:spPr>
      </p:pic>
      <p:sp>
        <p:nvSpPr>
          <p:cNvPr id="3" name="TextBox 2"/>
          <p:cNvSpPr txBox="1"/>
          <p:nvPr/>
        </p:nvSpPr>
        <p:spPr>
          <a:xfrm>
            <a:off x="1654140" y="3924727"/>
            <a:ext cx="66165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Three dimensional map of axonal projections covering 300 anatomical </a:t>
            </a:r>
            <a:r>
              <a:rPr lang="en-US" dirty="0" err="1" smtClean="0"/>
              <a:t>regionsng</a:t>
            </a:r>
            <a:r>
              <a:rPr lang="en-US" dirty="0" smtClean="0"/>
              <a:t>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~100 Transgenic </a:t>
            </a:r>
            <a:r>
              <a:rPr lang="en-US" dirty="0" err="1" smtClean="0"/>
              <a:t>Cre</a:t>
            </a:r>
            <a:r>
              <a:rPr lang="en-US" dirty="0" smtClean="0"/>
              <a:t> driver lines targeting diverse neuronal populations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Integrated and leverages the same Allen Reference Atlas of the Adult Mouse</a:t>
            </a:r>
          </a:p>
        </p:txBody>
      </p:sp>
    </p:spTree>
    <p:extLst>
      <p:ext uri="{BB962C8B-B14F-4D97-AF65-F5344CB8AC3E}">
        <p14:creationId xmlns:p14="http://schemas.microsoft.com/office/powerpoint/2010/main" val="34837725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Neuroscience—the last 100 years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285" y="1416924"/>
            <a:ext cx="2188396" cy="25605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258" y="2253439"/>
            <a:ext cx="2415863" cy="16156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57" y="1416924"/>
            <a:ext cx="2019040" cy="28160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8291" y="4561725"/>
            <a:ext cx="2287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Korbinian</a:t>
            </a:r>
            <a:r>
              <a:rPr lang="en-US" dirty="0" smtClean="0"/>
              <a:t> </a:t>
            </a:r>
            <a:r>
              <a:rPr lang="en-US" dirty="0" err="1" smtClean="0"/>
              <a:t>Brodmann</a:t>
            </a:r>
            <a:endParaRPr lang="en-US" dirty="0" smtClean="0"/>
          </a:p>
          <a:p>
            <a:pPr algn="ctr"/>
            <a:r>
              <a:rPr lang="en-US" dirty="0" smtClean="0"/>
              <a:t>(1868-1918)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63800" y="4561723"/>
            <a:ext cx="15568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Camillo</a:t>
            </a:r>
            <a:r>
              <a:rPr lang="en-US" dirty="0" smtClean="0"/>
              <a:t> Golgi</a:t>
            </a:r>
          </a:p>
          <a:p>
            <a:pPr algn="ctr"/>
            <a:r>
              <a:rPr lang="en-US" dirty="0" smtClean="0"/>
              <a:t>(1843-1956)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166495" y="4561722"/>
            <a:ext cx="17280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Ramon Y </a:t>
            </a:r>
            <a:r>
              <a:rPr lang="en-US" dirty="0" err="1" smtClean="0"/>
              <a:t>Cajal</a:t>
            </a:r>
            <a:endParaRPr lang="en-US" dirty="0" smtClean="0"/>
          </a:p>
          <a:p>
            <a:pPr algn="ctr"/>
            <a:r>
              <a:rPr lang="en-US" dirty="0" smtClean="0"/>
              <a:t>(1852-1934)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8221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5029200" y="990600"/>
            <a:ext cx="3429000" cy="2507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7F8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807F83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807F83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807F83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807F83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807F83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807F83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807F83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807F83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endParaRPr lang="en-US" sz="900" dirty="0" smtClean="0"/>
          </a:p>
          <a:p>
            <a:pPr marL="0" indent="0">
              <a:lnSpc>
                <a:spcPct val="100000"/>
              </a:lnSpc>
              <a:buNone/>
            </a:pPr>
            <a:r>
              <a:rPr lang="en-US" sz="1100" dirty="0" smtClean="0"/>
              <a:t>Since inception, the Allen Institute has:</a:t>
            </a:r>
          </a:p>
          <a:p>
            <a:pPr>
              <a:lnSpc>
                <a:spcPct val="100000"/>
              </a:lnSpc>
            </a:pPr>
            <a:r>
              <a:rPr lang="en-US" sz="1100" dirty="0" smtClean="0"/>
              <a:t>Generated data on over 3.2 million tissue sections on ~850,000 microscope slides (if laid end to end, would stretch 50 miles)</a:t>
            </a:r>
          </a:p>
          <a:p>
            <a:pPr>
              <a:lnSpc>
                <a:spcPct val="100000"/>
              </a:lnSpc>
            </a:pPr>
            <a:r>
              <a:rPr lang="en-US" sz="1100" dirty="0" smtClean="0"/>
              <a:t>Produced  petabytes of image data; currently at ~2PB per year</a:t>
            </a:r>
          </a:p>
          <a:p>
            <a:pPr>
              <a:lnSpc>
                <a:spcPct val="100000"/>
              </a:lnSpc>
            </a:pPr>
            <a:r>
              <a:rPr lang="en-US" sz="1100" dirty="0" smtClean="0"/>
              <a:t>Produced &gt;200 million gene expression measurements</a:t>
            </a:r>
          </a:p>
          <a:p>
            <a:pPr lvl="1"/>
            <a:r>
              <a:rPr lang="en-US" sz="900" dirty="0" smtClean="0"/>
              <a:t>HBA:  &gt;150M (~1000 structures on 3 donors)</a:t>
            </a:r>
          </a:p>
          <a:p>
            <a:pPr>
              <a:lnSpc>
                <a:spcPct val="100000"/>
              </a:lnSpc>
            </a:pPr>
            <a:endParaRPr lang="en-US" sz="900" dirty="0" smtClean="0"/>
          </a:p>
          <a:p>
            <a:pPr>
              <a:lnSpc>
                <a:spcPct val="100000"/>
              </a:lnSpc>
            </a:pPr>
            <a:endParaRPr lang="en-US" sz="900" dirty="0" smtClean="0"/>
          </a:p>
          <a:p>
            <a:pPr>
              <a:lnSpc>
                <a:spcPct val="100000"/>
              </a:lnSpc>
            </a:pPr>
            <a:endParaRPr lang="en-US" sz="900" dirty="0" smtClean="0"/>
          </a:p>
        </p:txBody>
      </p:sp>
      <p:pic>
        <p:nvPicPr>
          <p:cNvPr id="27" name="Picture 4" descr="SlideSorting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2919" y="4198388"/>
            <a:ext cx="1311031" cy="1965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609600" y="228600"/>
            <a:ext cx="7772400" cy="8382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3768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The Allen Institute for Brain Science: Impact</a:t>
            </a: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" t="16029" r="5274" b="3279"/>
          <a:stretch/>
        </p:blipFill>
        <p:spPr bwMode="auto">
          <a:xfrm>
            <a:off x="680808" y="1150022"/>
            <a:ext cx="3586392" cy="2309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ectangle 3"/>
          <p:cNvSpPr txBox="1">
            <a:spLocks noChangeArrowheads="1"/>
          </p:cNvSpPr>
          <p:nvPr/>
        </p:nvSpPr>
        <p:spPr>
          <a:xfrm>
            <a:off x="533400" y="3542506"/>
            <a:ext cx="3886200" cy="278209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807F83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807F83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807F83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807F83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807F83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807F83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807F83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807F83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807F83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100" dirty="0" smtClean="0">
                <a:hlinkClick r:id="rId4"/>
              </a:rPr>
              <a:t>www.brain-map.org</a:t>
            </a:r>
            <a:r>
              <a:rPr lang="en-US" sz="1100" dirty="0" smtClean="0"/>
              <a:t> provides web-based tools and access to extensive data resources generated by the Allen Institute for free to researchers around the world.</a:t>
            </a:r>
          </a:p>
          <a:p>
            <a:pPr>
              <a:lnSpc>
                <a:spcPct val="100000"/>
              </a:lnSpc>
            </a:pPr>
            <a:r>
              <a:rPr lang="en-US" sz="1100" dirty="0" smtClean="0"/>
              <a:t>Researchers from academic, biotech, government, and pharmaceutical companies from around the world.  </a:t>
            </a:r>
          </a:p>
          <a:p>
            <a:pPr>
              <a:lnSpc>
                <a:spcPct val="100000"/>
              </a:lnSpc>
            </a:pPr>
            <a:r>
              <a:rPr lang="en-US" sz="1100" dirty="0" smtClean="0"/>
              <a:t>Researchers studying every facet of normal and disease brain function regularly use and cite the Allen Institute resources (stroke, Alzheimer’s, obesity, schizophrenia, autism, cognition, hearing, </a:t>
            </a:r>
            <a:r>
              <a:rPr lang="en-US" sz="1100" dirty="0" err="1" smtClean="0"/>
              <a:t>etc</a:t>
            </a:r>
            <a:r>
              <a:rPr lang="en-US" sz="1100" dirty="0" smtClean="0"/>
              <a:t>)</a:t>
            </a:r>
          </a:p>
        </p:txBody>
      </p:sp>
      <p:pic>
        <p:nvPicPr>
          <p:cNvPr id="32" name="Picture 31" descr="12_allen institute 1 239_byJeffCorwin_prepped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07743" y="4191000"/>
            <a:ext cx="1698413" cy="955358"/>
          </a:xfrm>
          <a:prstGeom prst="rect">
            <a:avLst/>
          </a:prstGeom>
        </p:spPr>
      </p:pic>
      <p:pic>
        <p:nvPicPr>
          <p:cNvPr id="33" name="Picture 32" descr="20_6-28 LCM Story_preppe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07743" y="5208616"/>
            <a:ext cx="1698413" cy="95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7035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Understanding the visual system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188" y="2198162"/>
            <a:ext cx="3397978" cy="271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74517" y="2178119"/>
            <a:ext cx="4248792" cy="1893341"/>
            <a:chOff x="2438400" y="1600200"/>
            <a:chExt cx="6172200" cy="3048000"/>
          </a:xfrm>
        </p:grpSpPr>
        <p:pic>
          <p:nvPicPr>
            <p:cNvPr id="7" name="Picture 65" descr="2009-07-08_12-04-11-169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1643579"/>
              <a:ext cx="1482725" cy="1396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34"/>
            <p:cNvSpPr>
              <a:spLocks noChangeAspect="1" noChangeArrowheads="1"/>
            </p:cNvSpPr>
            <p:nvPr/>
          </p:nvSpPr>
          <p:spPr bwMode="auto">
            <a:xfrm>
              <a:off x="2895600" y="1600200"/>
              <a:ext cx="1536700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ctr"/>
              <a:r>
                <a:rPr lang="en-US" sz="1200" b="1" dirty="0" smtClean="0">
                  <a:solidFill>
                    <a:srgbClr val="000000"/>
                  </a:solidFill>
                </a:rPr>
                <a:t>Erbb4</a:t>
              </a:r>
              <a:endParaRPr lang="en-US" sz="800" b="1" dirty="0">
                <a:solidFill>
                  <a:srgbClr val="000000"/>
                </a:solidFill>
              </a:endParaRPr>
            </a:p>
          </p:txBody>
        </p:sp>
        <p:pic>
          <p:nvPicPr>
            <p:cNvPr id="9" name="Picture 96" descr="2009-07-08_20-28-17-047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7474" y="1632466"/>
              <a:ext cx="1482725" cy="1396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565" descr="Pvalb_258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398" y="1676400"/>
              <a:ext cx="1504375" cy="1379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4" descr="2009-03-29_22-13-03-933"/>
            <p:cNvPicPr>
              <a:picLocks noChangeAspect="1" noChangeArrowheads="1"/>
            </p:cNvPicPr>
            <p:nvPr/>
          </p:nvPicPr>
          <p:blipFill>
            <a:blip r:embed="rId6" cstate="screen">
              <a:lum bright="10000" contras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1824" y="1676400"/>
              <a:ext cx="1400176" cy="1379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571" descr="SST CTX.jpg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0950" y="3175000"/>
              <a:ext cx="1439863" cy="1354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3" descr="\\Aibsdata\RandD\hongkuiz\Images_20100915\MAX_Sst-Ai14_stack.tif"/>
            <p:cNvPicPr>
              <a:picLocks noChangeAspect="1" noChangeArrowheads="1"/>
            </p:cNvPicPr>
            <p:nvPr/>
          </p:nvPicPr>
          <p:blipFill>
            <a:blip r:embed="rId8" cstate="screen">
              <a:lum bright="20000" contrast="4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9388" y="3132137"/>
              <a:ext cx="1365250" cy="1439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638"/>
            <p:cNvSpPr txBox="1">
              <a:spLocks noChangeArrowheads="1"/>
            </p:cNvSpPr>
            <p:nvPr/>
          </p:nvSpPr>
          <p:spPr bwMode="auto">
            <a:xfrm>
              <a:off x="5430836" y="1710798"/>
              <a:ext cx="893763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solidFill>
                    <a:schemeClr val="tx1"/>
                  </a:solidFill>
                </a:rPr>
                <a:t>Pvalb-Ctx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TextBox 640"/>
            <p:cNvSpPr txBox="1">
              <a:spLocks noChangeArrowheads="1"/>
            </p:cNvSpPr>
            <p:nvPr/>
          </p:nvSpPr>
          <p:spPr bwMode="auto">
            <a:xfrm>
              <a:off x="2438400" y="3125787"/>
              <a:ext cx="72167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 err="1" smtClean="0">
                  <a:solidFill>
                    <a:schemeClr val="tx1"/>
                  </a:solidFill>
                </a:rPr>
                <a:t>Sst-Ctx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6" name="TextBox 663"/>
            <p:cNvSpPr txBox="1">
              <a:spLocks noChangeArrowheads="1"/>
            </p:cNvSpPr>
            <p:nvPr/>
          </p:nvSpPr>
          <p:spPr bwMode="auto">
            <a:xfrm>
              <a:off x="6934199" y="1710798"/>
              <a:ext cx="131445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>
                  <a:solidFill>
                    <a:schemeClr val="bg1"/>
                  </a:solidFill>
                </a:rPr>
                <a:t>Pvalb-Cre; Ai14</a:t>
              </a:r>
            </a:p>
          </p:txBody>
        </p:sp>
        <p:sp>
          <p:nvSpPr>
            <p:cNvPr id="17" name="TextBox 665"/>
            <p:cNvSpPr txBox="1">
              <a:spLocks noChangeArrowheads="1"/>
            </p:cNvSpPr>
            <p:nvPr/>
          </p:nvSpPr>
          <p:spPr bwMode="auto">
            <a:xfrm>
              <a:off x="3941763" y="3125787"/>
              <a:ext cx="114236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 err="1" smtClean="0">
                  <a:solidFill>
                    <a:schemeClr val="bg1"/>
                  </a:solidFill>
                </a:rPr>
                <a:t>Sst-Cre</a:t>
              </a:r>
              <a:r>
                <a:rPr lang="en-US" sz="1200" b="1" dirty="0">
                  <a:solidFill>
                    <a:schemeClr val="bg1"/>
                  </a:solidFill>
                </a:rPr>
                <a:t>; Ai14</a:t>
              </a:r>
            </a:p>
          </p:txBody>
        </p:sp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3124200"/>
              <a:ext cx="1524000" cy="152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0400" y="3124200"/>
              <a:ext cx="1600200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0" name="TextBox 640"/>
            <p:cNvSpPr txBox="1">
              <a:spLocks noChangeArrowheads="1"/>
            </p:cNvSpPr>
            <p:nvPr/>
          </p:nvSpPr>
          <p:spPr bwMode="auto">
            <a:xfrm>
              <a:off x="5410200" y="3075801"/>
              <a:ext cx="52270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solidFill>
                    <a:schemeClr val="tx1"/>
                  </a:solidFill>
                </a:rPr>
                <a:t>Tac1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21" name="TextBox 640"/>
            <p:cNvSpPr txBox="1">
              <a:spLocks noChangeArrowheads="1"/>
            </p:cNvSpPr>
            <p:nvPr/>
          </p:nvSpPr>
          <p:spPr bwMode="auto">
            <a:xfrm>
              <a:off x="6934200" y="3075801"/>
              <a:ext cx="52270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solidFill>
                    <a:schemeClr val="tx1"/>
                  </a:solidFill>
                </a:rPr>
                <a:t>Tac2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97192" y="1373816"/>
            <a:ext cx="4750987" cy="650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Identification and classification of cell types in </a:t>
            </a:r>
            <a:r>
              <a:rPr lang="en-US" b="1" dirty="0" err="1" smtClean="0"/>
              <a:t>cortico</a:t>
            </a:r>
            <a:r>
              <a:rPr lang="en-US" b="1" dirty="0" smtClean="0"/>
              <a:t>-thalamic system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095088" y="1356149"/>
            <a:ext cx="3784178" cy="665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Neural Coding:  understanding how cells are encoded/decoded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699054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Cell Types:  Connections, Morphology, and </a:t>
            </a:r>
            <a:r>
              <a:rPr lang="en-US" dirty="0" err="1" smtClean="0"/>
              <a:t>Transcriptome</a:t>
            </a:r>
            <a:endParaRPr lang="en-US" dirty="0"/>
          </a:p>
        </p:txBody>
      </p:sp>
      <p:pic>
        <p:nvPicPr>
          <p:cNvPr id="4" name="Picture 3" descr="C:\Users\stacis\Downloads\journal.pbio.1000572.g00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7" b="40607"/>
          <a:stretch>
            <a:fillRect/>
          </a:stretch>
        </p:blipFill>
        <p:spPr bwMode="auto">
          <a:xfrm>
            <a:off x="4735220" y="2127146"/>
            <a:ext cx="3392596" cy="14513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15156" y="1726135"/>
            <a:ext cx="38491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Single neuron characterization from Electrophysiology</a:t>
            </a:r>
            <a:endParaRPr lang="en-US" sz="1200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768454" y="3578524"/>
            <a:ext cx="142218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800" b="1" dirty="0" smtClean="0"/>
              <a:t>Hooks, … Shepherd 2011</a:t>
            </a:r>
            <a:endParaRPr lang="en-US" sz="8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47" y="4087500"/>
            <a:ext cx="2525000" cy="1623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1629683" y="5665538"/>
            <a:ext cx="151836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800" b="1" dirty="0" err="1" smtClean="0"/>
              <a:t>Kuramoto</a:t>
            </a:r>
            <a:r>
              <a:rPr lang="en-US" sz="800" b="1" dirty="0" smtClean="0"/>
              <a:t>, … Kaneko, </a:t>
            </a:r>
            <a:r>
              <a:rPr lang="en-US" sz="800" b="1" dirty="0"/>
              <a:t>2009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2983" y="3830217"/>
            <a:ext cx="41921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Reconstruct populations of neurons from Electrophysiology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4957722" y="3928848"/>
            <a:ext cx="18122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Taxonomy of Cell Types</a:t>
            </a:r>
            <a:endParaRPr lang="en-US" sz="1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934" y="4303451"/>
            <a:ext cx="725933" cy="544450"/>
          </a:xfrm>
          <a:prstGeom prst="rect">
            <a:avLst/>
          </a:prstGeom>
          <a:ln w="6350">
            <a:solidFill>
              <a:srgbClr val="003768"/>
            </a:solidFill>
          </a:ln>
        </p:spPr>
      </p:pic>
      <p:pic>
        <p:nvPicPr>
          <p:cNvPr id="12" name="Picture 5" descr="C:\Users\bosiljkat\Documents\Institute\SAB\011712_single_cell_qPCR_smal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951" y="4205847"/>
            <a:ext cx="1740546" cy="13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ight Arrow 12"/>
          <p:cNvSpPr/>
          <p:nvPr/>
        </p:nvSpPr>
        <p:spPr>
          <a:xfrm>
            <a:off x="6014943" y="4795549"/>
            <a:ext cx="215824" cy="104703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 w="31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500900" y="5636969"/>
            <a:ext cx="18373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Via, QPCR, RNA sequencing</a:t>
            </a:r>
            <a:endParaRPr lang="en-US" sz="10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934" y="4968790"/>
            <a:ext cx="725933" cy="544450"/>
          </a:xfrm>
          <a:prstGeom prst="rect">
            <a:avLst/>
          </a:prstGeom>
          <a:ln w="6350">
            <a:solidFill>
              <a:srgbClr val="003768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650" y="2127146"/>
            <a:ext cx="1962095" cy="147157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05107" y="1740909"/>
            <a:ext cx="31774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Cell count via stereology and other methods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75254074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 Studies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662" y="4644185"/>
            <a:ext cx="2032000" cy="2004541"/>
          </a:xfrm>
          <a:prstGeom prst="rect">
            <a:avLst/>
          </a:prstGeom>
        </p:spPr>
      </p:pic>
      <p:pic>
        <p:nvPicPr>
          <p:cNvPr id="10" name="wln4_stim0_512fr_3sc_dense.mov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933061" y="3074704"/>
            <a:ext cx="1615225" cy="1520284"/>
          </a:xfrm>
          <a:prstGeom prst="rect">
            <a:avLst/>
          </a:prstGeom>
        </p:spPr>
      </p:pic>
      <p:pic>
        <p:nvPicPr>
          <p:cNvPr id="11" name="montage_forLG_5x5CRSmlCat.mov">
            <a:hlinkClick r:id="" action="ppaction://media"/>
          </p:cNvPr>
          <p:cNvPicPr/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844162" y="1207532"/>
            <a:ext cx="1689100" cy="1859705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1007211"/>
              </p:ext>
            </p:extLst>
          </p:nvPr>
        </p:nvGraphicFramePr>
        <p:xfrm>
          <a:off x="844162" y="1202728"/>
          <a:ext cx="1689100" cy="184863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37820"/>
                <a:gridCol w="337820"/>
                <a:gridCol w="337820"/>
                <a:gridCol w="337820"/>
                <a:gridCol w="337820"/>
              </a:tblGrid>
              <a:tr h="369727">
                <a:tc>
                  <a:txBody>
                    <a:bodyPr/>
                    <a:lstStyle/>
                    <a:p>
                      <a:endParaRPr lang="en-US" sz="1800" dirty="0" smtClean="0"/>
                    </a:p>
                  </a:txBody>
                  <a:tcPr marT="45709" marB="45709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09" marB="45709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09" marB="45709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09" marB="45709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09" marB="45709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9727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09" marB="45709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09" marB="45709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09" marB="45709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09" marB="45709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09" marB="45709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972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09" marB="45709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09" marB="45709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09" marB="45709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09" marB="45709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09" marB="45709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972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09" marB="45709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09" marB="45709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09" marB="45709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09" marB="45709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09" marB="45709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9727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09" marB="45709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09" marB="45709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09" marB="45709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09" marB="45709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09" marB="45709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558412" y="821488"/>
            <a:ext cx="2437113" cy="428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291" tIns="44646" rIns="89291" bIns="44646">
            <a:prstTxWarp prst="textNoShape">
              <a:avLst/>
            </a:prstTxWarp>
            <a:spAutoFit/>
          </a:bodyPr>
          <a:lstStyle/>
          <a:p>
            <a:r>
              <a:rPr lang="en-US" sz="2200" dirty="0" smtClean="0">
                <a:solidFill>
                  <a:srgbClr val="000000"/>
                </a:solidFill>
              </a:rPr>
              <a:t>Stimuli / Behavior</a:t>
            </a:r>
          </a:p>
        </p:txBody>
      </p:sp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74471" y="938255"/>
            <a:ext cx="1923032" cy="1809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74524" y="2520291"/>
            <a:ext cx="518276" cy="14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cajal pathway original XGAcompress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34868" y="2939639"/>
            <a:ext cx="2202238" cy="16553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43400" y="4794853"/>
            <a:ext cx="1785174" cy="1717227"/>
          </a:xfrm>
          <a:prstGeom prst="rect">
            <a:avLst/>
          </a:prstGeom>
        </p:spPr>
      </p:pic>
      <p:sp>
        <p:nvSpPr>
          <p:cNvPr id="18" name="Right Brace 17"/>
          <p:cNvSpPr/>
          <p:nvPr/>
        </p:nvSpPr>
        <p:spPr>
          <a:xfrm>
            <a:off x="2999014" y="2680183"/>
            <a:ext cx="509551" cy="272924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693965" y="1658206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Optical physiology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846365" y="3650180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Electrophysiology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950380" y="5402248"/>
            <a:ext cx="1800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Circuit Anatomy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6491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1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video>
              <p:cMediaNode>
                <p:cTn id="20" repeatCount="indefinite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Neuron Models</a:t>
            </a:r>
            <a:endParaRPr lang="en-US" dirty="0"/>
          </a:p>
        </p:txBody>
      </p: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5387975" y="1216778"/>
            <a:ext cx="3505200" cy="4168775"/>
            <a:chOff x="5257800" y="1295400"/>
            <a:chExt cx="3858637" cy="4589463"/>
          </a:xfrm>
        </p:grpSpPr>
        <p:pic>
          <p:nvPicPr>
            <p:cNvPr id="5" name="Picture 8"/>
            <p:cNvPicPr>
              <a:picLocks noChangeAspect="1" noChangeArrowheads="1"/>
            </p:cNvPicPr>
            <p:nvPr/>
          </p:nvPicPr>
          <p:blipFill>
            <a:blip r:embed="rId2">
              <a:lum bright="-44000" contrast="6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1295400"/>
              <a:ext cx="2690812" cy="4589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7772555" y="1524349"/>
              <a:ext cx="1031067" cy="644901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none"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r>
                <a:rPr lang="en-US" kern="0" dirty="0">
                  <a:solidFill>
                    <a:srgbClr val="000000"/>
                  </a:solidFill>
                  <a:ea typeface="ＭＳ Ｐゴシック" charset="-128"/>
                </a:rPr>
                <a:t>Training</a:t>
              </a:r>
            </a:p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r>
                <a:rPr lang="en-US" kern="0" dirty="0">
                  <a:solidFill>
                    <a:srgbClr val="000000"/>
                  </a:solidFill>
                  <a:ea typeface="ＭＳ Ｐゴシック" charset="-128"/>
                </a:rPr>
                <a:t>stimulus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620516" y="2438396"/>
              <a:ext cx="1211067" cy="646649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none"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r>
                <a:rPr lang="en-US" kern="0" dirty="0">
                  <a:solidFill>
                    <a:srgbClr val="000000"/>
                  </a:solidFill>
                  <a:ea typeface="ＭＳ Ｐゴシック" charset="-128"/>
                </a:rPr>
                <a:t>Measured</a:t>
              </a:r>
            </a:p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r>
                <a:rPr lang="en-US" kern="0" dirty="0">
                  <a:solidFill>
                    <a:srgbClr val="000000"/>
                  </a:solidFill>
                  <a:ea typeface="ＭＳ Ｐゴシック" charset="-128"/>
                </a:rPr>
                <a:t>spikes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239546" y="3092112"/>
              <a:ext cx="1876891" cy="368764"/>
            </a:xfrm>
            <a:prstGeom prst="rect">
              <a:avLst/>
            </a:prstGeom>
            <a:noFill/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none"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r>
                <a:rPr lang="en-US" kern="0" dirty="0">
                  <a:solidFill>
                    <a:srgbClr val="FF0000"/>
                  </a:solidFill>
                  <a:ea typeface="ＭＳ Ｐゴシック" charset="-128"/>
                </a:rPr>
                <a:t>Predicted spikes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695662" y="3885493"/>
              <a:ext cx="1031067" cy="646649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none"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r>
                <a:rPr lang="en-US" kern="0" dirty="0">
                  <a:solidFill>
                    <a:srgbClr val="000000"/>
                  </a:solidFill>
                  <a:ea typeface="ＭＳ Ｐゴシック" charset="-128"/>
                </a:rPr>
                <a:t>Test</a:t>
              </a:r>
            </a:p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r>
                <a:rPr lang="en-US" kern="0" dirty="0">
                  <a:solidFill>
                    <a:srgbClr val="000000"/>
                  </a:solidFill>
                  <a:ea typeface="ＭＳ Ｐゴシック" charset="-128"/>
                </a:rPr>
                <a:t>stimulus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482830" y="4801288"/>
              <a:ext cx="1332655" cy="711555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none"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r>
                <a:rPr lang="en-US" kern="0" dirty="0">
                  <a:solidFill>
                    <a:srgbClr val="000000"/>
                  </a:solidFill>
                  <a:ea typeface="ＭＳ Ｐゴシック" charset="-128"/>
                </a:rPr>
                <a:t>Measured</a:t>
              </a:r>
            </a:p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r>
                <a:rPr lang="en-US" kern="0" dirty="0" smtClean="0">
                  <a:solidFill>
                    <a:srgbClr val="000000"/>
                  </a:solidFill>
                  <a:ea typeface="ＭＳ Ｐゴシック" charset="-128"/>
                </a:rPr>
                <a:t>spikes</a:t>
              </a:r>
              <a:endParaRPr lang="en-US" kern="0" dirty="0">
                <a:solidFill>
                  <a:srgbClr val="000000"/>
                </a:solidFill>
                <a:ea typeface="ＭＳ Ｐゴシック" charset="-128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162653" y="5444502"/>
              <a:ext cx="1876891" cy="370513"/>
            </a:xfrm>
            <a:prstGeom prst="rect">
              <a:avLst/>
            </a:prstGeom>
            <a:noFill/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wrap="none">
              <a:spAutoFit/>
            </a:bodyPr>
            <a:lstStyle/>
            <a:p>
              <a:pPr algn="ctr">
                <a:buClr>
                  <a:srgbClr val="000000"/>
                </a:buClr>
                <a:buSzPct val="100000"/>
                <a:buFont typeface="Times New Roman" pitchFamily="18" charset="0"/>
                <a:buNone/>
                <a:defRPr/>
              </a:pPr>
              <a:r>
                <a:rPr lang="en-US" kern="0" dirty="0">
                  <a:solidFill>
                    <a:srgbClr val="FF0000"/>
                  </a:solidFill>
                  <a:ea typeface="ＭＳ Ｐゴシック" charset="-128"/>
                </a:rPr>
                <a:t>Predicted spikes</a:t>
              </a:r>
            </a:p>
          </p:txBody>
        </p:sp>
      </p:grpSp>
      <p:pic>
        <p:nvPicPr>
          <p:cNvPr id="12" name="Picture 3" descr="model and hand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" t="41049"/>
          <a:stretch>
            <a:fillRect/>
          </a:stretch>
        </p:blipFill>
        <p:spPr bwMode="auto">
          <a:xfrm>
            <a:off x="500159" y="2950162"/>
            <a:ext cx="479107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4540829" y="5612296"/>
            <a:ext cx="4282496" cy="27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SzPct val="100000"/>
            </a:pPr>
            <a:r>
              <a:rPr lang="en-US" sz="1200" dirty="0">
                <a:solidFill>
                  <a:srgbClr val="000000"/>
                </a:solidFill>
                <a:ea typeface="ＭＳ Ｐゴシック" charset="-128"/>
              </a:rPr>
              <a:t>Kim, Mihalas, Russell, Dong, </a:t>
            </a:r>
            <a:r>
              <a:rPr lang="en-US" sz="1200" dirty="0" err="1">
                <a:solidFill>
                  <a:srgbClr val="000000"/>
                </a:solidFill>
                <a:ea typeface="ＭＳ Ｐゴシック" charset="-128"/>
              </a:rPr>
              <a:t>Bensmaia</a:t>
            </a:r>
            <a:r>
              <a:rPr lang="en-US" sz="1200" dirty="0">
                <a:solidFill>
                  <a:srgbClr val="000000"/>
                </a:solidFill>
                <a:ea typeface="ＭＳ Ｐゴシック" charset="-128"/>
              </a:rPr>
              <a:t>, IEEE TNSRE, 2011</a:t>
            </a:r>
          </a:p>
        </p:txBody>
      </p:sp>
      <p:sp>
        <p:nvSpPr>
          <p:cNvPr id="14" name="Rectangle 7"/>
          <p:cNvSpPr txBox="1">
            <a:spLocks noChangeArrowheads="1"/>
          </p:cNvSpPr>
          <p:nvPr/>
        </p:nvSpPr>
        <p:spPr bwMode="auto">
          <a:xfrm>
            <a:off x="322029" y="1379565"/>
            <a:ext cx="4695243" cy="146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037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3768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768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rgbClr val="003768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768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807F83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807F83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807F83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807F83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en-US" sz="1600" dirty="0" smtClean="0">
                <a:latin typeface="Times New Roman" pitchFamily="-110" charset="0"/>
              </a:rPr>
              <a:t>A linear model allows easy tuning (analytically proven concave error function) using either:</a:t>
            </a:r>
          </a:p>
          <a:p>
            <a:pPr lvl="1" eaLnBrk="1" hangingPunct="1"/>
            <a:r>
              <a:rPr lang="en-US" sz="1200" dirty="0" smtClean="0">
                <a:latin typeface="Times New Roman" pitchFamily="-110" charset="0"/>
              </a:rPr>
              <a:t>log maximum likelihood</a:t>
            </a:r>
          </a:p>
          <a:p>
            <a:pPr lvl="1" eaLnBrk="1" hangingPunct="1"/>
            <a:r>
              <a:rPr lang="en-US" sz="1200" dirty="0" smtClean="0">
                <a:latin typeface="Times New Roman" pitchFamily="-110" charset="0"/>
              </a:rPr>
              <a:t>specially designed spike-distance </a:t>
            </a:r>
            <a:r>
              <a:rPr lang="en-US" sz="1200" dirty="0" err="1" smtClean="0">
                <a:latin typeface="Times New Roman" pitchFamily="-110" charset="0"/>
              </a:rPr>
              <a:t>metrices</a:t>
            </a:r>
            <a:r>
              <a:rPr lang="en-US" sz="1200" dirty="0" smtClean="0">
                <a:latin typeface="Times New Roman" pitchFamily="-110" charset="0"/>
              </a:rPr>
              <a:t> </a:t>
            </a:r>
          </a:p>
          <a:p>
            <a:pPr eaLnBrk="1" hangingPunct="1"/>
            <a:endParaRPr lang="en-US" sz="1600" dirty="0" smtClean="0">
              <a:latin typeface="Times New Roman" pitchFamily="-110" charset="0"/>
            </a:endParaRPr>
          </a:p>
          <a:p>
            <a:pPr eaLnBrk="1" hangingPunct="1"/>
            <a:endParaRPr lang="en-US" sz="1600" dirty="0" smtClean="0">
              <a:latin typeface="Times New Roman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189907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Synaptic Models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94199" y="2333407"/>
            <a:ext cx="2886324" cy="3574416"/>
          </a:xfrm>
        </p:spPr>
        <p:txBody>
          <a:bodyPr>
            <a:normAutofit/>
          </a:bodyPr>
          <a:lstStyle/>
          <a:p>
            <a:r>
              <a:rPr lang="en-US" sz="1600" dirty="0" smtClean="0"/>
              <a:t>Large number of models different mechanisms for different types of synapses ranging from generic (</a:t>
            </a:r>
            <a:r>
              <a:rPr lang="en-US" sz="1600" dirty="0" err="1" smtClean="0"/>
              <a:t>Clopath</a:t>
            </a:r>
            <a:r>
              <a:rPr lang="en-US" sz="1600" dirty="0"/>
              <a:t> </a:t>
            </a:r>
            <a:r>
              <a:rPr lang="en-US" sz="1600" dirty="0" smtClean="0"/>
              <a:t>and Gerstner, 2010, </a:t>
            </a:r>
            <a:r>
              <a:rPr lang="en-US" sz="1600" dirty="0" err="1" smtClean="0"/>
              <a:t>Vogels</a:t>
            </a:r>
            <a:r>
              <a:rPr lang="en-US" sz="1600" dirty="0" smtClean="0"/>
              <a:t> et al 2011, </a:t>
            </a:r>
            <a:r>
              <a:rPr lang="en-US" sz="1600" dirty="0" err="1" smtClean="0"/>
              <a:t>Naud</a:t>
            </a:r>
            <a:r>
              <a:rPr lang="en-US" sz="1600" dirty="0" smtClean="0"/>
              <a:t> 2012 etc.) to more biochemically accurate but still analytically tractable (Mihalas 2011).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86" y="2452672"/>
            <a:ext cx="3120223" cy="344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dWtriPDENMD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364" y="4277962"/>
            <a:ext cx="2039999" cy="161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dWdtPDEIP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176" y="2452672"/>
            <a:ext cx="2140374" cy="1635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10104" y="1369968"/>
            <a:ext cx="7442418" cy="1194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03768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003768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768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rgbClr val="003768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3768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807F83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807F83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807F83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807F83"/>
                </a:solidFill>
                <a:latin typeface="+mn-lt"/>
                <a:ea typeface="+mn-ea"/>
              </a:defRPr>
            </a:lvl9pPr>
          </a:lstStyle>
          <a:p>
            <a:r>
              <a:rPr lang="en-US" sz="1600" dirty="0" smtClean="0"/>
              <a:t>Short term synaptic plasticity plays a crucial role in firing rate homeostasis;  a canonical model has been described (</a:t>
            </a:r>
            <a:r>
              <a:rPr lang="en-US" sz="1600" dirty="0" err="1" smtClean="0"/>
              <a:t>Tsodyks</a:t>
            </a:r>
            <a:r>
              <a:rPr lang="en-US" sz="1600" dirty="0" smtClean="0"/>
              <a:t> and </a:t>
            </a:r>
            <a:r>
              <a:rPr lang="en-US" sz="1600" dirty="0" err="1" smtClean="0"/>
              <a:t>Markram</a:t>
            </a:r>
            <a:r>
              <a:rPr lang="en-US" sz="1600" dirty="0" smtClean="0"/>
              <a:t>, PNAS 1997)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12787366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9" name="Content Placeholder 6"/>
          <p:cNvSpPr>
            <a:spLocks noGrp="1"/>
          </p:cNvSpPr>
          <p:nvPr>
            <p:ph idx="4294967295"/>
          </p:nvPr>
        </p:nvSpPr>
        <p:spPr>
          <a:xfrm>
            <a:off x="533400" y="5548313"/>
            <a:ext cx="8610600" cy="457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100" dirty="0" smtClean="0"/>
              <a:t>We wish to thank the Allen Institute founders, Paul G. Allen and Jody Allen, for their vision, encouragement, and support.</a:t>
            </a:r>
            <a:endParaRPr lang="en-US" sz="1100" dirty="0"/>
          </a:p>
        </p:txBody>
      </p:sp>
      <p:pic>
        <p:nvPicPr>
          <p:cNvPr id="8" name="Picture 7" descr="AllenInstitute_Group_2010_0930.jpeg"/>
          <p:cNvPicPr>
            <a:picLocks noChangeAspect="1"/>
          </p:cNvPicPr>
          <p:nvPr/>
        </p:nvPicPr>
        <p:blipFill>
          <a:blip r:embed="rId2" cstate="print"/>
          <a:srcRect t="496" b="3998"/>
          <a:stretch>
            <a:fillRect/>
          </a:stretch>
        </p:blipFill>
        <p:spPr>
          <a:xfrm>
            <a:off x="572750" y="990599"/>
            <a:ext cx="7757160" cy="450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1130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Genomic Revolution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650" y="889000"/>
            <a:ext cx="45847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268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Imaging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0" y="1130300"/>
            <a:ext cx="6286500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722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516531" y="1228507"/>
            <a:ext cx="7908513" cy="3468031"/>
          </a:xfrm>
          <a:prstGeom prst="roundRect">
            <a:avLst>
              <a:gd name="adj" fmla="val 4188"/>
            </a:avLst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of Scale and Defragmentation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516531" y="4809554"/>
            <a:ext cx="7908513" cy="226032"/>
          </a:xfrm>
          <a:prstGeom prst="rightArrow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6730" y="5067591"/>
            <a:ext cx="83971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Subcellular	         Cellular	 Tissue	   Whole Brain	CNS             Peripheral(?) 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09" y="3667867"/>
            <a:ext cx="773083" cy="6781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09" y="2960911"/>
            <a:ext cx="773083" cy="6366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896" y="3715890"/>
            <a:ext cx="863284" cy="6781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896" y="2928578"/>
            <a:ext cx="863284" cy="6466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189" y="1613810"/>
            <a:ext cx="1286420" cy="385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916" y="2151096"/>
            <a:ext cx="869264" cy="6511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70" y="2332585"/>
            <a:ext cx="773083" cy="56519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06" t="37107" r="28915" b="40705"/>
          <a:stretch/>
        </p:blipFill>
        <p:spPr bwMode="auto">
          <a:xfrm>
            <a:off x="3003629" y="3678576"/>
            <a:ext cx="1130785" cy="629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44" y="2588105"/>
            <a:ext cx="867285" cy="867285"/>
          </a:xfr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44" y="3497079"/>
            <a:ext cx="861515" cy="8615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45" y="1700031"/>
            <a:ext cx="862360" cy="718634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7" t="50000" r="41580" b="25883"/>
          <a:stretch/>
        </p:blipFill>
        <p:spPr bwMode="auto">
          <a:xfrm>
            <a:off x="3033138" y="2861343"/>
            <a:ext cx="1085725" cy="676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 descr="09_IMG_4229_prepped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033138" y="2027225"/>
            <a:ext cx="1085725" cy="610721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2" t="28627" r="34518" b="35686"/>
          <a:stretch/>
        </p:blipFill>
        <p:spPr bwMode="auto">
          <a:xfrm>
            <a:off x="5505363" y="2572738"/>
            <a:ext cx="949040" cy="776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" t="44048" r="80531" b="29909"/>
          <a:stretch/>
        </p:blipFill>
        <p:spPr bwMode="auto">
          <a:xfrm>
            <a:off x="5578525" y="3434068"/>
            <a:ext cx="802717" cy="863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883" y="1773430"/>
            <a:ext cx="967999" cy="6592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876" y="2719658"/>
            <a:ext cx="1559482" cy="127651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09" y="1713027"/>
            <a:ext cx="773083" cy="57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565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Allen Institute for Brain Science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44132"/>
            <a:ext cx="8229600" cy="28842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 smtClean="0"/>
              <a:t>Accelerating understanding of the human brain in health and disease</a:t>
            </a:r>
            <a:r>
              <a:rPr lang="pt-BR" i="1" dirty="0" smtClean="0"/>
              <a:t>.</a:t>
            </a:r>
          </a:p>
          <a:p>
            <a:pPr>
              <a:spcBef>
                <a:spcPts val="1800"/>
              </a:spcBef>
              <a:buNone/>
            </a:pPr>
            <a:r>
              <a:rPr lang="en-US" sz="2200" b="1" dirty="0" smtClean="0">
                <a:solidFill>
                  <a:schemeClr val="accent1"/>
                </a:solidFill>
              </a:rPr>
              <a:t>Who we are</a:t>
            </a:r>
          </a:p>
          <a:p>
            <a:r>
              <a:rPr lang="en-US" sz="2200" dirty="0" smtClean="0"/>
              <a:t>An independent nonprofit medical research organization</a:t>
            </a:r>
          </a:p>
          <a:p>
            <a:r>
              <a:rPr lang="en-US" sz="2200" dirty="0" smtClean="0"/>
              <a:t>Advancing understanding of the brain in health and disease</a:t>
            </a:r>
          </a:p>
          <a:p>
            <a:r>
              <a:rPr lang="en-US" sz="2200" dirty="0" smtClean="0"/>
              <a:t>Project-focused, milestone-driven</a:t>
            </a:r>
          </a:p>
        </p:txBody>
      </p:sp>
    </p:spTree>
    <p:extLst>
      <p:ext uri="{BB962C8B-B14F-4D97-AF65-F5344CB8AC3E}">
        <p14:creationId xmlns:p14="http://schemas.microsoft.com/office/powerpoint/2010/main" val="13920567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Our Overarching Goal:  </a:t>
            </a:r>
            <a:br>
              <a:rPr lang="en-US" dirty="0" smtClean="0"/>
            </a:br>
            <a:r>
              <a:rPr lang="en-US" dirty="0" smtClean="0"/>
              <a:t>Moving Systematically from Left to Right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741875" y="3505200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Brain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67600" y="457200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Thought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24600" y="289560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Memory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53200" y="4038600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Behavior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00800" y="2133600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Consciousness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81200" y="312420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Cell types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62200" y="4231957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Connections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86200" y="320040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Dynamics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38600" y="2590800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Computation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95653" y="4572000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Circuits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1000" y="312420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Genes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6957" y="373380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Biochemistry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33033" y="2438400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Electrophysiology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7" name="Right Arrow 16"/>
          <p:cNvSpPr/>
          <p:nvPr/>
        </p:nvSpPr>
        <p:spPr bwMode="auto">
          <a:xfrm>
            <a:off x="762000" y="1447800"/>
            <a:ext cx="7696200" cy="533400"/>
          </a:xfrm>
          <a:prstGeom prst="rightArrow">
            <a:avLst/>
          </a:prstGeom>
          <a:solidFill>
            <a:schemeClr val="accent3"/>
          </a:solidFill>
          <a:ln>
            <a:headEnd type="none" w="med" len="med"/>
            <a:tailEnd type="none" w="med" len="med"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normalizeH="0" baseline="0">
              <a:ln>
                <a:noFill/>
              </a:ln>
              <a:solidFill>
                <a:srgbClr val="807F83"/>
              </a:solidFill>
              <a:effectLst/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76600" y="3733800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Synapses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05600" y="5070157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Language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5078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7822"/>
            <a:ext cx="8229600" cy="271645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goal of the Allen Institute for Brain Science is to accelerate the understanding of how the human brain works in health and disease.  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Using </a:t>
            </a:r>
            <a:r>
              <a:rPr lang="en-US" dirty="0"/>
              <a:t>a team science approach, we generate useful public resources, drive technological and analytical advances, and discover fundamental brain properties through integration of experiments, modeling, and theory.</a:t>
            </a:r>
            <a:endParaRPr lang="en-US" dirty="0">
              <a:solidFill>
                <a:schemeClr val="bg2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7814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39165"/>
            <a:ext cx="8229600" cy="625907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Progress so far…..</a:t>
            </a:r>
            <a:br>
              <a:rPr lang="en-US" i="1" dirty="0" smtClean="0"/>
            </a:br>
            <a:r>
              <a:rPr lang="en-US" b="0" dirty="0" smtClean="0"/>
              <a:t>ALLEN BRAIN ATLAS</a:t>
            </a:r>
            <a:r>
              <a:rPr lang="en-US" dirty="0" smtClean="0"/>
              <a:t> Online Public Resources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199" y="1236121"/>
            <a:ext cx="4258734" cy="482601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2900" b="1" dirty="0" smtClean="0">
                <a:solidFill>
                  <a:schemeClr val="accent1"/>
                </a:solidFill>
              </a:rPr>
              <a:t>Institute atlas initiatives</a:t>
            </a:r>
            <a:endParaRPr lang="en-US" sz="2900" b="1" dirty="0">
              <a:solidFill>
                <a:schemeClr val="accent1"/>
              </a:solidFill>
            </a:endParaRPr>
          </a:p>
          <a:p>
            <a:pPr marL="228600" indent="-228600"/>
            <a:r>
              <a:rPr lang="en-US" sz="2500" dirty="0" smtClean="0"/>
              <a:t>ALLEN </a:t>
            </a:r>
            <a:r>
              <a:rPr lang="en-US" sz="2500" b="1" dirty="0" smtClean="0"/>
              <a:t>Mouse Brain Atlas</a:t>
            </a:r>
          </a:p>
          <a:p>
            <a:pPr marL="228600" indent="-228600"/>
            <a:r>
              <a:rPr lang="en-US" sz="2500" dirty="0" smtClean="0"/>
              <a:t>ALLEN </a:t>
            </a:r>
            <a:r>
              <a:rPr lang="en-US" sz="2500" b="1" dirty="0" smtClean="0"/>
              <a:t>Developing Mouse Brain Atlas</a:t>
            </a:r>
          </a:p>
          <a:p>
            <a:pPr marL="228600" indent="-228600"/>
            <a:r>
              <a:rPr lang="en-US" sz="2500" dirty="0" smtClean="0"/>
              <a:t>ALLEN </a:t>
            </a:r>
            <a:r>
              <a:rPr lang="en-US" sz="2500" b="1" dirty="0" smtClean="0"/>
              <a:t>Spinal Cord Atlas</a:t>
            </a:r>
          </a:p>
          <a:p>
            <a:pPr marL="228600" indent="-228600"/>
            <a:r>
              <a:rPr lang="en-US" sz="2500" dirty="0" smtClean="0"/>
              <a:t>ALLEN </a:t>
            </a:r>
            <a:r>
              <a:rPr lang="en-US" sz="2500" b="1" dirty="0" smtClean="0"/>
              <a:t>Mouse Brain Connectivity Atlas</a:t>
            </a:r>
          </a:p>
          <a:p>
            <a:pPr marL="228600" indent="-228600"/>
            <a:r>
              <a:rPr lang="en-US" sz="2500" dirty="0" smtClean="0"/>
              <a:t>ALLEN </a:t>
            </a:r>
            <a:r>
              <a:rPr lang="en-US" sz="2500" b="1" dirty="0" smtClean="0"/>
              <a:t>Human Brain Atlas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900" b="1" dirty="0" smtClean="0">
                <a:solidFill>
                  <a:schemeClr val="accent1"/>
                </a:solidFill>
              </a:rPr>
              <a:t>Sponsored atlases</a:t>
            </a:r>
            <a:endParaRPr lang="en-US" sz="2900" b="1" dirty="0">
              <a:solidFill>
                <a:schemeClr val="accent1"/>
              </a:solidFill>
            </a:endParaRPr>
          </a:p>
          <a:p>
            <a:pPr marL="228600" indent="-228600"/>
            <a:r>
              <a:rPr lang="en-US" sz="2500" dirty="0" smtClean="0"/>
              <a:t>BrainSpan Atlas of the Developing Human Brain</a:t>
            </a:r>
          </a:p>
          <a:p>
            <a:pPr marL="228600" indent="-228600"/>
            <a:r>
              <a:rPr lang="en-US" sz="2500" dirty="0" smtClean="0"/>
              <a:t>NIH Blueprint Non-Human Primate (NHP) Atlas</a:t>
            </a:r>
          </a:p>
          <a:p>
            <a:pPr marL="228600" indent="-228600"/>
            <a:r>
              <a:rPr lang="en-US" sz="2500" dirty="0" smtClean="0"/>
              <a:t>Ivy Glioblastoma Atlas Project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900" b="1" dirty="0" smtClean="0">
                <a:solidFill>
                  <a:schemeClr val="accent1"/>
                </a:solidFill>
              </a:rPr>
              <a:t>Focused studies</a:t>
            </a:r>
            <a:endParaRPr lang="en-US" sz="2900" b="1" dirty="0">
              <a:solidFill>
                <a:schemeClr val="accent1"/>
              </a:solidFill>
            </a:endParaRPr>
          </a:p>
          <a:p>
            <a:pPr marL="228600" indent="-228600"/>
            <a:r>
              <a:rPr lang="en-US" sz="2500" dirty="0" smtClean="0"/>
              <a:t>Sleep Study</a:t>
            </a:r>
          </a:p>
          <a:p>
            <a:pPr marL="228600" indent="-228600"/>
            <a:r>
              <a:rPr lang="en-US" sz="2500" dirty="0" smtClean="0"/>
              <a:t>Mouse Diversity Study</a:t>
            </a:r>
          </a:p>
          <a:p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5798" y="2533417"/>
            <a:ext cx="3281336" cy="2296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2Left"/>
            <a:lightRig rig="threePt" dir="t"/>
          </a:scene3d>
          <a:sp3d extrusionH="50800"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381" y="3681759"/>
            <a:ext cx="2836995" cy="2113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2Left"/>
            <a:lightRig rig="threePt" dir="t"/>
          </a:scene3d>
          <a:sp3d extrusionH="50800"/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14495" y="4451060"/>
            <a:ext cx="2193772" cy="1933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2Left"/>
            <a:lightRig rig="threePt" dir="t"/>
          </a:scene3d>
          <a:sp3d extrusionH="50800"/>
        </p:spPr>
      </p:pic>
      <p:pic>
        <p:nvPicPr>
          <p:cNvPr id="10" name="DevMouse_Dbx1_E11.5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45552" y="5253916"/>
            <a:ext cx="1444484" cy="108336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isometricOffAxis2Left"/>
            <a:lightRig rig="threePt" dir="t"/>
          </a:scene3d>
          <a:sp3d/>
        </p:spPr>
      </p:pic>
    </p:spTree>
    <p:extLst>
      <p:ext uri="{BB962C8B-B14F-4D97-AF65-F5344CB8AC3E}">
        <p14:creationId xmlns:p14="http://schemas.microsoft.com/office/powerpoint/2010/main" val="3843944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lide_Template_Primary_rev2011_0819">
  <a:themeElements>
    <a:clrScheme name="Allen Institute">
      <a:dk1>
        <a:srgbClr val="000000"/>
      </a:dk1>
      <a:lt1>
        <a:sysClr val="window" lastClr="FFFFFF"/>
      </a:lt1>
      <a:dk2>
        <a:srgbClr val="003767"/>
      </a:dk2>
      <a:lt2>
        <a:srgbClr val="EEECE1"/>
      </a:lt2>
      <a:accent1>
        <a:srgbClr val="0079C1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Slide_Template_Primary_rev2011_0819</Template>
  <TotalTime>44820</TotalTime>
  <Words>913</Words>
  <Application>Microsoft Office PowerPoint</Application>
  <PresentationFormat>On-screen Show (4:3)</PresentationFormat>
  <Paragraphs>216</Paragraphs>
  <Slides>26</Slides>
  <Notes>0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Slide_Template_Primary_rev2011_0819</vt:lpstr>
      <vt:lpstr>Visio</vt:lpstr>
      <vt:lpstr>Neuroscience Data: Past, Present, and Future</vt:lpstr>
      <vt:lpstr>Neuroscience—the last 100 years</vt:lpstr>
      <vt:lpstr>Genomic Revolution</vt:lpstr>
      <vt:lpstr>Imaging</vt:lpstr>
      <vt:lpstr>Problem of Scale and Defragmentation</vt:lpstr>
      <vt:lpstr>Allen Institute for Brain Science</vt:lpstr>
      <vt:lpstr>Our Overarching Goal:   Moving Systematically from Left to Right</vt:lpstr>
      <vt:lpstr>Mission</vt:lpstr>
      <vt:lpstr>Progress so far….. ALLEN BRAIN ATLAS Online Public Resources</vt:lpstr>
      <vt:lpstr>PowerPoint Presentation</vt:lpstr>
      <vt:lpstr>High-throughput in situ hybridization (ISH) platform</vt:lpstr>
      <vt:lpstr>Establishing a Common Coordinate Framework for Analysis: Registration of Gene Expression Data with a Matching Reference Atlas</vt:lpstr>
      <vt:lpstr>ALLEN Developing Mouse Atlas</vt:lpstr>
      <vt:lpstr>From Mouse to Man:  Problem of Scale</vt:lpstr>
      <vt:lpstr>PowerPoint Presentation</vt:lpstr>
      <vt:lpstr>A multi-modal atlas of gene expression in adult human brain</vt:lpstr>
      <vt:lpstr>Whole brain to microarray</vt:lpstr>
      <vt:lpstr>Allen Brain Atlas Data</vt:lpstr>
      <vt:lpstr>Beyond Gene Expression:  Connectivity Atlas</vt:lpstr>
      <vt:lpstr>PowerPoint Presentation</vt:lpstr>
      <vt:lpstr>Understanding the visual system</vt:lpstr>
      <vt:lpstr>Cell Types:  Connections, Morphology, and Transcriptome</vt:lpstr>
      <vt:lpstr>Functional Studies</vt:lpstr>
      <vt:lpstr>Single Neuron Models</vt:lpstr>
      <vt:lpstr>Synaptic Models</vt:lpstr>
      <vt:lpstr>Acknowledgements</vt:lpstr>
    </vt:vector>
  </TitlesOfParts>
  <Company>The Allen Institute for Brain Science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Informatics Processing for the Allen Developing Mouse Atlas</dc:title>
  <dc:creator>Chinh Dang</dc:creator>
  <cp:lastModifiedBy>wolfram</cp:lastModifiedBy>
  <cp:revision>156</cp:revision>
  <dcterms:created xsi:type="dcterms:W3CDTF">2011-09-27T02:23:34Z</dcterms:created>
  <dcterms:modified xsi:type="dcterms:W3CDTF">2012-09-07T12:35:30Z</dcterms:modified>
</cp:coreProperties>
</file>