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tmp" ContentType="image/p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handoutMasterIdLst>
    <p:handoutMasterId r:id="rId55"/>
  </p:handoutMasterIdLst>
  <p:sldIdLst>
    <p:sldId id="256" r:id="rId2"/>
    <p:sldId id="362" r:id="rId3"/>
    <p:sldId id="366" r:id="rId4"/>
    <p:sldId id="367" r:id="rId5"/>
    <p:sldId id="368" r:id="rId6"/>
    <p:sldId id="369" r:id="rId7"/>
    <p:sldId id="374" r:id="rId8"/>
    <p:sldId id="383" r:id="rId9"/>
    <p:sldId id="384" r:id="rId10"/>
    <p:sldId id="385" r:id="rId11"/>
    <p:sldId id="386" r:id="rId12"/>
    <p:sldId id="387" r:id="rId13"/>
    <p:sldId id="388" r:id="rId14"/>
    <p:sldId id="389" r:id="rId15"/>
    <p:sldId id="390" r:id="rId16"/>
    <p:sldId id="391" r:id="rId17"/>
    <p:sldId id="392" r:id="rId18"/>
    <p:sldId id="393" r:id="rId19"/>
    <p:sldId id="395" r:id="rId20"/>
    <p:sldId id="376" r:id="rId21"/>
    <p:sldId id="377" r:id="rId22"/>
    <p:sldId id="378" r:id="rId23"/>
    <p:sldId id="396" r:id="rId24"/>
    <p:sldId id="381" r:id="rId25"/>
    <p:sldId id="309" r:id="rId26"/>
    <p:sldId id="310" r:id="rId27"/>
    <p:sldId id="324" r:id="rId28"/>
    <p:sldId id="325" r:id="rId29"/>
    <p:sldId id="346" r:id="rId30"/>
    <p:sldId id="347" r:id="rId31"/>
    <p:sldId id="348" r:id="rId32"/>
    <p:sldId id="349" r:id="rId33"/>
    <p:sldId id="350" r:id="rId34"/>
    <p:sldId id="351" r:id="rId35"/>
    <p:sldId id="352" r:id="rId36"/>
    <p:sldId id="353" r:id="rId37"/>
    <p:sldId id="354" r:id="rId38"/>
    <p:sldId id="355" r:id="rId39"/>
    <p:sldId id="356" r:id="rId40"/>
    <p:sldId id="357" r:id="rId41"/>
    <p:sldId id="358" r:id="rId42"/>
    <p:sldId id="312" r:id="rId43"/>
    <p:sldId id="313" r:id="rId44"/>
    <p:sldId id="314" r:id="rId45"/>
    <p:sldId id="315" r:id="rId46"/>
    <p:sldId id="316" r:id="rId47"/>
    <p:sldId id="317" r:id="rId48"/>
    <p:sldId id="318" r:id="rId49"/>
    <p:sldId id="319" r:id="rId50"/>
    <p:sldId id="320" r:id="rId51"/>
    <p:sldId id="321" r:id="rId52"/>
    <p:sldId id="322" r:id="rId5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14" autoAdjust="0"/>
  </p:normalViewPr>
  <p:slideViewPr>
    <p:cSldViewPr snapToGrid="0" snapToObjects="1">
      <p:cViewPr varScale="1">
        <p:scale>
          <a:sx n="89" d="100"/>
          <a:sy n="89" d="100"/>
        </p:scale>
        <p:origin x="-22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842094-8977-4BCA-B862-0FDB83EE4146}" type="doc">
      <dgm:prSet loTypeId="urn:microsoft.com/office/officeart/2005/8/layout/orgChart1" loCatId="hierarchy" qsTypeId="urn:microsoft.com/office/officeart/2005/8/quickstyle/3d6" qsCatId="3D" csTypeId="urn:microsoft.com/office/officeart/2005/8/colors/accent1_2" csCatId="accent1" phldr="1"/>
      <dgm:spPr/>
    </dgm:pt>
    <dgm:pt modelId="{C455C934-7EF6-4DD3-A7AE-C66C13052E46}">
      <dgm:prSet custT="1"/>
      <dgm:spPr>
        <a:solidFill>
          <a:srgbClr val="C00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600" b="1" i="0" u="none" strike="noStrike" cap="none" normalizeH="0" baseline="0" dirty="0" smtClean="0">
              <a:ln/>
              <a:effectLst/>
              <a:latin typeface="Garamond" pitchFamily="18" charset="0"/>
              <a:cs typeface="Arial" charset="0"/>
            </a:rPr>
            <a:t>SDMX</a:t>
          </a:r>
        </a:p>
      </dgm:t>
    </dgm:pt>
    <dgm:pt modelId="{A332A608-3BE2-4532-85BD-646749492C72}" type="parTrans" cxnId="{843490D5-340D-40E6-830A-50BBCA997118}">
      <dgm:prSet/>
      <dgm:spPr/>
      <dgm:t>
        <a:bodyPr/>
        <a:lstStyle/>
        <a:p>
          <a:endParaRPr lang="en-US"/>
        </a:p>
      </dgm:t>
    </dgm:pt>
    <dgm:pt modelId="{852A654D-7EEB-4010-B579-B8FB17498841}" type="sibTrans" cxnId="{843490D5-340D-40E6-830A-50BBCA997118}">
      <dgm:prSet/>
      <dgm:spPr/>
      <dgm:t>
        <a:bodyPr/>
        <a:lstStyle/>
        <a:p>
          <a:endParaRPr lang="en-US"/>
        </a:p>
      </dgm:t>
    </dgm:pt>
    <dgm:pt modelId="{E38D56BF-45D2-4C8E-ACBC-9DF8D814F9AA}">
      <dgm:prSet/>
      <dgm:spPr>
        <a:solidFill>
          <a:srgbClr val="C00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Garamond" pitchFamily="18" charset="0"/>
              <a:cs typeface="Arial" charset="0"/>
            </a:rPr>
            <a:t>Information Model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Garamond" pitchFamily="18" charset="0"/>
              <a:cs typeface="Arial" charset="0"/>
            </a:rPr>
            <a:t>(Schemas)</a:t>
          </a:r>
        </a:p>
      </dgm:t>
    </dgm:pt>
    <dgm:pt modelId="{E250770E-91BE-400C-85C3-DD35274E482C}" type="parTrans" cxnId="{A3CC3FD9-934B-41B9-8690-8D8753598AA0}">
      <dgm:prSet/>
      <dgm:spPr>
        <a:solidFill>
          <a:srgbClr val="C00000"/>
        </a:solidFill>
        <a:ln>
          <a:solidFill>
            <a:srgbClr val="C00000"/>
          </a:solidFill>
        </a:ln>
      </dgm:spPr>
      <dgm:t>
        <a:bodyPr/>
        <a:lstStyle/>
        <a:p>
          <a:endParaRPr lang="en-US"/>
        </a:p>
      </dgm:t>
    </dgm:pt>
    <dgm:pt modelId="{2F67B524-C69E-402F-BDD0-F5708DF2F0B1}" type="sibTrans" cxnId="{A3CC3FD9-934B-41B9-8690-8D8753598AA0}">
      <dgm:prSet/>
      <dgm:spPr/>
      <dgm:t>
        <a:bodyPr/>
        <a:lstStyle/>
        <a:p>
          <a:endParaRPr lang="en-US"/>
        </a:p>
      </dgm:t>
    </dgm:pt>
    <dgm:pt modelId="{641232EA-D755-404B-ABEE-E915382C346E}">
      <dgm:prSet/>
      <dgm:spPr>
        <a:solidFill>
          <a:srgbClr val="C00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Garamond" pitchFamily="18" charset="0"/>
              <a:cs typeface="Arial" charset="0"/>
            </a:rPr>
            <a:t>Content Oriented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Garamond" pitchFamily="18" charset="0"/>
              <a:cs typeface="Arial" charset="0"/>
            </a:rPr>
            <a:t>Guidelines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Garamond" pitchFamily="18" charset="0"/>
              <a:cs typeface="Arial" charset="0"/>
            </a:rPr>
            <a:t>(Common </a:t>
          </a:r>
          <a:r>
            <a:rPr kumimoji="0" lang="en-US" b="1" i="0" u="none" strike="noStrike" cap="none" normalizeH="0" baseline="0" dirty="0" err="1" smtClean="0">
              <a:ln/>
              <a:effectLst/>
              <a:latin typeface="Garamond" pitchFamily="18" charset="0"/>
              <a:cs typeface="Arial" charset="0"/>
            </a:rPr>
            <a:t>Codelists</a:t>
          </a:r>
          <a:endParaRPr kumimoji="0" lang="en-US" b="1" i="0" u="none" strike="noStrike" cap="none" normalizeH="0" baseline="0" dirty="0" smtClean="0">
            <a:ln/>
            <a:effectLst/>
            <a:latin typeface="Garamond"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Garamond" pitchFamily="18" charset="0"/>
              <a:cs typeface="Arial" charset="0"/>
            </a:rPr>
            <a:t>And Concepts etc.)</a:t>
          </a:r>
        </a:p>
      </dgm:t>
    </dgm:pt>
    <dgm:pt modelId="{3C7EA363-221D-4A96-BB64-19E3346E4FB1}" type="parTrans" cxnId="{4ADD81BD-32A9-4549-B49D-8B675764E553}">
      <dgm:prSet/>
      <dgm:spPr>
        <a:solidFill>
          <a:srgbClr val="C00000"/>
        </a:solidFill>
        <a:ln>
          <a:solidFill>
            <a:srgbClr val="C00000"/>
          </a:solidFill>
        </a:ln>
      </dgm:spPr>
      <dgm:t>
        <a:bodyPr/>
        <a:lstStyle/>
        <a:p>
          <a:endParaRPr lang="en-US"/>
        </a:p>
      </dgm:t>
    </dgm:pt>
    <dgm:pt modelId="{6DF6C013-00A1-4BF6-BC1B-620602686C85}" type="sibTrans" cxnId="{4ADD81BD-32A9-4549-B49D-8B675764E553}">
      <dgm:prSet/>
      <dgm:spPr/>
      <dgm:t>
        <a:bodyPr/>
        <a:lstStyle/>
        <a:p>
          <a:endParaRPr lang="en-US"/>
        </a:p>
      </dgm:t>
    </dgm:pt>
    <dgm:pt modelId="{6295A0CE-24F7-4F2C-AA2D-E9B084E564D3}">
      <dgm:prSet/>
      <dgm:spPr>
        <a:solidFill>
          <a:srgbClr val="C00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Garamond" pitchFamily="18" charset="0"/>
              <a:cs typeface="Arial" charset="0"/>
            </a:rPr>
            <a:t>IT Architecture for Data Exchange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Garamond" pitchFamily="18" charset="0"/>
              <a:cs typeface="Arial" charset="0"/>
            </a:rPr>
            <a:t>(Registry &amp;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Garamond" pitchFamily="18" charset="0"/>
              <a:cs typeface="Arial" charset="0"/>
            </a:rPr>
            <a:t>Web Services)</a:t>
          </a:r>
        </a:p>
      </dgm:t>
    </dgm:pt>
    <dgm:pt modelId="{98DCD8C3-9890-42AA-A612-3C6233D7A34D}" type="sibTrans" cxnId="{6368DCD1-9EE3-4E9C-B1B1-5B50EA53EE1F}">
      <dgm:prSet/>
      <dgm:spPr/>
      <dgm:t>
        <a:bodyPr/>
        <a:lstStyle/>
        <a:p>
          <a:endParaRPr lang="en-US"/>
        </a:p>
      </dgm:t>
    </dgm:pt>
    <dgm:pt modelId="{F90C7DFB-B33A-4B2B-8B32-6AA4B110F353}" type="parTrans" cxnId="{6368DCD1-9EE3-4E9C-B1B1-5B50EA53EE1F}">
      <dgm:prSet/>
      <dgm:spPr>
        <a:solidFill>
          <a:srgbClr val="C00000"/>
        </a:solidFill>
        <a:ln>
          <a:solidFill>
            <a:srgbClr val="C00000"/>
          </a:solidFill>
        </a:ln>
      </dgm:spPr>
      <dgm:t>
        <a:bodyPr/>
        <a:lstStyle/>
        <a:p>
          <a:endParaRPr lang="en-US"/>
        </a:p>
      </dgm:t>
    </dgm:pt>
    <dgm:pt modelId="{454FC043-DEA4-4ED9-98CD-F2F5DD7A986F}" type="pres">
      <dgm:prSet presAssocID="{C5842094-8977-4BCA-B862-0FDB83EE4146}" presName="hierChild1" presStyleCnt="0">
        <dgm:presLayoutVars>
          <dgm:orgChart val="1"/>
          <dgm:chPref val="1"/>
          <dgm:dir/>
          <dgm:animOne val="branch"/>
          <dgm:animLvl val="lvl"/>
          <dgm:resizeHandles/>
        </dgm:presLayoutVars>
      </dgm:prSet>
      <dgm:spPr/>
    </dgm:pt>
    <dgm:pt modelId="{49C053E8-57A8-40A3-8B9A-52E22775061C}" type="pres">
      <dgm:prSet presAssocID="{C455C934-7EF6-4DD3-A7AE-C66C13052E46}" presName="hierRoot1" presStyleCnt="0">
        <dgm:presLayoutVars>
          <dgm:hierBranch/>
        </dgm:presLayoutVars>
      </dgm:prSet>
      <dgm:spPr/>
    </dgm:pt>
    <dgm:pt modelId="{622F5973-C7BD-4808-9517-66AF0E141D4F}" type="pres">
      <dgm:prSet presAssocID="{C455C934-7EF6-4DD3-A7AE-C66C13052E46}" presName="rootComposite1" presStyleCnt="0"/>
      <dgm:spPr/>
    </dgm:pt>
    <dgm:pt modelId="{790C436E-9432-4F7D-AF6B-8B2CCDE489A8}" type="pres">
      <dgm:prSet presAssocID="{C455C934-7EF6-4DD3-A7AE-C66C13052E46}" presName="rootText1" presStyleLbl="node0" presStyleIdx="0" presStyleCnt="1" custLinFactNeighborX="-416" custLinFactNeighborY="-87078">
        <dgm:presLayoutVars>
          <dgm:chPref val="3"/>
        </dgm:presLayoutVars>
      </dgm:prSet>
      <dgm:spPr/>
      <dgm:t>
        <a:bodyPr/>
        <a:lstStyle/>
        <a:p>
          <a:endParaRPr lang="en-US"/>
        </a:p>
      </dgm:t>
    </dgm:pt>
    <dgm:pt modelId="{F452DFD6-0BF7-4E2A-AC5C-7C92952EA93E}" type="pres">
      <dgm:prSet presAssocID="{C455C934-7EF6-4DD3-A7AE-C66C13052E46}" presName="rootConnector1" presStyleLbl="node1" presStyleIdx="0" presStyleCnt="0"/>
      <dgm:spPr/>
      <dgm:t>
        <a:bodyPr/>
        <a:lstStyle/>
        <a:p>
          <a:endParaRPr lang="en-US"/>
        </a:p>
      </dgm:t>
    </dgm:pt>
    <dgm:pt modelId="{293E7011-2055-4F3F-ACC2-8670A49BEE86}" type="pres">
      <dgm:prSet presAssocID="{C455C934-7EF6-4DD3-A7AE-C66C13052E46}" presName="hierChild2" presStyleCnt="0"/>
      <dgm:spPr/>
    </dgm:pt>
    <dgm:pt modelId="{48EA13B1-D7C9-4890-AC42-391035B61DEC}" type="pres">
      <dgm:prSet presAssocID="{E250770E-91BE-400C-85C3-DD35274E482C}" presName="Name35" presStyleLbl="parChTrans1D2" presStyleIdx="0" presStyleCnt="3"/>
      <dgm:spPr/>
      <dgm:t>
        <a:bodyPr/>
        <a:lstStyle/>
        <a:p>
          <a:endParaRPr lang="en-US"/>
        </a:p>
      </dgm:t>
    </dgm:pt>
    <dgm:pt modelId="{D83700DB-0237-4EA8-87E1-434B26167D7D}" type="pres">
      <dgm:prSet presAssocID="{E38D56BF-45D2-4C8E-ACBC-9DF8D814F9AA}" presName="hierRoot2" presStyleCnt="0">
        <dgm:presLayoutVars>
          <dgm:hierBranch/>
        </dgm:presLayoutVars>
      </dgm:prSet>
      <dgm:spPr/>
    </dgm:pt>
    <dgm:pt modelId="{6D6FA285-D629-48F6-BDB4-A6F457ECEC50}" type="pres">
      <dgm:prSet presAssocID="{E38D56BF-45D2-4C8E-ACBC-9DF8D814F9AA}" presName="rootComposite" presStyleCnt="0"/>
      <dgm:spPr/>
    </dgm:pt>
    <dgm:pt modelId="{F54A4F6E-3535-43A3-AB64-1887CB0D084D}" type="pres">
      <dgm:prSet presAssocID="{E38D56BF-45D2-4C8E-ACBC-9DF8D814F9AA}" presName="rootText" presStyleLbl="node2" presStyleIdx="0" presStyleCnt="3">
        <dgm:presLayoutVars>
          <dgm:chPref val="3"/>
        </dgm:presLayoutVars>
      </dgm:prSet>
      <dgm:spPr/>
      <dgm:t>
        <a:bodyPr/>
        <a:lstStyle/>
        <a:p>
          <a:endParaRPr lang="en-US"/>
        </a:p>
      </dgm:t>
    </dgm:pt>
    <dgm:pt modelId="{9692EAF0-749B-4FB5-9E6C-2EAF9B60E999}" type="pres">
      <dgm:prSet presAssocID="{E38D56BF-45D2-4C8E-ACBC-9DF8D814F9AA}" presName="rootConnector" presStyleLbl="node2" presStyleIdx="0" presStyleCnt="3"/>
      <dgm:spPr/>
      <dgm:t>
        <a:bodyPr/>
        <a:lstStyle/>
        <a:p>
          <a:endParaRPr lang="en-US"/>
        </a:p>
      </dgm:t>
    </dgm:pt>
    <dgm:pt modelId="{5D089738-0555-437C-8B89-68D277749ACE}" type="pres">
      <dgm:prSet presAssocID="{E38D56BF-45D2-4C8E-ACBC-9DF8D814F9AA}" presName="hierChild4" presStyleCnt="0"/>
      <dgm:spPr/>
    </dgm:pt>
    <dgm:pt modelId="{129D8047-F714-4614-9AFA-1962C4396E2E}" type="pres">
      <dgm:prSet presAssocID="{E38D56BF-45D2-4C8E-ACBC-9DF8D814F9AA}" presName="hierChild5" presStyleCnt="0"/>
      <dgm:spPr/>
    </dgm:pt>
    <dgm:pt modelId="{440AD14B-0770-4028-802E-F7968FD73F3D}" type="pres">
      <dgm:prSet presAssocID="{3C7EA363-221D-4A96-BB64-19E3346E4FB1}" presName="Name35" presStyleLbl="parChTrans1D2" presStyleIdx="1" presStyleCnt="3"/>
      <dgm:spPr/>
      <dgm:t>
        <a:bodyPr/>
        <a:lstStyle/>
        <a:p>
          <a:endParaRPr lang="en-US"/>
        </a:p>
      </dgm:t>
    </dgm:pt>
    <dgm:pt modelId="{FF0C84E9-DBC7-4DC6-9AC6-103E9B1170B2}" type="pres">
      <dgm:prSet presAssocID="{641232EA-D755-404B-ABEE-E915382C346E}" presName="hierRoot2" presStyleCnt="0">
        <dgm:presLayoutVars>
          <dgm:hierBranch/>
        </dgm:presLayoutVars>
      </dgm:prSet>
      <dgm:spPr/>
    </dgm:pt>
    <dgm:pt modelId="{066CA5F8-59CE-4055-BDA3-57B2B769C830}" type="pres">
      <dgm:prSet presAssocID="{641232EA-D755-404B-ABEE-E915382C346E}" presName="rootComposite" presStyleCnt="0"/>
      <dgm:spPr/>
    </dgm:pt>
    <dgm:pt modelId="{DD539952-A9B7-4619-8C0F-C4E766D6A6A7}" type="pres">
      <dgm:prSet presAssocID="{641232EA-D755-404B-ABEE-E915382C346E}" presName="rootText" presStyleLbl="node2" presStyleIdx="1" presStyleCnt="3" custLinFactNeighborX="0" custLinFactNeighborY="47409">
        <dgm:presLayoutVars>
          <dgm:chPref val="3"/>
        </dgm:presLayoutVars>
      </dgm:prSet>
      <dgm:spPr/>
      <dgm:t>
        <a:bodyPr/>
        <a:lstStyle/>
        <a:p>
          <a:endParaRPr lang="en-US"/>
        </a:p>
      </dgm:t>
    </dgm:pt>
    <dgm:pt modelId="{9DA16A0F-F2C1-4378-A605-92F2C0FF9D25}" type="pres">
      <dgm:prSet presAssocID="{641232EA-D755-404B-ABEE-E915382C346E}" presName="rootConnector" presStyleLbl="node2" presStyleIdx="1" presStyleCnt="3"/>
      <dgm:spPr/>
      <dgm:t>
        <a:bodyPr/>
        <a:lstStyle/>
        <a:p>
          <a:endParaRPr lang="en-US"/>
        </a:p>
      </dgm:t>
    </dgm:pt>
    <dgm:pt modelId="{69A9D120-A959-4F98-B711-38A8CC1A468F}" type="pres">
      <dgm:prSet presAssocID="{641232EA-D755-404B-ABEE-E915382C346E}" presName="hierChild4" presStyleCnt="0"/>
      <dgm:spPr/>
    </dgm:pt>
    <dgm:pt modelId="{C6A46678-4A4B-41E6-BD44-2FCF346DD3D9}" type="pres">
      <dgm:prSet presAssocID="{641232EA-D755-404B-ABEE-E915382C346E}" presName="hierChild5" presStyleCnt="0"/>
      <dgm:spPr/>
    </dgm:pt>
    <dgm:pt modelId="{C974A9BC-ACF0-4326-96AE-0867A733B99D}" type="pres">
      <dgm:prSet presAssocID="{F90C7DFB-B33A-4B2B-8B32-6AA4B110F353}" presName="Name35" presStyleLbl="parChTrans1D2" presStyleIdx="2" presStyleCnt="3"/>
      <dgm:spPr/>
      <dgm:t>
        <a:bodyPr/>
        <a:lstStyle/>
        <a:p>
          <a:endParaRPr lang="en-US"/>
        </a:p>
      </dgm:t>
    </dgm:pt>
    <dgm:pt modelId="{F961AD1B-3D90-449B-9DE4-5C8DB9CE9AC2}" type="pres">
      <dgm:prSet presAssocID="{6295A0CE-24F7-4F2C-AA2D-E9B084E564D3}" presName="hierRoot2" presStyleCnt="0">
        <dgm:presLayoutVars>
          <dgm:hierBranch/>
        </dgm:presLayoutVars>
      </dgm:prSet>
      <dgm:spPr/>
    </dgm:pt>
    <dgm:pt modelId="{04123187-D121-4D80-ABB2-59986C161BA6}" type="pres">
      <dgm:prSet presAssocID="{6295A0CE-24F7-4F2C-AA2D-E9B084E564D3}" presName="rootComposite" presStyleCnt="0"/>
      <dgm:spPr/>
    </dgm:pt>
    <dgm:pt modelId="{EB32608B-57D3-4779-A94A-894DAD3C15AB}" type="pres">
      <dgm:prSet presAssocID="{6295A0CE-24F7-4F2C-AA2D-E9B084E564D3}" presName="rootText" presStyleLbl="node2" presStyleIdx="2" presStyleCnt="3" custLinFactNeighborX="23" custLinFactNeighborY="1803">
        <dgm:presLayoutVars>
          <dgm:chPref val="3"/>
        </dgm:presLayoutVars>
      </dgm:prSet>
      <dgm:spPr/>
      <dgm:t>
        <a:bodyPr/>
        <a:lstStyle/>
        <a:p>
          <a:endParaRPr lang="en-US"/>
        </a:p>
      </dgm:t>
    </dgm:pt>
    <dgm:pt modelId="{FE2BA4AE-8100-4791-A282-2C4CCEF49FFB}" type="pres">
      <dgm:prSet presAssocID="{6295A0CE-24F7-4F2C-AA2D-E9B084E564D3}" presName="rootConnector" presStyleLbl="node2" presStyleIdx="2" presStyleCnt="3"/>
      <dgm:spPr/>
      <dgm:t>
        <a:bodyPr/>
        <a:lstStyle/>
        <a:p>
          <a:endParaRPr lang="en-US"/>
        </a:p>
      </dgm:t>
    </dgm:pt>
    <dgm:pt modelId="{EEC611D3-C7D0-4E2B-B149-0A4C52D03310}" type="pres">
      <dgm:prSet presAssocID="{6295A0CE-24F7-4F2C-AA2D-E9B084E564D3}" presName="hierChild4" presStyleCnt="0"/>
      <dgm:spPr/>
    </dgm:pt>
    <dgm:pt modelId="{2375E8AE-A4EA-47B0-A8A9-3CA7FEC8D152}" type="pres">
      <dgm:prSet presAssocID="{6295A0CE-24F7-4F2C-AA2D-E9B084E564D3}" presName="hierChild5" presStyleCnt="0"/>
      <dgm:spPr/>
    </dgm:pt>
    <dgm:pt modelId="{FAE81F91-CA28-4EA0-A0B4-72F3B7B823B8}" type="pres">
      <dgm:prSet presAssocID="{C455C934-7EF6-4DD3-A7AE-C66C13052E46}" presName="hierChild3" presStyleCnt="0"/>
      <dgm:spPr/>
    </dgm:pt>
  </dgm:ptLst>
  <dgm:cxnLst>
    <dgm:cxn modelId="{9945B239-4FF2-624B-9A22-21DD39D7EC06}" type="presOf" srcId="{E250770E-91BE-400C-85C3-DD35274E482C}" destId="{48EA13B1-D7C9-4890-AC42-391035B61DEC}" srcOrd="0" destOrd="0" presId="urn:microsoft.com/office/officeart/2005/8/layout/orgChart1"/>
    <dgm:cxn modelId="{3BB25C1F-FD24-5244-A7D7-F98A19D3DB9D}" type="presOf" srcId="{6295A0CE-24F7-4F2C-AA2D-E9B084E564D3}" destId="{EB32608B-57D3-4779-A94A-894DAD3C15AB}" srcOrd="0" destOrd="0" presId="urn:microsoft.com/office/officeart/2005/8/layout/orgChart1"/>
    <dgm:cxn modelId="{0B38EE03-5F48-E345-BF19-111F8A1F84AF}" type="presOf" srcId="{E38D56BF-45D2-4C8E-ACBC-9DF8D814F9AA}" destId="{F54A4F6E-3535-43A3-AB64-1887CB0D084D}" srcOrd="0" destOrd="0" presId="urn:microsoft.com/office/officeart/2005/8/layout/orgChart1"/>
    <dgm:cxn modelId="{4ADD81BD-32A9-4549-B49D-8B675764E553}" srcId="{C455C934-7EF6-4DD3-A7AE-C66C13052E46}" destId="{641232EA-D755-404B-ABEE-E915382C346E}" srcOrd="1" destOrd="0" parTransId="{3C7EA363-221D-4A96-BB64-19E3346E4FB1}" sibTransId="{6DF6C013-00A1-4BF6-BC1B-620602686C85}"/>
    <dgm:cxn modelId="{9CB4D390-7CF0-9B4F-A231-5D2DA05E505E}" type="presOf" srcId="{641232EA-D755-404B-ABEE-E915382C346E}" destId="{DD539952-A9B7-4619-8C0F-C4E766D6A6A7}" srcOrd="0" destOrd="0" presId="urn:microsoft.com/office/officeart/2005/8/layout/orgChart1"/>
    <dgm:cxn modelId="{7F07F9A7-7A8A-2E47-B405-6CF6BEA1278A}" type="presOf" srcId="{C5842094-8977-4BCA-B862-0FDB83EE4146}" destId="{454FC043-DEA4-4ED9-98CD-F2F5DD7A986F}" srcOrd="0" destOrd="0" presId="urn:microsoft.com/office/officeart/2005/8/layout/orgChart1"/>
    <dgm:cxn modelId="{A10D2D34-1BB1-A54D-B2F0-5453798E8C7D}" type="presOf" srcId="{C455C934-7EF6-4DD3-A7AE-C66C13052E46}" destId="{F452DFD6-0BF7-4E2A-AC5C-7C92952EA93E}" srcOrd="1" destOrd="0" presId="urn:microsoft.com/office/officeart/2005/8/layout/orgChart1"/>
    <dgm:cxn modelId="{A8CC2AC7-4FE7-2048-BA5C-8F2D48E6D4FF}" type="presOf" srcId="{E38D56BF-45D2-4C8E-ACBC-9DF8D814F9AA}" destId="{9692EAF0-749B-4FB5-9E6C-2EAF9B60E999}" srcOrd="1" destOrd="0" presId="urn:microsoft.com/office/officeart/2005/8/layout/orgChart1"/>
    <dgm:cxn modelId="{7283B856-D544-0548-BCA0-0A0B013F9D15}" type="presOf" srcId="{F90C7DFB-B33A-4B2B-8B32-6AA4B110F353}" destId="{C974A9BC-ACF0-4326-96AE-0867A733B99D}" srcOrd="0" destOrd="0" presId="urn:microsoft.com/office/officeart/2005/8/layout/orgChart1"/>
    <dgm:cxn modelId="{07D3BA24-CA27-2D49-B952-58E08F918F8E}" type="presOf" srcId="{3C7EA363-221D-4A96-BB64-19E3346E4FB1}" destId="{440AD14B-0770-4028-802E-F7968FD73F3D}" srcOrd="0" destOrd="0" presId="urn:microsoft.com/office/officeart/2005/8/layout/orgChart1"/>
    <dgm:cxn modelId="{843490D5-340D-40E6-830A-50BBCA997118}" srcId="{C5842094-8977-4BCA-B862-0FDB83EE4146}" destId="{C455C934-7EF6-4DD3-A7AE-C66C13052E46}" srcOrd="0" destOrd="0" parTransId="{A332A608-3BE2-4532-85BD-646749492C72}" sibTransId="{852A654D-7EEB-4010-B579-B8FB17498841}"/>
    <dgm:cxn modelId="{F9CC878A-F186-F948-9ACE-A917AEAC3C17}" type="presOf" srcId="{C455C934-7EF6-4DD3-A7AE-C66C13052E46}" destId="{790C436E-9432-4F7D-AF6B-8B2CCDE489A8}" srcOrd="0" destOrd="0" presId="urn:microsoft.com/office/officeart/2005/8/layout/orgChart1"/>
    <dgm:cxn modelId="{A3CC3FD9-934B-41B9-8690-8D8753598AA0}" srcId="{C455C934-7EF6-4DD3-A7AE-C66C13052E46}" destId="{E38D56BF-45D2-4C8E-ACBC-9DF8D814F9AA}" srcOrd="0" destOrd="0" parTransId="{E250770E-91BE-400C-85C3-DD35274E482C}" sibTransId="{2F67B524-C69E-402F-BDD0-F5708DF2F0B1}"/>
    <dgm:cxn modelId="{B5498C32-0D58-1841-9BF3-FBF4A69F2FFB}" type="presOf" srcId="{6295A0CE-24F7-4F2C-AA2D-E9B084E564D3}" destId="{FE2BA4AE-8100-4791-A282-2C4CCEF49FFB}" srcOrd="1" destOrd="0" presId="urn:microsoft.com/office/officeart/2005/8/layout/orgChart1"/>
    <dgm:cxn modelId="{7B14D87E-E812-D54E-990F-D09965542BBC}" type="presOf" srcId="{641232EA-D755-404B-ABEE-E915382C346E}" destId="{9DA16A0F-F2C1-4378-A605-92F2C0FF9D25}" srcOrd="1" destOrd="0" presId="urn:microsoft.com/office/officeart/2005/8/layout/orgChart1"/>
    <dgm:cxn modelId="{6368DCD1-9EE3-4E9C-B1B1-5B50EA53EE1F}" srcId="{C455C934-7EF6-4DD3-A7AE-C66C13052E46}" destId="{6295A0CE-24F7-4F2C-AA2D-E9B084E564D3}" srcOrd="2" destOrd="0" parTransId="{F90C7DFB-B33A-4B2B-8B32-6AA4B110F353}" sibTransId="{98DCD8C3-9890-42AA-A612-3C6233D7A34D}"/>
    <dgm:cxn modelId="{FFCF67F1-5702-4E49-931D-21432383652E}" type="presParOf" srcId="{454FC043-DEA4-4ED9-98CD-F2F5DD7A986F}" destId="{49C053E8-57A8-40A3-8B9A-52E22775061C}" srcOrd="0" destOrd="0" presId="urn:microsoft.com/office/officeart/2005/8/layout/orgChart1"/>
    <dgm:cxn modelId="{2B8F8452-8C90-7442-89EF-00DEB04AF3B7}" type="presParOf" srcId="{49C053E8-57A8-40A3-8B9A-52E22775061C}" destId="{622F5973-C7BD-4808-9517-66AF0E141D4F}" srcOrd="0" destOrd="0" presId="urn:microsoft.com/office/officeart/2005/8/layout/orgChart1"/>
    <dgm:cxn modelId="{4DE576C6-3B62-6E4D-95B9-6E489541A686}" type="presParOf" srcId="{622F5973-C7BD-4808-9517-66AF0E141D4F}" destId="{790C436E-9432-4F7D-AF6B-8B2CCDE489A8}" srcOrd="0" destOrd="0" presId="urn:microsoft.com/office/officeart/2005/8/layout/orgChart1"/>
    <dgm:cxn modelId="{3E55CF7C-63D3-4147-BB0F-161F3916A833}" type="presParOf" srcId="{622F5973-C7BD-4808-9517-66AF0E141D4F}" destId="{F452DFD6-0BF7-4E2A-AC5C-7C92952EA93E}" srcOrd="1" destOrd="0" presId="urn:microsoft.com/office/officeart/2005/8/layout/orgChart1"/>
    <dgm:cxn modelId="{29234A2D-6C77-4E43-8E83-E70611F6AE82}" type="presParOf" srcId="{49C053E8-57A8-40A3-8B9A-52E22775061C}" destId="{293E7011-2055-4F3F-ACC2-8670A49BEE86}" srcOrd="1" destOrd="0" presId="urn:microsoft.com/office/officeart/2005/8/layout/orgChart1"/>
    <dgm:cxn modelId="{0E799486-6172-D04E-B038-C031B30A9D96}" type="presParOf" srcId="{293E7011-2055-4F3F-ACC2-8670A49BEE86}" destId="{48EA13B1-D7C9-4890-AC42-391035B61DEC}" srcOrd="0" destOrd="0" presId="urn:microsoft.com/office/officeart/2005/8/layout/orgChart1"/>
    <dgm:cxn modelId="{9783727A-F538-6144-8601-8BDAABC7D189}" type="presParOf" srcId="{293E7011-2055-4F3F-ACC2-8670A49BEE86}" destId="{D83700DB-0237-4EA8-87E1-434B26167D7D}" srcOrd="1" destOrd="0" presId="urn:microsoft.com/office/officeart/2005/8/layout/orgChart1"/>
    <dgm:cxn modelId="{0C89DFBF-C2FB-B045-898B-34750B6459E0}" type="presParOf" srcId="{D83700DB-0237-4EA8-87E1-434B26167D7D}" destId="{6D6FA285-D629-48F6-BDB4-A6F457ECEC50}" srcOrd="0" destOrd="0" presId="urn:microsoft.com/office/officeart/2005/8/layout/orgChart1"/>
    <dgm:cxn modelId="{7B931D56-02FA-224A-8425-B3781E3F3F9E}" type="presParOf" srcId="{6D6FA285-D629-48F6-BDB4-A6F457ECEC50}" destId="{F54A4F6E-3535-43A3-AB64-1887CB0D084D}" srcOrd="0" destOrd="0" presId="urn:microsoft.com/office/officeart/2005/8/layout/orgChart1"/>
    <dgm:cxn modelId="{47B3CBD9-E822-1045-A3A0-50B6D5D0D0B6}" type="presParOf" srcId="{6D6FA285-D629-48F6-BDB4-A6F457ECEC50}" destId="{9692EAF0-749B-4FB5-9E6C-2EAF9B60E999}" srcOrd="1" destOrd="0" presId="urn:microsoft.com/office/officeart/2005/8/layout/orgChart1"/>
    <dgm:cxn modelId="{A90851BB-F2EF-B44A-A8DE-491376A6FF61}" type="presParOf" srcId="{D83700DB-0237-4EA8-87E1-434B26167D7D}" destId="{5D089738-0555-437C-8B89-68D277749ACE}" srcOrd="1" destOrd="0" presId="urn:microsoft.com/office/officeart/2005/8/layout/orgChart1"/>
    <dgm:cxn modelId="{5080A687-85BB-F54A-AA9F-B124C4362F07}" type="presParOf" srcId="{D83700DB-0237-4EA8-87E1-434B26167D7D}" destId="{129D8047-F714-4614-9AFA-1962C4396E2E}" srcOrd="2" destOrd="0" presId="urn:microsoft.com/office/officeart/2005/8/layout/orgChart1"/>
    <dgm:cxn modelId="{E86E5667-D619-AE45-90EE-F174DB7DB91F}" type="presParOf" srcId="{293E7011-2055-4F3F-ACC2-8670A49BEE86}" destId="{440AD14B-0770-4028-802E-F7968FD73F3D}" srcOrd="2" destOrd="0" presId="urn:microsoft.com/office/officeart/2005/8/layout/orgChart1"/>
    <dgm:cxn modelId="{B722F0B5-75DC-4043-8ECD-A9C1E78D0C91}" type="presParOf" srcId="{293E7011-2055-4F3F-ACC2-8670A49BEE86}" destId="{FF0C84E9-DBC7-4DC6-9AC6-103E9B1170B2}" srcOrd="3" destOrd="0" presId="urn:microsoft.com/office/officeart/2005/8/layout/orgChart1"/>
    <dgm:cxn modelId="{2B0D964C-8E96-444A-97D1-1DA9325D511B}" type="presParOf" srcId="{FF0C84E9-DBC7-4DC6-9AC6-103E9B1170B2}" destId="{066CA5F8-59CE-4055-BDA3-57B2B769C830}" srcOrd="0" destOrd="0" presId="urn:microsoft.com/office/officeart/2005/8/layout/orgChart1"/>
    <dgm:cxn modelId="{77E127A1-15FC-974C-9C77-700393E6EA2C}" type="presParOf" srcId="{066CA5F8-59CE-4055-BDA3-57B2B769C830}" destId="{DD539952-A9B7-4619-8C0F-C4E766D6A6A7}" srcOrd="0" destOrd="0" presId="urn:microsoft.com/office/officeart/2005/8/layout/orgChart1"/>
    <dgm:cxn modelId="{62818B91-0F4F-2845-87F9-5E36878BCEED}" type="presParOf" srcId="{066CA5F8-59CE-4055-BDA3-57B2B769C830}" destId="{9DA16A0F-F2C1-4378-A605-92F2C0FF9D25}" srcOrd="1" destOrd="0" presId="urn:microsoft.com/office/officeart/2005/8/layout/orgChart1"/>
    <dgm:cxn modelId="{1AC7249F-98FD-7849-B0BE-4BAA0CB4B16D}" type="presParOf" srcId="{FF0C84E9-DBC7-4DC6-9AC6-103E9B1170B2}" destId="{69A9D120-A959-4F98-B711-38A8CC1A468F}" srcOrd="1" destOrd="0" presId="urn:microsoft.com/office/officeart/2005/8/layout/orgChart1"/>
    <dgm:cxn modelId="{BB580F05-D11E-5B41-88E1-1543D9FBC640}" type="presParOf" srcId="{FF0C84E9-DBC7-4DC6-9AC6-103E9B1170B2}" destId="{C6A46678-4A4B-41E6-BD44-2FCF346DD3D9}" srcOrd="2" destOrd="0" presId="urn:microsoft.com/office/officeart/2005/8/layout/orgChart1"/>
    <dgm:cxn modelId="{9D6643D4-83FA-054F-9DC9-B03228C179C0}" type="presParOf" srcId="{293E7011-2055-4F3F-ACC2-8670A49BEE86}" destId="{C974A9BC-ACF0-4326-96AE-0867A733B99D}" srcOrd="4" destOrd="0" presId="urn:microsoft.com/office/officeart/2005/8/layout/orgChart1"/>
    <dgm:cxn modelId="{F09EA8F1-9E05-0E47-A403-651DD7384824}" type="presParOf" srcId="{293E7011-2055-4F3F-ACC2-8670A49BEE86}" destId="{F961AD1B-3D90-449B-9DE4-5C8DB9CE9AC2}" srcOrd="5" destOrd="0" presId="urn:microsoft.com/office/officeart/2005/8/layout/orgChart1"/>
    <dgm:cxn modelId="{5960E676-5ED4-2342-B7BB-0F798A3C75DD}" type="presParOf" srcId="{F961AD1B-3D90-449B-9DE4-5C8DB9CE9AC2}" destId="{04123187-D121-4D80-ABB2-59986C161BA6}" srcOrd="0" destOrd="0" presId="urn:microsoft.com/office/officeart/2005/8/layout/orgChart1"/>
    <dgm:cxn modelId="{035AFC6F-C909-9347-A173-18FB01191BFF}" type="presParOf" srcId="{04123187-D121-4D80-ABB2-59986C161BA6}" destId="{EB32608B-57D3-4779-A94A-894DAD3C15AB}" srcOrd="0" destOrd="0" presId="urn:microsoft.com/office/officeart/2005/8/layout/orgChart1"/>
    <dgm:cxn modelId="{7AA02802-BF8D-F04F-90FF-9D9700759729}" type="presParOf" srcId="{04123187-D121-4D80-ABB2-59986C161BA6}" destId="{FE2BA4AE-8100-4791-A282-2C4CCEF49FFB}" srcOrd="1" destOrd="0" presId="urn:microsoft.com/office/officeart/2005/8/layout/orgChart1"/>
    <dgm:cxn modelId="{68A1C08A-DB83-E240-A70B-1BBEC3135D9F}" type="presParOf" srcId="{F961AD1B-3D90-449B-9DE4-5C8DB9CE9AC2}" destId="{EEC611D3-C7D0-4E2B-B149-0A4C52D03310}" srcOrd="1" destOrd="0" presId="urn:microsoft.com/office/officeart/2005/8/layout/orgChart1"/>
    <dgm:cxn modelId="{F842CF26-0E68-7841-B5FC-1DB3C5FC800C}" type="presParOf" srcId="{F961AD1B-3D90-449B-9DE4-5C8DB9CE9AC2}" destId="{2375E8AE-A4EA-47B0-A8A9-3CA7FEC8D152}" srcOrd="2" destOrd="0" presId="urn:microsoft.com/office/officeart/2005/8/layout/orgChart1"/>
    <dgm:cxn modelId="{F0A15886-F0D1-C141-984F-454AFD89A75D}" type="presParOf" srcId="{49C053E8-57A8-40A3-8B9A-52E22775061C}" destId="{FAE81F91-CA28-4EA0-A0B4-72F3B7B823B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762FAC-4E3D-41FE-A45B-256F9EAFD78E}" type="doc">
      <dgm:prSet loTypeId="urn:microsoft.com/office/officeart/2005/8/layout/gear1" loCatId="process" qsTypeId="urn:microsoft.com/office/officeart/2005/8/quickstyle/simple1" qsCatId="simple" csTypeId="urn:microsoft.com/office/officeart/2005/8/colors/accent1_2" csCatId="accent1" phldr="1"/>
      <dgm:spPr/>
    </dgm:pt>
    <dgm:pt modelId="{7C5B13BD-6D17-4966-9E6B-520DC1D1AD33}">
      <dgm:prSet phldrT="[Text]"/>
      <dgm:spPr/>
      <dgm:t>
        <a:bodyPr/>
        <a:lstStyle/>
        <a:p>
          <a:r>
            <a:rPr lang="en-US" dirty="0" smtClean="0"/>
            <a:t> </a:t>
          </a:r>
          <a:endParaRPr lang="en-US" dirty="0"/>
        </a:p>
      </dgm:t>
    </dgm:pt>
    <dgm:pt modelId="{4C328274-B6C0-4E47-A57D-C9130AD44BE7}" type="parTrans" cxnId="{78F152AF-2A5D-4612-AF65-05508AF3DC55}">
      <dgm:prSet/>
      <dgm:spPr/>
      <dgm:t>
        <a:bodyPr/>
        <a:lstStyle/>
        <a:p>
          <a:endParaRPr lang="en-US"/>
        </a:p>
      </dgm:t>
    </dgm:pt>
    <dgm:pt modelId="{02E35704-FDCC-40B7-B769-B565F12C7A64}" type="sibTrans" cxnId="{78F152AF-2A5D-4612-AF65-05508AF3DC55}">
      <dgm:prSet/>
      <dgm:spPr/>
      <dgm:t>
        <a:bodyPr/>
        <a:lstStyle/>
        <a:p>
          <a:endParaRPr lang="en-US"/>
        </a:p>
      </dgm:t>
    </dgm:pt>
    <dgm:pt modelId="{97893200-1ACA-47B2-BBC6-09FDB74819AD}">
      <dgm:prSet phldrT="[Text]"/>
      <dgm:spPr/>
      <dgm:t>
        <a:bodyPr/>
        <a:lstStyle/>
        <a:p>
          <a:r>
            <a:rPr lang="en-US" dirty="0" smtClean="0"/>
            <a:t> </a:t>
          </a:r>
          <a:endParaRPr lang="en-US" dirty="0"/>
        </a:p>
      </dgm:t>
    </dgm:pt>
    <dgm:pt modelId="{332570B9-082E-4ABB-9C71-4195FFC0AE8B}" type="parTrans" cxnId="{8A159763-B23C-4581-81CA-B3D05B77C89F}">
      <dgm:prSet/>
      <dgm:spPr/>
      <dgm:t>
        <a:bodyPr/>
        <a:lstStyle/>
        <a:p>
          <a:endParaRPr lang="en-US"/>
        </a:p>
      </dgm:t>
    </dgm:pt>
    <dgm:pt modelId="{9D5CCA3C-858D-40FA-898B-0635D8E34814}" type="sibTrans" cxnId="{8A159763-B23C-4581-81CA-B3D05B77C89F}">
      <dgm:prSet/>
      <dgm:spPr/>
      <dgm:t>
        <a:bodyPr/>
        <a:lstStyle/>
        <a:p>
          <a:endParaRPr lang="en-US"/>
        </a:p>
      </dgm:t>
    </dgm:pt>
    <dgm:pt modelId="{2A2EC0DC-6D43-43FB-B3D0-DFA530BD4997}">
      <dgm:prSet phldrT="[Text]"/>
      <dgm:spPr/>
      <dgm:t>
        <a:bodyPr/>
        <a:lstStyle/>
        <a:p>
          <a:r>
            <a:rPr lang="en-US" dirty="0" smtClean="0"/>
            <a:t> </a:t>
          </a:r>
          <a:endParaRPr lang="en-US" dirty="0"/>
        </a:p>
      </dgm:t>
    </dgm:pt>
    <dgm:pt modelId="{D6F48470-E26F-4903-B8C7-1E8A3A9D4481}" type="parTrans" cxnId="{267DF28E-C611-4E1B-9B91-422981E1E046}">
      <dgm:prSet/>
      <dgm:spPr/>
      <dgm:t>
        <a:bodyPr/>
        <a:lstStyle/>
        <a:p>
          <a:endParaRPr lang="en-US"/>
        </a:p>
      </dgm:t>
    </dgm:pt>
    <dgm:pt modelId="{CC57BB46-1692-4AF2-A32A-4B2AEAC0554C}" type="sibTrans" cxnId="{267DF28E-C611-4E1B-9B91-422981E1E046}">
      <dgm:prSet/>
      <dgm:spPr/>
      <dgm:t>
        <a:bodyPr/>
        <a:lstStyle/>
        <a:p>
          <a:endParaRPr lang="en-US"/>
        </a:p>
      </dgm:t>
    </dgm:pt>
    <dgm:pt modelId="{3206477B-CC7D-45C8-95BE-03196D52D6C3}" type="pres">
      <dgm:prSet presAssocID="{7B762FAC-4E3D-41FE-A45B-256F9EAFD78E}" presName="composite" presStyleCnt="0">
        <dgm:presLayoutVars>
          <dgm:chMax val="3"/>
          <dgm:animLvl val="lvl"/>
          <dgm:resizeHandles val="exact"/>
        </dgm:presLayoutVars>
      </dgm:prSet>
      <dgm:spPr/>
    </dgm:pt>
    <dgm:pt modelId="{ABEEAC14-488A-4A35-90B1-96BB77C681DE}" type="pres">
      <dgm:prSet presAssocID="{7C5B13BD-6D17-4966-9E6B-520DC1D1AD33}" presName="gear1" presStyleLbl="node1" presStyleIdx="0" presStyleCnt="3">
        <dgm:presLayoutVars>
          <dgm:chMax val="1"/>
          <dgm:bulletEnabled val="1"/>
        </dgm:presLayoutVars>
      </dgm:prSet>
      <dgm:spPr/>
      <dgm:t>
        <a:bodyPr/>
        <a:lstStyle/>
        <a:p>
          <a:endParaRPr lang="en-US"/>
        </a:p>
      </dgm:t>
    </dgm:pt>
    <dgm:pt modelId="{B8459421-8B51-4A12-8746-B83BD0CCD886}" type="pres">
      <dgm:prSet presAssocID="{7C5B13BD-6D17-4966-9E6B-520DC1D1AD33}" presName="gear1srcNode" presStyleLbl="node1" presStyleIdx="0" presStyleCnt="3"/>
      <dgm:spPr/>
      <dgm:t>
        <a:bodyPr/>
        <a:lstStyle/>
        <a:p>
          <a:endParaRPr lang="en-US"/>
        </a:p>
      </dgm:t>
    </dgm:pt>
    <dgm:pt modelId="{C0841FF4-8BD1-469B-9E94-5E828201030E}" type="pres">
      <dgm:prSet presAssocID="{7C5B13BD-6D17-4966-9E6B-520DC1D1AD33}" presName="gear1dstNode" presStyleLbl="node1" presStyleIdx="0" presStyleCnt="3"/>
      <dgm:spPr/>
      <dgm:t>
        <a:bodyPr/>
        <a:lstStyle/>
        <a:p>
          <a:endParaRPr lang="en-US"/>
        </a:p>
      </dgm:t>
    </dgm:pt>
    <dgm:pt modelId="{CC08E210-B7E9-4096-A265-8F7207EDCC08}" type="pres">
      <dgm:prSet presAssocID="{97893200-1ACA-47B2-BBC6-09FDB74819AD}" presName="gear2" presStyleLbl="node1" presStyleIdx="1" presStyleCnt="3">
        <dgm:presLayoutVars>
          <dgm:chMax val="1"/>
          <dgm:bulletEnabled val="1"/>
        </dgm:presLayoutVars>
      </dgm:prSet>
      <dgm:spPr/>
      <dgm:t>
        <a:bodyPr/>
        <a:lstStyle/>
        <a:p>
          <a:endParaRPr lang="en-US"/>
        </a:p>
      </dgm:t>
    </dgm:pt>
    <dgm:pt modelId="{378755CF-8F79-4969-B0D8-382617E9CF7B}" type="pres">
      <dgm:prSet presAssocID="{97893200-1ACA-47B2-BBC6-09FDB74819AD}" presName="gear2srcNode" presStyleLbl="node1" presStyleIdx="1" presStyleCnt="3"/>
      <dgm:spPr/>
      <dgm:t>
        <a:bodyPr/>
        <a:lstStyle/>
        <a:p>
          <a:endParaRPr lang="en-US"/>
        </a:p>
      </dgm:t>
    </dgm:pt>
    <dgm:pt modelId="{B31E4670-675B-441F-A5FB-5554BAEE61D1}" type="pres">
      <dgm:prSet presAssocID="{97893200-1ACA-47B2-BBC6-09FDB74819AD}" presName="gear2dstNode" presStyleLbl="node1" presStyleIdx="1" presStyleCnt="3"/>
      <dgm:spPr/>
      <dgm:t>
        <a:bodyPr/>
        <a:lstStyle/>
        <a:p>
          <a:endParaRPr lang="en-US"/>
        </a:p>
      </dgm:t>
    </dgm:pt>
    <dgm:pt modelId="{221C4F5B-69D8-44E3-BC1A-6DFB1BCE5164}" type="pres">
      <dgm:prSet presAssocID="{2A2EC0DC-6D43-43FB-B3D0-DFA530BD4997}" presName="gear3" presStyleLbl="node1" presStyleIdx="2" presStyleCnt="3"/>
      <dgm:spPr/>
      <dgm:t>
        <a:bodyPr/>
        <a:lstStyle/>
        <a:p>
          <a:endParaRPr lang="en-US"/>
        </a:p>
      </dgm:t>
    </dgm:pt>
    <dgm:pt modelId="{DD4B99D8-066D-4CBD-9379-553F1B2D71BB}" type="pres">
      <dgm:prSet presAssocID="{2A2EC0DC-6D43-43FB-B3D0-DFA530BD4997}" presName="gear3tx" presStyleLbl="node1" presStyleIdx="2" presStyleCnt="3">
        <dgm:presLayoutVars>
          <dgm:chMax val="1"/>
          <dgm:bulletEnabled val="1"/>
        </dgm:presLayoutVars>
      </dgm:prSet>
      <dgm:spPr/>
      <dgm:t>
        <a:bodyPr/>
        <a:lstStyle/>
        <a:p>
          <a:endParaRPr lang="en-US"/>
        </a:p>
      </dgm:t>
    </dgm:pt>
    <dgm:pt modelId="{13A2435C-A9B8-45BE-8FB3-7F7107AB943D}" type="pres">
      <dgm:prSet presAssocID="{2A2EC0DC-6D43-43FB-B3D0-DFA530BD4997}" presName="gear3srcNode" presStyleLbl="node1" presStyleIdx="2" presStyleCnt="3"/>
      <dgm:spPr/>
      <dgm:t>
        <a:bodyPr/>
        <a:lstStyle/>
        <a:p>
          <a:endParaRPr lang="en-US"/>
        </a:p>
      </dgm:t>
    </dgm:pt>
    <dgm:pt modelId="{C0041CDB-1BEF-465C-989A-71EAC8D7B5AE}" type="pres">
      <dgm:prSet presAssocID="{2A2EC0DC-6D43-43FB-B3D0-DFA530BD4997}" presName="gear3dstNode" presStyleLbl="node1" presStyleIdx="2" presStyleCnt="3"/>
      <dgm:spPr/>
      <dgm:t>
        <a:bodyPr/>
        <a:lstStyle/>
        <a:p>
          <a:endParaRPr lang="en-US"/>
        </a:p>
      </dgm:t>
    </dgm:pt>
    <dgm:pt modelId="{C4A6912A-476A-4770-9EF3-A6B45A11CE6C}" type="pres">
      <dgm:prSet presAssocID="{02E35704-FDCC-40B7-B769-B565F12C7A64}" presName="connector1" presStyleLbl="sibTrans2D1" presStyleIdx="0" presStyleCnt="3"/>
      <dgm:spPr/>
      <dgm:t>
        <a:bodyPr/>
        <a:lstStyle/>
        <a:p>
          <a:endParaRPr lang="en-US"/>
        </a:p>
      </dgm:t>
    </dgm:pt>
    <dgm:pt modelId="{092E268F-EF04-4917-AE5A-AC7E15B2143C}" type="pres">
      <dgm:prSet presAssocID="{9D5CCA3C-858D-40FA-898B-0635D8E34814}" presName="connector2" presStyleLbl="sibTrans2D1" presStyleIdx="1" presStyleCnt="3"/>
      <dgm:spPr/>
      <dgm:t>
        <a:bodyPr/>
        <a:lstStyle/>
        <a:p>
          <a:endParaRPr lang="en-US"/>
        </a:p>
      </dgm:t>
    </dgm:pt>
    <dgm:pt modelId="{A398DCD8-6EF2-4C5A-A7C4-EFF6838C5078}" type="pres">
      <dgm:prSet presAssocID="{CC57BB46-1692-4AF2-A32A-4B2AEAC0554C}" presName="connector3" presStyleLbl="sibTrans2D1" presStyleIdx="2" presStyleCnt="3"/>
      <dgm:spPr/>
      <dgm:t>
        <a:bodyPr/>
        <a:lstStyle/>
        <a:p>
          <a:endParaRPr lang="en-US"/>
        </a:p>
      </dgm:t>
    </dgm:pt>
  </dgm:ptLst>
  <dgm:cxnLst>
    <dgm:cxn modelId="{EAC42B38-FD25-B845-AB17-B2979E032642}" type="presOf" srcId="{2A2EC0DC-6D43-43FB-B3D0-DFA530BD4997}" destId="{C0041CDB-1BEF-465C-989A-71EAC8D7B5AE}" srcOrd="3" destOrd="0" presId="urn:microsoft.com/office/officeart/2005/8/layout/gear1"/>
    <dgm:cxn modelId="{A8F905C1-AE9C-C547-9089-7D8306A12008}" type="presOf" srcId="{7C5B13BD-6D17-4966-9E6B-520DC1D1AD33}" destId="{B8459421-8B51-4A12-8746-B83BD0CCD886}" srcOrd="1" destOrd="0" presId="urn:microsoft.com/office/officeart/2005/8/layout/gear1"/>
    <dgm:cxn modelId="{A4D5FEA0-783F-F941-BD3C-0C19685A9322}" type="presOf" srcId="{2A2EC0DC-6D43-43FB-B3D0-DFA530BD4997}" destId="{13A2435C-A9B8-45BE-8FB3-7F7107AB943D}" srcOrd="2" destOrd="0" presId="urn:microsoft.com/office/officeart/2005/8/layout/gear1"/>
    <dgm:cxn modelId="{78F152AF-2A5D-4612-AF65-05508AF3DC55}" srcId="{7B762FAC-4E3D-41FE-A45B-256F9EAFD78E}" destId="{7C5B13BD-6D17-4966-9E6B-520DC1D1AD33}" srcOrd="0" destOrd="0" parTransId="{4C328274-B6C0-4E47-A57D-C9130AD44BE7}" sibTransId="{02E35704-FDCC-40B7-B769-B565F12C7A64}"/>
    <dgm:cxn modelId="{76FE6BC9-68A1-AD43-9972-75D4694C6806}" type="presOf" srcId="{97893200-1ACA-47B2-BBC6-09FDB74819AD}" destId="{378755CF-8F79-4969-B0D8-382617E9CF7B}" srcOrd="1" destOrd="0" presId="urn:microsoft.com/office/officeart/2005/8/layout/gear1"/>
    <dgm:cxn modelId="{7E3960B2-670F-D241-A96C-669450487000}" type="presOf" srcId="{7C5B13BD-6D17-4966-9E6B-520DC1D1AD33}" destId="{C0841FF4-8BD1-469B-9E94-5E828201030E}" srcOrd="2" destOrd="0" presId="urn:microsoft.com/office/officeart/2005/8/layout/gear1"/>
    <dgm:cxn modelId="{636723D8-F92D-044B-B705-9926DD65F2C2}" type="presOf" srcId="{7C5B13BD-6D17-4966-9E6B-520DC1D1AD33}" destId="{ABEEAC14-488A-4A35-90B1-96BB77C681DE}" srcOrd="0" destOrd="0" presId="urn:microsoft.com/office/officeart/2005/8/layout/gear1"/>
    <dgm:cxn modelId="{B4D1635F-EF5D-3640-A0CF-E58680EC2724}" type="presOf" srcId="{2A2EC0DC-6D43-43FB-B3D0-DFA530BD4997}" destId="{DD4B99D8-066D-4CBD-9379-553F1B2D71BB}" srcOrd="1" destOrd="0" presId="urn:microsoft.com/office/officeart/2005/8/layout/gear1"/>
    <dgm:cxn modelId="{8A159763-B23C-4581-81CA-B3D05B77C89F}" srcId="{7B762FAC-4E3D-41FE-A45B-256F9EAFD78E}" destId="{97893200-1ACA-47B2-BBC6-09FDB74819AD}" srcOrd="1" destOrd="0" parTransId="{332570B9-082E-4ABB-9C71-4195FFC0AE8B}" sibTransId="{9D5CCA3C-858D-40FA-898B-0635D8E34814}"/>
    <dgm:cxn modelId="{F4BA9B7C-83D2-264D-A6BC-A52CF907AA24}" type="presOf" srcId="{97893200-1ACA-47B2-BBC6-09FDB74819AD}" destId="{CC08E210-B7E9-4096-A265-8F7207EDCC08}" srcOrd="0" destOrd="0" presId="urn:microsoft.com/office/officeart/2005/8/layout/gear1"/>
    <dgm:cxn modelId="{9BAD51B0-59B4-CD4A-ADB0-F2437A8B78D9}" type="presOf" srcId="{7B762FAC-4E3D-41FE-A45B-256F9EAFD78E}" destId="{3206477B-CC7D-45C8-95BE-03196D52D6C3}" srcOrd="0" destOrd="0" presId="urn:microsoft.com/office/officeart/2005/8/layout/gear1"/>
    <dgm:cxn modelId="{267DF28E-C611-4E1B-9B91-422981E1E046}" srcId="{7B762FAC-4E3D-41FE-A45B-256F9EAFD78E}" destId="{2A2EC0DC-6D43-43FB-B3D0-DFA530BD4997}" srcOrd="2" destOrd="0" parTransId="{D6F48470-E26F-4903-B8C7-1E8A3A9D4481}" sibTransId="{CC57BB46-1692-4AF2-A32A-4B2AEAC0554C}"/>
    <dgm:cxn modelId="{611CA700-3507-DA41-8A4B-69C0759FD9E5}" type="presOf" srcId="{9D5CCA3C-858D-40FA-898B-0635D8E34814}" destId="{092E268F-EF04-4917-AE5A-AC7E15B2143C}" srcOrd="0" destOrd="0" presId="urn:microsoft.com/office/officeart/2005/8/layout/gear1"/>
    <dgm:cxn modelId="{B0082848-3790-934A-BE06-4AFE1894C0EE}" type="presOf" srcId="{02E35704-FDCC-40B7-B769-B565F12C7A64}" destId="{C4A6912A-476A-4770-9EF3-A6B45A11CE6C}" srcOrd="0" destOrd="0" presId="urn:microsoft.com/office/officeart/2005/8/layout/gear1"/>
    <dgm:cxn modelId="{85D8B782-0D61-304D-A287-1007BDA0916C}" type="presOf" srcId="{97893200-1ACA-47B2-BBC6-09FDB74819AD}" destId="{B31E4670-675B-441F-A5FB-5554BAEE61D1}" srcOrd="2" destOrd="0" presId="urn:microsoft.com/office/officeart/2005/8/layout/gear1"/>
    <dgm:cxn modelId="{EA970E5A-4F90-E04D-AE4A-B68582C5FF36}" type="presOf" srcId="{2A2EC0DC-6D43-43FB-B3D0-DFA530BD4997}" destId="{221C4F5B-69D8-44E3-BC1A-6DFB1BCE5164}" srcOrd="0" destOrd="0" presId="urn:microsoft.com/office/officeart/2005/8/layout/gear1"/>
    <dgm:cxn modelId="{36D3CF81-206D-6044-8A74-D20D2708A08B}" type="presOf" srcId="{CC57BB46-1692-4AF2-A32A-4B2AEAC0554C}" destId="{A398DCD8-6EF2-4C5A-A7C4-EFF6838C5078}" srcOrd="0" destOrd="0" presId="urn:microsoft.com/office/officeart/2005/8/layout/gear1"/>
    <dgm:cxn modelId="{EF3DAF86-3E03-E248-B1E1-5393B66D15AE}" type="presParOf" srcId="{3206477B-CC7D-45C8-95BE-03196D52D6C3}" destId="{ABEEAC14-488A-4A35-90B1-96BB77C681DE}" srcOrd="0" destOrd="0" presId="urn:microsoft.com/office/officeart/2005/8/layout/gear1"/>
    <dgm:cxn modelId="{5B40F7F1-B251-3B4C-A832-DE44B8BAF584}" type="presParOf" srcId="{3206477B-CC7D-45C8-95BE-03196D52D6C3}" destId="{B8459421-8B51-4A12-8746-B83BD0CCD886}" srcOrd="1" destOrd="0" presId="urn:microsoft.com/office/officeart/2005/8/layout/gear1"/>
    <dgm:cxn modelId="{A00E57BF-7075-4C44-9F7F-805650B2F4D5}" type="presParOf" srcId="{3206477B-CC7D-45C8-95BE-03196D52D6C3}" destId="{C0841FF4-8BD1-469B-9E94-5E828201030E}" srcOrd="2" destOrd="0" presId="urn:microsoft.com/office/officeart/2005/8/layout/gear1"/>
    <dgm:cxn modelId="{E6C5039E-D5D9-3848-B953-2188E2162827}" type="presParOf" srcId="{3206477B-CC7D-45C8-95BE-03196D52D6C3}" destId="{CC08E210-B7E9-4096-A265-8F7207EDCC08}" srcOrd="3" destOrd="0" presId="urn:microsoft.com/office/officeart/2005/8/layout/gear1"/>
    <dgm:cxn modelId="{5C3893CC-0BD6-F443-8C38-AEC648FB9B5F}" type="presParOf" srcId="{3206477B-CC7D-45C8-95BE-03196D52D6C3}" destId="{378755CF-8F79-4969-B0D8-382617E9CF7B}" srcOrd="4" destOrd="0" presId="urn:microsoft.com/office/officeart/2005/8/layout/gear1"/>
    <dgm:cxn modelId="{042B68F9-73DE-B040-A869-438C3BCF8CB9}" type="presParOf" srcId="{3206477B-CC7D-45C8-95BE-03196D52D6C3}" destId="{B31E4670-675B-441F-A5FB-5554BAEE61D1}" srcOrd="5" destOrd="0" presId="urn:microsoft.com/office/officeart/2005/8/layout/gear1"/>
    <dgm:cxn modelId="{E0361795-D5B4-064D-9EA7-8D8C65FCCDBD}" type="presParOf" srcId="{3206477B-CC7D-45C8-95BE-03196D52D6C3}" destId="{221C4F5B-69D8-44E3-BC1A-6DFB1BCE5164}" srcOrd="6" destOrd="0" presId="urn:microsoft.com/office/officeart/2005/8/layout/gear1"/>
    <dgm:cxn modelId="{93EDAD8D-7CDB-9949-945A-A8851B0F5AAC}" type="presParOf" srcId="{3206477B-CC7D-45C8-95BE-03196D52D6C3}" destId="{DD4B99D8-066D-4CBD-9379-553F1B2D71BB}" srcOrd="7" destOrd="0" presId="urn:microsoft.com/office/officeart/2005/8/layout/gear1"/>
    <dgm:cxn modelId="{45432D03-2E49-464B-B43C-9642A143670E}" type="presParOf" srcId="{3206477B-CC7D-45C8-95BE-03196D52D6C3}" destId="{13A2435C-A9B8-45BE-8FB3-7F7107AB943D}" srcOrd="8" destOrd="0" presId="urn:microsoft.com/office/officeart/2005/8/layout/gear1"/>
    <dgm:cxn modelId="{DB3D6A26-131B-854D-98D2-067E458152CC}" type="presParOf" srcId="{3206477B-CC7D-45C8-95BE-03196D52D6C3}" destId="{C0041CDB-1BEF-465C-989A-71EAC8D7B5AE}" srcOrd="9" destOrd="0" presId="urn:microsoft.com/office/officeart/2005/8/layout/gear1"/>
    <dgm:cxn modelId="{63DCB657-A1FA-E34E-B304-B8273105ACAE}" type="presParOf" srcId="{3206477B-CC7D-45C8-95BE-03196D52D6C3}" destId="{C4A6912A-476A-4770-9EF3-A6B45A11CE6C}" srcOrd="10" destOrd="0" presId="urn:microsoft.com/office/officeart/2005/8/layout/gear1"/>
    <dgm:cxn modelId="{970D336E-07EA-BD4A-9C2D-A096CAC70096}" type="presParOf" srcId="{3206477B-CC7D-45C8-95BE-03196D52D6C3}" destId="{092E268F-EF04-4917-AE5A-AC7E15B2143C}" srcOrd="11" destOrd="0" presId="urn:microsoft.com/office/officeart/2005/8/layout/gear1"/>
    <dgm:cxn modelId="{621B3D1E-64B6-9C47-9682-512432B8F944}" type="presParOf" srcId="{3206477B-CC7D-45C8-95BE-03196D52D6C3}" destId="{A398DCD8-6EF2-4C5A-A7C4-EFF6838C5078}"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4A9BC-ACF0-4326-96AE-0867A733B99D}">
      <dsp:nvSpPr>
        <dsp:cNvPr id="0" name=""/>
        <dsp:cNvSpPr/>
      </dsp:nvSpPr>
      <dsp:spPr>
        <a:xfrm>
          <a:off x="4560878" y="1336662"/>
          <a:ext cx="3246458" cy="1749436"/>
        </a:xfrm>
        <a:custGeom>
          <a:avLst/>
          <a:gdLst/>
          <a:ahLst/>
          <a:cxnLst/>
          <a:rect l="0" t="0" r="0" b="0"/>
          <a:pathLst>
            <a:path>
              <a:moveTo>
                <a:pt x="0" y="0"/>
              </a:moveTo>
              <a:lnTo>
                <a:pt x="0" y="1468737"/>
              </a:lnTo>
              <a:lnTo>
                <a:pt x="3246458" y="1468737"/>
              </a:lnTo>
              <a:lnTo>
                <a:pt x="3246458" y="1749436"/>
              </a:lnTo>
            </a:path>
          </a:pathLst>
        </a:custGeom>
        <a:noFill/>
        <a:ln w="25400" cap="flat" cmpd="sng" algn="ctr">
          <a:solidFill>
            <a:srgbClr val="C00000"/>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440AD14B-0770-4028-802E-F7968FD73F3D}">
      <dsp:nvSpPr>
        <dsp:cNvPr id="0" name=""/>
        <dsp:cNvSpPr/>
      </dsp:nvSpPr>
      <dsp:spPr>
        <a:xfrm>
          <a:off x="4515158" y="1336662"/>
          <a:ext cx="91440" cy="2359034"/>
        </a:xfrm>
        <a:custGeom>
          <a:avLst/>
          <a:gdLst/>
          <a:ahLst/>
          <a:cxnLst/>
          <a:rect l="0" t="0" r="0" b="0"/>
          <a:pathLst>
            <a:path>
              <a:moveTo>
                <a:pt x="45720" y="0"/>
              </a:moveTo>
              <a:lnTo>
                <a:pt x="45720" y="2078335"/>
              </a:lnTo>
              <a:lnTo>
                <a:pt x="56841" y="2078335"/>
              </a:lnTo>
              <a:lnTo>
                <a:pt x="56841" y="2359034"/>
              </a:lnTo>
            </a:path>
          </a:pathLst>
        </a:custGeom>
        <a:noFill/>
        <a:ln w="25400" cap="flat" cmpd="sng" algn="ctr">
          <a:solidFill>
            <a:srgbClr val="C00000"/>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48EA13B1-D7C9-4890-AC42-391035B61DEC}">
      <dsp:nvSpPr>
        <dsp:cNvPr id="0" name=""/>
        <dsp:cNvSpPr/>
      </dsp:nvSpPr>
      <dsp:spPr>
        <a:xfrm>
          <a:off x="1337276" y="1336662"/>
          <a:ext cx="3223602" cy="1725336"/>
        </a:xfrm>
        <a:custGeom>
          <a:avLst/>
          <a:gdLst/>
          <a:ahLst/>
          <a:cxnLst/>
          <a:rect l="0" t="0" r="0" b="0"/>
          <a:pathLst>
            <a:path>
              <a:moveTo>
                <a:pt x="3223602" y="0"/>
              </a:moveTo>
              <a:lnTo>
                <a:pt x="3223602" y="1444637"/>
              </a:lnTo>
              <a:lnTo>
                <a:pt x="0" y="1444637"/>
              </a:lnTo>
              <a:lnTo>
                <a:pt x="0" y="1725336"/>
              </a:lnTo>
            </a:path>
          </a:pathLst>
        </a:custGeom>
        <a:noFill/>
        <a:ln w="25400" cap="flat" cmpd="sng" algn="ctr">
          <a:solidFill>
            <a:srgbClr val="C00000"/>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790C436E-9432-4F7D-AF6B-8B2CCDE489A8}">
      <dsp:nvSpPr>
        <dsp:cNvPr id="0" name=""/>
        <dsp:cNvSpPr/>
      </dsp:nvSpPr>
      <dsp:spPr>
        <a:xfrm>
          <a:off x="3224216" y="0"/>
          <a:ext cx="2673325" cy="1336662"/>
        </a:xfrm>
        <a:prstGeom prst="rect">
          <a:avLst/>
        </a:prstGeom>
        <a:solidFill>
          <a:srgbClr val="C000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600" b="1" i="0" u="none" strike="noStrike" kern="1200" cap="none" normalizeH="0" baseline="0" dirty="0" smtClean="0">
              <a:ln/>
              <a:effectLst/>
              <a:latin typeface="Garamond" pitchFamily="18" charset="0"/>
              <a:cs typeface="Arial" charset="0"/>
            </a:rPr>
            <a:t>SDMX</a:t>
          </a:r>
        </a:p>
      </dsp:txBody>
      <dsp:txXfrm>
        <a:off x="3224216" y="0"/>
        <a:ext cx="2673325" cy="1336662"/>
      </dsp:txXfrm>
    </dsp:sp>
    <dsp:sp modelId="{F54A4F6E-3535-43A3-AB64-1887CB0D084D}">
      <dsp:nvSpPr>
        <dsp:cNvPr id="0" name=""/>
        <dsp:cNvSpPr/>
      </dsp:nvSpPr>
      <dsp:spPr>
        <a:xfrm>
          <a:off x="613" y="3061999"/>
          <a:ext cx="2673325" cy="1336662"/>
        </a:xfrm>
        <a:prstGeom prst="rect">
          <a:avLst/>
        </a:prstGeom>
        <a:solidFill>
          <a:srgbClr val="C000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kern="1200" cap="none" normalizeH="0" baseline="0" dirty="0" smtClean="0">
              <a:ln/>
              <a:effectLst/>
              <a:latin typeface="Garamond" pitchFamily="18" charset="0"/>
              <a:cs typeface="Arial" charset="0"/>
            </a:rPr>
            <a:t>Information Model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kern="1200" cap="none" normalizeH="0" baseline="0" dirty="0" smtClean="0">
              <a:ln/>
              <a:effectLst/>
              <a:latin typeface="Garamond" pitchFamily="18" charset="0"/>
              <a:cs typeface="Arial" charset="0"/>
            </a:rPr>
            <a:t>(Schemas)</a:t>
          </a:r>
        </a:p>
      </dsp:txBody>
      <dsp:txXfrm>
        <a:off x="613" y="3061999"/>
        <a:ext cx="2673325" cy="1336662"/>
      </dsp:txXfrm>
    </dsp:sp>
    <dsp:sp modelId="{DD539952-A9B7-4619-8C0F-C4E766D6A6A7}">
      <dsp:nvSpPr>
        <dsp:cNvPr id="0" name=""/>
        <dsp:cNvSpPr/>
      </dsp:nvSpPr>
      <dsp:spPr>
        <a:xfrm>
          <a:off x="3235337" y="3695697"/>
          <a:ext cx="2673325" cy="1336662"/>
        </a:xfrm>
        <a:prstGeom prst="rect">
          <a:avLst/>
        </a:prstGeom>
        <a:solidFill>
          <a:srgbClr val="C000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kern="1200" cap="none" normalizeH="0" baseline="0" dirty="0" smtClean="0">
              <a:ln/>
              <a:effectLst/>
              <a:latin typeface="Garamond" pitchFamily="18" charset="0"/>
              <a:cs typeface="Arial" charset="0"/>
            </a:rPr>
            <a:t>Content Oriented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kern="1200" cap="none" normalizeH="0" baseline="0" dirty="0" smtClean="0">
              <a:ln/>
              <a:effectLst/>
              <a:latin typeface="Garamond" pitchFamily="18" charset="0"/>
              <a:cs typeface="Arial" charset="0"/>
            </a:rPr>
            <a:t>Guidelines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kern="1200" cap="none" normalizeH="0" baseline="0" dirty="0" smtClean="0">
              <a:ln/>
              <a:effectLst/>
              <a:latin typeface="Garamond" pitchFamily="18" charset="0"/>
              <a:cs typeface="Arial" charset="0"/>
            </a:rPr>
            <a:t>(Common </a:t>
          </a:r>
          <a:r>
            <a:rPr kumimoji="0" lang="en-US" sz="2100" b="1" i="0" u="none" strike="noStrike" kern="1200" cap="none" normalizeH="0" baseline="0" dirty="0" err="1" smtClean="0">
              <a:ln/>
              <a:effectLst/>
              <a:latin typeface="Garamond" pitchFamily="18" charset="0"/>
              <a:cs typeface="Arial" charset="0"/>
            </a:rPr>
            <a:t>Codelists</a:t>
          </a:r>
          <a:endParaRPr kumimoji="0" lang="en-US" sz="2100" b="1" i="0" u="none" strike="noStrike" kern="1200" cap="none" normalizeH="0" baseline="0" dirty="0" smtClean="0">
            <a:ln/>
            <a:effectLst/>
            <a:latin typeface="Garamond"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kern="1200" cap="none" normalizeH="0" baseline="0" dirty="0" smtClean="0">
              <a:ln/>
              <a:effectLst/>
              <a:latin typeface="Garamond" pitchFamily="18" charset="0"/>
              <a:cs typeface="Arial" charset="0"/>
            </a:rPr>
            <a:t>And Concepts etc.)</a:t>
          </a:r>
        </a:p>
      </dsp:txBody>
      <dsp:txXfrm>
        <a:off x="3235337" y="3695697"/>
        <a:ext cx="2673325" cy="1336662"/>
      </dsp:txXfrm>
    </dsp:sp>
    <dsp:sp modelId="{EB32608B-57D3-4779-A94A-894DAD3C15AB}">
      <dsp:nvSpPr>
        <dsp:cNvPr id="0" name=""/>
        <dsp:cNvSpPr/>
      </dsp:nvSpPr>
      <dsp:spPr>
        <a:xfrm>
          <a:off x="6470674" y="3086099"/>
          <a:ext cx="2673325" cy="1336662"/>
        </a:xfrm>
        <a:prstGeom prst="rect">
          <a:avLst/>
        </a:prstGeom>
        <a:solidFill>
          <a:srgbClr val="C000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kern="1200" cap="none" normalizeH="0" baseline="0" dirty="0" smtClean="0">
              <a:ln/>
              <a:effectLst/>
              <a:latin typeface="Garamond" pitchFamily="18" charset="0"/>
              <a:cs typeface="Arial" charset="0"/>
            </a:rPr>
            <a:t>IT Architecture for Data Exchange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kern="1200" cap="none" normalizeH="0" baseline="0" dirty="0" smtClean="0">
              <a:ln/>
              <a:effectLst/>
              <a:latin typeface="Garamond" pitchFamily="18" charset="0"/>
              <a:cs typeface="Arial" charset="0"/>
            </a:rPr>
            <a:t>(Registry &amp;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kern="1200" cap="none" normalizeH="0" baseline="0" dirty="0" smtClean="0">
              <a:ln/>
              <a:effectLst/>
              <a:latin typeface="Garamond" pitchFamily="18" charset="0"/>
              <a:cs typeface="Arial" charset="0"/>
            </a:rPr>
            <a:t>Web Services)</a:t>
          </a:r>
        </a:p>
      </dsp:txBody>
      <dsp:txXfrm>
        <a:off x="6470674" y="3086099"/>
        <a:ext cx="2673325" cy="13366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EAC14-488A-4A35-90B1-96BB77C681DE}">
      <dsp:nvSpPr>
        <dsp:cNvPr id="0" name=""/>
        <dsp:cNvSpPr/>
      </dsp:nvSpPr>
      <dsp:spPr>
        <a:xfrm>
          <a:off x="685800" y="1409700"/>
          <a:ext cx="838200" cy="83820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 </a:t>
          </a:r>
          <a:endParaRPr lang="en-US" sz="1800" kern="1200" dirty="0"/>
        </a:p>
      </dsp:txBody>
      <dsp:txXfrm>
        <a:off x="854315" y="1606044"/>
        <a:ext cx="501170" cy="430852"/>
      </dsp:txXfrm>
    </dsp:sp>
    <dsp:sp modelId="{CC08E210-B7E9-4096-A265-8F7207EDCC08}">
      <dsp:nvSpPr>
        <dsp:cNvPr id="0" name=""/>
        <dsp:cNvSpPr/>
      </dsp:nvSpPr>
      <dsp:spPr>
        <a:xfrm>
          <a:off x="198120" y="1211580"/>
          <a:ext cx="609600" cy="60960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 </a:t>
          </a:r>
          <a:endParaRPr lang="en-US" sz="1800" kern="1200" dirty="0"/>
        </a:p>
      </dsp:txBody>
      <dsp:txXfrm>
        <a:off x="351589" y="1365976"/>
        <a:ext cx="302662" cy="300808"/>
      </dsp:txXfrm>
    </dsp:sp>
    <dsp:sp modelId="{221C4F5B-69D8-44E3-BC1A-6DFB1BCE5164}">
      <dsp:nvSpPr>
        <dsp:cNvPr id="0" name=""/>
        <dsp:cNvSpPr/>
      </dsp:nvSpPr>
      <dsp:spPr>
        <a:xfrm rot="20700000">
          <a:off x="539558" y="791018"/>
          <a:ext cx="597283" cy="597283"/>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 </a:t>
          </a:r>
          <a:endParaRPr lang="en-US" sz="1800" kern="1200" dirty="0"/>
        </a:p>
      </dsp:txBody>
      <dsp:txXfrm rot="-20700000">
        <a:off x="670560" y="922020"/>
        <a:ext cx="335280" cy="335280"/>
      </dsp:txXfrm>
    </dsp:sp>
    <dsp:sp modelId="{C4A6912A-476A-4770-9EF3-A6B45A11CE6C}">
      <dsp:nvSpPr>
        <dsp:cNvPr id="0" name=""/>
        <dsp:cNvSpPr/>
      </dsp:nvSpPr>
      <dsp:spPr>
        <a:xfrm>
          <a:off x="595725" y="1297015"/>
          <a:ext cx="1072896" cy="1072896"/>
        </a:xfrm>
        <a:prstGeom prst="circularArrow">
          <a:avLst>
            <a:gd name="adj1" fmla="val 4687"/>
            <a:gd name="adj2" fmla="val 299029"/>
            <a:gd name="adj3" fmla="val 2375199"/>
            <a:gd name="adj4" fmla="val 1620788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2E268F-EF04-4917-AE5A-AC7E15B2143C}">
      <dsp:nvSpPr>
        <dsp:cNvPr id="0" name=""/>
        <dsp:cNvSpPr/>
      </dsp:nvSpPr>
      <dsp:spPr>
        <a:xfrm>
          <a:off x="90161" y="1088158"/>
          <a:ext cx="779526" cy="77952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98DCD8-6EF2-4C5A-A7C4-EFF6838C5078}">
      <dsp:nvSpPr>
        <dsp:cNvPr id="0" name=""/>
        <dsp:cNvSpPr/>
      </dsp:nvSpPr>
      <dsp:spPr>
        <a:xfrm>
          <a:off x="401400" y="671650"/>
          <a:ext cx="840486" cy="84048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7334F9B4-D4EC-FC44-9394-956E0B908C23}" type="datetime1">
              <a:rPr lang="en-US"/>
              <a:pPr>
                <a:defRPr/>
              </a:pPr>
              <a:t>9/6/12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C9FEC100-57EA-284D-9929-15D5401571F8}" type="slidenum">
              <a:rPr lang="en-US"/>
              <a:pPr>
                <a:defRPr/>
              </a:pPr>
              <a:t>‹#›</a:t>
            </a:fld>
            <a:endParaRPr lang="en-US"/>
          </a:p>
        </p:txBody>
      </p:sp>
    </p:spTree>
    <p:extLst>
      <p:ext uri="{BB962C8B-B14F-4D97-AF65-F5344CB8AC3E}">
        <p14:creationId xmlns:p14="http://schemas.microsoft.com/office/powerpoint/2010/main" val="758367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4EFAB92F-7CFC-E640-A658-FD88388C8957}" type="datetime1">
              <a:rPr lang="en-US"/>
              <a:pPr>
                <a:defRPr/>
              </a:pPr>
              <a:t>9/6/12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6F0629BA-DDF8-174E-B7AE-C2B9CAFFCFEF}" type="slidenum">
              <a:rPr lang="en-US"/>
              <a:pPr>
                <a:defRPr/>
              </a:pPr>
              <a:t>‹#›</a:t>
            </a:fld>
            <a:endParaRPr lang="en-US"/>
          </a:p>
        </p:txBody>
      </p:sp>
    </p:spTree>
    <p:extLst>
      <p:ext uri="{BB962C8B-B14F-4D97-AF65-F5344CB8AC3E}">
        <p14:creationId xmlns:p14="http://schemas.microsoft.com/office/powerpoint/2010/main" val="204043702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sdmx.org/"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ＭＳ Ｐゴシック" charset="0"/>
                <a:cs typeface="ＭＳ Ｐゴシック" charset="0"/>
              </a:rPr>
              <a:t>DevInfo is a UN-sponsored and endorsed data management and visualization application currently utilized by nearly 130 countries to monitor socioeconomic and financial data. The newest version, DevInfo 7.0, is web-based and contains many features that increase the accessibility and value of the data, particularly because of its powerful graphing and mapping functionality. One feature potentially of interest to the Wolfram Alpha community is DevInfo 7.0's new SDMX registry, which permits national statistical offices (NSO) to register databases that share the DevInfo data structure definition (DSD) so that they are searchable by any application that recognizes that DSD. The NSO can either upload the database to a central registry via a secure URL or it can host its own URL to be searchable through the registry. In addition to maintaining the conditional database structure, the NSO would only ensure that its database is continually visible to analysis tools.</a:t>
            </a:r>
          </a:p>
          <a:p>
            <a:endParaRPr lang="en-US" sz="1200" kern="1200" dirty="0" smtClean="0">
              <a:solidFill>
                <a:schemeClr val="tx1"/>
              </a:solidFill>
              <a:latin typeface="+mn-lt"/>
              <a:ea typeface="ＭＳ Ｐゴシック" charset="0"/>
              <a:cs typeface="ＭＳ Ｐゴシック" charset="0"/>
            </a:endParaRPr>
          </a:p>
          <a:p>
            <a:r>
              <a:rPr lang="en-US" sz="1200" kern="1200" dirty="0" smtClean="0">
                <a:solidFill>
                  <a:schemeClr val="tx1"/>
                </a:solidFill>
                <a:latin typeface="+mn-lt"/>
                <a:ea typeface="ＭＳ Ｐゴシック" charset="0"/>
                <a:cs typeface="ＭＳ Ｐゴシック" charset="0"/>
              </a:rPr>
              <a:t>Coincident with the release of DevInfo 7.0, a number of NSOs are currently developing the necessary skills to register the country-level data, which will increase the available data through the registry with each passing month. The benefits of this increased transparency will no doubt encourage other country statistical offices to join the registry, increasing access to this important information to anyone that wishes to use it.</a:t>
            </a:r>
          </a:p>
          <a:p>
            <a:endParaRPr lang="en-US" dirty="0"/>
          </a:p>
        </p:txBody>
      </p:sp>
      <p:sp>
        <p:nvSpPr>
          <p:cNvPr id="4" name="Slide Number Placeholder 3"/>
          <p:cNvSpPr>
            <a:spLocks noGrp="1"/>
          </p:cNvSpPr>
          <p:nvPr>
            <p:ph type="sldNum" sz="quarter" idx="10"/>
          </p:nvPr>
        </p:nvSpPr>
        <p:spPr/>
        <p:txBody>
          <a:bodyPr/>
          <a:lstStyle/>
          <a:p>
            <a:pPr>
              <a:defRPr/>
            </a:pPr>
            <a:fld id="{6F0629BA-DDF8-174E-B7AE-C2B9CAFFCFEF}" type="slidenum">
              <a:rPr lang="en-US" smtClean="0"/>
              <a:pPr>
                <a:defRPr/>
              </a:pPr>
              <a:t>1</a:t>
            </a:fld>
            <a:endParaRPr lang="en-US"/>
          </a:p>
        </p:txBody>
      </p:sp>
    </p:spTree>
    <p:extLst>
      <p:ext uri="{BB962C8B-B14F-4D97-AF65-F5344CB8AC3E}">
        <p14:creationId xmlns:p14="http://schemas.microsoft.com/office/powerpoint/2010/main" val="3958438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a:buFontTx/>
              <a:buChar char="•"/>
            </a:pPr>
            <a:r>
              <a:rPr lang="en-US" smtClean="0"/>
              <a:t>http compression</a:t>
            </a:r>
          </a:p>
          <a:p>
            <a:pPr marL="169863" indent="-169863">
              <a:buFontTx/>
              <a:buChar char="•"/>
            </a:pPr>
            <a:r>
              <a:rPr lang="en-US" smtClean="0"/>
              <a:t>Client caching</a:t>
            </a:r>
          </a:p>
          <a:p>
            <a:pPr marL="169863" indent="-169863">
              <a:buFontTx/>
              <a:buChar char="•"/>
            </a:pPr>
            <a:r>
              <a:rPr lang="en-US" smtClean="0"/>
              <a:t>Database stored procedures</a:t>
            </a:r>
          </a:p>
          <a:p>
            <a:pPr marL="169863" indent="-169863">
              <a:buFontTx/>
              <a:buChar char="•"/>
            </a:pPr>
            <a:endParaRPr 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0088144-AE1C-44EF-844C-0B97604FFB81}" type="slidenum">
              <a:rPr lang="en-US" smtClean="0">
                <a:solidFill>
                  <a:srgbClr val="000000"/>
                </a:solidFill>
              </a:rPr>
              <a:pPr eaLnBrk="1" hangingPunct="1"/>
              <a:t>13</a:t>
            </a:fld>
            <a:endParaRPr lang="en-US"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a:buFontTx/>
              <a:buChar char="•"/>
            </a:pPr>
            <a:r>
              <a:rPr lang="en-US" smtClean="0"/>
              <a:t>http compression</a:t>
            </a:r>
          </a:p>
          <a:p>
            <a:pPr marL="169863" indent="-169863">
              <a:buFontTx/>
              <a:buChar char="•"/>
            </a:pPr>
            <a:r>
              <a:rPr lang="en-US" smtClean="0"/>
              <a:t>Client caching</a:t>
            </a:r>
          </a:p>
          <a:p>
            <a:pPr marL="169863" indent="-169863">
              <a:buFontTx/>
              <a:buChar char="•"/>
            </a:pPr>
            <a:r>
              <a:rPr lang="en-US" smtClean="0"/>
              <a:t>Database stored procedures</a:t>
            </a:r>
          </a:p>
          <a:p>
            <a:pPr marL="169863" indent="-169863">
              <a:buFontTx/>
              <a:buChar char="•"/>
            </a:pPr>
            <a:endParaRPr 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C785912-2CEC-4C7B-9524-99D193BBA71D}" type="slidenum">
              <a:rPr lang="en-US" smtClean="0">
                <a:solidFill>
                  <a:srgbClr val="000000"/>
                </a:solidFill>
              </a:rPr>
              <a:pPr eaLnBrk="1" hangingPunct="1"/>
              <a:t>14</a:t>
            </a:fld>
            <a:endParaRPr lang="en-US"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a:buFontTx/>
              <a:buChar char="•"/>
            </a:pPr>
            <a:r>
              <a:rPr lang="en-US" smtClean="0"/>
              <a:t>http compression</a:t>
            </a:r>
          </a:p>
          <a:p>
            <a:pPr marL="169863" indent="-169863">
              <a:buFontTx/>
              <a:buChar char="•"/>
            </a:pPr>
            <a:r>
              <a:rPr lang="en-US" smtClean="0"/>
              <a:t>Client caching</a:t>
            </a:r>
          </a:p>
          <a:p>
            <a:pPr marL="169863" indent="-169863">
              <a:buFontTx/>
              <a:buChar char="•"/>
            </a:pPr>
            <a:r>
              <a:rPr lang="en-US" smtClean="0"/>
              <a:t>Database stored procedures</a:t>
            </a:r>
          </a:p>
          <a:p>
            <a:pPr marL="169863" indent="-169863">
              <a:buFontTx/>
              <a:buChar char="•"/>
            </a:pPr>
            <a:endParaRPr 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BFF2601-6378-44CF-ADF3-308A6A7089D5}" type="slidenum">
              <a:rPr lang="en-US" smtClean="0">
                <a:solidFill>
                  <a:srgbClr val="000000"/>
                </a:solidFill>
              </a:rPr>
              <a:pPr eaLnBrk="1" hangingPunct="1"/>
              <a:t>15</a:t>
            </a:fld>
            <a:endParaRPr lang="en-US"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a:buFontTx/>
              <a:buChar char="•"/>
            </a:pPr>
            <a:r>
              <a:rPr lang="en-US" smtClean="0"/>
              <a:t>http compression</a:t>
            </a:r>
          </a:p>
          <a:p>
            <a:pPr marL="169863" indent="-169863">
              <a:buFontTx/>
              <a:buChar char="•"/>
            </a:pPr>
            <a:r>
              <a:rPr lang="en-US" smtClean="0"/>
              <a:t>Client caching</a:t>
            </a:r>
          </a:p>
          <a:p>
            <a:pPr marL="169863" indent="-169863">
              <a:buFontTx/>
              <a:buChar char="•"/>
            </a:pPr>
            <a:r>
              <a:rPr lang="en-US" smtClean="0"/>
              <a:t>Database stored procedures</a:t>
            </a:r>
          </a:p>
          <a:p>
            <a:pPr marL="169863" indent="-169863">
              <a:buFontTx/>
              <a:buChar char="•"/>
            </a:pPr>
            <a:endParaRPr 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5EF5FA6-87DD-4079-ACA4-698D4928B88B}" type="slidenum">
              <a:rPr lang="en-US" smtClean="0">
                <a:solidFill>
                  <a:srgbClr val="000000"/>
                </a:solidFill>
              </a:rPr>
              <a:pPr eaLnBrk="1" hangingPunct="1"/>
              <a:t>18</a:t>
            </a:fld>
            <a:endParaRPr lang="en-US"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100F99-5EFB-44FD-8A9D-65F77D793882}" type="slidenum">
              <a:rPr lang="en-US" smtClean="0">
                <a:ea typeface="ＭＳ Ｐゴシック" pitchFamily="34" charset="-128"/>
              </a:rPr>
              <a:pPr eaLnBrk="1" hangingPunct="1"/>
              <a:t>19</a:t>
            </a:fld>
            <a:endParaRPr lang="en-US" smtClean="0">
              <a:ea typeface="ＭＳ Ｐゴシック" pitchFamily="34" charset="-128"/>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smtClean="0"/>
              <a:t>DevInfo</a:t>
            </a:r>
          </a:p>
          <a:p>
            <a:pPr eaLnBrk="1" hangingPunct="1"/>
            <a:r>
              <a:rPr lang="en-US" smtClean="0"/>
              <a:t>Facts. You decide.</a:t>
            </a:r>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A84E357-A06A-488E-914A-EB24FEB9E998}" type="slidenum">
              <a:rPr lang="en-US" smtClean="0"/>
              <a:pPr eaLnBrk="1" hangingPunct="1"/>
              <a:t>20</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Mandatory Dimensions</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68C63CB-5A74-424F-99F2-4B2BD58DD5E5}" type="slidenum">
              <a:rPr lang="en-US" smtClean="0"/>
              <a:pPr eaLnBrk="1" hangingPunct="1"/>
              <a:t>21</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2D159BB-B045-4C7E-AD76-F49C16303DB1}" type="slidenum">
              <a:rPr lang="en-US" smtClean="0"/>
              <a:pPr eaLnBrk="1" hangingPunct="1"/>
              <a:t>22</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F051F42-CF0B-4F12-B698-2A6432698BD3}" type="slidenum">
              <a:rPr lang="en-US" smtClean="0"/>
              <a:pPr eaLnBrk="1" hangingPunct="1"/>
              <a:t>23</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3152E4-588C-495E-8C1F-8D324BC38F7B}" type="slidenum">
              <a:rPr lang="en-US" smtClean="0"/>
              <a:pPr>
                <a:defRPr/>
              </a:pPr>
              <a:t>24</a:t>
            </a:fld>
            <a:endParaRPr lang="en-US"/>
          </a:p>
        </p:txBody>
      </p:sp>
    </p:spTree>
    <p:extLst>
      <p:ext uri="{BB962C8B-B14F-4D97-AF65-F5344CB8AC3E}">
        <p14:creationId xmlns:p14="http://schemas.microsoft.com/office/powerpoint/2010/main" val="1386227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dirty="0" smtClean="0"/>
              <a:t>What - </a:t>
            </a:r>
            <a:r>
              <a:rPr lang="en-US" dirty="0" smtClean="0"/>
              <a:t> “Statistical Data and Metadata Exchange”</a:t>
            </a:r>
            <a:r>
              <a:rPr lang="en-US" baseline="30000" dirty="0" smtClean="0"/>
              <a:t>1 </a:t>
            </a:r>
            <a:r>
              <a:rPr lang="en-US" dirty="0" smtClean="0"/>
              <a:t>refers to an international cooperation initiative aimed at developing and employing more efficient processes for exchange and sharing of statistical data and metadata among international organizations and their member countries. The initiative, started in 2001, is sponsored by 7 international organizations: BIS, ECB, Eurostat, IMF, OECD, UN, World Bank. It is a global standard, currently in three backwardly compatible versions: 1.0, 2.0 and 2.1. Version 2.1 is at the end of its public review stage as of April 2011. The standard is published at </a:t>
            </a:r>
            <a:r>
              <a:rPr lang="en-US" dirty="0" smtClean="0">
                <a:hlinkClick r:id="rId3"/>
              </a:rPr>
              <a:t>SDMX.org</a:t>
            </a:r>
            <a:r>
              <a:rPr lang="en-US" dirty="0" smtClean="0"/>
              <a:t>. Aim of SDMX was to develop and use more efficient processes for exchange and sharing of statistical data and metadata among international organizations and their member countries.</a:t>
            </a:r>
          </a:p>
          <a:p>
            <a:pPr eaLnBrk="1" hangingPunct="1"/>
            <a:endParaRPr lang="en-US" dirty="0" smtClean="0"/>
          </a:p>
          <a:p>
            <a:pPr eaLnBrk="1" hangingPunct="1"/>
            <a:r>
              <a:rPr lang="en-US" b="1" dirty="0" smtClean="0"/>
              <a:t>Why</a:t>
            </a:r>
            <a:r>
              <a:rPr lang="en-US" dirty="0" smtClean="0"/>
              <a:t> - Exchange has often taken place in an ad hoc manner using all kinds of formats and non-standard concepts. This creates the need for common standards and guidelines to enable more efficient processes for exchange and sharing of statistical data and metadata.</a:t>
            </a:r>
          </a:p>
          <a:p>
            <a:pPr eaLnBrk="1" hangingPunct="1"/>
            <a:r>
              <a:rPr lang="en-US" dirty="0" smtClean="0"/>
              <a:t>Discuss Issues / Challenges in normal data collection (Heterogeneous format, Excel / Binary / database – not Platform neutral, </a:t>
            </a:r>
            <a:r>
              <a:rPr lang="en-US" dirty="0" err="1" smtClean="0"/>
              <a:t>csv</a:t>
            </a:r>
            <a:r>
              <a:rPr lang="en-US" dirty="0" smtClean="0"/>
              <a:t> – lack of structural knowledge - parsing logic, Content variation – Indicator name </a:t>
            </a:r>
            <a:r>
              <a:rPr lang="en-US" dirty="0" err="1" smtClean="0"/>
              <a:t>GUIds</a:t>
            </a:r>
            <a:r>
              <a:rPr lang="en-US" dirty="0" smtClean="0"/>
              <a:t>, metadata content and structure, Manual interpretation </a:t>
            </a:r>
            <a:r>
              <a:rPr lang="en-US" dirty="0" err="1" smtClean="0"/>
              <a:t>vs</a:t>
            </a:r>
            <a:r>
              <a:rPr lang="en-US" dirty="0" smtClean="0"/>
              <a:t> automation)</a:t>
            </a:r>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 The objective is to establish a set of commonly </a:t>
            </a:r>
            <a:r>
              <a:rPr lang="en-US" sz="1200" b="0" i="0" u="none" strike="noStrike" kern="1200" baseline="0" dirty="0" err="1" smtClean="0">
                <a:solidFill>
                  <a:schemeClr val="tx1"/>
                </a:solidFill>
                <a:latin typeface="+mn-lt"/>
                <a:ea typeface="ＭＳ Ｐゴシック" charset="0"/>
                <a:cs typeface="ＭＳ Ｐゴシック" charset="0"/>
              </a:rPr>
              <a:t>recognised</a:t>
            </a:r>
            <a:r>
              <a:rPr lang="en-US" sz="1200" b="0" i="0" u="none" strike="noStrike" kern="1200" baseline="0" dirty="0" smtClean="0">
                <a:solidFill>
                  <a:schemeClr val="tx1"/>
                </a:solidFill>
                <a:latin typeface="+mn-lt"/>
                <a:ea typeface="ＭＳ Ｐゴシック" charset="0"/>
                <a:cs typeface="ＭＳ Ｐゴシック" charset="0"/>
              </a:rPr>
              <a:t> standards, adhered to by all players, making it possible not only to have easy access to statistical data, wherever these data may be, but also access to metadata that makes the data more meaningful and usable. The standards will allow national </a:t>
            </a:r>
            <a:r>
              <a:rPr lang="en-US" sz="1200" b="0" i="0" u="none" strike="noStrike" kern="1200" baseline="0" dirty="0" err="1" smtClean="0">
                <a:solidFill>
                  <a:schemeClr val="tx1"/>
                </a:solidFill>
                <a:latin typeface="+mn-lt"/>
                <a:ea typeface="ＭＳ Ｐゴシック" charset="0"/>
                <a:cs typeface="ＭＳ Ｐゴシック" charset="0"/>
              </a:rPr>
              <a:t>organisations</a:t>
            </a:r>
            <a:r>
              <a:rPr lang="en-US" sz="1200" b="0" i="0" u="none" strike="noStrike" kern="1200" baseline="0" dirty="0" smtClean="0">
                <a:solidFill>
                  <a:schemeClr val="tx1"/>
                </a:solidFill>
                <a:latin typeface="+mn-lt"/>
                <a:ea typeface="ＭＳ Ｐゴシック" charset="0"/>
                <a:cs typeface="ＭＳ Ｐゴシック" charset="0"/>
              </a:rPr>
              <a:t> to </a:t>
            </a:r>
            <a:r>
              <a:rPr lang="en-US" sz="1200" b="0" i="0" u="none" strike="noStrike" kern="1200" baseline="0" dirty="0" err="1" smtClean="0">
                <a:solidFill>
                  <a:schemeClr val="tx1"/>
                </a:solidFill>
                <a:latin typeface="+mn-lt"/>
                <a:ea typeface="ＭＳ Ｐゴシック" charset="0"/>
                <a:cs typeface="ＭＳ Ｐゴシック" charset="0"/>
              </a:rPr>
              <a:t>fulfil</a:t>
            </a:r>
            <a:r>
              <a:rPr lang="en-US" sz="1200" b="0" i="0" u="none" strike="noStrike" kern="1200" baseline="0" dirty="0" smtClean="0">
                <a:solidFill>
                  <a:schemeClr val="tx1"/>
                </a:solidFill>
                <a:latin typeface="+mn-lt"/>
                <a:ea typeface="ＭＳ Ｐゴシック" charset="0"/>
                <a:cs typeface="ＭＳ Ｐゴシック" charset="0"/>
              </a:rPr>
              <a:t> their responsibilities towards users and partners, including international </a:t>
            </a:r>
            <a:r>
              <a:rPr lang="en-US" sz="1200" b="0" i="0" u="none" strike="noStrike" kern="1200" baseline="0" dirty="0" err="1" smtClean="0">
                <a:solidFill>
                  <a:schemeClr val="tx1"/>
                </a:solidFill>
                <a:latin typeface="+mn-lt"/>
                <a:ea typeface="ＭＳ Ｐゴシック" charset="0"/>
                <a:cs typeface="ＭＳ Ｐゴシック" charset="0"/>
              </a:rPr>
              <a:t>organisations</a:t>
            </a:r>
            <a:r>
              <a:rPr lang="en-US" sz="1200" b="0" i="0" u="none" strike="noStrike" kern="1200" baseline="0" dirty="0" smtClean="0">
                <a:solidFill>
                  <a:schemeClr val="tx1"/>
                </a:solidFill>
                <a:latin typeface="+mn-lt"/>
                <a:ea typeface="ＭＳ Ｐゴシック" charset="0"/>
                <a:cs typeface="ＭＳ Ｐゴシック" charset="0"/>
              </a:rPr>
              <a:t>, in a very efficient way, among other things by using their general online databases to give access as soon as the data are released. </a:t>
            </a:r>
            <a:endParaRPr lang="en-US" dirty="0" smtClean="0"/>
          </a:p>
          <a:p>
            <a:endParaRPr lang="en-US" dirty="0" smtClean="0"/>
          </a:p>
          <a:p>
            <a:r>
              <a:rPr lang="en-US" b="1" dirty="0" smtClean="0"/>
              <a:t>How</a:t>
            </a:r>
            <a:r>
              <a:rPr lang="en-US" dirty="0" smtClean="0"/>
              <a:t> -. To achieve this goal, SDMX provides standard formats for data and metadata, together with content guidelines and an IT architecture for exchange of data and metadata. SDMX aims to ensure that metadata always come along with the data, making the information immediately understandable and useful. For this reason, the SDMX standards and guidelines deal with both data and metadata. </a:t>
            </a:r>
            <a:endParaRPr lang="en-US" dirty="0" smtClean="0">
              <a:solidFill>
                <a:srgbClr val="0070C0"/>
              </a:solidFill>
            </a:endParaRPr>
          </a:p>
          <a:p>
            <a:pPr eaLnBrk="1" hangingPunct="1"/>
            <a:endParaRPr lang="en-US" dirty="0" smtClean="0">
              <a:solidFill>
                <a:srgbClr val="0070C0"/>
              </a:solidFill>
            </a:endParaRPr>
          </a:p>
          <a:p>
            <a:endParaRPr lang="en-US" dirty="0"/>
          </a:p>
        </p:txBody>
      </p:sp>
      <p:sp>
        <p:nvSpPr>
          <p:cNvPr id="4" name="Slide Number Placeholder 3"/>
          <p:cNvSpPr>
            <a:spLocks noGrp="1"/>
          </p:cNvSpPr>
          <p:nvPr>
            <p:ph type="sldNum" sz="quarter" idx="10"/>
          </p:nvPr>
        </p:nvSpPr>
        <p:spPr/>
        <p:txBody>
          <a:bodyPr/>
          <a:lstStyle/>
          <a:p>
            <a:pPr>
              <a:defRPr/>
            </a:pPr>
            <a:fld id="{6F0629BA-DDF8-174E-B7AE-C2B9CAFFCFEF}" type="slidenum">
              <a:rPr lang="en-US" smtClean="0"/>
              <a:pPr>
                <a:defRPr/>
              </a:pPr>
              <a:t>2</a:t>
            </a:fld>
            <a:endParaRPr lang="en-US"/>
          </a:p>
        </p:txBody>
      </p:sp>
    </p:spTree>
    <p:extLst>
      <p:ext uri="{BB962C8B-B14F-4D97-AF65-F5344CB8AC3E}">
        <p14:creationId xmlns:p14="http://schemas.microsoft.com/office/powerpoint/2010/main" val="549770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7369DE-92B3-4E21-B4D1-E01A93946815}" type="slidenum">
              <a:rPr lang="en-US" smtClean="0"/>
              <a:pPr eaLnBrk="1" hangingPunct="1"/>
              <a:t>52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(9/6/12 13:40) -----</a:t>
            </a:r>
          </a:p>
          <a:p>
            <a:r>
              <a:rPr lang="en-US"/>
              <a:t>This is just scratching the surface - there is much more to harmonization - this is a simple illustration</a:t>
            </a:r>
          </a:p>
        </p:txBody>
      </p:sp>
      <p:sp>
        <p:nvSpPr>
          <p:cNvPr id="4" name="Slide Number Placeholder 3"/>
          <p:cNvSpPr>
            <a:spLocks noGrp="1"/>
          </p:cNvSpPr>
          <p:nvPr>
            <p:ph type="sldNum" sz="quarter" idx="10"/>
          </p:nvPr>
        </p:nvSpPr>
        <p:spPr/>
        <p:txBody>
          <a:bodyPr/>
          <a:lstStyle/>
          <a:p>
            <a:pPr>
              <a:defRPr/>
            </a:pPr>
            <a:fld id="{6F0629BA-DDF8-174E-B7AE-C2B9CAFFCFEF}" type="slidenum">
              <a:rPr lang="en-US" smtClean="0"/>
              <a:pPr>
                <a:defRPr/>
              </a:pPr>
              <a:t>5</a:t>
            </a:fld>
            <a:endParaRPr lang="en-US"/>
          </a:p>
        </p:txBody>
      </p:sp>
    </p:spTree>
    <p:extLst>
      <p:ext uri="{BB962C8B-B14F-4D97-AF65-F5344CB8AC3E}">
        <p14:creationId xmlns:p14="http://schemas.microsoft.com/office/powerpoint/2010/main" val="4029040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SDMX is more than a data transmission format since it answers to several questions: </a:t>
            </a:r>
          </a:p>
          <a:p>
            <a:r>
              <a:rPr lang="en-US" dirty="0" smtClean="0"/>
              <a:t> What is the information model underlying the data and metadata exchanged between the partners? </a:t>
            </a:r>
          </a:p>
          <a:p>
            <a:r>
              <a:rPr lang="en-US" dirty="0" smtClean="0"/>
              <a:t> How to increase the interoperability and statistical </a:t>
            </a:r>
            <a:r>
              <a:rPr lang="en-US" dirty="0" err="1" smtClean="0"/>
              <a:t>harmonisation</a:t>
            </a:r>
            <a:r>
              <a:rPr lang="en-US" dirty="0" smtClean="0"/>
              <a:t>? </a:t>
            </a:r>
          </a:p>
          <a:p>
            <a:r>
              <a:rPr lang="en-US" dirty="0" smtClean="0"/>
              <a:t> How to exchange the data? </a:t>
            </a:r>
          </a:p>
          <a:p>
            <a:endParaRPr lang="en-US" dirty="0" smtClean="0">
              <a:solidFill>
                <a:srgbClr val="0070C0"/>
              </a:solidFill>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6989E72-5632-4AF6-88C7-2DA6FA588DA1}" type="slidenum">
              <a:rPr lang="en-US" smtClean="0"/>
              <a:pPr eaLnBrk="1" hangingPunct="1"/>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solidFill>
                  <a:srgbClr val="0070C0"/>
                </a:solidFill>
              </a:rPr>
              <a:t>Maintenance Agency</a:t>
            </a:r>
          </a:p>
          <a:p>
            <a:pPr>
              <a:defRPr/>
            </a:pPr>
            <a:r>
              <a:rPr lang="en-US" dirty="0" smtClean="0">
                <a:solidFill>
                  <a:srgbClr val="0070C0"/>
                </a:solidFill>
              </a:rPr>
              <a:t>Define / Maintain rules for data in DSD, DFD, Constraints, </a:t>
            </a:r>
            <a:r>
              <a:rPr lang="en-US" dirty="0" err="1" smtClean="0">
                <a:solidFill>
                  <a:srgbClr val="0070C0"/>
                </a:solidFill>
              </a:rPr>
              <a:t>Codelists</a:t>
            </a:r>
            <a:r>
              <a:rPr lang="en-US" dirty="0" smtClean="0">
                <a:solidFill>
                  <a:srgbClr val="0070C0"/>
                </a:solidFill>
              </a:rPr>
              <a:t>, Concept Scheme, Data Provider Scheme, Data Consumer Scheme etc.</a:t>
            </a:r>
          </a:p>
          <a:p>
            <a:pPr>
              <a:defRPr/>
            </a:pPr>
            <a:r>
              <a:rPr lang="en-US" dirty="0" smtClean="0">
                <a:solidFill>
                  <a:srgbClr val="0070C0"/>
                </a:solidFill>
              </a:rPr>
              <a:t>Define / Maintain rules for data discovery in Category Schemes, Categorizations etc.</a:t>
            </a:r>
          </a:p>
          <a:p>
            <a:pPr eaLnBrk="1" hangingPunct="1"/>
            <a:endParaRPr lang="en-US" dirty="0" smtClean="0"/>
          </a:p>
          <a:p>
            <a:pPr marL="342870" indent="-342870">
              <a:defRPr/>
            </a:pPr>
            <a:r>
              <a:rPr lang="en-US" b="1" dirty="0" smtClean="0">
                <a:solidFill>
                  <a:srgbClr val="0070C0"/>
                </a:solidFill>
              </a:rPr>
              <a:t>Data</a:t>
            </a:r>
            <a:r>
              <a:rPr lang="en-US" b="1" baseline="0" dirty="0" smtClean="0">
                <a:solidFill>
                  <a:srgbClr val="0070C0"/>
                </a:solidFill>
              </a:rPr>
              <a:t> Provider</a:t>
            </a:r>
            <a:endParaRPr lang="en-US" b="1" dirty="0" smtClean="0">
              <a:solidFill>
                <a:srgbClr val="0070C0"/>
              </a:solidFill>
            </a:endParaRPr>
          </a:p>
          <a:p>
            <a:pPr marL="342870" indent="-342870">
              <a:defRPr/>
            </a:pPr>
            <a:r>
              <a:rPr lang="en-US" b="0" dirty="0" smtClean="0">
                <a:solidFill>
                  <a:srgbClr val="0070C0"/>
                </a:solidFill>
              </a:rPr>
              <a:t>Produces data, i</a:t>
            </a:r>
            <a:r>
              <a:rPr lang="en-US" dirty="0" smtClean="0">
                <a:solidFill>
                  <a:srgbClr val="0070C0"/>
                </a:solidFill>
              </a:rPr>
              <a:t>n a standard format compliant to SDMX schemas (Simple Data source, </a:t>
            </a:r>
            <a:r>
              <a:rPr lang="en-US" dirty="0" err="1" smtClean="0">
                <a:solidFill>
                  <a:srgbClr val="0070C0"/>
                </a:solidFill>
              </a:rPr>
              <a:t>Queryable</a:t>
            </a:r>
            <a:r>
              <a:rPr lang="en-US" dirty="0" smtClean="0">
                <a:solidFill>
                  <a:srgbClr val="0070C0"/>
                </a:solidFill>
              </a:rPr>
              <a:t> Data source), Confirming to rules compliant to a Database Structure Definition (DSD)</a:t>
            </a:r>
          </a:p>
          <a:p>
            <a:pPr marL="342870" indent="-342870">
              <a:defRPr/>
            </a:pPr>
            <a:r>
              <a:rPr lang="en-US" b="0" dirty="0" smtClean="0">
                <a:solidFill>
                  <a:srgbClr val="0070C0"/>
                </a:solidFill>
              </a:rPr>
              <a:t>Registers Data Source</a:t>
            </a:r>
          </a:p>
          <a:p>
            <a:pPr>
              <a:defRPr/>
            </a:pPr>
            <a:r>
              <a:rPr lang="en-US" baseline="0" dirty="0" smtClean="0">
                <a:solidFill>
                  <a:srgbClr val="0070C0"/>
                </a:solidFill>
              </a:rPr>
              <a:t> 	</a:t>
            </a:r>
            <a:r>
              <a:rPr lang="en-US" dirty="0" smtClean="0">
                <a:solidFill>
                  <a:srgbClr val="0070C0"/>
                </a:solidFill>
              </a:rPr>
              <a:t>Data are available for key combinations (combinations of mandatory dimensions)</a:t>
            </a:r>
          </a:p>
          <a:p>
            <a:pPr>
              <a:defRPr/>
            </a:pPr>
            <a:r>
              <a:rPr lang="en-US" dirty="0" smtClean="0">
                <a:solidFill>
                  <a:srgbClr val="0070C0"/>
                </a:solidFill>
              </a:rPr>
              <a:t>	Location of the data source (URL of web service)</a:t>
            </a:r>
          </a:p>
          <a:p>
            <a:pPr marL="342870" indent="-342870">
              <a:defRPr/>
            </a:pPr>
            <a:r>
              <a:rPr lang="en-US" b="0" dirty="0" smtClean="0">
                <a:solidFill>
                  <a:srgbClr val="0070C0"/>
                </a:solidFill>
              </a:rPr>
              <a:t>Serves data</a:t>
            </a:r>
          </a:p>
          <a:p>
            <a:pPr lvl="1">
              <a:defRPr/>
            </a:pPr>
            <a:r>
              <a:rPr lang="en-US" dirty="0" smtClean="0">
                <a:solidFill>
                  <a:srgbClr val="0070C0"/>
                </a:solidFill>
              </a:rPr>
              <a:t>As SDMX-ML schemas compliant to a DSD</a:t>
            </a:r>
          </a:p>
          <a:p>
            <a:pPr lvl="1">
              <a:defRPr/>
            </a:pPr>
            <a:r>
              <a:rPr lang="en-US" dirty="0" smtClean="0">
                <a:solidFill>
                  <a:srgbClr val="0070C0"/>
                </a:solidFill>
              </a:rPr>
              <a:t>Via a SDMX compliant web service. </a:t>
            </a:r>
          </a:p>
          <a:p>
            <a:pPr lvl="1">
              <a:defRPr/>
            </a:pPr>
            <a:r>
              <a:rPr lang="en-US" dirty="0" smtClean="0">
                <a:solidFill>
                  <a:srgbClr val="0070C0"/>
                </a:solidFill>
              </a:rPr>
              <a:t>Against registered key combinations only</a:t>
            </a:r>
          </a:p>
          <a:p>
            <a:pPr>
              <a:defRPr/>
            </a:pPr>
            <a:endParaRPr lang="en-US" dirty="0" smtClean="0">
              <a:solidFill>
                <a:srgbClr val="0070C0"/>
              </a:solidFill>
            </a:endParaRPr>
          </a:p>
          <a:p>
            <a:pPr>
              <a:defRPr/>
            </a:pPr>
            <a:endParaRPr lang="en-US" dirty="0" smtClean="0"/>
          </a:p>
          <a:p>
            <a:pPr marL="342870" indent="-342870">
              <a:defRPr/>
            </a:pPr>
            <a:r>
              <a:rPr lang="en-US" b="1" dirty="0" smtClean="0">
                <a:solidFill>
                  <a:srgbClr val="0070C0"/>
                </a:solidFill>
              </a:rPr>
              <a:t>Discover / Consumes data and metadata</a:t>
            </a:r>
          </a:p>
          <a:p>
            <a:pPr marL="342870" indent="-342870">
              <a:buFont typeface="Arial" charset="0"/>
              <a:buChar char="•"/>
              <a:defRPr/>
            </a:pPr>
            <a:r>
              <a:rPr lang="en-US" dirty="0" smtClean="0">
                <a:solidFill>
                  <a:srgbClr val="0070C0"/>
                </a:solidFill>
              </a:rPr>
              <a:t>Available in a standard format i.e. compliant to SDMX schemas.</a:t>
            </a:r>
          </a:p>
          <a:p>
            <a:pPr marL="342870" indent="-342870">
              <a:buFont typeface="Arial" charset="0"/>
              <a:buChar char="•"/>
              <a:defRPr/>
            </a:pPr>
            <a:r>
              <a:rPr lang="en-US" dirty="0" smtClean="0">
                <a:solidFill>
                  <a:srgbClr val="0070C0"/>
                </a:solidFill>
              </a:rPr>
              <a:t>Confirming to some rules i.e. compliant to a DSD.</a:t>
            </a:r>
          </a:p>
          <a:p>
            <a:pPr marL="342870" indent="-342870">
              <a:defRPr/>
            </a:pPr>
            <a:endParaRPr lang="en-US" dirty="0" smtClean="0">
              <a:solidFill>
                <a:srgbClr val="0070C0"/>
              </a:solidFill>
            </a:endParaRPr>
          </a:p>
          <a:p>
            <a:pPr marL="342870" indent="-342870">
              <a:defRPr/>
            </a:pPr>
            <a:r>
              <a:rPr lang="en-US" b="1" dirty="0" smtClean="0">
                <a:solidFill>
                  <a:srgbClr val="0070C0"/>
                </a:solidFill>
              </a:rPr>
              <a:t>Subscribers are notified</a:t>
            </a:r>
          </a:p>
          <a:p>
            <a:pPr marL="342870" indent="-342870">
              <a:buFont typeface="Arial" charset="0"/>
              <a:buChar char="•"/>
              <a:defRPr/>
            </a:pPr>
            <a:r>
              <a:rPr lang="en-US" dirty="0" smtClean="0">
                <a:solidFill>
                  <a:srgbClr val="0070C0"/>
                </a:solidFill>
              </a:rPr>
              <a:t>When new data are made available</a:t>
            </a:r>
          </a:p>
          <a:p>
            <a:pPr marL="342870" indent="-342870">
              <a:buFont typeface="Arial" charset="0"/>
              <a:buChar char="•"/>
              <a:defRPr/>
            </a:pPr>
            <a:r>
              <a:rPr lang="en-US" dirty="0" smtClean="0">
                <a:solidFill>
                  <a:srgbClr val="0070C0"/>
                </a:solidFill>
              </a:rPr>
              <a:t>When the rules defining the data change</a:t>
            </a:r>
            <a:endParaRPr lang="en-US" dirty="0" smtClean="0">
              <a:solidFill>
                <a:schemeClr val="bg2"/>
              </a:solidFill>
            </a:endParaRPr>
          </a:p>
          <a:p>
            <a:pPr eaLnBrk="1" hangingPunct="1"/>
            <a:endParaRPr lang="en-US" dirty="0" smtClean="0"/>
          </a:p>
          <a:p>
            <a:pPr eaLnBrk="1" hangingPunct="1"/>
            <a:r>
              <a:rPr lang="en-US" dirty="0" smtClean="0"/>
              <a:t>----- Meeting Notes (9/6/12 13:40) -----</a:t>
            </a:r>
          </a:p>
          <a:p>
            <a:pPr eaLnBrk="1" hangingPunct="1"/>
            <a:r>
              <a:rPr lang="en-US" dirty="0" smtClean="0"/>
              <a:t>automatically get notified that the data is updated</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6FE893E-76EE-4532-8353-EEED7BBC3CD4}" type="slidenum">
              <a:rPr lang="en-US" smtClean="0"/>
              <a:pPr eaLnBrk="1" hangingPunct="1"/>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0E12303-E770-48FE-83BF-63E410C0A7A1}" type="slidenum">
              <a:rPr lang="en-US" smtClean="0"/>
              <a:pPr eaLnBrk="1" hangingPunct="1"/>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Mission</a:t>
            </a:r>
          </a:p>
          <a:p>
            <a:r>
              <a:rPr lang="en-US" smtClean="0"/>
              <a:t>To enable the UN system and its national development</a:t>
            </a:r>
          </a:p>
          <a:p>
            <a:r>
              <a:rPr lang="en-US" smtClean="0"/>
              <a:t>partners to realize this vision as an effective and relevant</a:t>
            </a:r>
          </a:p>
          <a:p>
            <a:r>
              <a:rPr lang="en-US" smtClean="0"/>
              <a:t>common database system used for the accumulation,</a:t>
            </a:r>
          </a:p>
          <a:p>
            <a:r>
              <a:rPr lang="en-US" smtClean="0"/>
              <a:t>dissemination, presentation and advocacy of human</a:t>
            </a:r>
          </a:p>
          <a:p>
            <a:r>
              <a:rPr lang="en-US" smtClean="0"/>
              <a:t>development indicators.</a:t>
            </a:r>
          </a:p>
          <a:p>
            <a:r>
              <a:rPr lang="en-US" smtClean="0"/>
              <a:t>To add value to national statistics systems by</a:t>
            </a:r>
          </a:p>
          <a:p>
            <a:r>
              <a:rPr lang="en-US" smtClean="0"/>
              <a:t>complementing existing databases and bridging data</a:t>
            </a:r>
          </a:p>
          <a:p>
            <a:r>
              <a:rPr lang="en-US" smtClean="0"/>
              <a:t>dissemination gaps.</a:t>
            </a:r>
          </a:p>
          <a:p>
            <a:r>
              <a:rPr lang="en-US" smtClean="0"/>
              <a:t>To be used as an advocacy platform by UN agencies to</a:t>
            </a:r>
          </a:p>
          <a:p>
            <a:r>
              <a:rPr lang="en-US" smtClean="0"/>
              <a:t>engage both government and civil society in policy choices</a:t>
            </a:r>
          </a:p>
          <a:p>
            <a:r>
              <a:rPr lang="en-US" smtClean="0"/>
              <a:t>for human development that yield measurable results.</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256CBAE-39AC-40C7-8A89-D2B30B5E1039}" type="slidenum">
              <a:rPr lang="en-US" smtClean="0"/>
              <a:pPr eaLnBrk="1" hangingPunct="1"/>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68CA691-C65D-44CD-B467-0D5FD8D27CA1}" type="slidenum">
              <a:rPr lang="en-US" smtClean="0"/>
              <a:pPr eaLnBrk="1" hangingPunct="1"/>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DevInfo database technology was adapted from UNICEF’s ChildInfo database system.</a:t>
            </a:r>
          </a:p>
          <a:p>
            <a:endParaRPr lang="en-US" dirty="0" smtClean="0"/>
          </a:p>
        </p:txBody>
      </p:sp>
      <p:sp>
        <p:nvSpPr>
          <p:cNvPr id="102404" name="Slide Number Placeholder 3"/>
          <p:cNvSpPr>
            <a:spLocks noGrp="1"/>
          </p:cNvSpPr>
          <p:nvPr>
            <p:ph type="sldNum" sz="quarter" idx="5"/>
          </p:nvPr>
        </p:nvSpPr>
        <p:spPr bwMode="auto">
          <a:noFill/>
          <a:ln>
            <a:miter lim="800000"/>
            <a:headEnd/>
            <a:tailEnd/>
          </a:ln>
        </p:spPr>
        <p:txBody>
          <a:bodyPr/>
          <a:lstStyle/>
          <a:p>
            <a:fld id="{F5921032-C42A-45FB-AAFF-1A2BA5470593}" type="slidenum">
              <a:rPr lang="en-US" smtClean="0"/>
              <a:pPr/>
              <a:t>12</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323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592138" y="1273175"/>
            <a:ext cx="7916862" cy="1588"/>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760320"/>
            <a:ext cx="8229600" cy="510438"/>
          </a:xfrm>
          <a:prstGeom prst="rect">
            <a:avLst/>
          </a:prstGeom>
        </p:spPr>
        <p:txBody>
          <a:bodyPr/>
          <a:lstStyle>
            <a:lvl1pPr algn="l">
              <a:defRPr sz="2800" b="1">
                <a:solidFill>
                  <a:schemeClr val="accent6">
                    <a:lumMod val="75000"/>
                  </a:schemeClr>
                </a:solidFill>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FontTx/>
              <a:buNone/>
              <a:defRPr sz="2000">
                <a:solidFill>
                  <a:schemeClr val="tx1">
                    <a:lumMod val="50000"/>
                    <a:lumOff val="50000"/>
                  </a:schemeClr>
                </a:solidFill>
                <a:latin typeface="Arial"/>
              </a:defRPr>
            </a:lvl1pPr>
            <a:lvl2pPr>
              <a:buFontTx/>
              <a:buNone/>
              <a:defRPr sz="1600">
                <a:solidFill>
                  <a:schemeClr val="tx1">
                    <a:lumMod val="50000"/>
                    <a:lumOff val="50000"/>
                  </a:schemeClr>
                </a:solidFill>
                <a:latin typeface="Arial"/>
              </a:defRPr>
            </a:lvl2pPr>
            <a:lvl3pPr>
              <a:buFontTx/>
              <a:buNone/>
              <a:defRPr sz="1200">
                <a:latin typeface="Arial"/>
              </a:defRPr>
            </a:lvl3pPr>
            <a:lvl4pPr>
              <a:buFontTx/>
              <a:buNone/>
              <a:defRPr>
                <a:latin typeface="Arial"/>
              </a:defRPr>
            </a:lvl4pPr>
            <a:lvl5pPr>
              <a:buFontTx/>
              <a:buNone/>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75137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FD41E6D-6088-47F8-A8F2-5825A1C44DB3}" type="datetimeFigureOut">
              <a:rPr lang="en-US"/>
              <a:pPr>
                <a:defRPr/>
              </a:pPr>
              <a:t>9/6/12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A107C19-229D-415C-9B80-A557CD68A983}" type="slidenum">
              <a:rPr lang="en-US"/>
              <a:pPr>
                <a:defRPr/>
              </a:pPr>
              <a:t>‹#›</a:t>
            </a:fld>
            <a:endParaRPr lang="en-US"/>
          </a:p>
        </p:txBody>
      </p:sp>
    </p:spTree>
    <p:extLst>
      <p:ext uri="{BB962C8B-B14F-4D97-AF65-F5344CB8AC3E}">
        <p14:creationId xmlns:p14="http://schemas.microsoft.com/office/powerpoint/2010/main" val="2055205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778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AF72DD9-8EB4-4352-B9B5-1710CBB38E41}" type="datetimeFigureOut">
              <a:rPr lang="en-US"/>
              <a:pPr>
                <a:defRPr/>
              </a:pPr>
              <a:t>9/6/12</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3436AD8-9FC4-4510-860E-BF2EAE8AABE0}" type="slidenum">
              <a:rPr lang="en-US"/>
              <a:pPr>
                <a:defRPr/>
              </a:pPr>
              <a:t>‹#›</a:t>
            </a:fld>
            <a:endParaRPr lang="en-US"/>
          </a:p>
        </p:txBody>
      </p:sp>
    </p:spTree>
    <p:extLst>
      <p:ext uri="{BB962C8B-B14F-4D97-AF65-F5344CB8AC3E}">
        <p14:creationId xmlns:p14="http://schemas.microsoft.com/office/powerpoint/2010/main" val="1763701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685800" y="6248400"/>
            <a:ext cx="1905000" cy="457200"/>
          </a:xfrm>
          <a:prstGeom prst="rect">
            <a:avLst/>
          </a:prstGeom>
        </p:spPr>
        <p:txBody>
          <a:bodyPr wrap="square" numCol="1" anchor="t" anchorCtr="0" compatLnSpc="1">
            <a:prstTxWarp prst="textNoShape">
              <a:avLst/>
            </a:prstTxWarp>
          </a:bodyPr>
          <a:lstStyle>
            <a:lvl1pPr>
              <a:defRPr dirty="0">
                <a:ea typeface="ＭＳ Ｐゴシック" pitchFamily="34" charset="-128"/>
              </a:defRPr>
            </a:lvl1pPr>
          </a:lstStyle>
          <a:p>
            <a:pPr>
              <a:defRPr/>
            </a:pPr>
            <a:endParaRPr lang="en-US"/>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wrap="square" numCol="1" anchor="t" anchorCtr="0" compatLnSpc="1">
            <a:prstTxWarp prst="textNoShape">
              <a:avLst/>
            </a:prstTxWarp>
          </a:bodyPr>
          <a:lstStyle>
            <a:lvl1pPr>
              <a:defRPr dirty="0">
                <a:ea typeface="ＭＳ Ｐゴシック" pitchFamily="34" charset="-128"/>
              </a:defRPr>
            </a:lvl1pPr>
          </a:lstStyle>
          <a:p>
            <a:pPr>
              <a:defRPr/>
            </a:pPr>
            <a:endParaRPr lang="en-US"/>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wrap="square" numCol="1" anchor="t" anchorCtr="0" compatLnSpc="1">
            <a:prstTxWarp prst="textNoShape">
              <a:avLst/>
            </a:prstTxWarp>
          </a:bodyPr>
          <a:lstStyle>
            <a:lvl1pPr>
              <a:defRPr>
                <a:ea typeface="ＭＳ Ｐゴシック" pitchFamily="34" charset="-128"/>
              </a:defRPr>
            </a:lvl1pPr>
          </a:lstStyle>
          <a:p>
            <a:pPr>
              <a:defRPr/>
            </a:pPr>
            <a:fld id="{E4E178CD-096C-417A-842B-AC1E32A5BC8C}" type="slidenum">
              <a:rPr lang="en-US"/>
              <a:pPr>
                <a:defRPr/>
              </a:pPr>
              <a:t>‹#›</a:t>
            </a:fld>
            <a:endParaRPr lang="en-US" dirty="0"/>
          </a:p>
        </p:txBody>
      </p:sp>
    </p:spTree>
    <p:extLst>
      <p:ext uri="{BB962C8B-B14F-4D97-AF65-F5344CB8AC3E}">
        <p14:creationId xmlns:p14="http://schemas.microsoft.com/office/powerpoint/2010/main" val="3032450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4"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cdickey@devinfo.info" TargetMode="External"/></Relationships>
</file>

<file path=ppt/slides/_rels/slide10.xml.rels><?xml version="1.0" encoding="UTF-8" standalone="yes"?>
<Relationships xmlns="http://schemas.openxmlformats.org/package/2006/relationships"><Relationship Id="rId11" Type="http://schemas.openxmlformats.org/officeDocument/2006/relationships/image" Target="../media/image19.jpeg"/><Relationship Id="rId12" Type="http://schemas.openxmlformats.org/officeDocument/2006/relationships/image" Target="../media/image20.jpeg"/><Relationship Id="rId13" Type="http://schemas.openxmlformats.org/officeDocument/2006/relationships/image" Target="../media/image21.jpeg"/><Relationship Id="rId14" Type="http://schemas.openxmlformats.org/officeDocument/2006/relationships/image" Target="../media/image22.jpeg"/><Relationship Id="rId15" Type="http://schemas.openxmlformats.org/officeDocument/2006/relationships/image" Target="../media/image23.png"/><Relationship Id="rId16" Type="http://schemas.openxmlformats.org/officeDocument/2006/relationships/image" Target="../media/image24.png"/><Relationship Id="rId17" Type="http://schemas.openxmlformats.org/officeDocument/2006/relationships/image" Target="../media/image25.emf"/><Relationship Id="rId18" Type="http://schemas.openxmlformats.org/officeDocument/2006/relationships/image" Target="../media/image26.emf"/><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jpeg"/><Relationship Id="rId9" Type="http://schemas.openxmlformats.org/officeDocument/2006/relationships/image" Target="../media/image17.jpeg"/><Relationship Id="rId10"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6" Type="http://schemas.openxmlformats.org/officeDocument/2006/relationships/image" Target="../media/image39.jpeg"/><Relationship Id="rId7" Type="http://schemas.openxmlformats.org/officeDocument/2006/relationships/image" Target="../media/image40.jpeg"/><Relationship Id="rId8" Type="http://schemas.openxmlformats.org/officeDocument/2006/relationships/image" Target="../media/image41.jpeg"/><Relationship Id="rId9" Type="http://schemas.openxmlformats.org/officeDocument/2006/relationships/image" Target="../media/image42.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50.emf"/><Relationship Id="rId4" Type="http://schemas.openxmlformats.org/officeDocument/2006/relationships/image" Target="../media/image51.emf"/><Relationship Id="rId1" Type="http://schemas.openxmlformats.org/officeDocument/2006/relationships/slideLayout" Target="../slideLayouts/slideLayout5.xml"/><Relationship Id="rId2" Type="http://schemas.openxmlformats.org/officeDocument/2006/relationships/image" Target="../media/image49.jpg"/></Relationships>
</file>

<file path=ppt/slides/_rels/slide17.xml.rels><?xml version="1.0" encoding="UTF-8" standalone="yes"?>
<Relationships xmlns="http://schemas.openxmlformats.org/package/2006/relationships"><Relationship Id="rId3" Type="http://schemas.openxmlformats.org/officeDocument/2006/relationships/image" Target="../media/image53.emf"/><Relationship Id="rId4" Type="http://schemas.openxmlformats.org/officeDocument/2006/relationships/image" Target="../media/image54.jpg"/><Relationship Id="rId5" Type="http://schemas.openxmlformats.org/officeDocument/2006/relationships/image" Target="../media/image55.jpg"/><Relationship Id="rId6" Type="http://schemas.openxmlformats.org/officeDocument/2006/relationships/image" Target="../media/image56.jpg"/><Relationship Id="rId7" Type="http://schemas.openxmlformats.org/officeDocument/2006/relationships/image" Target="../media/image57.jpg"/><Relationship Id="rId8" Type="http://schemas.openxmlformats.org/officeDocument/2006/relationships/image" Target="../media/image58.jpg"/><Relationship Id="rId9" Type="http://schemas.openxmlformats.org/officeDocument/2006/relationships/image" Target="../media/image59.jpg"/><Relationship Id="rId1" Type="http://schemas.openxmlformats.org/officeDocument/2006/relationships/slideLayout" Target="../slideLayouts/slideLayout5.xml"/><Relationship Id="rId2" Type="http://schemas.openxmlformats.org/officeDocument/2006/relationships/image" Target="../media/image52.emf"/></Relationships>
</file>

<file path=ppt/slides/_rels/slide18.xml.rels><?xml version="1.0" encoding="UTF-8" standalone="yes"?>
<Relationships xmlns="http://schemas.openxmlformats.org/package/2006/relationships"><Relationship Id="rId11" Type="http://schemas.openxmlformats.org/officeDocument/2006/relationships/image" Target="../media/image68.png"/><Relationship Id="rId12" Type="http://schemas.openxmlformats.org/officeDocument/2006/relationships/image" Target="../media/image69.png"/><Relationship Id="rId13" Type="http://schemas.openxmlformats.org/officeDocument/2006/relationships/image" Target="../media/image70.png"/><Relationship Id="rId14" Type="http://schemas.openxmlformats.org/officeDocument/2006/relationships/image" Target="../media/image71.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62.png"/><Relationship Id="rId6" Type="http://schemas.openxmlformats.org/officeDocument/2006/relationships/image" Target="../media/image63.png"/><Relationship Id="rId7" Type="http://schemas.openxmlformats.org/officeDocument/2006/relationships/image" Target="../media/image64.png"/><Relationship Id="rId8" Type="http://schemas.openxmlformats.org/officeDocument/2006/relationships/image" Target="../media/image65.png"/><Relationship Id="rId9" Type="http://schemas.openxmlformats.org/officeDocument/2006/relationships/image" Target="../media/image66.png"/><Relationship Id="rId10" Type="http://schemas.openxmlformats.org/officeDocument/2006/relationships/image" Target="../media/image67.png"/></Relationships>
</file>

<file path=ppt/slides/_rels/slide19.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5.png"/><Relationship Id="rId7" Type="http://schemas.openxmlformats.org/officeDocument/2006/relationships/image" Target="../media/image76.png"/><Relationship Id="rId8" Type="http://schemas.openxmlformats.org/officeDocument/2006/relationships/image" Target="../media/image77.png"/><Relationship Id="rId9" Type="http://schemas.openxmlformats.org/officeDocument/2006/relationships/image" Target="../media/image78.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image" Target="../media/image79.png"/><Relationship Id="rId4" Type="http://schemas.openxmlformats.org/officeDocument/2006/relationships/image" Target="../media/image80.png"/><Relationship Id="rId5" Type="http://schemas.openxmlformats.org/officeDocument/2006/relationships/image" Target="../media/image81.png"/><Relationship Id="rId6" Type="http://schemas.openxmlformats.org/officeDocument/2006/relationships/image" Target="../media/image82.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9.png"/><Relationship Id="rId3" Type="http://schemas.openxmlformats.org/officeDocument/2006/relationships/image" Target="../media/image100.png"/></Relationships>
</file>

<file path=ppt/slides/_rels/slide43.xml.rels><?xml version="1.0" encoding="UTF-8" standalone="yes"?>
<Relationships xmlns="http://schemas.openxmlformats.org/package/2006/relationships"><Relationship Id="rId3" Type="http://schemas.openxmlformats.org/officeDocument/2006/relationships/image" Target="../media/image102.png"/><Relationship Id="rId4" Type="http://schemas.openxmlformats.org/officeDocument/2006/relationships/image" Target="../media/image103.png"/><Relationship Id="rId5" Type="http://schemas.openxmlformats.org/officeDocument/2006/relationships/image" Target="../media/image104.png"/><Relationship Id="rId1" Type="http://schemas.openxmlformats.org/officeDocument/2006/relationships/slideLayout" Target="../slideLayouts/slideLayout2.xml"/><Relationship Id="rId2" Type="http://schemas.openxmlformats.org/officeDocument/2006/relationships/image" Target="../media/image101.png"/></Relationships>
</file>

<file path=ppt/slides/_rels/slide44.xml.rels><?xml version="1.0" encoding="UTF-8" standalone="yes"?>
<Relationships xmlns="http://schemas.openxmlformats.org/package/2006/relationships"><Relationship Id="rId3" Type="http://schemas.openxmlformats.org/officeDocument/2006/relationships/image" Target="../media/image106.png"/><Relationship Id="rId4" Type="http://schemas.openxmlformats.org/officeDocument/2006/relationships/image" Target="../media/image107.png"/><Relationship Id="rId1" Type="http://schemas.openxmlformats.org/officeDocument/2006/relationships/slideLayout" Target="../slideLayouts/slideLayout2.xml"/><Relationship Id="rId2" Type="http://schemas.openxmlformats.org/officeDocument/2006/relationships/image" Target="../media/image10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8.png"/><Relationship Id="rId3" Type="http://schemas.openxmlformats.org/officeDocument/2006/relationships/image" Target="../media/image109.png"/></Relationships>
</file>

<file path=ppt/slides/_rels/slide46.xml.rels><?xml version="1.0" encoding="UTF-8" standalone="yes"?>
<Relationships xmlns="http://schemas.openxmlformats.org/package/2006/relationships"><Relationship Id="rId3" Type="http://schemas.openxmlformats.org/officeDocument/2006/relationships/image" Target="../media/image111.png"/><Relationship Id="rId4" Type="http://schemas.openxmlformats.org/officeDocument/2006/relationships/image" Target="../media/image112.png"/><Relationship Id="rId5" Type="http://schemas.openxmlformats.org/officeDocument/2006/relationships/image" Target="../media/image113.png"/><Relationship Id="rId6" Type="http://schemas.openxmlformats.org/officeDocument/2006/relationships/image" Target="../media/image114.png"/><Relationship Id="rId1" Type="http://schemas.openxmlformats.org/officeDocument/2006/relationships/slideLayout" Target="../slideLayouts/slideLayout2.xml"/><Relationship Id="rId2" Type="http://schemas.openxmlformats.org/officeDocument/2006/relationships/image" Target="../media/image110.png"/></Relationships>
</file>

<file path=ppt/slides/_rels/slide47.xml.rels><?xml version="1.0" encoding="UTF-8" standalone="yes"?>
<Relationships xmlns="http://schemas.openxmlformats.org/package/2006/relationships"><Relationship Id="rId3" Type="http://schemas.openxmlformats.org/officeDocument/2006/relationships/image" Target="../media/image110.png"/><Relationship Id="rId4" Type="http://schemas.openxmlformats.org/officeDocument/2006/relationships/image" Target="../media/image116.png"/><Relationship Id="rId1" Type="http://schemas.openxmlformats.org/officeDocument/2006/relationships/slideLayout" Target="../slideLayouts/slideLayout2.xml"/><Relationship Id="rId2" Type="http://schemas.openxmlformats.org/officeDocument/2006/relationships/image" Target="../media/image115.png"/></Relationships>
</file>

<file path=ppt/slides/_rels/slide48.xml.rels><?xml version="1.0" encoding="UTF-8" standalone="yes"?>
<Relationships xmlns="http://schemas.openxmlformats.org/package/2006/relationships"><Relationship Id="rId3" Type="http://schemas.openxmlformats.org/officeDocument/2006/relationships/image" Target="../media/image110.png"/><Relationship Id="rId4" Type="http://schemas.openxmlformats.org/officeDocument/2006/relationships/image" Target="../media/image118.png"/><Relationship Id="rId5" Type="http://schemas.openxmlformats.org/officeDocument/2006/relationships/image" Target="../media/image119.png"/><Relationship Id="rId1" Type="http://schemas.openxmlformats.org/officeDocument/2006/relationships/slideLayout" Target="../slideLayouts/slideLayout2.xml"/><Relationship Id="rId2" Type="http://schemas.openxmlformats.org/officeDocument/2006/relationships/image" Target="../media/image117.png"/></Relationships>
</file>

<file path=ppt/slides/_rels/slide49.xml.rels><?xml version="1.0" encoding="UTF-8" standalone="yes"?>
<Relationships xmlns="http://schemas.openxmlformats.org/package/2006/relationships"><Relationship Id="rId3" Type="http://schemas.openxmlformats.org/officeDocument/2006/relationships/image" Target="../media/image120.png"/><Relationship Id="rId4" Type="http://schemas.openxmlformats.org/officeDocument/2006/relationships/image" Target="../media/image121.png"/><Relationship Id="rId5" Type="http://schemas.openxmlformats.org/officeDocument/2006/relationships/image" Target="../media/image122.png"/><Relationship Id="rId1" Type="http://schemas.openxmlformats.org/officeDocument/2006/relationships/slideLayout" Target="../slideLayouts/slideLayout2.xml"/><Relationship Id="rId2" Type="http://schemas.openxmlformats.org/officeDocument/2006/relationships/image" Target="../media/image1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1" Type="http://schemas.openxmlformats.org/officeDocument/2006/relationships/slideLayout" Target="../slideLayouts/slideLayout2.xml"/><Relationship Id="rId2" Type="http://schemas.openxmlformats.org/officeDocument/2006/relationships/image" Target="../media/image1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7.png"/><Relationship Id="rId3" Type="http://schemas.openxmlformats.org/officeDocument/2006/relationships/image" Target="../media/image128.tmp"/></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919163" y="1295400"/>
            <a:ext cx="7399337" cy="4914900"/>
          </a:xfrm>
          <a:prstGeom prst="rect">
            <a:avLst/>
          </a:prstGeom>
        </p:spPr>
        <p:txBody>
          <a:bodyPr>
            <a:normAutofit/>
          </a:bodyPr>
          <a:lstStyle/>
          <a:p>
            <a:pPr marL="342900" indent="-342900" defTabSz="914400" fontAlgn="auto">
              <a:spcBef>
                <a:spcPts val="0"/>
              </a:spcBef>
              <a:spcAft>
                <a:spcPts val="0"/>
              </a:spcAft>
              <a:buFont typeface="Arial"/>
              <a:buNone/>
              <a:defRPr/>
            </a:pPr>
            <a:r>
              <a:rPr lang="en-US" sz="4000" b="1" kern="0" dirty="0">
                <a:solidFill>
                  <a:srgbClr val="F26C00"/>
                </a:solidFill>
                <a:latin typeface="Arial Bold"/>
                <a:ea typeface="+mn-ea"/>
                <a:cs typeface="Arial Bold"/>
              </a:rPr>
              <a:t>A new, searchable SDMX registry of country-level health, education, and financial </a:t>
            </a:r>
            <a:r>
              <a:rPr lang="en-US" sz="4000" b="1" kern="0" dirty="0" smtClean="0">
                <a:solidFill>
                  <a:srgbClr val="F26C00"/>
                </a:solidFill>
                <a:latin typeface="Arial Bold"/>
                <a:ea typeface="+mn-ea"/>
                <a:cs typeface="Arial Bold"/>
              </a:rPr>
              <a:t>data</a:t>
            </a:r>
          </a:p>
          <a:p>
            <a:pPr marL="342900" indent="-342900" defTabSz="914400" fontAlgn="auto">
              <a:spcBef>
                <a:spcPts val="0"/>
              </a:spcBef>
              <a:spcAft>
                <a:spcPts val="0"/>
              </a:spcAft>
              <a:buFont typeface="Arial"/>
              <a:buNone/>
              <a:defRPr/>
            </a:pPr>
            <a:endParaRPr lang="en-US" sz="4000" b="1" kern="0" dirty="0">
              <a:solidFill>
                <a:srgbClr val="F26C00"/>
              </a:solidFill>
              <a:latin typeface="Arial Bold"/>
              <a:ea typeface="+mn-ea"/>
              <a:cs typeface="Arial Bold"/>
            </a:endParaRPr>
          </a:p>
          <a:p>
            <a:pPr marL="342900" indent="-342900" defTabSz="914400" fontAlgn="auto">
              <a:spcBef>
                <a:spcPts val="0"/>
              </a:spcBef>
              <a:spcAft>
                <a:spcPts val="0"/>
              </a:spcAft>
              <a:buFont typeface="Arial"/>
              <a:buNone/>
              <a:defRPr/>
            </a:pPr>
            <a:r>
              <a:rPr lang="en-US" sz="2400" dirty="0" smtClean="0">
                <a:solidFill>
                  <a:schemeClr val="tx1">
                    <a:lumMod val="50000"/>
                    <a:lumOff val="50000"/>
                  </a:schemeClr>
                </a:solidFill>
                <a:latin typeface="Arial"/>
                <a:ea typeface="+mn-ea"/>
                <a:cs typeface="Arial"/>
              </a:rPr>
              <a:t>Chris Dickey</a:t>
            </a:r>
            <a:endParaRPr lang="en-US" sz="2400" dirty="0">
              <a:solidFill>
                <a:schemeClr val="tx1">
                  <a:lumMod val="50000"/>
                  <a:lumOff val="50000"/>
                </a:schemeClr>
              </a:solidFill>
              <a:latin typeface="Arial"/>
              <a:ea typeface="+mn-ea"/>
              <a:cs typeface="Arial"/>
            </a:endParaRPr>
          </a:p>
          <a:p>
            <a:pPr marL="342900" indent="-342900" fontAlgn="auto">
              <a:spcBef>
                <a:spcPct val="20000"/>
              </a:spcBef>
              <a:spcAft>
                <a:spcPts val="0"/>
              </a:spcAft>
              <a:buFont typeface="Arial"/>
              <a:buNone/>
              <a:defRPr/>
            </a:pPr>
            <a:r>
              <a:rPr lang="en-US" dirty="0" smtClean="0">
                <a:solidFill>
                  <a:schemeClr val="tx1">
                    <a:lumMod val="50000"/>
                    <a:lumOff val="50000"/>
                  </a:schemeClr>
                </a:solidFill>
                <a:latin typeface="Arial"/>
                <a:ea typeface="+mn-ea"/>
                <a:cs typeface="Arial"/>
              </a:rPr>
              <a:t>DevInfo Support Group</a:t>
            </a:r>
          </a:p>
          <a:p>
            <a:pPr marL="342900" indent="-342900" fontAlgn="auto">
              <a:spcBef>
                <a:spcPct val="20000"/>
              </a:spcBef>
              <a:spcAft>
                <a:spcPts val="0"/>
              </a:spcAft>
              <a:buFont typeface="Arial"/>
              <a:buNone/>
              <a:defRPr/>
            </a:pPr>
            <a:r>
              <a:rPr lang="en-US" dirty="0" smtClean="0">
                <a:solidFill>
                  <a:schemeClr val="tx1">
                    <a:lumMod val="50000"/>
                    <a:lumOff val="50000"/>
                  </a:schemeClr>
                </a:solidFill>
                <a:latin typeface="Arial"/>
                <a:ea typeface="+mn-ea"/>
                <a:cs typeface="Arial"/>
                <a:hlinkClick r:id="rId3"/>
              </a:rPr>
              <a:t>cdickey@devinfo.info</a:t>
            </a:r>
            <a:endParaRPr lang="en-US" dirty="0" smtClean="0">
              <a:solidFill>
                <a:schemeClr val="tx1">
                  <a:lumMod val="50000"/>
                  <a:lumOff val="50000"/>
                </a:schemeClr>
              </a:solidFill>
              <a:latin typeface="Arial"/>
              <a:ea typeface="+mn-ea"/>
              <a:cs typeface="Arial"/>
            </a:endParaRPr>
          </a:p>
          <a:p>
            <a:pPr marL="342900" indent="-342900" fontAlgn="auto">
              <a:spcBef>
                <a:spcPct val="20000"/>
              </a:spcBef>
              <a:spcAft>
                <a:spcPts val="0"/>
              </a:spcAft>
              <a:buFont typeface="Arial"/>
              <a:buNone/>
              <a:defRPr/>
            </a:pPr>
            <a:r>
              <a:rPr lang="en-US" dirty="0" smtClean="0">
                <a:solidFill>
                  <a:schemeClr val="tx1">
                    <a:lumMod val="50000"/>
                    <a:lumOff val="50000"/>
                  </a:schemeClr>
                </a:solidFill>
                <a:latin typeface="Arial"/>
                <a:ea typeface="+mn-ea"/>
                <a:cs typeface="Arial"/>
              </a:rPr>
              <a:t>917-484-1133</a:t>
            </a:r>
            <a:endParaRPr lang="en-US" dirty="0">
              <a:solidFill>
                <a:schemeClr val="tx1">
                  <a:lumMod val="50000"/>
                  <a:lumOff val="50000"/>
                </a:schemeClr>
              </a:solidFill>
              <a:latin typeface="Arial"/>
              <a:ea typeface="+mn-ea"/>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e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1013" y="0"/>
            <a:ext cx="7588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7" descr="c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72188" y="0"/>
            <a:ext cx="7588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8" descr="d2.jpg"/>
          <p:cNvPicPr>
            <a:picLocks noChangeAspect="1"/>
          </p:cNvPicPr>
          <p:nvPr/>
        </p:nvPicPr>
        <p:blipFill>
          <a:blip r:embed="rId5">
            <a:lum bright="10000"/>
            <a:extLst>
              <a:ext uri="{28A0092B-C50C-407E-A947-70E740481C1C}">
                <a14:useLocalDpi xmlns:a14="http://schemas.microsoft.com/office/drawing/2010/main" val="0"/>
              </a:ext>
            </a:extLst>
          </a:blip>
          <a:srcRect/>
          <a:stretch>
            <a:fillRect/>
          </a:stretch>
        </p:blipFill>
        <p:spPr bwMode="auto">
          <a:xfrm>
            <a:off x="5313363" y="0"/>
            <a:ext cx="7588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9" descr="c6.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52950" y="0"/>
            <a:ext cx="7604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0" descr="d6.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94125" y="0"/>
            <a:ext cx="7588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1" descr="c7.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35300" y="0"/>
            <a:ext cx="7588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2" descr="e3.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276475" y="0"/>
            <a:ext cx="7588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3" descr="c4.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17650" y="0"/>
            <a:ext cx="7588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4" descr="d7.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58825" y="0"/>
            <a:ext cx="7588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5" descr="a1.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7588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6" descr="b7.jpg"/>
          <p:cNvPicPr>
            <a:picLocks noChangeAspect="1"/>
          </p:cNvPicPr>
          <p:nvPr/>
        </p:nvPicPr>
        <p:blipFill>
          <a:blip r:embed="rId13">
            <a:lum bright="20000"/>
            <a:extLst>
              <a:ext uri="{28A0092B-C50C-407E-A947-70E740481C1C}">
                <a14:useLocalDpi xmlns:a14="http://schemas.microsoft.com/office/drawing/2010/main" val="0"/>
              </a:ext>
            </a:extLst>
          </a:blip>
          <a:srcRect/>
          <a:stretch>
            <a:fillRect/>
          </a:stretch>
        </p:blipFill>
        <p:spPr bwMode="auto">
          <a:xfrm>
            <a:off x="7589838" y="0"/>
            <a:ext cx="7588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48663" y="0"/>
            <a:ext cx="7953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2"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2468563"/>
            <a:ext cx="9144000" cy="456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3" name="Picture 45" descr="timeline_axis.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1154113"/>
            <a:ext cx="9144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4" name="TextBox 17"/>
          <p:cNvSpPr txBox="1">
            <a:spLocks noChangeArrowheads="1"/>
          </p:cNvSpPr>
          <p:nvPr/>
        </p:nvSpPr>
        <p:spPr bwMode="auto">
          <a:xfrm>
            <a:off x="0" y="1341269"/>
            <a:ext cx="758983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400" b="1" dirty="0" smtClean="0">
                <a:solidFill>
                  <a:srgbClr val="00B0F0"/>
                </a:solidFill>
              </a:rPr>
              <a:t>130+ countries and regions</a:t>
            </a:r>
            <a:endParaRPr lang="en-US" sz="4400" b="1" dirty="0">
              <a:solidFill>
                <a:srgbClr val="00B0F0"/>
              </a:solidFill>
            </a:endParaRPr>
          </a:p>
          <a:p>
            <a:pPr eaLnBrk="1" hangingPunct="1"/>
            <a:r>
              <a:rPr lang="en-US" sz="4400" b="1" dirty="0">
                <a:solidFill>
                  <a:srgbClr val="00B0F0"/>
                </a:solidFill>
              </a:rPr>
              <a:t>404 adaptations</a:t>
            </a:r>
          </a:p>
        </p:txBody>
      </p:sp>
      <p:pic>
        <p:nvPicPr>
          <p:cNvPr id="22545" name="Picture 21" descr="Disclaimer634637131490993554.emf"/>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2425" y="6572250"/>
            <a:ext cx="71151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385D8A"/>
                </a:solidFill>
                <a:miter lim="800000"/>
                <a:headEnd/>
                <a:tailEnd/>
              </a14:hiddenLine>
            </a:ext>
          </a:extLst>
        </p:spPr>
      </p:pic>
      <p:sp>
        <p:nvSpPr>
          <p:cNvPr id="20" name="TextBox 19"/>
          <p:cNvSpPr txBox="1"/>
          <p:nvPr/>
        </p:nvSpPr>
        <p:spPr>
          <a:xfrm>
            <a:off x="7858125" y="1511300"/>
            <a:ext cx="1428750" cy="769938"/>
          </a:xfrm>
          <a:prstGeom prst="rect">
            <a:avLst/>
          </a:prstGeom>
          <a:noFill/>
        </p:spPr>
        <p:txBody>
          <a:bodyPr>
            <a:spAutoFit/>
          </a:bodyPr>
          <a:lstStyle/>
          <a:p>
            <a:pPr fontAlgn="auto">
              <a:spcBef>
                <a:spcPts val="0"/>
              </a:spcBef>
              <a:spcAft>
                <a:spcPts val="0"/>
              </a:spcAft>
              <a:defRPr/>
            </a:pPr>
            <a:r>
              <a:rPr lang="en-US" sz="4400" b="1" dirty="0">
                <a:solidFill>
                  <a:srgbClr val="0070C0"/>
                </a:solidFill>
                <a:latin typeface="+mj-lt"/>
                <a:cs typeface="Arial" pitchFamily="34" charset="0"/>
              </a:rPr>
              <a:t>2011</a:t>
            </a:r>
            <a:endParaRPr lang="en-IN" sz="4400" b="1" dirty="0">
              <a:solidFill>
                <a:srgbClr val="0070C0"/>
              </a:solidFill>
              <a:latin typeface="+mj-lt"/>
              <a:cs typeface="Arial" pitchFamily="34" charset="0"/>
            </a:endParaRPr>
          </a:p>
        </p:txBody>
      </p:sp>
      <p:pic>
        <p:nvPicPr>
          <p:cNvPr id="22547" name="Picture 22" descr="1_1_1_0634641273408635597.emf"/>
          <p:cNvPicPr>
            <a:picLocks noChangeArrowheads="1"/>
          </p:cNvPicPr>
          <p:nvPr/>
        </p:nvPicPr>
        <p:blipFill>
          <a:blip r:embed="rId18">
            <a:extLst>
              <a:ext uri="{28A0092B-C50C-407E-A947-70E740481C1C}">
                <a14:useLocalDpi xmlns:a14="http://schemas.microsoft.com/office/drawing/2010/main" val="0"/>
              </a:ext>
            </a:extLst>
          </a:blip>
          <a:srcRect t="20000"/>
          <a:stretch>
            <a:fillRect/>
          </a:stretch>
        </p:blipFill>
        <p:spPr bwMode="auto">
          <a:xfrm>
            <a:off x="338138" y="5632450"/>
            <a:ext cx="695325"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385D8A"/>
                </a:solidFill>
                <a:miter lim="800000"/>
                <a:headEnd/>
                <a:tailEnd/>
              </a14:hiddenLine>
            </a:ext>
          </a:extLst>
        </p:spPr>
      </p:pic>
    </p:spTree>
    <p:extLst>
      <p:ext uri="{BB962C8B-B14F-4D97-AF65-F5344CB8AC3E}">
        <p14:creationId xmlns:p14="http://schemas.microsoft.com/office/powerpoint/2010/main" val="40800561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075" y="3260725"/>
            <a:ext cx="2352675" cy="857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5619750" y="2383410"/>
            <a:ext cx="847725" cy="877315"/>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2416175" y="2070100"/>
            <a:ext cx="1066800" cy="83820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200275" y="4211638"/>
            <a:ext cx="1016000" cy="573087"/>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443413" y="4327525"/>
            <a:ext cx="0" cy="45720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440363" y="4273550"/>
            <a:ext cx="847725" cy="379413"/>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235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3613" y="593673"/>
            <a:ext cx="2819400" cy="1762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740" y="498084"/>
            <a:ext cx="2082800" cy="2155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 y="4938713"/>
            <a:ext cx="2828925" cy="17668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0463" y="4938713"/>
            <a:ext cx="2827337" cy="17668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9575" y="621285"/>
            <a:ext cx="2819400" cy="1762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Arrow Connector 14"/>
          <p:cNvCxnSpPr/>
          <p:nvPr/>
        </p:nvCxnSpPr>
        <p:spPr>
          <a:xfrm flipH="1" flipV="1">
            <a:off x="4446588" y="2498838"/>
            <a:ext cx="1" cy="695213"/>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2356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4425" y="2716213"/>
            <a:ext cx="2794000" cy="1746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Arrow Connector 16"/>
          <p:cNvCxnSpPr/>
          <p:nvPr/>
        </p:nvCxnSpPr>
        <p:spPr>
          <a:xfrm>
            <a:off x="5737225" y="3879850"/>
            <a:ext cx="423863" cy="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2356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150" y="2822380"/>
            <a:ext cx="2524125" cy="15478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Arrow Connector 19"/>
          <p:cNvCxnSpPr/>
          <p:nvPr/>
        </p:nvCxnSpPr>
        <p:spPr>
          <a:xfrm flipH="1" flipV="1">
            <a:off x="2836863" y="3589338"/>
            <a:ext cx="320675" cy="3175"/>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2357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67075" y="4921250"/>
            <a:ext cx="2776538" cy="17843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49242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DIv60_homescree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634544"/>
            <a:ext cx="9144000" cy="4530725"/>
          </a:xfrm>
          <a:prstGeom prst="rect">
            <a:avLst/>
          </a:prstGeom>
          <a:noFill/>
          <a:ln w="9525">
            <a:noFill/>
            <a:miter lim="800000"/>
            <a:headEnd/>
            <a:tailEnd/>
          </a:ln>
        </p:spPr>
      </p:pic>
      <p:sp>
        <p:nvSpPr>
          <p:cNvPr id="27" name="TextBox 26"/>
          <p:cNvSpPr txBox="1"/>
          <p:nvPr/>
        </p:nvSpPr>
        <p:spPr>
          <a:xfrm>
            <a:off x="5810953" y="417946"/>
            <a:ext cx="3352800" cy="810478"/>
          </a:xfrm>
          <a:prstGeom prst="rect">
            <a:avLst/>
          </a:prstGeom>
          <a:noFill/>
        </p:spPr>
        <p:txBody>
          <a:bodyPr>
            <a:spAutoFit/>
          </a:bodyPr>
          <a:lstStyle/>
          <a:p>
            <a:pPr fontAlgn="auto">
              <a:lnSpc>
                <a:spcPts val="2800"/>
              </a:lnSpc>
              <a:spcBef>
                <a:spcPts val="0"/>
              </a:spcBef>
              <a:spcAft>
                <a:spcPts val="0"/>
              </a:spcAft>
              <a:defRPr/>
            </a:pPr>
            <a:r>
              <a:rPr lang="en-US" dirty="0">
                <a:ln>
                  <a:solidFill>
                    <a:schemeClr val="bg1">
                      <a:lumMod val="50000"/>
                    </a:schemeClr>
                  </a:solidFill>
                </a:ln>
                <a:solidFill>
                  <a:schemeClr val="bg1">
                    <a:lumMod val="50000"/>
                  </a:schemeClr>
                </a:solidFill>
                <a:latin typeface="Verdana" pitchFamily="34" charset="0"/>
                <a:cs typeface="Arial" pitchFamily="34" charset="0"/>
              </a:rPr>
              <a:t>from ChildInfo to  </a:t>
            </a:r>
          </a:p>
          <a:p>
            <a:pPr algn="r" fontAlgn="auto">
              <a:lnSpc>
                <a:spcPts val="2800"/>
              </a:lnSpc>
              <a:spcBef>
                <a:spcPts val="0"/>
              </a:spcBef>
              <a:spcAft>
                <a:spcPts val="0"/>
              </a:spcAft>
              <a:defRPr/>
            </a:pPr>
            <a:r>
              <a:rPr lang="en-US" sz="3200" dirty="0">
                <a:ln>
                  <a:solidFill>
                    <a:schemeClr val="bg1">
                      <a:lumMod val="50000"/>
                    </a:schemeClr>
                  </a:solidFill>
                </a:ln>
                <a:solidFill>
                  <a:schemeClr val="bg1">
                    <a:lumMod val="50000"/>
                  </a:schemeClr>
                </a:solidFill>
                <a:latin typeface="Verdana" pitchFamily="34" charset="0"/>
                <a:cs typeface="Arial" pitchFamily="34" charset="0"/>
              </a:rPr>
              <a:t>  DevInfo</a:t>
            </a:r>
          </a:p>
        </p:txBody>
      </p:sp>
      <p:sp>
        <p:nvSpPr>
          <p:cNvPr id="8195" name="Rectangle 4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cxnSp>
        <p:nvCxnSpPr>
          <p:cNvPr id="31" name="Straight Connector 30"/>
          <p:cNvCxnSpPr/>
          <p:nvPr/>
        </p:nvCxnSpPr>
        <p:spPr>
          <a:xfrm>
            <a:off x="0" y="5017944"/>
            <a:ext cx="9144000" cy="1588"/>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2" name="Group 26"/>
          <p:cNvGrpSpPr>
            <a:grpSpLocks/>
          </p:cNvGrpSpPr>
          <p:nvPr/>
        </p:nvGrpSpPr>
        <p:grpSpPr bwMode="auto">
          <a:xfrm>
            <a:off x="138289" y="633388"/>
            <a:ext cx="4800601" cy="4500562"/>
            <a:chOff x="152400" y="822325"/>
            <a:chExt cx="4800601" cy="5197440"/>
          </a:xfrm>
        </p:grpSpPr>
        <p:grpSp>
          <p:nvGrpSpPr>
            <p:cNvPr id="3" name="Group 2"/>
            <p:cNvGrpSpPr>
              <a:grpSpLocks/>
            </p:cNvGrpSpPr>
            <p:nvPr/>
          </p:nvGrpSpPr>
          <p:grpSpPr bwMode="auto">
            <a:xfrm>
              <a:off x="152400" y="822325"/>
              <a:ext cx="4800601" cy="1235075"/>
              <a:chOff x="480" y="384"/>
              <a:chExt cx="3024" cy="778"/>
            </a:xfrm>
          </p:grpSpPr>
          <p:pic>
            <p:nvPicPr>
              <p:cNvPr id="8235" name="Picture 3" descr="Home P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384"/>
                <a:ext cx="1440" cy="778"/>
              </a:xfrm>
              <a:prstGeom prst="rect">
                <a:avLst/>
              </a:prstGeom>
              <a:noFill/>
              <a:ln w="9525">
                <a:noFill/>
                <a:miter lim="800000"/>
                <a:headEnd/>
                <a:tailEnd/>
              </a:ln>
            </p:spPr>
          </p:pic>
          <p:sp>
            <p:nvSpPr>
              <p:cNvPr id="37" name="Text Box 4"/>
              <p:cNvSpPr txBox="1">
                <a:spLocks noChangeArrowheads="1"/>
              </p:cNvSpPr>
              <p:nvPr/>
            </p:nvSpPr>
            <p:spPr bwMode="auto">
              <a:xfrm>
                <a:off x="1905" y="404"/>
                <a:ext cx="1599" cy="746"/>
              </a:xfrm>
              <a:prstGeom prst="rect">
                <a:avLst/>
              </a:prstGeom>
              <a:noFill/>
              <a:ln w="9525">
                <a:noFill/>
                <a:miter lim="800000"/>
                <a:headEnd/>
                <a:tailEnd/>
              </a:ln>
            </p:spPr>
            <p:txBody>
              <a:bodyPr tIns="0">
                <a:spAutoFit/>
              </a:bodyPr>
              <a:lstStyle/>
              <a:p>
                <a:pPr eaLnBrk="0" hangingPunct="0">
                  <a:defRPr/>
                </a:pPr>
                <a:r>
                  <a:rPr lang="en-US" b="1" dirty="0">
                    <a:solidFill>
                      <a:schemeClr val="tx1">
                        <a:lumMod val="65000"/>
                        <a:lumOff val="35000"/>
                      </a:schemeClr>
                    </a:solidFill>
                  </a:rPr>
                  <a:t>ChildInfo</a:t>
                </a:r>
                <a:r>
                  <a:rPr lang="en-US" dirty="0">
                    <a:solidFill>
                      <a:schemeClr val="tx1">
                        <a:lumMod val="65000"/>
                        <a:lumOff val="35000"/>
                      </a:schemeClr>
                    </a:solidFill>
                  </a:rPr>
                  <a:t> </a:t>
                </a:r>
                <a:r>
                  <a:rPr lang="en-US" sz="1200" i="1" dirty="0">
                    <a:solidFill>
                      <a:schemeClr val="tx1">
                        <a:lumMod val="65000"/>
                        <a:lumOff val="35000"/>
                      </a:schemeClr>
                    </a:solidFill>
                  </a:rPr>
                  <a:t>1995 - 2003</a:t>
                </a:r>
              </a:p>
              <a:p>
                <a:pPr eaLnBrk="0" hangingPunct="0">
                  <a:defRPr/>
                </a:pPr>
                <a:r>
                  <a:rPr lang="en-US" sz="1400" dirty="0">
                    <a:solidFill>
                      <a:schemeClr val="tx1">
                        <a:lumMod val="65000"/>
                        <a:lumOff val="35000"/>
                      </a:schemeClr>
                    </a:solidFill>
                  </a:rPr>
                  <a:t>UNICEF developed a database to monitor the World Summit for Children offered to the UN system </a:t>
                </a:r>
              </a:p>
            </p:txBody>
          </p:sp>
        </p:grpSp>
        <p:cxnSp>
          <p:nvCxnSpPr>
            <p:cNvPr id="34" name="Curved Connector 33"/>
            <p:cNvCxnSpPr>
              <a:stCxn id="8235" idx="2"/>
            </p:cNvCxnSpPr>
            <p:nvPr/>
          </p:nvCxnSpPr>
          <p:spPr>
            <a:xfrm rot="5400000">
              <a:off x="-905891" y="3572891"/>
              <a:ext cx="3716783" cy="685801"/>
            </a:xfrm>
            <a:prstGeom prst="curvedConnector3">
              <a:avLst>
                <a:gd name="adj1" fmla="val 50000"/>
              </a:avLst>
            </a:prstGeom>
          </p:spPr>
          <p:style>
            <a:lnRef idx="3">
              <a:schemeClr val="dk1"/>
            </a:lnRef>
            <a:fillRef idx="0">
              <a:schemeClr val="dk1"/>
            </a:fillRef>
            <a:effectRef idx="2">
              <a:schemeClr val="dk1"/>
            </a:effectRef>
            <a:fontRef idx="minor">
              <a:schemeClr val="tx1"/>
            </a:fontRef>
          </p:style>
        </p:cxnSp>
        <p:sp>
          <p:nvSpPr>
            <p:cNvPr id="35" name="Donut 34"/>
            <p:cNvSpPr/>
            <p:nvPr/>
          </p:nvSpPr>
          <p:spPr>
            <a:xfrm>
              <a:off x="457200" y="5714965"/>
              <a:ext cx="304800" cy="304800"/>
            </a:xfrm>
            <a:prstGeom prst="donut">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dirty="0">
                <a:solidFill>
                  <a:schemeClr val="tx1"/>
                </a:solidFill>
                <a:cs typeface="Arial" charset="0"/>
              </a:endParaRPr>
            </a:p>
          </p:txBody>
        </p:sp>
      </p:grpSp>
      <p:grpSp>
        <p:nvGrpSpPr>
          <p:cNvPr id="4" name="Group 25"/>
          <p:cNvGrpSpPr>
            <a:grpSpLocks/>
          </p:cNvGrpSpPr>
          <p:nvPr/>
        </p:nvGrpSpPr>
        <p:grpSpPr bwMode="auto">
          <a:xfrm>
            <a:off x="1362686" y="1827726"/>
            <a:ext cx="3209705" cy="3320337"/>
            <a:chOff x="1755776" y="2085976"/>
            <a:chExt cx="3478212" cy="3782011"/>
          </a:xfrm>
        </p:grpSpPr>
        <p:grpSp>
          <p:nvGrpSpPr>
            <p:cNvPr id="5" name="Group 5"/>
            <p:cNvGrpSpPr>
              <a:grpSpLocks/>
            </p:cNvGrpSpPr>
            <p:nvPr/>
          </p:nvGrpSpPr>
          <p:grpSpPr bwMode="auto">
            <a:xfrm>
              <a:off x="1755776" y="2085976"/>
              <a:ext cx="3478212" cy="2635251"/>
              <a:chOff x="497" y="1410"/>
              <a:chExt cx="2191" cy="1660"/>
            </a:xfrm>
          </p:grpSpPr>
          <p:sp>
            <p:nvSpPr>
              <p:cNvPr id="42" name="Text Box 6"/>
              <p:cNvSpPr txBox="1">
                <a:spLocks noChangeArrowheads="1"/>
              </p:cNvSpPr>
              <p:nvPr/>
            </p:nvSpPr>
            <p:spPr bwMode="auto">
              <a:xfrm>
                <a:off x="1227" y="2220"/>
                <a:ext cx="1461" cy="850"/>
              </a:xfrm>
              <a:prstGeom prst="rect">
                <a:avLst/>
              </a:prstGeom>
              <a:noFill/>
              <a:ln w="9525">
                <a:noFill/>
                <a:miter lim="800000"/>
                <a:headEnd/>
                <a:tailEnd/>
              </a:ln>
            </p:spPr>
            <p:txBody>
              <a:bodyPr wrap="square" tIns="0">
                <a:spAutoFit/>
              </a:bodyPr>
              <a:lstStyle/>
              <a:p>
                <a:pPr eaLnBrk="0" hangingPunct="0">
                  <a:defRPr/>
                </a:pPr>
                <a:r>
                  <a:rPr lang="en-US" b="1" dirty="0">
                    <a:solidFill>
                      <a:schemeClr val="tx1">
                        <a:lumMod val="65000"/>
                        <a:lumOff val="35000"/>
                      </a:schemeClr>
                    </a:solidFill>
                  </a:rPr>
                  <a:t>DevInfo 4.0 </a:t>
                </a:r>
                <a:r>
                  <a:rPr lang="en-US" sz="1200" i="1" dirty="0">
                    <a:solidFill>
                      <a:schemeClr val="tx1">
                        <a:lumMod val="65000"/>
                        <a:lumOff val="35000"/>
                      </a:schemeClr>
                    </a:solidFill>
                  </a:rPr>
                  <a:t>2004</a:t>
                </a:r>
              </a:p>
              <a:p>
                <a:pPr eaLnBrk="0" hangingPunct="0">
                  <a:defRPr/>
                </a:pPr>
                <a:r>
                  <a:rPr lang="en-US" sz="1400" dirty="0">
                    <a:solidFill>
                      <a:schemeClr val="tx1">
                        <a:lumMod val="65000"/>
                        <a:lumOff val="35000"/>
                      </a:schemeClr>
                    </a:solidFill>
                  </a:rPr>
                  <a:t>ChildInfo upgraded and launched with UNDG endorsement in April 2004 </a:t>
                </a:r>
              </a:p>
            </p:txBody>
          </p:sp>
          <p:pic>
            <p:nvPicPr>
              <p:cNvPr id="8229" name="Picture 7" descr="DevInfo-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7" y="1410"/>
                <a:ext cx="1440" cy="778"/>
              </a:xfrm>
              <a:prstGeom prst="rect">
                <a:avLst/>
              </a:prstGeom>
              <a:noFill/>
              <a:ln w="9525">
                <a:noFill/>
                <a:miter lim="800000"/>
                <a:headEnd/>
                <a:tailEnd/>
              </a:ln>
            </p:spPr>
          </p:pic>
        </p:grpSp>
        <p:cxnSp>
          <p:nvCxnSpPr>
            <p:cNvPr id="40" name="Curved Connector 39"/>
            <p:cNvCxnSpPr/>
            <p:nvPr/>
          </p:nvCxnSpPr>
          <p:spPr>
            <a:xfrm rot="5400000">
              <a:off x="1416804" y="4231453"/>
              <a:ext cx="2405517" cy="521634"/>
            </a:xfrm>
            <a:prstGeom prst="curvedConnector3">
              <a:avLst>
                <a:gd name="adj1" fmla="val 50000"/>
              </a:avLst>
            </a:prstGeom>
          </p:spPr>
          <p:style>
            <a:lnRef idx="3">
              <a:schemeClr val="dk1"/>
            </a:lnRef>
            <a:fillRef idx="0">
              <a:schemeClr val="dk1"/>
            </a:fillRef>
            <a:effectRef idx="2">
              <a:schemeClr val="dk1"/>
            </a:effectRef>
            <a:fontRef idx="minor">
              <a:schemeClr val="tx1"/>
            </a:fontRef>
          </p:style>
        </p:cxnSp>
        <p:sp>
          <p:nvSpPr>
            <p:cNvPr id="41" name="Donut 40"/>
            <p:cNvSpPr/>
            <p:nvPr/>
          </p:nvSpPr>
          <p:spPr>
            <a:xfrm>
              <a:off x="2200463" y="5563187"/>
              <a:ext cx="304801" cy="304800"/>
            </a:xfrm>
            <a:prstGeom prst="donut">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dirty="0">
                <a:solidFill>
                  <a:schemeClr val="tx1"/>
                </a:solidFill>
                <a:cs typeface="Arial" charset="0"/>
              </a:endParaRPr>
            </a:p>
          </p:txBody>
        </p:sp>
      </p:grpSp>
      <p:grpSp>
        <p:nvGrpSpPr>
          <p:cNvPr id="6" name="Group 24"/>
          <p:cNvGrpSpPr>
            <a:grpSpLocks/>
          </p:cNvGrpSpPr>
          <p:nvPr/>
        </p:nvGrpSpPr>
        <p:grpSpPr bwMode="auto">
          <a:xfrm>
            <a:off x="3759195" y="2827900"/>
            <a:ext cx="4724399" cy="2356555"/>
            <a:chOff x="3048000" y="2908301"/>
            <a:chExt cx="5029201" cy="2513659"/>
          </a:xfrm>
        </p:grpSpPr>
        <p:grpSp>
          <p:nvGrpSpPr>
            <p:cNvPr id="7" name="Group 5"/>
            <p:cNvGrpSpPr>
              <a:grpSpLocks/>
            </p:cNvGrpSpPr>
            <p:nvPr/>
          </p:nvGrpSpPr>
          <p:grpSpPr bwMode="auto">
            <a:xfrm>
              <a:off x="3962401" y="2908301"/>
              <a:ext cx="4114800" cy="2252663"/>
              <a:chOff x="572" y="1268"/>
              <a:chExt cx="2592" cy="1419"/>
            </a:xfrm>
          </p:grpSpPr>
          <p:sp>
            <p:nvSpPr>
              <p:cNvPr id="48" name="Text Box 6"/>
              <p:cNvSpPr txBox="1">
                <a:spLocks noChangeArrowheads="1"/>
              </p:cNvSpPr>
              <p:nvPr/>
            </p:nvSpPr>
            <p:spPr bwMode="auto">
              <a:xfrm>
                <a:off x="572" y="2036"/>
                <a:ext cx="2592" cy="651"/>
              </a:xfrm>
              <a:prstGeom prst="rect">
                <a:avLst/>
              </a:prstGeom>
              <a:noFill/>
              <a:ln w="9525">
                <a:noFill/>
                <a:miter lim="800000"/>
                <a:headEnd/>
                <a:tailEnd/>
              </a:ln>
            </p:spPr>
            <p:txBody>
              <a:bodyPr wrap="square" tIns="0">
                <a:spAutoFit/>
              </a:bodyPr>
              <a:lstStyle/>
              <a:p>
                <a:pPr eaLnBrk="0" hangingPunct="0">
                  <a:defRPr/>
                </a:pPr>
                <a:r>
                  <a:rPr lang="en-US" b="1" dirty="0">
                    <a:solidFill>
                      <a:srgbClr val="595959"/>
                    </a:solidFill>
                  </a:rPr>
                  <a:t>UN Endorsement</a:t>
                </a:r>
              </a:p>
              <a:p>
                <a:pPr eaLnBrk="0" hangingPunct="0">
                  <a:defRPr/>
                </a:pPr>
                <a:r>
                  <a:rPr lang="en-US" sz="1400" dirty="0">
                    <a:solidFill>
                      <a:srgbClr val="595959"/>
                    </a:solidFill>
                  </a:rPr>
                  <a:t>E</a:t>
                </a:r>
                <a:r>
                  <a:rPr lang="en-US" sz="1400" dirty="0" smtClean="0">
                    <a:solidFill>
                      <a:srgbClr val="595959"/>
                    </a:solidFill>
                  </a:rPr>
                  <a:t>ndorsed </a:t>
                </a:r>
                <a:r>
                  <a:rPr lang="en-US" sz="1400" dirty="0">
                    <a:solidFill>
                      <a:srgbClr val="595959"/>
                    </a:solidFill>
                  </a:rPr>
                  <a:t>by the United </a:t>
                </a:r>
                <a:r>
                  <a:rPr lang="en-US" sz="1400" dirty="0" smtClean="0">
                    <a:solidFill>
                      <a:srgbClr val="595959"/>
                    </a:solidFill>
                  </a:rPr>
                  <a:t>Nations to </a:t>
                </a:r>
                <a:r>
                  <a:rPr lang="en-US" sz="1400" dirty="0">
                    <a:solidFill>
                      <a:srgbClr val="595959"/>
                    </a:solidFill>
                  </a:rPr>
                  <a:t>assist Member States in </a:t>
                </a:r>
                <a:r>
                  <a:rPr lang="en-US" sz="1400" dirty="0" smtClean="0">
                    <a:solidFill>
                      <a:srgbClr val="595959"/>
                    </a:solidFill>
                  </a:rPr>
                  <a:t>monitoring </a:t>
                </a:r>
                <a:r>
                  <a:rPr lang="en-US" sz="1400" dirty="0">
                    <a:solidFill>
                      <a:srgbClr val="595959"/>
                    </a:solidFill>
                  </a:rPr>
                  <a:t>human development </a:t>
                </a:r>
              </a:p>
            </p:txBody>
          </p:sp>
          <p:pic>
            <p:nvPicPr>
              <p:cNvPr id="8222" name="Picture 7" descr="UN Assembly r2"/>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0" y="1268"/>
                <a:ext cx="1440" cy="927"/>
              </a:xfrm>
              <a:prstGeom prst="rect">
                <a:avLst/>
              </a:prstGeom>
              <a:noFill/>
              <a:ln w="9525">
                <a:noFill/>
                <a:miter lim="800000"/>
                <a:headEnd/>
                <a:tailEnd/>
              </a:ln>
            </p:spPr>
          </p:pic>
        </p:grpSp>
        <p:cxnSp>
          <p:nvCxnSpPr>
            <p:cNvPr id="46" name="Curved Connector 50"/>
            <p:cNvCxnSpPr>
              <a:stCxn id="8222" idx="1"/>
              <a:endCxn id="47" idx="0"/>
            </p:cNvCxnSpPr>
            <p:nvPr/>
          </p:nvCxnSpPr>
          <p:spPr>
            <a:xfrm rot="10800000" flipV="1">
              <a:off x="3200400" y="3644108"/>
              <a:ext cx="838200" cy="1473052"/>
            </a:xfrm>
            <a:prstGeom prst="curvedConnector2">
              <a:avLst/>
            </a:prstGeom>
          </p:spPr>
          <p:style>
            <a:lnRef idx="3">
              <a:schemeClr val="dk1"/>
            </a:lnRef>
            <a:fillRef idx="0">
              <a:schemeClr val="dk1"/>
            </a:fillRef>
            <a:effectRef idx="2">
              <a:schemeClr val="dk1"/>
            </a:effectRef>
            <a:fontRef idx="minor">
              <a:schemeClr val="tx1"/>
            </a:fontRef>
          </p:style>
        </p:cxnSp>
        <p:sp>
          <p:nvSpPr>
            <p:cNvPr id="47" name="Donut 46"/>
            <p:cNvSpPr/>
            <p:nvPr/>
          </p:nvSpPr>
          <p:spPr>
            <a:xfrm>
              <a:off x="3048000" y="5117160"/>
              <a:ext cx="304800" cy="304800"/>
            </a:xfrm>
            <a:prstGeom prst="donut">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dirty="0">
                <a:solidFill>
                  <a:schemeClr val="tx1"/>
                </a:solidFill>
                <a:cs typeface="Arial" charset="0"/>
              </a:endParaRPr>
            </a:p>
          </p:txBody>
        </p:sp>
      </p:grpSp>
      <p:grpSp>
        <p:nvGrpSpPr>
          <p:cNvPr id="8" name="Group 23"/>
          <p:cNvGrpSpPr>
            <a:grpSpLocks/>
          </p:cNvGrpSpPr>
          <p:nvPr/>
        </p:nvGrpSpPr>
        <p:grpSpPr bwMode="auto">
          <a:xfrm>
            <a:off x="152400" y="4865544"/>
            <a:ext cx="4519613" cy="1949450"/>
            <a:chOff x="3886200" y="4800600"/>
            <a:chExt cx="4519614" cy="1949450"/>
          </a:xfrm>
        </p:grpSpPr>
        <p:grpSp>
          <p:nvGrpSpPr>
            <p:cNvPr id="9" name="Group 8"/>
            <p:cNvGrpSpPr>
              <a:grpSpLocks/>
            </p:cNvGrpSpPr>
            <p:nvPr/>
          </p:nvGrpSpPr>
          <p:grpSpPr bwMode="auto">
            <a:xfrm>
              <a:off x="3886200" y="5349875"/>
              <a:ext cx="4519614" cy="1400175"/>
              <a:chOff x="384" y="2458"/>
              <a:chExt cx="2847" cy="882"/>
            </a:xfrm>
          </p:grpSpPr>
          <p:sp>
            <p:nvSpPr>
              <p:cNvPr id="54" name="Text Box 9"/>
              <p:cNvSpPr txBox="1">
                <a:spLocks noChangeArrowheads="1"/>
              </p:cNvSpPr>
              <p:nvPr/>
            </p:nvSpPr>
            <p:spPr bwMode="auto">
              <a:xfrm>
                <a:off x="1872" y="2458"/>
                <a:ext cx="1359" cy="882"/>
              </a:xfrm>
              <a:prstGeom prst="rect">
                <a:avLst/>
              </a:prstGeom>
              <a:noFill/>
              <a:ln w="9525">
                <a:noFill/>
                <a:miter lim="800000"/>
                <a:headEnd/>
                <a:tailEnd/>
              </a:ln>
            </p:spPr>
            <p:txBody>
              <a:bodyPr tIns="0">
                <a:spAutoFit/>
              </a:bodyPr>
              <a:lstStyle/>
              <a:p>
                <a:pPr eaLnBrk="0" hangingPunct="0">
                  <a:defRPr/>
                </a:pPr>
                <a:r>
                  <a:rPr lang="en-US" b="1" dirty="0">
                    <a:solidFill>
                      <a:srgbClr val="595959"/>
                    </a:solidFill>
                  </a:rPr>
                  <a:t>DevInfo 5.0 </a:t>
                </a:r>
                <a:r>
                  <a:rPr lang="en-US" sz="1200" i="1" dirty="0">
                    <a:solidFill>
                      <a:srgbClr val="595959"/>
                    </a:solidFill>
                  </a:rPr>
                  <a:t>2005</a:t>
                </a:r>
              </a:p>
              <a:p>
                <a:pPr eaLnBrk="0" hangingPunct="0">
                  <a:defRPr/>
                </a:pPr>
                <a:r>
                  <a:rPr lang="en-US" sz="1400" dirty="0">
                    <a:solidFill>
                      <a:srgbClr val="595959"/>
                    </a:solidFill>
                  </a:rPr>
                  <a:t>New web-enabled version developed and launched with broad government and UN support in May 2006</a:t>
                </a:r>
              </a:p>
            </p:txBody>
          </p:sp>
          <p:pic>
            <p:nvPicPr>
              <p:cNvPr id="8215"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4" y="2464"/>
                <a:ext cx="1440" cy="848"/>
              </a:xfrm>
              <a:prstGeom prst="rect">
                <a:avLst/>
              </a:prstGeom>
              <a:noFill/>
              <a:ln w="3175">
                <a:solidFill>
                  <a:srgbClr val="C0C0C0"/>
                </a:solidFill>
                <a:miter lim="800000"/>
                <a:headEnd/>
                <a:tailEnd/>
              </a:ln>
            </p:spPr>
          </p:pic>
        </p:grpSp>
        <p:cxnSp>
          <p:nvCxnSpPr>
            <p:cNvPr id="52" name="Curved Connector 51"/>
            <p:cNvCxnSpPr>
              <a:stCxn id="53" idx="4"/>
            </p:cNvCxnSpPr>
            <p:nvPr/>
          </p:nvCxnSpPr>
          <p:spPr>
            <a:xfrm rot="5400000">
              <a:off x="6845301" y="4051300"/>
              <a:ext cx="254000" cy="2362201"/>
            </a:xfrm>
            <a:prstGeom prst="curvedConnector3">
              <a:avLst>
                <a:gd name="adj1" fmla="val 50000"/>
              </a:avLst>
            </a:prstGeom>
          </p:spPr>
          <p:style>
            <a:lnRef idx="3">
              <a:schemeClr val="dk1"/>
            </a:lnRef>
            <a:fillRef idx="0">
              <a:schemeClr val="dk1"/>
            </a:fillRef>
            <a:effectRef idx="2">
              <a:schemeClr val="dk1"/>
            </a:effectRef>
            <a:fontRef idx="minor">
              <a:schemeClr val="tx1"/>
            </a:fontRef>
          </p:style>
        </p:cxnSp>
        <p:sp>
          <p:nvSpPr>
            <p:cNvPr id="53" name="Donut 52"/>
            <p:cNvSpPr/>
            <p:nvPr/>
          </p:nvSpPr>
          <p:spPr>
            <a:xfrm>
              <a:off x="8001000" y="4800600"/>
              <a:ext cx="304800" cy="304800"/>
            </a:xfrm>
            <a:prstGeom prst="donut">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dirty="0">
                <a:solidFill>
                  <a:schemeClr val="tx1"/>
                </a:solidFill>
                <a:cs typeface="Arial" charset="0"/>
              </a:endParaRPr>
            </a:p>
          </p:txBody>
        </p:sp>
      </p:grpSp>
      <p:grpSp>
        <p:nvGrpSpPr>
          <p:cNvPr id="10" name="Group 23"/>
          <p:cNvGrpSpPr>
            <a:grpSpLocks/>
          </p:cNvGrpSpPr>
          <p:nvPr/>
        </p:nvGrpSpPr>
        <p:grpSpPr bwMode="auto">
          <a:xfrm>
            <a:off x="4835525" y="4865544"/>
            <a:ext cx="4156075" cy="1933575"/>
            <a:chOff x="4530725" y="4800600"/>
            <a:chExt cx="4156075" cy="1933575"/>
          </a:xfrm>
        </p:grpSpPr>
        <p:grpSp>
          <p:nvGrpSpPr>
            <p:cNvPr id="11" name="Group 8"/>
            <p:cNvGrpSpPr>
              <a:grpSpLocks/>
            </p:cNvGrpSpPr>
            <p:nvPr/>
          </p:nvGrpSpPr>
          <p:grpSpPr bwMode="auto">
            <a:xfrm>
              <a:off x="4530725" y="5334000"/>
              <a:ext cx="4156075" cy="1400175"/>
              <a:chOff x="790" y="2448"/>
              <a:chExt cx="2618" cy="882"/>
            </a:xfrm>
          </p:grpSpPr>
          <p:sp>
            <p:nvSpPr>
              <p:cNvPr id="63" name="Text Box 9"/>
              <p:cNvSpPr txBox="1">
                <a:spLocks noChangeArrowheads="1"/>
              </p:cNvSpPr>
              <p:nvPr/>
            </p:nvSpPr>
            <p:spPr bwMode="auto">
              <a:xfrm>
                <a:off x="2208" y="2448"/>
                <a:ext cx="1200" cy="882"/>
              </a:xfrm>
              <a:prstGeom prst="rect">
                <a:avLst/>
              </a:prstGeom>
              <a:noFill/>
              <a:ln w="9525">
                <a:noFill/>
                <a:miter lim="800000"/>
                <a:headEnd/>
                <a:tailEnd/>
              </a:ln>
            </p:spPr>
            <p:txBody>
              <a:bodyPr tIns="0">
                <a:spAutoFit/>
              </a:bodyPr>
              <a:lstStyle/>
              <a:p>
                <a:pPr eaLnBrk="0" hangingPunct="0">
                  <a:defRPr/>
                </a:pPr>
                <a:r>
                  <a:rPr lang="en-US" b="1" dirty="0">
                    <a:solidFill>
                      <a:srgbClr val="595959"/>
                    </a:solidFill>
                  </a:rPr>
                  <a:t>DevInfo 6.0 </a:t>
                </a:r>
                <a:r>
                  <a:rPr lang="en-US" sz="1200" i="1" dirty="0">
                    <a:solidFill>
                      <a:srgbClr val="595959"/>
                    </a:solidFill>
                  </a:rPr>
                  <a:t>2008</a:t>
                </a:r>
              </a:p>
              <a:p>
                <a:pPr eaLnBrk="0" hangingPunct="0">
                  <a:defRPr/>
                </a:pPr>
                <a:r>
                  <a:rPr lang="en-US" sz="1400" dirty="0">
                    <a:solidFill>
                      <a:srgbClr val="595959"/>
                    </a:solidFill>
                  </a:rPr>
                  <a:t>New features with Web 2.0 social networking launched in Apr 2009</a:t>
                </a:r>
              </a:p>
            </p:txBody>
          </p:sp>
          <p:pic>
            <p:nvPicPr>
              <p:cNvPr id="8208"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0" y="2464"/>
                <a:ext cx="1397" cy="848"/>
              </a:xfrm>
              <a:prstGeom prst="rect">
                <a:avLst/>
              </a:prstGeom>
              <a:noFill/>
              <a:ln w="3175">
                <a:solidFill>
                  <a:srgbClr val="C0C0C0"/>
                </a:solidFill>
                <a:miter lim="800000"/>
                <a:headEnd/>
                <a:tailEnd/>
              </a:ln>
            </p:spPr>
          </p:pic>
        </p:grpSp>
        <p:cxnSp>
          <p:nvCxnSpPr>
            <p:cNvPr id="61" name="Curved Connector 60"/>
            <p:cNvCxnSpPr>
              <a:stCxn id="62" idx="4"/>
              <a:endCxn id="8208" idx="0"/>
            </p:cNvCxnSpPr>
            <p:nvPr/>
          </p:nvCxnSpPr>
          <p:spPr>
            <a:xfrm rot="5400000">
              <a:off x="5588397" y="5156597"/>
              <a:ext cx="254000" cy="151606"/>
            </a:xfrm>
            <a:prstGeom prst="curvedConnector3">
              <a:avLst>
                <a:gd name="adj1" fmla="val 50000"/>
              </a:avLst>
            </a:prstGeom>
          </p:spPr>
          <p:style>
            <a:lnRef idx="3">
              <a:schemeClr val="dk1"/>
            </a:lnRef>
            <a:fillRef idx="0">
              <a:schemeClr val="dk1"/>
            </a:fillRef>
            <a:effectRef idx="2">
              <a:schemeClr val="dk1"/>
            </a:effectRef>
            <a:fontRef idx="minor">
              <a:schemeClr val="tx1"/>
            </a:fontRef>
          </p:style>
        </p:cxnSp>
        <p:sp>
          <p:nvSpPr>
            <p:cNvPr id="62" name="Donut 61"/>
            <p:cNvSpPr/>
            <p:nvPr/>
          </p:nvSpPr>
          <p:spPr>
            <a:xfrm>
              <a:off x="5638800" y="4800600"/>
              <a:ext cx="304800" cy="304800"/>
            </a:xfrm>
            <a:prstGeom prst="donut">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dirty="0">
                <a:solidFill>
                  <a:schemeClr val="tx1"/>
                </a:solidFill>
                <a:cs typeface="Arial" charset="0"/>
              </a:endParaRPr>
            </a:p>
          </p:txBody>
        </p:sp>
      </p:grpSp>
      <p:sp>
        <p:nvSpPr>
          <p:cNvPr id="38" name="Donut 37"/>
          <p:cNvSpPr/>
          <p:nvPr/>
        </p:nvSpPr>
        <p:spPr bwMode="auto">
          <a:xfrm>
            <a:off x="8077200" y="4800600"/>
            <a:ext cx="304800" cy="304800"/>
          </a:xfrm>
          <a:prstGeom prst="donut">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dirty="0">
              <a:solidFill>
                <a:schemeClr val="tx1"/>
              </a:solidFill>
              <a:cs typeface="Arial" charset="0"/>
            </a:endParaRPr>
          </a:p>
        </p:txBody>
      </p:sp>
      <p:cxnSp>
        <p:nvCxnSpPr>
          <p:cNvPr id="39" name="Curved Connector 38"/>
          <p:cNvCxnSpPr>
            <a:stCxn id="13" idx="2"/>
            <a:endCxn id="38" idx="0"/>
          </p:cNvCxnSpPr>
          <p:nvPr/>
        </p:nvCxnSpPr>
        <p:spPr bwMode="auto">
          <a:xfrm rot="16200000" flipH="1">
            <a:off x="7393533" y="3964532"/>
            <a:ext cx="1360029" cy="312106"/>
          </a:xfrm>
          <a:prstGeom prst="curvedConnector3">
            <a:avLst>
              <a:gd name="adj1" fmla="val 50000"/>
            </a:avLst>
          </a:prstGeom>
        </p:spPr>
        <p:style>
          <a:lnRef idx="3">
            <a:schemeClr val="dk1"/>
          </a:lnRef>
          <a:fillRef idx="0">
            <a:schemeClr val="dk1"/>
          </a:fillRef>
          <a:effectRef idx="2">
            <a:schemeClr val="dk1"/>
          </a:effectRef>
          <a:fontRef idx="minor">
            <a:schemeClr val="tx1"/>
          </a:fontRef>
        </p:style>
      </p:cxnSp>
      <p:sp>
        <p:nvSpPr>
          <p:cNvPr id="44" name="Text Box 6"/>
          <p:cNvSpPr txBox="1">
            <a:spLocks noChangeArrowheads="1"/>
          </p:cNvSpPr>
          <p:nvPr/>
        </p:nvSpPr>
        <p:spPr bwMode="auto">
          <a:xfrm>
            <a:off x="5215476" y="1326443"/>
            <a:ext cx="2690813" cy="969496"/>
          </a:xfrm>
          <a:prstGeom prst="rect">
            <a:avLst/>
          </a:prstGeom>
          <a:noFill/>
          <a:ln w="9525">
            <a:noFill/>
            <a:miter lim="800000"/>
            <a:headEnd/>
            <a:tailEnd/>
          </a:ln>
        </p:spPr>
        <p:txBody>
          <a:bodyPr wrap="square" tIns="0">
            <a:spAutoFit/>
          </a:bodyPr>
          <a:lstStyle/>
          <a:p>
            <a:pPr eaLnBrk="0" hangingPunct="0">
              <a:defRPr/>
            </a:pPr>
            <a:r>
              <a:rPr lang="en-US" b="1" dirty="0">
                <a:solidFill>
                  <a:srgbClr val="595959"/>
                </a:solidFill>
              </a:rPr>
              <a:t>DevInfo 7</a:t>
            </a:r>
            <a:r>
              <a:rPr lang="en-US" b="1" dirty="0" smtClean="0">
                <a:solidFill>
                  <a:srgbClr val="595959"/>
                </a:solidFill>
              </a:rPr>
              <a:t>.0 </a:t>
            </a:r>
            <a:r>
              <a:rPr lang="en-US" sz="1200" i="1" dirty="0" smtClean="0">
                <a:solidFill>
                  <a:srgbClr val="595959"/>
                </a:solidFill>
              </a:rPr>
              <a:t>2012</a:t>
            </a:r>
            <a:endParaRPr lang="en-US" sz="1200" i="1" dirty="0">
              <a:solidFill>
                <a:srgbClr val="595959"/>
              </a:solidFill>
            </a:endParaRPr>
          </a:p>
          <a:p>
            <a:pPr eaLnBrk="0" hangingPunct="0">
              <a:defRPr/>
            </a:pPr>
            <a:r>
              <a:rPr lang="en-US" sz="1400" dirty="0" smtClean="0">
                <a:solidFill>
                  <a:srgbClr val="595959"/>
                </a:solidFill>
              </a:rPr>
              <a:t>Interactive, state-of-the-art visualizations, SDMX registry, increased flexibility</a:t>
            </a:r>
            <a:endParaRPr lang="en-US" sz="1400" dirty="0">
              <a:solidFill>
                <a:srgbClr val="595959"/>
              </a:solidFill>
            </a:endParaRPr>
          </a:p>
        </p:txBody>
      </p:sp>
      <p:pic>
        <p:nvPicPr>
          <p:cNvPr id="13" name="Picture 12" descr="Screen Shot 2012-08-27 at 3.28.59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85721" y="1982470"/>
            <a:ext cx="2063546" cy="1458101"/>
          </a:xfrm>
          <a:prstGeom prst="rect">
            <a:avLst/>
          </a:prstGeom>
        </p:spPr>
      </p:pic>
    </p:spTree>
    <p:extLst>
      <p:ext uri="{BB962C8B-B14F-4D97-AF65-F5344CB8AC3E}">
        <p14:creationId xmlns:p14="http://schemas.microsoft.com/office/powerpoint/2010/main" val="27898559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143000"/>
            <a:ext cx="9539288" cy="536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932113" y="1419225"/>
            <a:ext cx="1924050" cy="355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b="1" dirty="0">
                <a:solidFill>
                  <a:prstClr val="black">
                    <a:lumMod val="95000"/>
                    <a:lumOff val="5000"/>
                  </a:prstClr>
                </a:solidFill>
              </a:rPr>
              <a:t>Thematic Banners</a:t>
            </a:r>
          </a:p>
        </p:txBody>
      </p:sp>
      <p:sp>
        <p:nvSpPr>
          <p:cNvPr id="7" name="Rectangle 6"/>
          <p:cNvSpPr/>
          <p:nvPr/>
        </p:nvSpPr>
        <p:spPr>
          <a:xfrm>
            <a:off x="1479550" y="4148138"/>
            <a:ext cx="1608138" cy="3222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b="1" dirty="0">
                <a:solidFill>
                  <a:prstClr val="black">
                    <a:lumMod val="95000"/>
                    <a:lumOff val="5000"/>
                  </a:prstClr>
                </a:solidFill>
              </a:rPr>
              <a:t>Search by Text </a:t>
            </a:r>
          </a:p>
        </p:txBody>
      </p:sp>
      <p:sp>
        <p:nvSpPr>
          <p:cNvPr id="9" name="Rectangle 8"/>
          <p:cNvSpPr/>
          <p:nvPr/>
        </p:nvSpPr>
        <p:spPr>
          <a:xfrm>
            <a:off x="6419850" y="4148138"/>
            <a:ext cx="1658938" cy="3222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b="1" dirty="0">
                <a:solidFill>
                  <a:prstClr val="black">
                    <a:lumMod val="95000"/>
                    <a:lumOff val="5000"/>
                  </a:prstClr>
                </a:solidFill>
              </a:rPr>
              <a:t>Search by Topic</a:t>
            </a:r>
            <a:endParaRPr lang="en-US" sz="1400" b="1" dirty="0">
              <a:solidFill>
                <a:prstClr val="black">
                  <a:lumMod val="95000"/>
                  <a:lumOff val="5000"/>
                </a:prstClr>
              </a:solidFill>
            </a:endParaRPr>
          </a:p>
        </p:txBody>
      </p:sp>
      <p:pic>
        <p:nvPicPr>
          <p:cNvPr id="122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10250"/>
            <a:ext cx="9239250" cy="200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6253163" y="5797550"/>
            <a:ext cx="1544637" cy="3206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b="1" dirty="0">
                <a:solidFill>
                  <a:prstClr val="black">
                    <a:lumMod val="95000"/>
                    <a:lumOff val="5000"/>
                  </a:prstClr>
                </a:solidFill>
              </a:rPr>
              <a:t>Share Results</a:t>
            </a:r>
            <a:endParaRPr lang="en-US" sz="1400" b="1" dirty="0">
              <a:solidFill>
                <a:prstClr val="black">
                  <a:lumMod val="95000"/>
                  <a:lumOff val="5000"/>
                </a:prstClr>
              </a:solidFill>
            </a:endParaRPr>
          </a:p>
        </p:txBody>
      </p:sp>
      <p:sp>
        <p:nvSpPr>
          <p:cNvPr id="13" name="Rectangle 12"/>
          <p:cNvSpPr/>
          <p:nvPr/>
        </p:nvSpPr>
        <p:spPr>
          <a:xfrm>
            <a:off x="1404938" y="5810250"/>
            <a:ext cx="2798762" cy="3222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b="1" dirty="0">
                <a:solidFill>
                  <a:prstClr val="black">
                    <a:lumMod val="95000"/>
                    <a:lumOff val="5000"/>
                  </a:prstClr>
                </a:solidFill>
              </a:rPr>
              <a:t>Extensive Links by category</a:t>
            </a:r>
            <a:endParaRPr lang="en-US" sz="1400" b="1" dirty="0">
              <a:solidFill>
                <a:prstClr val="black">
                  <a:lumMod val="95000"/>
                  <a:lumOff val="5000"/>
                </a:prstClr>
              </a:solidFill>
            </a:endParaRPr>
          </a:p>
        </p:txBody>
      </p:sp>
    </p:spTree>
    <p:extLst>
      <p:ext uri="{BB962C8B-B14F-4D97-AF65-F5344CB8AC3E}">
        <p14:creationId xmlns:p14="http://schemas.microsoft.com/office/powerpoint/2010/main" val="16848373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217025" cy="4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284288" y="2873375"/>
            <a:ext cx="1574800" cy="3206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b="1" dirty="0">
                <a:solidFill>
                  <a:prstClr val="black">
                    <a:lumMod val="95000"/>
                    <a:lumOff val="5000"/>
                  </a:prstClr>
                </a:solidFill>
              </a:rPr>
              <a:t>Quick Results</a:t>
            </a:r>
          </a:p>
        </p:txBody>
      </p:sp>
      <p:sp>
        <p:nvSpPr>
          <p:cNvPr id="12" name="Rectangle 11"/>
          <p:cNvSpPr/>
          <p:nvPr/>
        </p:nvSpPr>
        <p:spPr>
          <a:xfrm>
            <a:off x="2519363" y="3633788"/>
            <a:ext cx="687387" cy="2159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black">
                  <a:lumMod val="95000"/>
                  <a:lumOff val="5000"/>
                </a:prstClr>
              </a:solidFill>
            </a:endParaRPr>
          </a:p>
        </p:txBody>
      </p:sp>
      <p:sp>
        <p:nvSpPr>
          <p:cNvPr id="10" name="Rectangle 9"/>
          <p:cNvSpPr/>
          <p:nvPr/>
        </p:nvSpPr>
        <p:spPr>
          <a:xfrm>
            <a:off x="2535238" y="5546725"/>
            <a:ext cx="687387" cy="2159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black">
                  <a:lumMod val="95000"/>
                  <a:lumOff val="5000"/>
                </a:prstClr>
              </a:solidFill>
            </a:endParaRPr>
          </a:p>
        </p:txBody>
      </p:sp>
      <p:pic>
        <p:nvPicPr>
          <p:cNvPr id="133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0" y="3541713"/>
            <a:ext cx="314325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7115175" y="4730750"/>
            <a:ext cx="1333500" cy="53816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black">
                  <a:lumMod val="95000"/>
                  <a:lumOff val="5000"/>
                </a:prstClr>
              </a:solidFill>
            </a:endParaRPr>
          </a:p>
        </p:txBody>
      </p:sp>
    </p:spTree>
    <p:extLst>
      <p:ext uri="{BB962C8B-B14F-4D97-AF65-F5344CB8AC3E}">
        <p14:creationId xmlns:p14="http://schemas.microsoft.com/office/powerpoint/2010/main" val="22953170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58034"/>
            <a:ext cx="9190038" cy="522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35113" y="2143125"/>
            <a:ext cx="1778000" cy="3222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b="1" dirty="0">
                <a:solidFill>
                  <a:prstClr val="black">
                    <a:lumMod val="95000"/>
                    <a:lumOff val="5000"/>
                  </a:prstClr>
                </a:solidFill>
              </a:rPr>
              <a:t>Change Settings</a:t>
            </a:r>
          </a:p>
        </p:txBody>
      </p:sp>
      <p:sp>
        <p:nvSpPr>
          <p:cNvPr id="12" name="Rectangle 11"/>
          <p:cNvSpPr/>
          <p:nvPr/>
        </p:nvSpPr>
        <p:spPr>
          <a:xfrm>
            <a:off x="15875" y="2588422"/>
            <a:ext cx="1335088" cy="2630487"/>
          </a:xfrm>
          <a:prstGeom prst="rect">
            <a:avLst/>
          </a:prstGeom>
          <a:noFill/>
          <a:ln w="38100">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11" name="Rectangle 10"/>
          <p:cNvSpPr/>
          <p:nvPr/>
        </p:nvSpPr>
        <p:spPr>
          <a:xfrm>
            <a:off x="766763" y="3452413"/>
            <a:ext cx="1281112" cy="3222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b="1" dirty="0">
                <a:solidFill>
                  <a:prstClr val="black">
                    <a:lumMod val="95000"/>
                    <a:lumOff val="5000"/>
                  </a:prstClr>
                </a:solidFill>
              </a:rPr>
              <a:t>Data Filters</a:t>
            </a:r>
          </a:p>
        </p:txBody>
      </p:sp>
      <p:pic>
        <p:nvPicPr>
          <p:cNvPr id="1434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3013" y="4755859"/>
            <a:ext cx="4084637"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426429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nita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2406"/>
            <a:ext cx="9144000" cy="4749123"/>
          </a:xfrm>
          <a:prstGeom prst="rect">
            <a:avLst/>
          </a:prstGeom>
        </p:spPr>
      </p:pic>
      <p:pic>
        <p:nvPicPr>
          <p:cNvPr id="15363" name="Picture 3" descr="163_2_1_0634539504550981453.emf"/>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5919788"/>
            <a:ext cx="12477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385D8A"/>
                </a:solidFill>
                <a:miter lim="800000"/>
                <a:headEnd/>
                <a:tailEnd/>
              </a14:hiddenLine>
            </a:ext>
          </a:extLst>
        </p:spPr>
      </p:pic>
      <p:pic>
        <p:nvPicPr>
          <p:cNvPr id="15364" name="Picture 4" descr="163_2_-1_2634539504550981453.emf"/>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5983288"/>
            <a:ext cx="36671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385D8A"/>
                </a:solidFill>
                <a:miter lim="800000"/>
                <a:headEnd/>
                <a:tailEnd/>
              </a14:hiddenLine>
            </a:ext>
          </a:extLst>
        </p:spPr>
      </p:pic>
      <p:sp>
        <p:nvSpPr>
          <p:cNvPr id="7" name="TextBox 6"/>
          <p:cNvSpPr txBox="1"/>
          <p:nvPr/>
        </p:nvSpPr>
        <p:spPr>
          <a:xfrm>
            <a:off x="-31750" y="4648200"/>
            <a:ext cx="4057650" cy="1200329"/>
          </a:xfrm>
          <a:prstGeom prst="rect">
            <a:avLst/>
          </a:prstGeom>
          <a:noFill/>
        </p:spPr>
        <p:txBody>
          <a:bodyPr>
            <a:spAutoFit/>
          </a:bodyPr>
          <a:lstStyle/>
          <a:p>
            <a:pPr algn="ctr">
              <a:defRPr sz="2400" b="1" i="0" u="none" strike="noStrike" kern="1200" baseline="0">
                <a:solidFill>
                  <a:prstClr val="black"/>
                </a:solidFill>
                <a:latin typeface="+mn-lt"/>
                <a:ea typeface="+mn-ea"/>
                <a:cs typeface="+mn-cs"/>
              </a:defRPr>
            </a:pPr>
            <a:r>
              <a:rPr lang="en-US" sz="2400" b="1" dirty="0">
                <a:solidFill>
                  <a:srgbClr val="002060"/>
                </a:solidFill>
                <a:latin typeface="+mn-lt"/>
                <a:cs typeface="+mn-cs"/>
              </a:rPr>
              <a:t>Improved sanitation </a:t>
            </a:r>
            <a:r>
              <a:rPr lang="en-US" sz="2400" b="1" dirty="0" smtClean="0">
                <a:solidFill>
                  <a:srgbClr val="002060"/>
                </a:solidFill>
                <a:latin typeface="+mn-lt"/>
                <a:cs typeface="+mn-cs"/>
              </a:rPr>
              <a:t>facilities</a:t>
            </a:r>
            <a:endParaRPr lang="en-US" sz="2400" b="1" dirty="0">
              <a:solidFill>
                <a:srgbClr val="002060"/>
              </a:solidFill>
              <a:latin typeface="+mn-lt"/>
              <a:cs typeface="+mn-cs"/>
            </a:endParaRPr>
          </a:p>
          <a:p>
            <a:pPr algn="ctr">
              <a:defRPr sz="2400" b="1" i="0" u="none" strike="noStrike" kern="1200" baseline="0">
                <a:solidFill>
                  <a:prstClr val="black"/>
                </a:solidFill>
                <a:latin typeface="+mn-lt"/>
                <a:ea typeface="+mn-ea"/>
                <a:cs typeface="+mn-cs"/>
              </a:defRPr>
            </a:pPr>
            <a:r>
              <a:rPr lang="en-US" sz="1200" b="1" dirty="0">
                <a:solidFill>
                  <a:srgbClr val="0070C0"/>
                </a:solidFill>
                <a:latin typeface="+mn-lt"/>
                <a:cs typeface="+mn-cs"/>
              </a:rPr>
              <a:t>Percent population using improved sanitation facility, </a:t>
            </a:r>
            <a:r>
              <a:rPr lang="en-US" sz="1200" b="1" dirty="0">
                <a:solidFill>
                  <a:srgbClr val="00B0F0"/>
                </a:solidFill>
                <a:latin typeface="+mn-lt"/>
                <a:cs typeface="+mn-cs"/>
              </a:rPr>
              <a:t>Africa</a:t>
            </a:r>
            <a:endParaRPr lang="en-US" sz="1200" b="1" dirty="0">
              <a:solidFill>
                <a:prstClr val="black"/>
              </a:solidFill>
              <a:latin typeface="+mn-lt"/>
              <a:cs typeface="+mn-cs"/>
            </a:endParaRPr>
          </a:p>
        </p:txBody>
      </p:sp>
      <p:sp>
        <p:nvSpPr>
          <p:cNvPr id="15366" name="Rectangle 7"/>
          <p:cNvSpPr>
            <a:spLocks noChangeArrowheads="1"/>
          </p:cNvSpPr>
          <p:nvPr/>
        </p:nvSpPr>
        <p:spPr bwMode="auto">
          <a:xfrm>
            <a:off x="-31750" y="6577013"/>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200" i="1">
                <a:solidFill>
                  <a:srgbClr val="00B0F0"/>
                </a:solidFill>
              </a:rPr>
              <a:t>Source: UNSD MDG Estimated, 2010</a:t>
            </a:r>
          </a:p>
        </p:txBody>
      </p:sp>
    </p:spTree>
    <p:extLst>
      <p:ext uri="{BB962C8B-B14F-4D97-AF65-F5344CB8AC3E}">
        <p14:creationId xmlns:p14="http://schemas.microsoft.com/office/powerpoint/2010/main" val="29361374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95_6_3_0634539545538745819.emf"/>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5784850"/>
            <a:ext cx="12477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385D8A"/>
                </a:solidFill>
                <a:miter lim="800000"/>
                <a:headEnd/>
                <a:tailEnd/>
              </a14:hiddenLine>
            </a:ext>
          </a:extLst>
        </p:spPr>
      </p:pic>
      <p:sp>
        <p:nvSpPr>
          <p:cNvPr id="18436" name="Rectangle 5"/>
          <p:cNvSpPr>
            <a:spLocks noChangeArrowheads="1"/>
          </p:cNvSpPr>
          <p:nvPr/>
        </p:nvSpPr>
        <p:spPr bwMode="auto">
          <a:xfrm>
            <a:off x="-31750" y="6577013"/>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200" i="1">
                <a:solidFill>
                  <a:srgbClr val="00B0F0"/>
                </a:solidFill>
              </a:rPr>
              <a:t>Source: Census India 2001</a:t>
            </a:r>
          </a:p>
        </p:txBody>
      </p:sp>
      <p:pic>
        <p:nvPicPr>
          <p:cNvPr id="18438" name="Picture 3" descr="95_6_1_0634539545955369649.emf"/>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5857875"/>
            <a:ext cx="12477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385D8A"/>
                </a:solidFill>
                <a:miter lim="800000"/>
                <a:headEnd/>
                <a:tailEnd/>
              </a14:hiddenLine>
            </a:ext>
          </a:extLst>
        </p:spPr>
      </p:pic>
      <p:sp>
        <p:nvSpPr>
          <p:cNvPr id="9" name="TextBox 8"/>
          <p:cNvSpPr txBox="1"/>
          <p:nvPr/>
        </p:nvSpPr>
        <p:spPr>
          <a:xfrm>
            <a:off x="1905000" y="5230813"/>
            <a:ext cx="4702175" cy="585787"/>
          </a:xfrm>
          <a:prstGeom prst="rect">
            <a:avLst/>
          </a:prstGeom>
          <a:noFill/>
        </p:spPr>
        <p:txBody>
          <a:bodyPr>
            <a:spAutoFit/>
          </a:bodyPr>
          <a:lstStyle/>
          <a:p>
            <a:pPr algn="ctr">
              <a:defRPr sz="2400" b="1" i="0" u="none" strike="noStrike" kern="1200" baseline="0">
                <a:solidFill>
                  <a:prstClr val="black"/>
                </a:solidFill>
                <a:latin typeface="+mn-lt"/>
                <a:ea typeface="+mn-ea"/>
                <a:cs typeface="+mn-cs"/>
              </a:defRPr>
            </a:pPr>
            <a:r>
              <a:rPr lang="en-US" sz="2000" b="1" dirty="0">
                <a:solidFill>
                  <a:srgbClr val="002060"/>
                </a:solidFill>
                <a:latin typeface="+mn-lt"/>
                <a:cs typeface="+mn-cs"/>
              </a:rPr>
              <a:t>Proportion of households by type of toilet</a:t>
            </a:r>
          </a:p>
          <a:p>
            <a:pPr algn="ctr">
              <a:defRPr sz="2400" b="1" i="0" u="none" strike="noStrike" kern="1200" baseline="0">
                <a:solidFill>
                  <a:prstClr val="black"/>
                </a:solidFill>
                <a:latin typeface="+mn-lt"/>
                <a:ea typeface="+mn-ea"/>
                <a:cs typeface="+mn-cs"/>
              </a:defRPr>
            </a:pPr>
            <a:r>
              <a:rPr lang="en-US" sz="1200" b="1" dirty="0">
                <a:solidFill>
                  <a:srgbClr val="0070C0"/>
                </a:solidFill>
                <a:latin typeface="+mn-lt"/>
                <a:cs typeface="+mn-cs"/>
              </a:rPr>
              <a:t>No latrine, </a:t>
            </a:r>
            <a:r>
              <a:rPr lang="en-US" sz="1200" b="1" dirty="0">
                <a:solidFill>
                  <a:srgbClr val="00B0F0"/>
                </a:solidFill>
                <a:latin typeface="+mn-lt"/>
                <a:cs typeface="+mn-cs"/>
              </a:rPr>
              <a:t> India – most recent data</a:t>
            </a:r>
            <a:endParaRPr lang="en-US" sz="1200" b="1" dirty="0">
              <a:solidFill>
                <a:prstClr val="black"/>
              </a:solidFill>
              <a:latin typeface="+mn-lt"/>
              <a:cs typeface="+mn-cs"/>
            </a:endParaRPr>
          </a:p>
        </p:txBody>
      </p:sp>
      <p:sp>
        <p:nvSpPr>
          <p:cNvPr id="18444" name="Rectangle 14"/>
          <p:cNvSpPr>
            <a:spLocks noChangeArrowheads="1"/>
          </p:cNvSpPr>
          <p:nvPr/>
        </p:nvSpPr>
        <p:spPr bwMode="auto">
          <a:xfrm>
            <a:off x="0" y="511928"/>
            <a:ext cx="7251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0" b="1" dirty="0">
                <a:solidFill>
                  <a:srgbClr val="00B0F0"/>
                </a:solidFill>
                <a:latin typeface="Calibri" pitchFamily="34" charset="0"/>
              </a:rPr>
              <a:t>Drill Down Maps</a:t>
            </a:r>
          </a:p>
        </p:txBody>
      </p:sp>
      <p:pic>
        <p:nvPicPr>
          <p:cNvPr id="2" name="Picture 1" descr="rural sta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4450" y="1394220"/>
            <a:ext cx="6794500" cy="3683000"/>
          </a:xfrm>
          <a:prstGeom prst="rect">
            <a:avLst/>
          </a:prstGeom>
        </p:spPr>
      </p:pic>
      <p:pic>
        <p:nvPicPr>
          <p:cNvPr id="3" name="Picture 2" descr="urban state.jpg"/>
          <p:cNvPicPr>
            <a:picLocks noChangeAspect="1"/>
          </p:cNvPicPr>
          <p:nvPr/>
        </p:nvPicPr>
        <p:blipFill rotWithShape="1">
          <a:blip r:embed="rId5">
            <a:extLst>
              <a:ext uri="{28A0092B-C50C-407E-A947-70E740481C1C}">
                <a14:useLocalDpi xmlns:a14="http://schemas.microsoft.com/office/drawing/2010/main" val="0"/>
              </a:ext>
            </a:extLst>
          </a:blip>
          <a:srcRect r="20196"/>
          <a:stretch/>
        </p:blipFill>
        <p:spPr>
          <a:xfrm>
            <a:off x="-187325" y="1527928"/>
            <a:ext cx="5422392" cy="3683000"/>
          </a:xfrm>
          <a:prstGeom prst="rect">
            <a:avLst/>
          </a:prstGeom>
        </p:spPr>
      </p:pic>
      <p:pic>
        <p:nvPicPr>
          <p:cNvPr id="4" name="Picture 3" descr="Rural District.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6163" y="1394220"/>
            <a:ext cx="7505700" cy="3898900"/>
          </a:xfrm>
          <a:prstGeom prst="rect">
            <a:avLst/>
          </a:prstGeom>
        </p:spPr>
      </p:pic>
      <p:pic>
        <p:nvPicPr>
          <p:cNvPr id="5" name="Picture 4" descr="Urban District.jpg"/>
          <p:cNvPicPr>
            <a:picLocks noChangeAspect="1"/>
          </p:cNvPicPr>
          <p:nvPr/>
        </p:nvPicPr>
        <p:blipFill rotWithShape="1">
          <a:blip r:embed="rId7">
            <a:extLst>
              <a:ext uri="{28A0092B-C50C-407E-A947-70E740481C1C}">
                <a14:useLocalDpi xmlns:a14="http://schemas.microsoft.com/office/drawing/2010/main" val="0"/>
              </a:ext>
            </a:extLst>
          </a:blip>
          <a:srcRect l="1" r="14897"/>
          <a:stretch/>
        </p:blipFill>
        <p:spPr>
          <a:xfrm>
            <a:off x="-187325" y="1527928"/>
            <a:ext cx="5760720" cy="3670300"/>
          </a:xfrm>
          <a:prstGeom prst="rect">
            <a:avLst/>
          </a:prstGeom>
        </p:spPr>
      </p:pic>
      <p:pic>
        <p:nvPicPr>
          <p:cNvPr id="6" name="Picture 5" descr="Rural Block.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86163" y="1394220"/>
            <a:ext cx="7505700" cy="3898900"/>
          </a:xfrm>
          <a:prstGeom prst="rect">
            <a:avLst/>
          </a:prstGeom>
        </p:spPr>
      </p:pic>
      <p:pic>
        <p:nvPicPr>
          <p:cNvPr id="7" name="Picture 6" descr="urban block.jpg"/>
          <p:cNvPicPr>
            <a:picLocks noChangeAspect="1"/>
          </p:cNvPicPr>
          <p:nvPr/>
        </p:nvPicPr>
        <p:blipFill rotWithShape="1">
          <a:blip r:embed="rId9">
            <a:extLst>
              <a:ext uri="{28A0092B-C50C-407E-A947-70E740481C1C}">
                <a14:useLocalDpi xmlns:a14="http://schemas.microsoft.com/office/drawing/2010/main" val="0"/>
              </a:ext>
            </a:extLst>
          </a:blip>
          <a:srcRect l="-608" t="-1" r="24034" b="2437"/>
          <a:stretch/>
        </p:blipFill>
        <p:spPr>
          <a:xfrm>
            <a:off x="-533435" y="1527928"/>
            <a:ext cx="5678424" cy="3803904"/>
          </a:xfrm>
          <a:prstGeom prst="rect">
            <a:avLst/>
          </a:prstGeom>
        </p:spPr>
      </p:pic>
    </p:spTree>
    <p:extLst>
      <p:ext uri="{BB962C8B-B14F-4D97-AF65-F5344CB8AC3E}">
        <p14:creationId xmlns:p14="http://schemas.microsoft.com/office/powerpoint/2010/main" val="31553626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loud 10"/>
          <p:cNvSpPr/>
          <p:nvPr/>
        </p:nvSpPr>
        <p:spPr>
          <a:xfrm>
            <a:off x="5013325" y="4060825"/>
            <a:ext cx="4003675" cy="2474913"/>
          </a:xfrm>
          <a:prstGeom prst="cloud">
            <a:avLst/>
          </a:prstGeom>
          <a:gradFill flip="none" rotWithShape="1">
            <a:gsLst>
              <a:gs pos="100000">
                <a:schemeClr val="accent1">
                  <a:tint val="66000"/>
                  <a:satMod val="160000"/>
                </a:schemeClr>
              </a:gs>
              <a:gs pos="95000">
                <a:schemeClr val="bg1">
                  <a:lumMod val="64000"/>
                  <a:lumOff val="36000"/>
                </a:schemeClr>
              </a:gs>
            </a:gsLst>
            <a:path path="shape">
              <a:fillToRect l="50000" t="50000" r="50000" b="50000"/>
            </a:path>
            <a:tileRect/>
          </a:gradFill>
          <a:effectLst>
            <a:outerShdw blurRad="63500" sx="102000" sy="102000" algn="c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chor="ctr"/>
          <a:lstStyle/>
          <a:p>
            <a:pPr algn="ctr" defTabSz="457200">
              <a:defRPr/>
            </a:pPr>
            <a:endParaRPr lang="en-US"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2" name="Cloud 11"/>
          <p:cNvSpPr/>
          <p:nvPr/>
        </p:nvSpPr>
        <p:spPr>
          <a:xfrm>
            <a:off x="762000" y="4441825"/>
            <a:ext cx="4005263" cy="2474913"/>
          </a:xfrm>
          <a:prstGeom prst="cloud">
            <a:avLst/>
          </a:prstGeom>
          <a:gradFill flip="none" rotWithShape="1">
            <a:gsLst>
              <a:gs pos="100000">
                <a:schemeClr val="accent1">
                  <a:tint val="66000"/>
                  <a:satMod val="160000"/>
                </a:schemeClr>
              </a:gs>
              <a:gs pos="95000">
                <a:schemeClr val="bg1">
                  <a:lumMod val="64000"/>
                  <a:lumOff val="36000"/>
                </a:schemeClr>
              </a:gs>
            </a:gsLst>
            <a:path path="shape">
              <a:fillToRect l="50000" t="50000" r="50000" b="50000"/>
            </a:path>
            <a:tileRect/>
          </a:gradFill>
          <a:effectLst>
            <a:outerShdw blurRad="63500" sx="102000" sy="102000" algn="c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chor="ctr"/>
          <a:lstStyle/>
          <a:p>
            <a:pPr algn="ctr" defTabSz="457200">
              <a:defRPr/>
            </a:pPr>
            <a:endParaRPr lang="en-US"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4" name="Cloud 13"/>
          <p:cNvSpPr/>
          <p:nvPr/>
        </p:nvSpPr>
        <p:spPr>
          <a:xfrm>
            <a:off x="4983163" y="1616075"/>
            <a:ext cx="4138612" cy="2197100"/>
          </a:xfrm>
          <a:prstGeom prst="cloud">
            <a:avLst/>
          </a:prstGeom>
          <a:gradFill flip="none" rotWithShape="1">
            <a:gsLst>
              <a:gs pos="100000">
                <a:schemeClr val="accent1">
                  <a:tint val="66000"/>
                  <a:satMod val="160000"/>
                </a:schemeClr>
              </a:gs>
              <a:gs pos="95000">
                <a:schemeClr val="bg1">
                  <a:lumMod val="64000"/>
                  <a:lumOff val="36000"/>
                </a:schemeClr>
              </a:gs>
            </a:gsLst>
            <a:path path="shape">
              <a:fillToRect l="50000" t="50000" r="50000" b="50000"/>
            </a:path>
            <a:tileRect/>
          </a:gradFill>
          <a:effectLst>
            <a:outerShdw blurRad="63500" sx="102000" sy="102000" algn="c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chor="ctr"/>
          <a:lstStyle/>
          <a:p>
            <a:pPr algn="ctr" defTabSz="457200">
              <a:defRPr/>
            </a:pPr>
            <a:endParaRPr lang="en-US"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5" name="Cloud 14"/>
          <p:cNvSpPr/>
          <p:nvPr/>
        </p:nvSpPr>
        <p:spPr>
          <a:xfrm>
            <a:off x="130175" y="1490663"/>
            <a:ext cx="4743450" cy="2932112"/>
          </a:xfrm>
          <a:prstGeom prst="cloud">
            <a:avLst/>
          </a:prstGeom>
          <a:gradFill flip="none" rotWithShape="1">
            <a:gsLst>
              <a:gs pos="100000">
                <a:schemeClr val="accent1">
                  <a:tint val="66000"/>
                  <a:satMod val="160000"/>
                </a:schemeClr>
              </a:gs>
              <a:gs pos="95000">
                <a:schemeClr val="bg1">
                  <a:lumMod val="64000"/>
                  <a:lumOff val="36000"/>
                </a:schemeClr>
              </a:gs>
            </a:gsLst>
            <a:path path="shape">
              <a:fillToRect l="50000" t="50000" r="50000" b="50000"/>
            </a:path>
            <a:tileRect/>
          </a:gradFill>
          <a:effectLst>
            <a:outerShdw blurRad="63500" sx="102000" sy="102000" algn="c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chor="ctr"/>
          <a:lstStyle/>
          <a:p>
            <a:pPr algn="ctr" defTabSz="457200">
              <a:defRPr/>
            </a:pPr>
            <a:endParaRPr lang="en-US"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grpSp>
        <p:nvGrpSpPr>
          <p:cNvPr id="19462" name="Group 15"/>
          <p:cNvGrpSpPr>
            <a:grpSpLocks/>
          </p:cNvGrpSpPr>
          <p:nvPr/>
        </p:nvGrpSpPr>
        <p:grpSpPr bwMode="auto">
          <a:xfrm>
            <a:off x="1951038" y="1841500"/>
            <a:ext cx="1049337" cy="992188"/>
            <a:chOff x="250995" y="1615459"/>
            <a:chExt cx="1050563" cy="992563"/>
          </a:xfrm>
        </p:grpSpPr>
        <p:pic>
          <p:nvPicPr>
            <p:cNvPr id="1949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132" y="1615459"/>
              <a:ext cx="856309" cy="725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98" name="TextBox 17"/>
            <p:cNvSpPr txBox="1">
              <a:spLocks noChangeArrowheads="1"/>
            </p:cNvSpPr>
            <p:nvPr/>
          </p:nvSpPr>
          <p:spPr bwMode="auto">
            <a:xfrm>
              <a:off x="250995" y="2238690"/>
              <a:ext cx="1050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solidFill>
                    <a:srgbClr val="000000"/>
                  </a:solidFill>
                </a:rPr>
                <a:t>Column</a:t>
              </a:r>
            </a:p>
          </p:txBody>
        </p:sp>
      </p:grpSp>
      <p:grpSp>
        <p:nvGrpSpPr>
          <p:cNvPr id="19463" name="Group 18"/>
          <p:cNvGrpSpPr>
            <a:grpSpLocks/>
          </p:cNvGrpSpPr>
          <p:nvPr/>
        </p:nvGrpSpPr>
        <p:grpSpPr bwMode="auto">
          <a:xfrm>
            <a:off x="3295650" y="1851025"/>
            <a:ext cx="1049338" cy="912813"/>
            <a:chOff x="1295400" y="1879891"/>
            <a:chExt cx="1050563" cy="912797"/>
          </a:xfrm>
        </p:grpSpPr>
        <p:pic>
          <p:nvPicPr>
            <p:cNvPr id="1949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8195" y="1879891"/>
              <a:ext cx="677912" cy="656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96" name="TextBox 20"/>
            <p:cNvSpPr txBox="1">
              <a:spLocks noChangeArrowheads="1"/>
            </p:cNvSpPr>
            <p:nvPr/>
          </p:nvSpPr>
          <p:spPr bwMode="auto">
            <a:xfrm>
              <a:off x="1295400" y="2423356"/>
              <a:ext cx="1050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solidFill>
                    <a:srgbClr val="000000"/>
                  </a:solidFill>
                </a:rPr>
                <a:t>line</a:t>
              </a:r>
            </a:p>
          </p:txBody>
        </p:sp>
      </p:grpSp>
      <p:grpSp>
        <p:nvGrpSpPr>
          <p:cNvPr id="19464" name="Group 21"/>
          <p:cNvGrpSpPr>
            <a:grpSpLocks/>
          </p:cNvGrpSpPr>
          <p:nvPr/>
        </p:nvGrpSpPr>
        <p:grpSpPr bwMode="auto">
          <a:xfrm>
            <a:off x="1579563" y="3095625"/>
            <a:ext cx="1050925" cy="965200"/>
            <a:chOff x="97338" y="3484084"/>
            <a:chExt cx="1050563" cy="964024"/>
          </a:xfrm>
        </p:grpSpPr>
        <p:pic>
          <p:nvPicPr>
            <p:cNvPr id="1949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39" y="3484084"/>
              <a:ext cx="660071" cy="594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94" name="TextBox 23"/>
            <p:cNvSpPr txBox="1">
              <a:spLocks noChangeArrowheads="1"/>
            </p:cNvSpPr>
            <p:nvPr/>
          </p:nvSpPr>
          <p:spPr bwMode="auto">
            <a:xfrm>
              <a:off x="97338" y="4078776"/>
              <a:ext cx="1050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solidFill>
                    <a:srgbClr val="000000"/>
                  </a:solidFill>
                </a:rPr>
                <a:t>Bar</a:t>
              </a:r>
            </a:p>
          </p:txBody>
        </p:sp>
      </p:grpSp>
      <p:grpSp>
        <p:nvGrpSpPr>
          <p:cNvPr id="19465" name="Group 24"/>
          <p:cNvGrpSpPr>
            <a:grpSpLocks/>
          </p:cNvGrpSpPr>
          <p:nvPr/>
        </p:nvGrpSpPr>
        <p:grpSpPr bwMode="auto">
          <a:xfrm>
            <a:off x="723900" y="2217738"/>
            <a:ext cx="1050925" cy="877887"/>
            <a:chOff x="321037" y="2542746"/>
            <a:chExt cx="1050563" cy="878340"/>
          </a:xfrm>
        </p:grpSpPr>
        <p:pic>
          <p:nvPicPr>
            <p:cNvPr id="19491"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210" y="2542746"/>
              <a:ext cx="642231" cy="628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92" name="TextBox 26"/>
            <p:cNvSpPr txBox="1">
              <a:spLocks noChangeArrowheads="1"/>
            </p:cNvSpPr>
            <p:nvPr/>
          </p:nvSpPr>
          <p:spPr bwMode="auto">
            <a:xfrm>
              <a:off x="321037" y="3051754"/>
              <a:ext cx="1050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solidFill>
                    <a:srgbClr val="000000"/>
                  </a:solidFill>
                </a:rPr>
                <a:t>Pie</a:t>
              </a:r>
            </a:p>
          </p:txBody>
        </p:sp>
      </p:grpSp>
      <p:grpSp>
        <p:nvGrpSpPr>
          <p:cNvPr id="19466" name="Group 27"/>
          <p:cNvGrpSpPr>
            <a:grpSpLocks/>
          </p:cNvGrpSpPr>
          <p:nvPr/>
        </p:nvGrpSpPr>
        <p:grpSpPr bwMode="auto">
          <a:xfrm>
            <a:off x="2795588" y="2908300"/>
            <a:ext cx="1050925" cy="904875"/>
            <a:chOff x="1601775" y="2924225"/>
            <a:chExt cx="1050563" cy="904825"/>
          </a:xfrm>
        </p:grpSpPr>
        <p:pic>
          <p:nvPicPr>
            <p:cNvPr id="19489"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5662" y="2924225"/>
              <a:ext cx="802790" cy="624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90" name="TextBox 29"/>
            <p:cNvSpPr txBox="1">
              <a:spLocks noChangeArrowheads="1"/>
            </p:cNvSpPr>
            <p:nvPr/>
          </p:nvSpPr>
          <p:spPr bwMode="auto">
            <a:xfrm>
              <a:off x="1601775" y="3459718"/>
              <a:ext cx="1050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solidFill>
                    <a:srgbClr val="000000"/>
                  </a:solidFill>
                </a:rPr>
                <a:t>Stack</a:t>
              </a:r>
            </a:p>
          </p:txBody>
        </p:sp>
      </p:grpSp>
      <p:grpSp>
        <p:nvGrpSpPr>
          <p:cNvPr id="19467" name="Group 30"/>
          <p:cNvGrpSpPr>
            <a:grpSpLocks/>
          </p:cNvGrpSpPr>
          <p:nvPr/>
        </p:nvGrpSpPr>
        <p:grpSpPr bwMode="auto">
          <a:xfrm>
            <a:off x="5737225" y="2336800"/>
            <a:ext cx="1050925" cy="887413"/>
            <a:chOff x="6278645" y="1634509"/>
            <a:chExt cx="1050563" cy="887473"/>
          </a:xfrm>
        </p:grpSpPr>
        <p:pic>
          <p:nvPicPr>
            <p:cNvPr id="19487"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38166" y="1634509"/>
              <a:ext cx="731522" cy="604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88" name="TextBox 32"/>
            <p:cNvSpPr txBox="1">
              <a:spLocks noChangeArrowheads="1"/>
            </p:cNvSpPr>
            <p:nvPr/>
          </p:nvSpPr>
          <p:spPr bwMode="auto">
            <a:xfrm>
              <a:off x="6278645" y="2152650"/>
              <a:ext cx="1050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solidFill>
                    <a:srgbClr val="000000"/>
                  </a:solidFill>
                </a:rPr>
                <a:t>Scatter</a:t>
              </a:r>
            </a:p>
          </p:txBody>
        </p:sp>
      </p:grpSp>
      <p:grpSp>
        <p:nvGrpSpPr>
          <p:cNvPr id="19468" name="Group 33"/>
          <p:cNvGrpSpPr>
            <a:grpSpLocks/>
          </p:cNvGrpSpPr>
          <p:nvPr/>
        </p:nvGrpSpPr>
        <p:grpSpPr bwMode="auto">
          <a:xfrm>
            <a:off x="7024688" y="1951038"/>
            <a:ext cx="1185862" cy="1231900"/>
            <a:chOff x="7391400" y="1797847"/>
            <a:chExt cx="1185436" cy="1231107"/>
          </a:xfrm>
        </p:grpSpPr>
        <p:pic>
          <p:nvPicPr>
            <p:cNvPr id="19485"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94354" y="1797847"/>
              <a:ext cx="724179" cy="72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86" name="TextBox 35"/>
            <p:cNvSpPr txBox="1">
              <a:spLocks noChangeArrowheads="1"/>
            </p:cNvSpPr>
            <p:nvPr/>
          </p:nvSpPr>
          <p:spPr bwMode="auto">
            <a:xfrm>
              <a:off x="7391400" y="2537373"/>
              <a:ext cx="1185436" cy="49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solidFill>
                    <a:srgbClr val="000000"/>
                  </a:solidFill>
                </a:rPr>
                <a:t>Tree map</a:t>
              </a:r>
            </a:p>
          </p:txBody>
        </p:sp>
      </p:grpSp>
      <p:grpSp>
        <p:nvGrpSpPr>
          <p:cNvPr id="19469" name="Group 36"/>
          <p:cNvGrpSpPr>
            <a:grpSpLocks/>
          </p:cNvGrpSpPr>
          <p:nvPr/>
        </p:nvGrpSpPr>
        <p:grpSpPr bwMode="auto">
          <a:xfrm>
            <a:off x="6680200" y="4337050"/>
            <a:ext cx="1050925" cy="931863"/>
            <a:chOff x="7160163" y="3684032"/>
            <a:chExt cx="1050563" cy="931555"/>
          </a:xfrm>
        </p:grpSpPr>
        <p:pic>
          <p:nvPicPr>
            <p:cNvPr id="19483"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10460" y="3684032"/>
              <a:ext cx="677996" cy="570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84" name="TextBox 38"/>
            <p:cNvSpPr txBox="1">
              <a:spLocks noChangeArrowheads="1"/>
            </p:cNvSpPr>
            <p:nvPr/>
          </p:nvSpPr>
          <p:spPr bwMode="auto">
            <a:xfrm>
              <a:off x="7160163" y="4246255"/>
              <a:ext cx="1050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solidFill>
                    <a:srgbClr val="000000"/>
                  </a:solidFill>
                </a:rPr>
                <a:t>Pyramid</a:t>
              </a:r>
            </a:p>
          </p:txBody>
        </p:sp>
      </p:grpSp>
      <p:grpSp>
        <p:nvGrpSpPr>
          <p:cNvPr id="19470" name="Group 39"/>
          <p:cNvGrpSpPr>
            <a:grpSpLocks/>
          </p:cNvGrpSpPr>
          <p:nvPr/>
        </p:nvGrpSpPr>
        <p:grpSpPr bwMode="auto">
          <a:xfrm>
            <a:off x="5541963" y="5181600"/>
            <a:ext cx="1050925" cy="1074738"/>
            <a:chOff x="6964297" y="4558157"/>
            <a:chExt cx="1050563" cy="1074533"/>
          </a:xfrm>
        </p:grpSpPr>
        <p:pic>
          <p:nvPicPr>
            <p:cNvPr id="19481" name="Picture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86600" y="4558157"/>
              <a:ext cx="802890" cy="785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82" name="TextBox 41"/>
            <p:cNvSpPr txBox="1">
              <a:spLocks noChangeArrowheads="1"/>
            </p:cNvSpPr>
            <p:nvPr/>
          </p:nvSpPr>
          <p:spPr bwMode="auto">
            <a:xfrm>
              <a:off x="6964297" y="5263358"/>
              <a:ext cx="1050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solidFill>
                    <a:srgbClr val="000000"/>
                  </a:solidFill>
                </a:rPr>
                <a:t>Radar</a:t>
              </a:r>
            </a:p>
          </p:txBody>
        </p:sp>
      </p:grpSp>
      <p:grpSp>
        <p:nvGrpSpPr>
          <p:cNvPr id="19471" name="Group 42"/>
          <p:cNvGrpSpPr>
            <a:grpSpLocks/>
          </p:cNvGrpSpPr>
          <p:nvPr/>
        </p:nvGrpSpPr>
        <p:grpSpPr bwMode="auto">
          <a:xfrm>
            <a:off x="7585075" y="5008563"/>
            <a:ext cx="1049338" cy="974725"/>
            <a:chOff x="7800975" y="4600854"/>
            <a:chExt cx="1050563" cy="975960"/>
          </a:xfrm>
        </p:grpSpPr>
        <p:pic>
          <p:nvPicPr>
            <p:cNvPr id="19479"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88456" y="4600854"/>
              <a:ext cx="660154" cy="60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80" name="TextBox 44"/>
            <p:cNvSpPr txBox="1">
              <a:spLocks noChangeArrowheads="1"/>
            </p:cNvSpPr>
            <p:nvPr/>
          </p:nvSpPr>
          <p:spPr bwMode="auto">
            <a:xfrm>
              <a:off x="7800975" y="5207482"/>
              <a:ext cx="1050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solidFill>
                    <a:srgbClr val="000000"/>
                  </a:solidFill>
                </a:rPr>
                <a:t>Wedge</a:t>
              </a:r>
            </a:p>
          </p:txBody>
        </p:sp>
      </p:grpSp>
      <p:grpSp>
        <p:nvGrpSpPr>
          <p:cNvPr id="19472" name="Group 45"/>
          <p:cNvGrpSpPr>
            <a:grpSpLocks/>
          </p:cNvGrpSpPr>
          <p:nvPr/>
        </p:nvGrpSpPr>
        <p:grpSpPr bwMode="auto">
          <a:xfrm>
            <a:off x="1323975" y="5132388"/>
            <a:ext cx="1198563" cy="1335087"/>
            <a:chOff x="3048000" y="4734650"/>
            <a:chExt cx="1198731" cy="1336190"/>
          </a:xfrm>
        </p:grpSpPr>
        <p:pic>
          <p:nvPicPr>
            <p:cNvPr id="19477"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0" y="4734650"/>
              <a:ext cx="1198731" cy="945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78" name="TextBox 47"/>
            <p:cNvSpPr txBox="1">
              <a:spLocks noChangeArrowheads="1"/>
            </p:cNvSpPr>
            <p:nvPr/>
          </p:nvSpPr>
          <p:spPr bwMode="auto">
            <a:xfrm>
              <a:off x="3133725" y="5701508"/>
              <a:ext cx="1050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solidFill>
                    <a:srgbClr val="000000"/>
                  </a:solidFill>
                </a:rPr>
                <a:t>Map</a:t>
              </a:r>
            </a:p>
          </p:txBody>
        </p:sp>
      </p:grpSp>
      <p:grpSp>
        <p:nvGrpSpPr>
          <p:cNvPr id="19473" name="Group 48"/>
          <p:cNvGrpSpPr>
            <a:grpSpLocks/>
          </p:cNvGrpSpPr>
          <p:nvPr/>
        </p:nvGrpSpPr>
        <p:grpSpPr bwMode="auto">
          <a:xfrm>
            <a:off x="2854325" y="4972050"/>
            <a:ext cx="1414463" cy="1281113"/>
            <a:chOff x="5099989" y="4246255"/>
            <a:chExt cx="1414154" cy="1281616"/>
          </a:xfrm>
        </p:grpSpPr>
        <p:pic>
          <p:nvPicPr>
            <p:cNvPr id="19475" name="Picture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05507" y="4246255"/>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76" name="TextBox 50"/>
            <p:cNvSpPr txBox="1">
              <a:spLocks noChangeArrowheads="1"/>
            </p:cNvSpPr>
            <p:nvPr/>
          </p:nvSpPr>
          <p:spPr bwMode="auto">
            <a:xfrm>
              <a:off x="5099989" y="5158539"/>
              <a:ext cx="14141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solidFill>
                    <a:srgbClr val="000000"/>
                  </a:solidFill>
                </a:rPr>
                <a:t>Google map</a:t>
              </a:r>
            </a:p>
          </p:txBody>
        </p:sp>
      </p:grpSp>
      <p:sp>
        <p:nvSpPr>
          <p:cNvPr id="19474" name="Rectangle 52"/>
          <p:cNvSpPr>
            <a:spLocks noChangeArrowheads="1"/>
          </p:cNvSpPr>
          <p:nvPr/>
        </p:nvSpPr>
        <p:spPr bwMode="auto">
          <a:xfrm>
            <a:off x="0" y="277226"/>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0" b="1" dirty="0">
                <a:solidFill>
                  <a:srgbClr val="00B0F0"/>
                </a:solidFill>
                <a:latin typeface="Calibri" pitchFamily="34" charset="0"/>
              </a:rPr>
              <a:t>Enhanced Visualization</a:t>
            </a:r>
          </a:p>
        </p:txBody>
      </p:sp>
    </p:spTree>
    <p:extLst>
      <p:ext uri="{BB962C8B-B14F-4D97-AF65-F5344CB8AC3E}">
        <p14:creationId xmlns:p14="http://schemas.microsoft.com/office/powerpoint/2010/main" val="100311911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0" y="4038600"/>
            <a:ext cx="91440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endParaRPr lang="en-US" altLang="zh-CN" sz="1000">
              <a:solidFill>
                <a:srgbClr val="D9D9D9"/>
              </a:solidFill>
            </a:endParaRPr>
          </a:p>
          <a:p>
            <a:pPr algn="ctr">
              <a:spcBef>
                <a:spcPct val="50000"/>
              </a:spcBef>
            </a:pPr>
            <a:endParaRPr lang="en-US" altLang="zh-CN" sz="1000">
              <a:solidFill>
                <a:srgbClr val="D9D9D9"/>
              </a:solidFill>
            </a:endParaRPr>
          </a:p>
          <a:p>
            <a:pPr algn="ctr">
              <a:spcBef>
                <a:spcPct val="50000"/>
              </a:spcBef>
            </a:pPr>
            <a:endParaRPr lang="en-US" altLang="zh-CN" sz="1000">
              <a:solidFill>
                <a:srgbClr val="D9D9D9"/>
              </a:solidFill>
            </a:endParaRPr>
          </a:p>
          <a:p>
            <a:pPr algn="ctr">
              <a:spcBef>
                <a:spcPct val="50000"/>
              </a:spcBef>
            </a:pPr>
            <a:endParaRPr lang="en-US" altLang="zh-CN" sz="1000">
              <a:solidFill>
                <a:srgbClr val="D9D9D9"/>
              </a:solidFill>
            </a:endParaRPr>
          </a:p>
          <a:p>
            <a:pPr algn="ctr">
              <a:spcBef>
                <a:spcPct val="50000"/>
              </a:spcBef>
            </a:pPr>
            <a:endParaRPr lang="en-US" altLang="zh-CN" sz="1000">
              <a:solidFill>
                <a:srgbClr val="D9D9D9"/>
              </a:solidFill>
            </a:endParaRPr>
          </a:p>
          <a:p>
            <a:pPr algn="ctr">
              <a:spcBef>
                <a:spcPct val="50000"/>
              </a:spcBef>
            </a:pPr>
            <a:endParaRPr lang="en-US" altLang="zh-CN" sz="1000">
              <a:solidFill>
                <a:srgbClr val="D9D9D9"/>
              </a:solidFill>
            </a:endParaRPr>
          </a:p>
          <a:p>
            <a:pPr algn="ctr">
              <a:spcBef>
                <a:spcPct val="50000"/>
              </a:spcBef>
            </a:pPr>
            <a:endParaRPr lang="en-US" altLang="zh-CN" sz="1000">
              <a:solidFill>
                <a:srgbClr val="D9D9D9"/>
              </a:solidFill>
            </a:endParaRPr>
          </a:p>
          <a:p>
            <a:pPr algn="ctr">
              <a:spcBef>
                <a:spcPct val="50000"/>
              </a:spcBef>
            </a:pPr>
            <a:endParaRPr lang="en-US" altLang="zh-CN" sz="1000">
              <a:solidFill>
                <a:srgbClr val="D9D9D9"/>
              </a:solidFill>
            </a:endParaRPr>
          </a:p>
        </p:txBody>
      </p:sp>
      <p:pic>
        <p:nvPicPr>
          <p:cNvPr id="2150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8" y="1690688"/>
            <a:ext cx="220186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7138" y="1828800"/>
            <a:ext cx="12096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938" y="5729288"/>
            <a:ext cx="193992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454525"/>
            <a:ext cx="1557338"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6938" y="5576888"/>
            <a:ext cx="26098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hape 16"/>
          <p:cNvCxnSpPr>
            <a:stCxn id="18441" idx="3"/>
          </p:cNvCxnSpPr>
          <p:nvPr/>
        </p:nvCxnSpPr>
        <p:spPr>
          <a:xfrm flipV="1">
            <a:off x="6481763" y="2786063"/>
            <a:ext cx="1700212" cy="885825"/>
          </a:xfrm>
          <a:prstGeom prst="bentConnector2">
            <a:avLst/>
          </a:prstGeom>
        </p:spPr>
        <p:style>
          <a:lnRef idx="3">
            <a:schemeClr val="accent3"/>
          </a:lnRef>
          <a:fillRef idx="0">
            <a:schemeClr val="accent3"/>
          </a:fillRef>
          <a:effectRef idx="2">
            <a:schemeClr val="accent3"/>
          </a:effectRef>
          <a:fontRef idx="minor">
            <a:schemeClr val="tx1"/>
          </a:fontRef>
        </p:style>
      </p:cxnSp>
      <p:cxnSp>
        <p:nvCxnSpPr>
          <p:cNvPr id="18" name="Shape 17"/>
          <p:cNvCxnSpPr/>
          <p:nvPr/>
        </p:nvCxnSpPr>
        <p:spPr>
          <a:xfrm rot="16200000" flipH="1">
            <a:off x="6096001" y="4391025"/>
            <a:ext cx="1600200" cy="771525"/>
          </a:xfrm>
          <a:prstGeom prst="bentConnector3">
            <a:avLst>
              <a:gd name="adj1" fmla="val -1868"/>
            </a:avLst>
          </a:prstGeom>
        </p:spPr>
        <p:style>
          <a:lnRef idx="3">
            <a:schemeClr val="accent3"/>
          </a:lnRef>
          <a:fillRef idx="0">
            <a:schemeClr val="accent3"/>
          </a:fillRef>
          <a:effectRef idx="2">
            <a:schemeClr val="accent3"/>
          </a:effectRef>
          <a:fontRef idx="minor">
            <a:schemeClr val="tx1"/>
          </a:fontRef>
        </p:style>
      </p:cxnSp>
      <p:cxnSp>
        <p:nvCxnSpPr>
          <p:cNvPr id="23" name="Shape 17"/>
          <p:cNvCxnSpPr>
            <a:stCxn id="18441" idx="2"/>
          </p:cNvCxnSpPr>
          <p:nvPr/>
        </p:nvCxnSpPr>
        <p:spPr>
          <a:xfrm rot="5400000">
            <a:off x="3768725" y="4716463"/>
            <a:ext cx="1143000" cy="882650"/>
          </a:xfrm>
          <a:prstGeom prst="bentConnector3">
            <a:avLst>
              <a:gd name="adj1" fmla="val 50000"/>
            </a:avLst>
          </a:prstGeom>
        </p:spPr>
        <p:style>
          <a:lnRef idx="3">
            <a:schemeClr val="accent3"/>
          </a:lnRef>
          <a:fillRef idx="0">
            <a:schemeClr val="accent3"/>
          </a:fillRef>
          <a:effectRef idx="2">
            <a:schemeClr val="accent3"/>
          </a:effectRef>
          <a:fontRef idx="minor">
            <a:schemeClr val="tx1"/>
          </a:fontRef>
        </p:style>
      </p:cxnSp>
      <p:cxnSp>
        <p:nvCxnSpPr>
          <p:cNvPr id="26" name="Shape 17"/>
          <p:cNvCxnSpPr>
            <a:stCxn id="18441" idx="1"/>
          </p:cNvCxnSpPr>
          <p:nvPr/>
        </p:nvCxnSpPr>
        <p:spPr>
          <a:xfrm rot="10800000" flipV="1">
            <a:off x="1862138" y="3671888"/>
            <a:ext cx="1219200" cy="1552575"/>
          </a:xfrm>
          <a:prstGeom prst="bentConnector3">
            <a:avLst>
              <a:gd name="adj1" fmla="val 50000"/>
            </a:avLst>
          </a:prstGeom>
        </p:spPr>
        <p:style>
          <a:lnRef idx="3">
            <a:schemeClr val="accent3"/>
          </a:lnRef>
          <a:fillRef idx="0">
            <a:schemeClr val="accent3"/>
          </a:fillRef>
          <a:effectRef idx="2">
            <a:schemeClr val="accent3"/>
          </a:effectRef>
          <a:fontRef idx="minor">
            <a:schemeClr val="tx1"/>
          </a:fontRef>
        </p:style>
      </p:cxnSp>
      <p:cxnSp>
        <p:nvCxnSpPr>
          <p:cNvPr id="29" name="Shape 17"/>
          <p:cNvCxnSpPr>
            <a:stCxn id="18441" idx="0"/>
          </p:cNvCxnSpPr>
          <p:nvPr/>
        </p:nvCxnSpPr>
        <p:spPr>
          <a:xfrm rot="16200000" flipV="1">
            <a:off x="2577307" y="553244"/>
            <a:ext cx="1066800" cy="3341687"/>
          </a:xfrm>
          <a:prstGeom prst="bentConnector3">
            <a:avLst>
              <a:gd name="adj1" fmla="val 121429"/>
            </a:avLst>
          </a:prstGeom>
        </p:spPr>
        <p:style>
          <a:lnRef idx="3">
            <a:schemeClr val="accent3"/>
          </a:lnRef>
          <a:fillRef idx="0">
            <a:schemeClr val="accent3"/>
          </a:fillRef>
          <a:effectRef idx="2">
            <a:schemeClr val="accent3"/>
          </a:effectRef>
          <a:fontRef idx="minor">
            <a:schemeClr val="tx1"/>
          </a:fontRef>
        </p:style>
      </p:cxnSp>
      <p:pic>
        <p:nvPicPr>
          <p:cNvPr id="18441"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81337" y="2757487"/>
            <a:ext cx="3400425"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Rectangle 18"/>
          <p:cNvSpPr/>
          <p:nvPr/>
        </p:nvSpPr>
        <p:spPr>
          <a:xfrm>
            <a:off x="3081338" y="2757488"/>
            <a:ext cx="33528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21519" name="Group 19"/>
          <p:cNvGrpSpPr>
            <a:grpSpLocks/>
          </p:cNvGrpSpPr>
          <p:nvPr/>
        </p:nvGrpSpPr>
        <p:grpSpPr bwMode="auto">
          <a:xfrm>
            <a:off x="3462338" y="3221038"/>
            <a:ext cx="3733800" cy="847725"/>
            <a:chOff x="3276600" y="2514600"/>
            <a:chExt cx="3733800" cy="847725"/>
          </a:xfrm>
        </p:grpSpPr>
        <p:pic>
          <p:nvPicPr>
            <p:cNvPr id="21521" name="Picture 7" descr="di_icon.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2514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4038600" y="2715994"/>
              <a:ext cx="2971800" cy="646331"/>
            </a:xfrm>
            <a:prstGeom prst="rect">
              <a:avLst/>
            </a:prstGeom>
            <a:noFill/>
          </p:spPr>
          <p:txBody>
            <a:bodyPr>
              <a:spAutoFit/>
            </a:bodyPr>
            <a:lstStyle/>
            <a:p>
              <a:pPr fontAlgn="auto">
                <a:spcBef>
                  <a:spcPts val="0"/>
                </a:spcBef>
                <a:spcAft>
                  <a:spcPts val="0"/>
                </a:spcAft>
                <a:defRPr/>
              </a:pPr>
              <a:r>
                <a:rPr lang="en-US" sz="3600" dirty="0">
                  <a:ln>
                    <a:solidFill>
                      <a:schemeClr val="bg1">
                        <a:lumMod val="50000"/>
                      </a:schemeClr>
                    </a:solidFill>
                  </a:ln>
                  <a:solidFill>
                    <a:schemeClr val="tx1">
                      <a:lumMod val="65000"/>
                      <a:lumOff val="35000"/>
                    </a:schemeClr>
                  </a:solidFill>
                  <a:latin typeface="Arial Black" pitchFamily="34" charset="0"/>
                  <a:cs typeface="Arial" pitchFamily="34" charset="0"/>
                </a:rPr>
                <a:t>DevInfo</a:t>
              </a:r>
              <a:endParaRPr lang="en-US" sz="5400" dirty="0">
                <a:ln>
                  <a:solidFill>
                    <a:schemeClr val="bg1">
                      <a:lumMod val="50000"/>
                    </a:schemeClr>
                  </a:solidFill>
                </a:ln>
                <a:solidFill>
                  <a:schemeClr val="tx1">
                    <a:lumMod val="65000"/>
                    <a:lumOff val="35000"/>
                  </a:schemeClr>
                </a:solidFill>
                <a:latin typeface="Arial Black" pitchFamily="34" charset="0"/>
                <a:cs typeface="Arial" pitchFamily="34" charset="0"/>
              </a:endParaRPr>
            </a:p>
          </p:txBody>
        </p:sp>
      </p:grpSp>
      <p:sp>
        <p:nvSpPr>
          <p:cNvPr id="21520" name="Rectangle 20"/>
          <p:cNvSpPr>
            <a:spLocks noChangeArrowheads="1"/>
          </p:cNvSpPr>
          <p:nvPr/>
        </p:nvSpPr>
        <p:spPr bwMode="auto">
          <a:xfrm>
            <a:off x="0" y="387674"/>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0" b="1" dirty="0">
                <a:solidFill>
                  <a:srgbClr val="00B0F0"/>
                </a:solidFill>
                <a:latin typeface="Calibri" pitchFamily="34" charset="0"/>
              </a:rPr>
              <a:t>Data Exchange</a:t>
            </a:r>
          </a:p>
        </p:txBody>
      </p:sp>
    </p:spTree>
    <p:extLst>
      <p:ext uri="{BB962C8B-B14F-4D97-AF65-F5344CB8AC3E}">
        <p14:creationId xmlns:p14="http://schemas.microsoft.com/office/powerpoint/2010/main" val="39385735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9366" y="3539609"/>
            <a:ext cx="3017044" cy="369332"/>
          </a:xfrm>
          <a:prstGeom prst="rect">
            <a:avLst/>
          </a:prstGeom>
          <a:noFill/>
        </p:spPr>
        <p:txBody>
          <a:bodyPr wrap="square" rtlCol="0">
            <a:spAutoFit/>
          </a:bodyPr>
          <a:lstStyle/>
          <a:p>
            <a:endParaRPr lang="en-US" dirty="0"/>
          </a:p>
        </p:txBody>
      </p:sp>
      <p:sp>
        <p:nvSpPr>
          <p:cNvPr id="17" name="TextBox 16"/>
          <p:cNvSpPr txBox="1"/>
          <p:nvPr/>
        </p:nvSpPr>
        <p:spPr>
          <a:xfrm>
            <a:off x="4419600" y="1214021"/>
            <a:ext cx="9144000" cy="5262979"/>
          </a:xfrm>
          <a:prstGeom prst="rect">
            <a:avLst/>
          </a:prstGeom>
          <a:noFill/>
        </p:spPr>
        <p:txBody>
          <a:bodyPr anchor="ctr">
            <a:spAutoFit/>
          </a:bodyPr>
          <a:lstStyle/>
          <a:p>
            <a:pPr fontAlgn="auto">
              <a:spcBef>
                <a:spcPts val="0"/>
              </a:spcBef>
              <a:spcAft>
                <a:spcPts val="0"/>
              </a:spcAft>
              <a:defRPr/>
            </a:pPr>
            <a:r>
              <a:rPr lang="en-US" sz="8400" b="1" smtClean="0">
                <a:solidFill>
                  <a:srgbClr val="C00000"/>
                </a:solidFill>
                <a:latin typeface="Calibri"/>
                <a:cs typeface="+mn-cs"/>
              </a:rPr>
              <a:t>Statistical</a:t>
            </a:r>
            <a:endParaRPr lang="en-US" sz="8400" b="1" dirty="0" smtClean="0">
              <a:solidFill>
                <a:srgbClr val="C00000"/>
              </a:solidFill>
              <a:latin typeface="Calibri"/>
              <a:cs typeface="+mn-cs"/>
            </a:endParaRPr>
          </a:p>
          <a:p>
            <a:pPr fontAlgn="auto">
              <a:spcBef>
                <a:spcPts val="0"/>
              </a:spcBef>
              <a:spcAft>
                <a:spcPts val="0"/>
              </a:spcAft>
              <a:defRPr/>
            </a:pPr>
            <a:r>
              <a:rPr lang="en-US" sz="8400" b="1" dirty="0" smtClean="0">
                <a:solidFill>
                  <a:srgbClr val="C00000"/>
                </a:solidFill>
                <a:latin typeface="Calibri"/>
                <a:cs typeface="+mn-cs"/>
              </a:rPr>
              <a:t>Data &amp;</a:t>
            </a:r>
          </a:p>
          <a:p>
            <a:pPr fontAlgn="auto">
              <a:spcBef>
                <a:spcPts val="0"/>
              </a:spcBef>
              <a:spcAft>
                <a:spcPts val="0"/>
              </a:spcAft>
              <a:defRPr/>
            </a:pPr>
            <a:r>
              <a:rPr lang="en-US" sz="8400" b="1" dirty="0" smtClean="0">
                <a:solidFill>
                  <a:srgbClr val="C00000"/>
                </a:solidFill>
                <a:latin typeface="Calibri"/>
                <a:cs typeface="+mn-cs"/>
              </a:rPr>
              <a:t>Metadata</a:t>
            </a:r>
          </a:p>
          <a:p>
            <a:pPr fontAlgn="auto">
              <a:spcBef>
                <a:spcPts val="0"/>
              </a:spcBef>
              <a:spcAft>
                <a:spcPts val="0"/>
              </a:spcAft>
              <a:defRPr/>
            </a:pPr>
            <a:r>
              <a:rPr lang="en-US" sz="8400" b="1" dirty="0" smtClean="0">
                <a:solidFill>
                  <a:srgbClr val="C00000"/>
                </a:solidFill>
                <a:latin typeface="Calibri"/>
                <a:cs typeface="+mn-cs"/>
              </a:rPr>
              <a:t>Exchange</a:t>
            </a:r>
          </a:p>
        </p:txBody>
      </p:sp>
      <p:sp>
        <p:nvSpPr>
          <p:cNvPr id="18" name="TextBox 17"/>
          <p:cNvSpPr txBox="1"/>
          <p:nvPr/>
        </p:nvSpPr>
        <p:spPr>
          <a:xfrm>
            <a:off x="1676400" y="1277451"/>
            <a:ext cx="1508522" cy="5262979"/>
          </a:xfrm>
          <a:prstGeom prst="rect">
            <a:avLst/>
          </a:prstGeom>
          <a:noFill/>
        </p:spPr>
        <p:txBody>
          <a:bodyPr wrap="square" anchor="ctr">
            <a:spAutoFit/>
          </a:bodyPr>
          <a:lstStyle/>
          <a:p>
            <a:pPr fontAlgn="auto">
              <a:spcBef>
                <a:spcPts val="0"/>
              </a:spcBef>
              <a:spcAft>
                <a:spcPts val="0"/>
              </a:spcAft>
              <a:defRPr/>
            </a:pPr>
            <a:r>
              <a:rPr lang="en-US" sz="8400" b="1" dirty="0" smtClean="0">
                <a:solidFill>
                  <a:srgbClr val="C00000"/>
                </a:solidFill>
                <a:latin typeface="Calibri"/>
                <a:cs typeface="+mn-cs"/>
              </a:rPr>
              <a:t>S</a:t>
            </a:r>
          </a:p>
          <a:p>
            <a:pPr fontAlgn="auto">
              <a:spcBef>
                <a:spcPts val="0"/>
              </a:spcBef>
              <a:spcAft>
                <a:spcPts val="0"/>
              </a:spcAft>
              <a:defRPr/>
            </a:pPr>
            <a:r>
              <a:rPr lang="en-US" sz="8400" b="1" dirty="0" smtClean="0">
                <a:solidFill>
                  <a:srgbClr val="C00000"/>
                </a:solidFill>
                <a:latin typeface="Calibri"/>
                <a:cs typeface="+mn-cs"/>
              </a:rPr>
              <a:t>D</a:t>
            </a:r>
          </a:p>
          <a:p>
            <a:pPr fontAlgn="auto">
              <a:spcBef>
                <a:spcPts val="0"/>
              </a:spcBef>
              <a:spcAft>
                <a:spcPts val="0"/>
              </a:spcAft>
              <a:defRPr/>
            </a:pPr>
            <a:r>
              <a:rPr lang="en-US" sz="8400" b="1" dirty="0" smtClean="0">
                <a:solidFill>
                  <a:srgbClr val="C00000"/>
                </a:solidFill>
                <a:latin typeface="Calibri"/>
                <a:cs typeface="+mn-cs"/>
              </a:rPr>
              <a:t>M</a:t>
            </a:r>
          </a:p>
          <a:p>
            <a:pPr fontAlgn="auto">
              <a:spcBef>
                <a:spcPts val="0"/>
              </a:spcBef>
              <a:spcAft>
                <a:spcPts val="0"/>
              </a:spcAft>
              <a:defRPr/>
            </a:pPr>
            <a:r>
              <a:rPr lang="en-US" sz="8400" b="1" dirty="0">
                <a:solidFill>
                  <a:srgbClr val="C00000"/>
                </a:solidFill>
                <a:latin typeface="Calibri"/>
                <a:cs typeface="+mn-cs"/>
              </a:rPr>
              <a:t>X</a:t>
            </a:r>
            <a:endParaRPr lang="en-US" sz="8400" b="1" dirty="0" smtClean="0">
              <a:solidFill>
                <a:srgbClr val="C00000"/>
              </a:solidFill>
              <a:latin typeface="Calibri"/>
              <a:cs typeface="+mn-cs"/>
            </a:endParaRPr>
          </a:p>
        </p:txBody>
      </p:sp>
      <p:sp>
        <p:nvSpPr>
          <p:cNvPr id="2" name="Title 1"/>
          <p:cNvSpPr>
            <a:spLocks noGrp="1"/>
          </p:cNvSpPr>
          <p:nvPr>
            <p:ph type="title"/>
          </p:nvPr>
        </p:nvSpPr>
        <p:spPr/>
        <p:txBody>
          <a:bodyPr/>
          <a:lstStyle/>
          <a:p>
            <a:r>
              <a:rPr lang="en-US" dirty="0" smtClean="0"/>
              <a:t>SDMX</a:t>
            </a:r>
            <a:endParaRPr lang="en-US" dirty="0"/>
          </a:p>
        </p:txBody>
      </p:sp>
    </p:spTree>
    <p:extLst>
      <p:ext uri="{BB962C8B-B14F-4D97-AF65-F5344CB8AC3E}">
        <p14:creationId xmlns:p14="http://schemas.microsoft.com/office/powerpoint/2010/main" val="361848357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276600"/>
            <a:ext cx="9144000" cy="3581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TextBox 4"/>
          <p:cNvSpPr txBox="1"/>
          <p:nvPr/>
        </p:nvSpPr>
        <p:spPr>
          <a:xfrm>
            <a:off x="0" y="405664"/>
            <a:ext cx="9144000" cy="2678113"/>
          </a:xfrm>
          <a:prstGeom prst="rect">
            <a:avLst/>
          </a:prstGeom>
          <a:noFill/>
        </p:spPr>
        <p:txBody>
          <a:bodyPr anchor="ctr">
            <a:spAutoFit/>
          </a:bodyPr>
          <a:lstStyle/>
          <a:p>
            <a:pPr algn="ctr">
              <a:defRPr/>
            </a:pPr>
            <a:r>
              <a:rPr lang="en-US" sz="8400" b="1" dirty="0">
                <a:solidFill>
                  <a:schemeClr val="accent1">
                    <a:lumMod val="75000"/>
                  </a:schemeClr>
                </a:solidFill>
              </a:rPr>
              <a:t>Data Exchange and SDMX </a:t>
            </a:r>
          </a:p>
        </p:txBody>
      </p:sp>
      <p:sp>
        <p:nvSpPr>
          <p:cNvPr id="29700" name="TextBox 5"/>
          <p:cNvSpPr txBox="1">
            <a:spLocks noChangeArrowheads="1"/>
          </p:cNvSpPr>
          <p:nvPr/>
        </p:nvSpPr>
        <p:spPr bwMode="auto">
          <a:xfrm>
            <a:off x="0" y="3606800"/>
            <a:ext cx="9144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8400" b="1">
                <a:solidFill>
                  <a:schemeClr val="bg1"/>
                </a:solidFill>
              </a:rPr>
              <a:t>Data Exchange and DevInfo</a:t>
            </a:r>
          </a:p>
        </p:txBody>
      </p:sp>
    </p:spTree>
    <p:extLst>
      <p:ext uri="{BB962C8B-B14F-4D97-AF65-F5344CB8AC3E}">
        <p14:creationId xmlns:p14="http://schemas.microsoft.com/office/powerpoint/2010/main" val="189173637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5383" y="1858963"/>
            <a:ext cx="2691780" cy="366712"/>
          </a:xfrm>
          <a:prstGeom prst="rect">
            <a:avLst/>
          </a:prstGeom>
          <a:ln/>
        </p:spPr>
        <p:style>
          <a:lnRef idx="1">
            <a:schemeClr val="accent3"/>
          </a:lnRef>
          <a:fillRef idx="2">
            <a:schemeClr val="accent3"/>
          </a:fillRef>
          <a:effectRef idx="1">
            <a:schemeClr val="accent3"/>
          </a:effectRef>
          <a:fontRef idx="minor">
            <a:schemeClr val="dk1"/>
          </a:fontRef>
        </p:style>
        <p:txBody>
          <a:bodyPr anchor="ctr" anchorCtr="1"/>
          <a:lstStyle/>
          <a:p>
            <a:pPr algn="ctr">
              <a:defRPr/>
            </a:pPr>
            <a:r>
              <a:rPr lang="en-US" dirty="0">
                <a:solidFill>
                  <a:srgbClr val="002060"/>
                </a:solidFill>
              </a:rPr>
              <a:t>Area</a:t>
            </a:r>
          </a:p>
        </p:txBody>
      </p:sp>
      <p:sp>
        <p:nvSpPr>
          <p:cNvPr id="5" name="Rectangle 4"/>
          <p:cNvSpPr/>
          <p:nvPr/>
        </p:nvSpPr>
        <p:spPr>
          <a:xfrm>
            <a:off x="3466914" y="1385888"/>
            <a:ext cx="2763282" cy="366712"/>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t>Attributes</a:t>
            </a:r>
          </a:p>
        </p:txBody>
      </p:sp>
      <p:sp>
        <p:nvSpPr>
          <p:cNvPr id="8" name="Rectangle 7"/>
          <p:cNvSpPr/>
          <p:nvPr/>
        </p:nvSpPr>
        <p:spPr>
          <a:xfrm>
            <a:off x="398083" y="1342476"/>
            <a:ext cx="2691780" cy="366712"/>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t>Dimensions</a:t>
            </a:r>
            <a:endParaRPr lang="en-US" sz="3000" b="1" dirty="0"/>
          </a:p>
        </p:txBody>
      </p:sp>
      <p:sp>
        <p:nvSpPr>
          <p:cNvPr id="9" name="Rectangle 8"/>
          <p:cNvSpPr/>
          <p:nvPr/>
        </p:nvSpPr>
        <p:spPr>
          <a:xfrm>
            <a:off x="393320" y="3292475"/>
            <a:ext cx="2691780" cy="365125"/>
          </a:xfrm>
          <a:prstGeom prst="rect">
            <a:avLst/>
          </a:prstGeom>
          <a:ln/>
        </p:spPr>
        <p:style>
          <a:lnRef idx="1">
            <a:schemeClr val="accent3"/>
          </a:lnRef>
          <a:fillRef idx="2">
            <a:schemeClr val="accent3"/>
          </a:fillRef>
          <a:effectRef idx="1">
            <a:schemeClr val="accent3"/>
          </a:effectRef>
          <a:fontRef idx="minor">
            <a:schemeClr val="dk1"/>
          </a:fontRef>
        </p:style>
        <p:txBody>
          <a:bodyPr anchor="ctr" anchorCtr="1"/>
          <a:lstStyle/>
          <a:p>
            <a:pPr algn="ctr">
              <a:defRPr/>
            </a:pPr>
            <a:r>
              <a:rPr lang="en-US" dirty="0">
                <a:solidFill>
                  <a:srgbClr val="002060"/>
                </a:solidFill>
              </a:rPr>
              <a:t>Unit</a:t>
            </a:r>
          </a:p>
        </p:txBody>
      </p:sp>
      <p:sp>
        <p:nvSpPr>
          <p:cNvPr id="10" name="Rectangle 9"/>
          <p:cNvSpPr/>
          <p:nvPr/>
        </p:nvSpPr>
        <p:spPr>
          <a:xfrm>
            <a:off x="393320" y="2835275"/>
            <a:ext cx="2691780" cy="365125"/>
          </a:xfrm>
          <a:prstGeom prst="rect">
            <a:avLst/>
          </a:prstGeom>
          <a:ln/>
        </p:spPr>
        <p:style>
          <a:lnRef idx="1">
            <a:schemeClr val="accent3"/>
          </a:lnRef>
          <a:fillRef idx="2">
            <a:schemeClr val="accent3"/>
          </a:fillRef>
          <a:effectRef idx="1">
            <a:schemeClr val="accent3"/>
          </a:effectRef>
          <a:fontRef idx="minor">
            <a:schemeClr val="dk1"/>
          </a:fontRef>
        </p:style>
        <p:txBody>
          <a:bodyPr anchor="ctr" anchorCtr="1"/>
          <a:lstStyle/>
          <a:p>
            <a:pPr algn="ctr">
              <a:defRPr/>
            </a:pPr>
            <a:r>
              <a:rPr lang="en-US" dirty="0">
                <a:solidFill>
                  <a:srgbClr val="002060"/>
                </a:solidFill>
              </a:rPr>
              <a:t>Indicator</a:t>
            </a:r>
          </a:p>
        </p:txBody>
      </p:sp>
      <p:sp>
        <p:nvSpPr>
          <p:cNvPr id="11" name="Rectangle 10"/>
          <p:cNvSpPr/>
          <p:nvPr/>
        </p:nvSpPr>
        <p:spPr>
          <a:xfrm>
            <a:off x="393320" y="4267200"/>
            <a:ext cx="2691780" cy="365125"/>
          </a:xfrm>
          <a:prstGeom prst="rect">
            <a:avLst/>
          </a:prstGeom>
          <a:ln/>
        </p:spPr>
        <p:style>
          <a:lnRef idx="1">
            <a:schemeClr val="accent4"/>
          </a:lnRef>
          <a:fillRef idx="2">
            <a:schemeClr val="accent4"/>
          </a:fillRef>
          <a:effectRef idx="1">
            <a:schemeClr val="accent4"/>
          </a:effectRef>
          <a:fontRef idx="minor">
            <a:schemeClr val="dk1"/>
          </a:fontRef>
        </p:style>
        <p:txBody>
          <a:bodyPr anchor="ctr" anchorCtr="1"/>
          <a:lstStyle/>
          <a:p>
            <a:pPr algn="ctr">
              <a:defRPr/>
            </a:pPr>
            <a:r>
              <a:rPr lang="en-US" dirty="0">
                <a:solidFill>
                  <a:srgbClr val="002060"/>
                </a:solidFill>
              </a:rPr>
              <a:t>Age</a:t>
            </a:r>
          </a:p>
        </p:txBody>
      </p:sp>
      <p:sp>
        <p:nvSpPr>
          <p:cNvPr id="12" name="Rectangle 11"/>
          <p:cNvSpPr/>
          <p:nvPr/>
        </p:nvSpPr>
        <p:spPr>
          <a:xfrm>
            <a:off x="393320" y="4724400"/>
            <a:ext cx="2691780" cy="365125"/>
          </a:xfrm>
          <a:prstGeom prst="rect">
            <a:avLst/>
          </a:prstGeom>
          <a:ln/>
        </p:spPr>
        <p:style>
          <a:lnRef idx="1">
            <a:schemeClr val="accent4"/>
          </a:lnRef>
          <a:fillRef idx="2">
            <a:schemeClr val="accent4"/>
          </a:fillRef>
          <a:effectRef idx="1">
            <a:schemeClr val="accent4"/>
          </a:effectRef>
          <a:fontRef idx="minor">
            <a:schemeClr val="dk1"/>
          </a:fontRef>
        </p:style>
        <p:txBody>
          <a:bodyPr anchor="ctr" anchorCtr="1"/>
          <a:lstStyle/>
          <a:p>
            <a:pPr algn="ctr">
              <a:defRPr/>
            </a:pPr>
            <a:r>
              <a:rPr lang="en-US" dirty="0">
                <a:solidFill>
                  <a:srgbClr val="002060"/>
                </a:solidFill>
              </a:rPr>
              <a:t>Sex</a:t>
            </a:r>
          </a:p>
        </p:txBody>
      </p:sp>
      <p:sp>
        <p:nvSpPr>
          <p:cNvPr id="13" name="Rectangle 12"/>
          <p:cNvSpPr/>
          <p:nvPr/>
        </p:nvSpPr>
        <p:spPr>
          <a:xfrm>
            <a:off x="393320" y="5638800"/>
            <a:ext cx="2691780" cy="365125"/>
          </a:xfrm>
          <a:prstGeom prst="rect">
            <a:avLst/>
          </a:prstGeom>
          <a:ln/>
        </p:spPr>
        <p:style>
          <a:lnRef idx="1">
            <a:schemeClr val="accent4"/>
          </a:lnRef>
          <a:fillRef idx="2">
            <a:schemeClr val="accent4"/>
          </a:fillRef>
          <a:effectRef idx="1">
            <a:schemeClr val="accent4"/>
          </a:effectRef>
          <a:fontRef idx="minor">
            <a:schemeClr val="dk1"/>
          </a:fontRef>
        </p:style>
        <p:txBody>
          <a:bodyPr anchor="ctr" anchorCtr="1"/>
          <a:lstStyle/>
          <a:p>
            <a:pPr algn="ctr">
              <a:defRPr/>
            </a:pPr>
            <a:r>
              <a:rPr lang="en-US" dirty="0">
                <a:solidFill>
                  <a:srgbClr val="002060"/>
                </a:solidFill>
              </a:rPr>
              <a:t>Wealth Quintile</a:t>
            </a:r>
          </a:p>
        </p:txBody>
      </p:sp>
      <p:sp>
        <p:nvSpPr>
          <p:cNvPr id="14" name="Rectangle 13"/>
          <p:cNvSpPr/>
          <p:nvPr/>
        </p:nvSpPr>
        <p:spPr>
          <a:xfrm>
            <a:off x="393320" y="5181600"/>
            <a:ext cx="2691780" cy="365125"/>
          </a:xfrm>
          <a:prstGeom prst="rect">
            <a:avLst/>
          </a:prstGeom>
          <a:ln/>
        </p:spPr>
        <p:style>
          <a:lnRef idx="1">
            <a:schemeClr val="accent4"/>
          </a:lnRef>
          <a:fillRef idx="2">
            <a:schemeClr val="accent4"/>
          </a:fillRef>
          <a:effectRef idx="1">
            <a:schemeClr val="accent4"/>
          </a:effectRef>
          <a:fontRef idx="minor">
            <a:schemeClr val="dk1"/>
          </a:fontRef>
        </p:style>
        <p:txBody>
          <a:bodyPr anchor="ctr" anchorCtr="1"/>
          <a:lstStyle/>
          <a:p>
            <a:pPr algn="ctr">
              <a:defRPr/>
            </a:pPr>
            <a:r>
              <a:rPr lang="en-US" dirty="0">
                <a:solidFill>
                  <a:srgbClr val="002060"/>
                </a:solidFill>
              </a:rPr>
              <a:t>Location</a:t>
            </a:r>
          </a:p>
        </p:txBody>
      </p:sp>
      <p:sp>
        <p:nvSpPr>
          <p:cNvPr id="16" name="Rectangle 15"/>
          <p:cNvSpPr/>
          <p:nvPr/>
        </p:nvSpPr>
        <p:spPr>
          <a:xfrm>
            <a:off x="398083" y="3749675"/>
            <a:ext cx="2691780" cy="365125"/>
          </a:xfrm>
          <a:prstGeom prst="rect">
            <a:avLst/>
          </a:prstGeom>
          <a:ln/>
        </p:spPr>
        <p:style>
          <a:lnRef idx="1">
            <a:schemeClr val="accent3"/>
          </a:lnRef>
          <a:fillRef idx="2">
            <a:schemeClr val="accent3"/>
          </a:fillRef>
          <a:effectRef idx="1">
            <a:schemeClr val="accent3"/>
          </a:effectRef>
          <a:fontRef idx="minor">
            <a:schemeClr val="dk1"/>
          </a:fontRef>
        </p:style>
        <p:txBody>
          <a:bodyPr anchor="ctr" anchorCtr="1"/>
          <a:lstStyle/>
          <a:p>
            <a:pPr algn="ctr">
              <a:defRPr/>
            </a:pPr>
            <a:r>
              <a:rPr lang="en-US" dirty="0">
                <a:solidFill>
                  <a:srgbClr val="002060"/>
                </a:solidFill>
              </a:rPr>
              <a:t>Total</a:t>
            </a:r>
          </a:p>
        </p:txBody>
      </p:sp>
      <p:sp>
        <p:nvSpPr>
          <p:cNvPr id="17" name="Rectangle 16"/>
          <p:cNvSpPr/>
          <p:nvPr/>
        </p:nvSpPr>
        <p:spPr>
          <a:xfrm>
            <a:off x="393320" y="2332038"/>
            <a:ext cx="2691780" cy="365125"/>
          </a:xfrm>
          <a:prstGeom prst="rect">
            <a:avLst/>
          </a:prstGeom>
          <a:ln/>
        </p:spPr>
        <p:style>
          <a:lnRef idx="1">
            <a:schemeClr val="accent3"/>
          </a:lnRef>
          <a:fillRef idx="2">
            <a:schemeClr val="accent3"/>
          </a:fillRef>
          <a:effectRef idx="1">
            <a:schemeClr val="accent3"/>
          </a:effectRef>
          <a:fontRef idx="minor">
            <a:schemeClr val="dk1"/>
          </a:fontRef>
        </p:style>
        <p:txBody>
          <a:bodyPr anchor="ctr" anchorCtr="1"/>
          <a:lstStyle/>
          <a:p>
            <a:pPr algn="ctr">
              <a:defRPr/>
            </a:pPr>
            <a:r>
              <a:rPr lang="en-US" dirty="0">
                <a:solidFill>
                  <a:srgbClr val="002060"/>
                </a:solidFill>
              </a:rPr>
              <a:t>Time Period</a:t>
            </a:r>
          </a:p>
        </p:txBody>
      </p:sp>
      <p:sp>
        <p:nvSpPr>
          <p:cNvPr id="18" name="Rectangle 17"/>
          <p:cNvSpPr/>
          <p:nvPr/>
        </p:nvSpPr>
        <p:spPr>
          <a:xfrm>
            <a:off x="3466914" y="2316163"/>
            <a:ext cx="2763282" cy="365125"/>
          </a:xfrm>
          <a:prstGeom prst="rect">
            <a:avLst/>
          </a:prstGeom>
          <a:ln/>
        </p:spPr>
        <p:style>
          <a:lnRef idx="1">
            <a:schemeClr val="accent3"/>
          </a:lnRef>
          <a:fillRef idx="2">
            <a:schemeClr val="accent3"/>
          </a:fillRef>
          <a:effectRef idx="1">
            <a:schemeClr val="accent3"/>
          </a:effectRef>
          <a:fontRef idx="minor">
            <a:schemeClr val="dk1"/>
          </a:fontRef>
        </p:style>
        <p:txBody>
          <a:bodyPr anchor="ctr" anchorCtr="1"/>
          <a:lstStyle/>
          <a:p>
            <a:pPr algn="ctr">
              <a:defRPr/>
            </a:pPr>
            <a:r>
              <a:rPr lang="en-US" dirty="0">
                <a:solidFill>
                  <a:srgbClr val="002060"/>
                </a:solidFill>
              </a:rPr>
              <a:t>Start Date</a:t>
            </a:r>
          </a:p>
        </p:txBody>
      </p:sp>
      <p:sp>
        <p:nvSpPr>
          <p:cNvPr id="19" name="Rectangle 18"/>
          <p:cNvSpPr/>
          <p:nvPr/>
        </p:nvSpPr>
        <p:spPr>
          <a:xfrm>
            <a:off x="3466914" y="1858963"/>
            <a:ext cx="2763282" cy="365125"/>
          </a:xfrm>
          <a:prstGeom prst="rect">
            <a:avLst/>
          </a:prstGeom>
          <a:ln/>
        </p:spPr>
        <p:style>
          <a:lnRef idx="1">
            <a:schemeClr val="accent3"/>
          </a:lnRef>
          <a:fillRef idx="2">
            <a:schemeClr val="accent3"/>
          </a:fillRef>
          <a:effectRef idx="1">
            <a:schemeClr val="accent3"/>
          </a:effectRef>
          <a:fontRef idx="minor">
            <a:schemeClr val="dk1"/>
          </a:fontRef>
        </p:style>
        <p:txBody>
          <a:bodyPr anchor="ctr" anchorCtr="1"/>
          <a:lstStyle/>
          <a:p>
            <a:pPr algn="ctr">
              <a:defRPr/>
            </a:pPr>
            <a:r>
              <a:rPr lang="en-US" dirty="0">
                <a:solidFill>
                  <a:srgbClr val="002060"/>
                </a:solidFill>
              </a:rPr>
              <a:t>Periodicity</a:t>
            </a:r>
          </a:p>
        </p:txBody>
      </p:sp>
      <p:sp>
        <p:nvSpPr>
          <p:cNvPr id="20" name="Rectangle 19"/>
          <p:cNvSpPr/>
          <p:nvPr/>
        </p:nvSpPr>
        <p:spPr>
          <a:xfrm>
            <a:off x="3466914" y="2757488"/>
            <a:ext cx="2763282" cy="366712"/>
          </a:xfrm>
          <a:prstGeom prst="rect">
            <a:avLst/>
          </a:prstGeom>
          <a:ln/>
        </p:spPr>
        <p:style>
          <a:lnRef idx="1">
            <a:schemeClr val="accent3"/>
          </a:lnRef>
          <a:fillRef idx="2">
            <a:schemeClr val="accent3"/>
          </a:fillRef>
          <a:effectRef idx="1">
            <a:schemeClr val="accent3"/>
          </a:effectRef>
          <a:fontRef idx="minor">
            <a:schemeClr val="dk1"/>
          </a:fontRef>
        </p:style>
        <p:txBody>
          <a:bodyPr anchor="ctr" anchorCtr="1"/>
          <a:lstStyle/>
          <a:p>
            <a:pPr algn="ctr">
              <a:defRPr/>
            </a:pPr>
            <a:r>
              <a:rPr lang="en-US" dirty="0">
                <a:solidFill>
                  <a:srgbClr val="002060"/>
                </a:solidFill>
              </a:rPr>
              <a:t>End Date</a:t>
            </a:r>
          </a:p>
        </p:txBody>
      </p:sp>
      <p:sp>
        <p:nvSpPr>
          <p:cNvPr id="21" name="Rectangle 20"/>
          <p:cNvSpPr/>
          <p:nvPr/>
        </p:nvSpPr>
        <p:spPr>
          <a:xfrm>
            <a:off x="3466914" y="3200400"/>
            <a:ext cx="2763282" cy="365125"/>
          </a:xfrm>
          <a:prstGeom prst="rect">
            <a:avLst/>
          </a:prstGeom>
          <a:ln/>
        </p:spPr>
        <p:style>
          <a:lnRef idx="1">
            <a:schemeClr val="accent3"/>
          </a:lnRef>
          <a:fillRef idx="2">
            <a:schemeClr val="accent3"/>
          </a:fillRef>
          <a:effectRef idx="1">
            <a:schemeClr val="accent3"/>
          </a:effectRef>
          <a:fontRef idx="minor">
            <a:schemeClr val="dk1"/>
          </a:fontRef>
        </p:style>
        <p:txBody>
          <a:bodyPr anchor="ctr" anchorCtr="1"/>
          <a:lstStyle/>
          <a:p>
            <a:pPr algn="ctr">
              <a:defRPr/>
            </a:pPr>
            <a:r>
              <a:rPr lang="en-US" dirty="0">
                <a:solidFill>
                  <a:srgbClr val="002060"/>
                </a:solidFill>
              </a:rPr>
              <a:t>Source</a:t>
            </a:r>
          </a:p>
        </p:txBody>
      </p:sp>
      <p:sp>
        <p:nvSpPr>
          <p:cNvPr id="22" name="Rectangle 21"/>
          <p:cNvSpPr/>
          <p:nvPr/>
        </p:nvSpPr>
        <p:spPr>
          <a:xfrm>
            <a:off x="3466914" y="4937125"/>
            <a:ext cx="2763282" cy="365125"/>
          </a:xfrm>
          <a:prstGeom prst="rect">
            <a:avLst/>
          </a:prstGeom>
          <a:ln/>
        </p:spPr>
        <p:style>
          <a:lnRef idx="1">
            <a:schemeClr val="accent4"/>
          </a:lnRef>
          <a:fillRef idx="2">
            <a:schemeClr val="accent4"/>
          </a:fillRef>
          <a:effectRef idx="1">
            <a:schemeClr val="accent4"/>
          </a:effectRef>
          <a:fontRef idx="minor">
            <a:schemeClr val="dk1"/>
          </a:fontRef>
        </p:style>
        <p:txBody>
          <a:bodyPr anchor="ctr" anchorCtr="1"/>
          <a:lstStyle/>
          <a:p>
            <a:pPr algn="ctr">
              <a:defRPr/>
            </a:pPr>
            <a:r>
              <a:rPr lang="en-US" dirty="0">
                <a:solidFill>
                  <a:srgbClr val="002060"/>
                </a:solidFill>
              </a:rPr>
              <a:t>Footnote</a:t>
            </a:r>
          </a:p>
        </p:txBody>
      </p:sp>
      <p:sp>
        <p:nvSpPr>
          <p:cNvPr id="23" name="Rectangle 22"/>
          <p:cNvSpPr/>
          <p:nvPr/>
        </p:nvSpPr>
        <p:spPr>
          <a:xfrm>
            <a:off x="3466914" y="4479925"/>
            <a:ext cx="2763282" cy="365125"/>
          </a:xfrm>
          <a:prstGeom prst="rect">
            <a:avLst/>
          </a:prstGeom>
          <a:ln/>
        </p:spPr>
        <p:style>
          <a:lnRef idx="1">
            <a:schemeClr val="accent4"/>
          </a:lnRef>
          <a:fillRef idx="2">
            <a:schemeClr val="accent4"/>
          </a:fillRef>
          <a:effectRef idx="1">
            <a:schemeClr val="accent4"/>
          </a:effectRef>
          <a:fontRef idx="minor">
            <a:schemeClr val="dk1"/>
          </a:fontRef>
        </p:style>
        <p:txBody>
          <a:bodyPr anchor="ctr" anchorCtr="1"/>
          <a:lstStyle/>
          <a:p>
            <a:pPr algn="ctr">
              <a:defRPr/>
            </a:pPr>
            <a:r>
              <a:rPr lang="en-US" dirty="0">
                <a:solidFill>
                  <a:srgbClr val="002060"/>
                </a:solidFill>
              </a:rPr>
              <a:t>Denominator</a:t>
            </a:r>
          </a:p>
        </p:txBody>
      </p:sp>
      <p:sp>
        <p:nvSpPr>
          <p:cNvPr id="24" name="Rectangle 23"/>
          <p:cNvSpPr/>
          <p:nvPr/>
        </p:nvSpPr>
        <p:spPr>
          <a:xfrm>
            <a:off x="6478878" y="3565526"/>
            <a:ext cx="2665122" cy="473074"/>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t>Observation</a:t>
            </a:r>
          </a:p>
        </p:txBody>
      </p:sp>
      <p:sp>
        <p:nvSpPr>
          <p:cNvPr id="35" name="Rectangle 34"/>
          <p:cNvSpPr/>
          <p:nvPr/>
        </p:nvSpPr>
        <p:spPr>
          <a:xfrm>
            <a:off x="3466914" y="4038600"/>
            <a:ext cx="2763282" cy="365125"/>
          </a:xfrm>
          <a:prstGeom prst="rect">
            <a:avLst/>
          </a:prstGeom>
          <a:ln/>
        </p:spPr>
        <p:style>
          <a:lnRef idx="1">
            <a:schemeClr val="accent4"/>
          </a:lnRef>
          <a:fillRef idx="2">
            <a:schemeClr val="accent4"/>
          </a:fillRef>
          <a:effectRef idx="1">
            <a:schemeClr val="accent4"/>
          </a:effectRef>
          <a:fontRef idx="minor">
            <a:schemeClr val="dk1"/>
          </a:fontRef>
        </p:style>
        <p:txBody>
          <a:bodyPr anchor="ctr" anchorCtr="1"/>
          <a:lstStyle/>
          <a:p>
            <a:pPr algn="ctr">
              <a:defRPr/>
            </a:pPr>
            <a:r>
              <a:rPr lang="en-US" dirty="0">
                <a:solidFill>
                  <a:srgbClr val="002060"/>
                </a:solidFill>
              </a:rPr>
              <a:t>Nature</a:t>
            </a:r>
          </a:p>
        </p:txBody>
      </p:sp>
      <p:sp>
        <p:nvSpPr>
          <p:cNvPr id="40" name="Rectangle 39"/>
          <p:cNvSpPr/>
          <p:nvPr/>
        </p:nvSpPr>
        <p:spPr>
          <a:xfrm>
            <a:off x="393320" y="6096000"/>
            <a:ext cx="2691780" cy="365125"/>
          </a:xfrm>
          <a:prstGeom prst="rect">
            <a:avLst/>
          </a:prstGeom>
          <a:ln/>
        </p:spPr>
        <p:style>
          <a:lnRef idx="1">
            <a:schemeClr val="accent4"/>
          </a:lnRef>
          <a:fillRef idx="2">
            <a:schemeClr val="accent4"/>
          </a:fillRef>
          <a:effectRef idx="1">
            <a:schemeClr val="accent4"/>
          </a:effectRef>
          <a:fontRef idx="minor">
            <a:schemeClr val="dk1"/>
          </a:fontRef>
        </p:style>
        <p:txBody>
          <a:bodyPr anchor="ctr" anchorCtr="1"/>
          <a:lstStyle/>
          <a:p>
            <a:pPr algn="ctr">
              <a:defRPr/>
            </a:pPr>
            <a:r>
              <a:rPr lang="en-US" i="1" dirty="0">
                <a:solidFill>
                  <a:srgbClr val="002060"/>
                </a:solidFill>
              </a:rPr>
              <a:t>(user defined)</a:t>
            </a:r>
          </a:p>
        </p:txBody>
      </p:sp>
      <p:sp>
        <p:nvSpPr>
          <p:cNvPr id="42" name="Rectangle 41"/>
          <p:cNvSpPr/>
          <p:nvPr/>
        </p:nvSpPr>
        <p:spPr>
          <a:xfrm>
            <a:off x="3466914" y="5470525"/>
            <a:ext cx="2763282" cy="457200"/>
          </a:xfrm>
          <a:prstGeom prst="rect">
            <a:avLst/>
          </a:prstGeom>
          <a:ln/>
        </p:spPr>
        <p:style>
          <a:lnRef idx="1">
            <a:schemeClr val="accent4"/>
          </a:lnRef>
          <a:fillRef idx="2">
            <a:schemeClr val="accent4"/>
          </a:fillRef>
          <a:effectRef idx="1">
            <a:schemeClr val="accent4"/>
          </a:effectRef>
          <a:fontRef idx="minor">
            <a:schemeClr val="dk1"/>
          </a:fontRef>
        </p:style>
        <p:txBody>
          <a:bodyPr anchor="ctr" anchorCtr="1"/>
          <a:lstStyle/>
          <a:p>
            <a:pPr algn="ctr">
              <a:defRPr/>
            </a:pPr>
            <a:r>
              <a:rPr lang="en-US" dirty="0">
                <a:solidFill>
                  <a:srgbClr val="002060"/>
                </a:solidFill>
              </a:rPr>
              <a:t>Confidence Interval </a:t>
            </a:r>
            <a:r>
              <a:rPr lang="en-US" sz="1200" dirty="0">
                <a:solidFill>
                  <a:srgbClr val="002060"/>
                </a:solidFill>
              </a:rPr>
              <a:t>Upper</a:t>
            </a:r>
          </a:p>
        </p:txBody>
      </p:sp>
      <p:sp>
        <p:nvSpPr>
          <p:cNvPr id="43" name="Rectangle 42"/>
          <p:cNvSpPr/>
          <p:nvPr/>
        </p:nvSpPr>
        <p:spPr>
          <a:xfrm>
            <a:off x="3466914" y="6003925"/>
            <a:ext cx="2763282" cy="457200"/>
          </a:xfrm>
          <a:prstGeom prst="rect">
            <a:avLst/>
          </a:prstGeom>
          <a:ln/>
        </p:spPr>
        <p:style>
          <a:lnRef idx="1">
            <a:schemeClr val="accent4"/>
          </a:lnRef>
          <a:fillRef idx="2">
            <a:schemeClr val="accent4"/>
          </a:fillRef>
          <a:effectRef idx="1">
            <a:schemeClr val="accent4"/>
          </a:effectRef>
          <a:fontRef idx="minor">
            <a:schemeClr val="dk1"/>
          </a:fontRef>
        </p:style>
        <p:txBody>
          <a:bodyPr anchor="ctr" anchorCtr="1"/>
          <a:lstStyle/>
          <a:p>
            <a:pPr algn="ctr">
              <a:defRPr/>
            </a:pPr>
            <a:r>
              <a:rPr lang="en-US" dirty="0">
                <a:solidFill>
                  <a:srgbClr val="002060"/>
                </a:solidFill>
              </a:rPr>
              <a:t>Confidence Interval </a:t>
            </a:r>
            <a:r>
              <a:rPr lang="en-US" sz="1200" dirty="0">
                <a:solidFill>
                  <a:srgbClr val="002060"/>
                </a:solidFill>
              </a:rPr>
              <a:t>Lower</a:t>
            </a:r>
          </a:p>
        </p:txBody>
      </p:sp>
      <p:sp>
        <p:nvSpPr>
          <p:cNvPr id="26" name="Rectangle 25"/>
          <p:cNvSpPr/>
          <p:nvPr/>
        </p:nvSpPr>
        <p:spPr>
          <a:xfrm>
            <a:off x="-22225" y="0"/>
            <a:ext cx="9166225" cy="1295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400" b="1" dirty="0"/>
              <a:t>DevInfo DSD </a:t>
            </a:r>
          </a:p>
        </p:txBody>
      </p:sp>
    </p:spTree>
    <p:extLst>
      <p:ext uri="{BB962C8B-B14F-4D97-AF65-F5344CB8AC3E}">
        <p14:creationId xmlns:p14="http://schemas.microsoft.com/office/powerpoint/2010/main" val="32108752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1295400"/>
            <a:ext cx="2514600" cy="5559425"/>
          </a:xfrm>
          <a:prstGeom prst="rect">
            <a:avLst/>
          </a:prstGeom>
          <a:solidFill>
            <a:srgbClr val="4F81B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2520950" y="1295400"/>
            <a:ext cx="3879850" cy="55626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6400800" y="1295400"/>
            <a:ext cx="2743200" cy="5562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7134225" y="3124200"/>
            <a:ext cx="1676400" cy="83820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dirty="0"/>
              <a:t>Line Ministry 1</a:t>
            </a:r>
          </a:p>
          <a:p>
            <a:pPr algn="ctr">
              <a:defRPr/>
            </a:pPr>
            <a:r>
              <a:rPr lang="en-US" dirty="0"/>
              <a:t>(Education)</a:t>
            </a:r>
          </a:p>
        </p:txBody>
      </p:sp>
      <p:sp>
        <p:nvSpPr>
          <p:cNvPr id="37" name="Rectangle 36"/>
          <p:cNvSpPr/>
          <p:nvPr/>
        </p:nvSpPr>
        <p:spPr>
          <a:xfrm>
            <a:off x="7134225" y="4198938"/>
            <a:ext cx="1676400" cy="8382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dirty="0"/>
              <a:t>Line Ministry 2</a:t>
            </a:r>
          </a:p>
          <a:p>
            <a:pPr algn="ctr">
              <a:defRPr/>
            </a:pPr>
            <a:r>
              <a:rPr lang="en-US" dirty="0"/>
              <a:t>(Health)</a:t>
            </a:r>
          </a:p>
        </p:txBody>
      </p:sp>
      <p:sp>
        <p:nvSpPr>
          <p:cNvPr id="45" name="Rectangle 44"/>
          <p:cNvSpPr/>
          <p:nvPr/>
        </p:nvSpPr>
        <p:spPr>
          <a:xfrm>
            <a:off x="7134225" y="5257800"/>
            <a:ext cx="1676400" cy="838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a:t>Line Ministry 3</a:t>
            </a:r>
          </a:p>
        </p:txBody>
      </p:sp>
      <p:sp>
        <p:nvSpPr>
          <p:cNvPr id="31752" name="TextBox 54"/>
          <p:cNvSpPr txBox="1">
            <a:spLocks noChangeArrowheads="1"/>
          </p:cNvSpPr>
          <p:nvPr/>
        </p:nvSpPr>
        <p:spPr bwMode="auto">
          <a:xfrm>
            <a:off x="6629400" y="1649413"/>
            <a:ext cx="251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solidFill>
                  <a:schemeClr val="bg1"/>
                </a:solidFill>
              </a:rPr>
              <a:t>Line Ministries</a:t>
            </a:r>
          </a:p>
        </p:txBody>
      </p:sp>
      <p:sp>
        <p:nvSpPr>
          <p:cNvPr id="31753" name="TextBox 55"/>
          <p:cNvSpPr txBox="1">
            <a:spLocks noChangeArrowheads="1"/>
          </p:cNvSpPr>
          <p:nvPr/>
        </p:nvSpPr>
        <p:spPr bwMode="auto">
          <a:xfrm>
            <a:off x="2743200" y="1466850"/>
            <a:ext cx="3505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solidFill>
                  <a:schemeClr val="bg1"/>
                </a:solidFill>
              </a:rPr>
              <a:t>National Statistics Organization</a:t>
            </a:r>
          </a:p>
        </p:txBody>
      </p:sp>
      <p:sp>
        <p:nvSpPr>
          <p:cNvPr id="31754" name="TextBox 56"/>
          <p:cNvSpPr txBox="1">
            <a:spLocks noChangeArrowheads="1"/>
          </p:cNvSpPr>
          <p:nvPr/>
        </p:nvSpPr>
        <p:spPr bwMode="auto">
          <a:xfrm>
            <a:off x="-4763" y="1673225"/>
            <a:ext cx="2320926"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solidFill>
                  <a:schemeClr val="bg1"/>
                </a:solidFill>
              </a:rPr>
              <a:t>Global</a:t>
            </a:r>
          </a:p>
        </p:txBody>
      </p:sp>
      <p:cxnSp>
        <p:nvCxnSpPr>
          <p:cNvPr id="58" name="Curved Connector 57"/>
          <p:cNvCxnSpPr>
            <a:stCxn id="35" idx="1"/>
            <a:endCxn id="61" idx="4"/>
          </p:cNvCxnSpPr>
          <p:nvPr/>
        </p:nvCxnSpPr>
        <p:spPr>
          <a:xfrm rot="10800000" flipV="1">
            <a:off x="5713411" y="3543300"/>
            <a:ext cx="1420814" cy="2362200"/>
          </a:xfrm>
          <a:prstGeom prst="curvedConnector3">
            <a:avLst>
              <a:gd name="adj1" fmla="val 50000"/>
            </a:avLst>
          </a:prstGeom>
          <a:ln w="38100">
            <a:solidFill>
              <a:schemeClr val="bg1">
                <a:lumMod val="9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Curved Connector 58"/>
          <p:cNvCxnSpPr>
            <a:stCxn id="37" idx="1"/>
            <a:endCxn id="61" idx="4"/>
          </p:cNvCxnSpPr>
          <p:nvPr/>
        </p:nvCxnSpPr>
        <p:spPr>
          <a:xfrm rot="10800000" flipV="1">
            <a:off x="5713411" y="4618038"/>
            <a:ext cx="1420814" cy="1287462"/>
          </a:xfrm>
          <a:prstGeom prst="curvedConnector3">
            <a:avLst>
              <a:gd name="adj1" fmla="val 50000"/>
            </a:avLst>
          </a:prstGeom>
          <a:ln w="38100">
            <a:solidFill>
              <a:schemeClr val="bg1">
                <a:lumMod val="9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Curved Connector 59"/>
          <p:cNvCxnSpPr>
            <a:stCxn id="45" idx="1"/>
            <a:endCxn id="61" idx="4"/>
          </p:cNvCxnSpPr>
          <p:nvPr/>
        </p:nvCxnSpPr>
        <p:spPr>
          <a:xfrm rot="10800000" flipV="1">
            <a:off x="5713411" y="5676900"/>
            <a:ext cx="1420814" cy="228600"/>
          </a:xfrm>
          <a:prstGeom prst="curvedConnector3">
            <a:avLst>
              <a:gd name="adj1" fmla="val 50000"/>
            </a:avLst>
          </a:prstGeom>
          <a:ln w="38100">
            <a:solidFill>
              <a:schemeClr val="bg1">
                <a:lumMod val="9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1" name="Flowchart: Magnetic Disk 60"/>
          <p:cNvSpPr/>
          <p:nvPr/>
        </p:nvSpPr>
        <p:spPr>
          <a:xfrm>
            <a:off x="2741611" y="5257800"/>
            <a:ext cx="2971800" cy="1295400"/>
          </a:xfrm>
          <a:prstGeom prst="flowChartMagneticDisk">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dirty="0"/>
              <a:t>National  </a:t>
            </a:r>
          </a:p>
          <a:p>
            <a:pPr algn="ctr">
              <a:defRPr/>
            </a:pPr>
            <a:r>
              <a:rPr lang="en-US" dirty="0"/>
              <a:t>Data Repository</a:t>
            </a:r>
          </a:p>
        </p:txBody>
      </p:sp>
      <p:sp>
        <p:nvSpPr>
          <p:cNvPr id="62" name="Rectangle 61"/>
          <p:cNvSpPr/>
          <p:nvPr/>
        </p:nvSpPr>
        <p:spPr>
          <a:xfrm rot="5400000">
            <a:off x="3639344" y="3904456"/>
            <a:ext cx="5562600" cy="344488"/>
          </a:xfrm>
          <a:prstGeom prst="rect">
            <a:avLst/>
          </a:prstGeom>
          <a:solidFill>
            <a:schemeClr val="bg1">
              <a:alpha val="69804"/>
            </a:schemeClr>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a:solidFill>
                  <a:schemeClr val="tx1"/>
                </a:solidFill>
              </a:rPr>
              <a:t>         Data Verification</a:t>
            </a:r>
          </a:p>
        </p:txBody>
      </p:sp>
      <p:sp>
        <p:nvSpPr>
          <p:cNvPr id="63" name="Flowchart: Magnetic Disk 62"/>
          <p:cNvSpPr/>
          <p:nvPr/>
        </p:nvSpPr>
        <p:spPr>
          <a:xfrm>
            <a:off x="76200" y="4191000"/>
            <a:ext cx="1935163" cy="2438400"/>
          </a:xfrm>
          <a:prstGeom prst="flowChartMagneticDisk">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2400" b="1" dirty="0">
              <a:solidFill>
                <a:schemeClr val="tx1">
                  <a:lumMod val="50000"/>
                  <a:lumOff val="50000"/>
                </a:schemeClr>
              </a:solidFill>
            </a:endParaRPr>
          </a:p>
          <a:p>
            <a:pPr algn="ctr">
              <a:defRPr/>
            </a:pPr>
            <a:r>
              <a:rPr lang="en-US" sz="2400" b="1" dirty="0">
                <a:solidFill>
                  <a:schemeClr val="tx1">
                    <a:lumMod val="50000"/>
                    <a:lumOff val="50000"/>
                  </a:schemeClr>
                </a:solidFill>
              </a:rPr>
              <a:t>SDMX Consumer</a:t>
            </a:r>
          </a:p>
          <a:p>
            <a:pPr algn="ctr">
              <a:defRPr/>
            </a:pPr>
            <a:r>
              <a:rPr lang="en-US" dirty="0"/>
              <a:t>National Development Indicators</a:t>
            </a:r>
          </a:p>
        </p:txBody>
      </p:sp>
      <p:sp>
        <p:nvSpPr>
          <p:cNvPr id="64" name="Rounded Rectangle 63"/>
          <p:cNvSpPr/>
          <p:nvPr/>
        </p:nvSpPr>
        <p:spPr>
          <a:xfrm>
            <a:off x="3200400" y="2420938"/>
            <a:ext cx="2865586" cy="1020762"/>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dirty="0"/>
              <a:t>National Development Indicator Registry</a:t>
            </a:r>
          </a:p>
          <a:p>
            <a:pPr algn="ctr">
              <a:defRPr/>
            </a:pPr>
            <a:r>
              <a:rPr lang="en-US" sz="1200" dirty="0">
                <a:solidFill>
                  <a:schemeClr val="tx1">
                    <a:lumMod val="65000"/>
                    <a:lumOff val="35000"/>
                  </a:schemeClr>
                </a:solidFill>
              </a:rPr>
              <a:t>(MDGs + National Development Indicators)</a:t>
            </a:r>
            <a:endParaRPr lang="en-US" dirty="0">
              <a:solidFill>
                <a:schemeClr val="tx1">
                  <a:lumMod val="65000"/>
                  <a:lumOff val="35000"/>
                </a:schemeClr>
              </a:solidFill>
            </a:endParaRPr>
          </a:p>
        </p:txBody>
      </p:sp>
      <p:sp>
        <p:nvSpPr>
          <p:cNvPr id="65" name="Rounded Rectangle 64"/>
          <p:cNvSpPr/>
          <p:nvPr/>
        </p:nvSpPr>
        <p:spPr>
          <a:xfrm>
            <a:off x="71437" y="2414588"/>
            <a:ext cx="2244725" cy="11430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t>Global Development Indicator Registry (MDGs)</a:t>
            </a:r>
          </a:p>
        </p:txBody>
      </p:sp>
      <p:cxnSp>
        <p:nvCxnSpPr>
          <p:cNvPr id="66" name="Curved Connector 65"/>
          <p:cNvCxnSpPr>
            <a:stCxn id="65" idx="3"/>
            <a:endCxn id="64" idx="1"/>
          </p:cNvCxnSpPr>
          <p:nvPr/>
        </p:nvCxnSpPr>
        <p:spPr>
          <a:xfrm flipV="1">
            <a:off x="2316162" y="2931319"/>
            <a:ext cx="884238" cy="54769"/>
          </a:xfrm>
          <a:prstGeom prst="curvedConnector3">
            <a:avLst>
              <a:gd name="adj1" fmla="val 50000"/>
            </a:avLst>
          </a:prstGeom>
          <a:ln w="38100">
            <a:solidFill>
              <a:schemeClr val="bg1">
                <a:lumMod val="9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8" name="Curved Connector 67"/>
          <p:cNvCxnSpPr>
            <a:stCxn id="70" idx="1"/>
            <a:endCxn id="63" idx="4"/>
          </p:cNvCxnSpPr>
          <p:nvPr/>
        </p:nvCxnSpPr>
        <p:spPr>
          <a:xfrm rot="10800000" flipV="1">
            <a:off x="2011363" y="4457700"/>
            <a:ext cx="731836" cy="952500"/>
          </a:xfrm>
          <a:prstGeom prst="curvedConnector3">
            <a:avLst>
              <a:gd name="adj1" fmla="val 50000"/>
            </a:avLst>
          </a:prstGeom>
          <a:ln w="38100">
            <a:solidFill>
              <a:schemeClr val="bg1">
                <a:lumMod val="95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0" name="Flowchart: Multidocument 69"/>
          <p:cNvSpPr/>
          <p:nvPr/>
        </p:nvSpPr>
        <p:spPr>
          <a:xfrm>
            <a:off x="2743199" y="3962400"/>
            <a:ext cx="2640363" cy="990600"/>
          </a:xfrm>
          <a:prstGeom prst="flowChartMultidocumen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SDMX-ML files</a:t>
            </a:r>
          </a:p>
          <a:p>
            <a:pPr algn="ctr">
              <a:defRPr/>
            </a:pPr>
            <a:r>
              <a:rPr lang="en-US" sz="1200" dirty="0">
                <a:solidFill>
                  <a:schemeClr val="tx1">
                    <a:lumMod val="65000"/>
                    <a:lumOff val="35000"/>
                  </a:schemeClr>
                </a:solidFill>
              </a:rPr>
              <a:t>(for selected Development Indicators)</a:t>
            </a:r>
            <a:endParaRPr lang="en-IN" dirty="0">
              <a:solidFill>
                <a:schemeClr val="tx1">
                  <a:lumMod val="65000"/>
                  <a:lumOff val="35000"/>
                </a:schemeClr>
              </a:solidFill>
            </a:endParaRPr>
          </a:p>
        </p:txBody>
      </p:sp>
      <p:sp>
        <p:nvSpPr>
          <p:cNvPr id="27" name="Rectangle 26"/>
          <p:cNvSpPr/>
          <p:nvPr/>
        </p:nvSpPr>
        <p:spPr>
          <a:xfrm>
            <a:off x="0" y="189580"/>
            <a:ext cx="9166225"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a:solidFill>
                  <a:srgbClr val="1F497D"/>
                </a:solidFill>
              </a:rPr>
              <a:t>Data Exchange Flow</a:t>
            </a:r>
          </a:p>
        </p:txBody>
      </p:sp>
      <p:cxnSp>
        <p:nvCxnSpPr>
          <p:cNvPr id="29" name="Curved Connector 28"/>
          <p:cNvCxnSpPr/>
          <p:nvPr/>
        </p:nvCxnSpPr>
        <p:spPr>
          <a:xfrm rot="10800000">
            <a:off x="2286002" y="3136901"/>
            <a:ext cx="914399" cy="1589"/>
          </a:xfrm>
          <a:prstGeom prst="curvedConnector3">
            <a:avLst>
              <a:gd name="adj1" fmla="val 50000"/>
            </a:avLst>
          </a:prstGeom>
          <a:ln w="38100">
            <a:solidFill>
              <a:schemeClr val="bg1">
                <a:lumMod val="9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9" name="Curved Connector 38"/>
          <p:cNvCxnSpPr/>
          <p:nvPr/>
        </p:nvCxnSpPr>
        <p:spPr>
          <a:xfrm rot="16200000" flipV="1">
            <a:off x="3928266" y="4314032"/>
            <a:ext cx="1744666" cy="1"/>
          </a:xfrm>
          <a:prstGeom prst="curvedConnector3">
            <a:avLst>
              <a:gd name="adj1" fmla="val 50000"/>
            </a:avLst>
          </a:prstGeom>
          <a:ln w="38100">
            <a:solidFill>
              <a:schemeClr val="bg1">
                <a:lumMod val="9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24707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1524000"/>
            <a:ext cx="5181600" cy="533876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42" name="Rectangle 41"/>
          <p:cNvSpPr/>
          <p:nvPr/>
        </p:nvSpPr>
        <p:spPr>
          <a:xfrm>
            <a:off x="152400" y="2057400"/>
            <a:ext cx="1600200" cy="1600200"/>
          </a:xfrm>
          <a:prstGeom prst="rect">
            <a:avLst/>
          </a:prstGeom>
          <a:ln>
            <a:solidFill>
              <a:srgbClr val="002060"/>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p>
        </p:txBody>
      </p:sp>
      <p:sp>
        <p:nvSpPr>
          <p:cNvPr id="14" name="Rectangle 13"/>
          <p:cNvSpPr/>
          <p:nvPr/>
        </p:nvSpPr>
        <p:spPr>
          <a:xfrm>
            <a:off x="1905000" y="3200400"/>
            <a:ext cx="2209800" cy="2590800"/>
          </a:xfrm>
          <a:prstGeom prst="rect">
            <a:avLst/>
          </a:prstGeom>
          <a:solidFill>
            <a:srgbClr val="00B0F0"/>
          </a:solidFill>
          <a:ln>
            <a:solidFill>
              <a:srgbClr val="00206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p>
        </p:txBody>
      </p:sp>
      <p:sp>
        <p:nvSpPr>
          <p:cNvPr id="85" name="Cloud 84"/>
          <p:cNvSpPr/>
          <p:nvPr/>
        </p:nvSpPr>
        <p:spPr>
          <a:xfrm>
            <a:off x="1951220" y="3733800"/>
            <a:ext cx="2163580" cy="1143000"/>
          </a:xfrm>
          <a:prstGeom prst="cloud">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1600" dirty="0"/>
          </a:p>
          <a:p>
            <a:pPr algn="ctr">
              <a:defRPr/>
            </a:pPr>
            <a:r>
              <a:rPr lang="en-US" sz="1600" dirty="0"/>
              <a:t>National SDMX Registry</a:t>
            </a:r>
          </a:p>
          <a:p>
            <a:pPr algn="ctr">
              <a:defRPr/>
            </a:pPr>
            <a:endParaRPr lang="en-US" sz="1600" dirty="0"/>
          </a:p>
        </p:txBody>
      </p:sp>
      <p:sp>
        <p:nvSpPr>
          <p:cNvPr id="54" name="Rectangle 53"/>
          <p:cNvSpPr/>
          <p:nvPr/>
        </p:nvSpPr>
        <p:spPr>
          <a:xfrm>
            <a:off x="5181600" y="1524000"/>
            <a:ext cx="3962400" cy="53340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400"/>
          </a:p>
        </p:txBody>
      </p:sp>
      <p:sp>
        <p:nvSpPr>
          <p:cNvPr id="84" name="Cloud 83"/>
          <p:cNvSpPr/>
          <p:nvPr/>
        </p:nvSpPr>
        <p:spPr>
          <a:xfrm>
            <a:off x="5562600" y="2819400"/>
            <a:ext cx="3429000" cy="3048000"/>
          </a:xfrm>
          <a:prstGeom prst="cloud">
            <a:avLst/>
          </a:prstGeom>
          <a:solidFill>
            <a:srgbClr val="00206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a:p>
            <a:pPr algn="ctr">
              <a:defRPr/>
            </a:pPr>
            <a:r>
              <a:rPr lang="en-US" sz="3200" dirty="0" err="1"/>
              <a:t>data.un.org</a:t>
            </a:r>
            <a:endParaRPr lang="en-US" sz="3200" dirty="0"/>
          </a:p>
          <a:p>
            <a:pPr algn="ctr">
              <a:defRPr/>
            </a:pPr>
            <a:endParaRPr lang="en-US" sz="2800" dirty="0"/>
          </a:p>
        </p:txBody>
      </p:sp>
      <p:sp>
        <p:nvSpPr>
          <p:cNvPr id="36876" name="TextBox 86"/>
          <p:cNvSpPr txBox="1">
            <a:spLocks noChangeArrowheads="1"/>
          </p:cNvSpPr>
          <p:nvPr/>
        </p:nvSpPr>
        <p:spPr bwMode="auto">
          <a:xfrm>
            <a:off x="2514600" y="3211513"/>
            <a:ext cx="106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Uganda</a:t>
            </a:r>
          </a:p>
        </p:txBody>
      </p:sp>
      <p:sp>
        <p:nvSpPr>
          <p:cNvPr id="36877" name="TextBox 87"/>
          <p:cNvSpPr txBox="1">
            <a:spLocks noChangeArrowheads="1"/>
          </p:cNvSpPr>
          <p:nvPr/>
        </p:nvSpPr>
        <p:spPr bwMode="auto">
          <a:xfrm>
            <a:off x="381000" y="20685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Cambodia</a:t>
            </a:r>
          </a:p>
        </p:txBody>
      </p:sp>
      <p:sp>
        <p:nvSpPr>
          <p:cNvPr id="36878" name="TextBox 97"/>
          <p:cNvSpPr txBox="1">
            <a:spLocks noChangeArrowheads="1"/>
          </p:cNvSpPr>
          <p:nvPr/>
        </p:nvSpPr>
        <p:spPr bwMode="auto">
          <a:xfrm>
            <a:off x="6477000" y="144780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002060"/>
                </a:solidFill>
              </a:rPr>
              <a:t>UN data</a:t>
            </a:r>
          </a:p>
        </p:txBody>
      </p:sp>
      <p:sp>
        <p:nvSpPr>
          <p:cNvPr id="39" name="Rectangle 38"/>
          <p:cNvSpPr/>
          <p:nvPr/>
        </p:nvSpPr>
        <p:spPr>
          <a:xfrm>
            <a:off x="152400" y="4876800"/>
            <a:ext cx="1600200" cy="1600200"/>
          </a:xfrm>
          <a:prstGeom prst="rect">
            <a:avLst/>
          </a:prstGeom>
          <a:ln>
            <a:solidFill>
              <a:srgbClr val="002060"/>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36880" name="TextBox 40"/>
          <p:cNvSpPr txBox="1">
            <a:spLocks noChangeArrowheads="1"/>
          </p:cNvSpPr>
          <p:nvPr/>
        </p:nvSpPr>
        <p:spPr bwMode="auto">
          <a:xfrm>
            <a:off x="457200" y="48879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Burundi</a:t>
            </a:r>
          </a:p>
        </p:txBody>
      </p:sp>
      <p:sp>
        <p:nvSpPr>
          <p:cNvPr id="36881" name="TextBox 31"/>
          <p:cNvSpPr txBox="1">
            <a:spLocks noChangeArrowheads="1"/>
          </p:cNvSpPr>
          <p:nvPr/>
        </p:nvSpPr>
        <p:spPr bwMode="auto">
          <a:xfrm>
            <a:off x="1219200" y="1447800"/>
            <a:ext cx="335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002060"/>
                </a:solidFill>
              </a:rPr>
              <a:t>National Registries</a:t>
            </a:r>
          </a:p>
        </p:txBody>
      </p:sp>
      <p:sp>
        <p:nvSpPr>
          <p:cNvPr id="36" name="Cloud 35"/>
          <p:cNvSpPr/>
          <p:nvPr/>
        </p:nvSpPr>
        <p:spPr>
          <a:xfrm>
            <a:off x="228600" y="2433935"/>
            <a:ext cx="1447800" cy="1143000"/>
          </a:xfrm>
          <a:prstGeom prst="cloud">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1600" dirty="0"/>
          </a:p>
          <a:p>
            <a:pPr algn="ctr">
              <a:defRPr/>
            </a:pPr>
            <a:r>
              <a:rPr lang="en-US" sz="1600" dirty="0"/>
              <a:t>National SDMX Registry</a:t>
            </a:r>
          </a:p>
          <a:p>
            <a:pPr algn="ctr">
              <a:defRPr/>
            </a:pPr>
            <a:endParaRPr lang="en-US" sz="1600" dirty="0"/>
          </a:p>
        </p:txBody>
      </p:sp>
      <p:sp>
        <p:nvSpPr>
          <p:cNvPr id="37" name="Cloud 36"/>
          <p:cNvSpPr/>
          <p:nvPr/>
        </p:nvSpPr>
        <p:spPr>
          <a:xfrm>
            <a:off x="228600" y="5253335"/>
            <a:ext cx="1447800" cy="1143000"/>
          </a:xfrm>
          <a:prstGeom prst="cloud">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1600" dirty="0"/>
          </a:p>
          <a:p>
            <a:pPr algn="ctr">
              <a:defRPr/>
            </a:pPr>
            <a:r>
              <a:rPr lang="en-US" sz="1600" dirty="0"/>
              <a:t>National SDMX Registry</a:t>
            </a:r>
          </a:p>
          <a:p>
            <a:pPr algn="ctr">
              <a:defRPr/>
            </a:pPr>
            <a:endParaRPr lang="en-US" sz="1600" dirty="0"/>
          </a:p>
        </p:txBody>
      </p:sp>
      <p:graphicFrame>
        <p:nvGraphicFramePr>
          <p:cNvPr id="28" name="Diagram 27"/>
          <p:cNvGraphicFramePr/>
          <p:nvPr/>
        </p:nvGraphicFramePr>
        <p:xfrm>
          <a:off x="4114800" y="3048000"/>
          <a:ext cx="1524000"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 name="Right Arrow 46"/>
          <p:cNvSpPr/>
          <p:nvPr/>
        </p:nvSpPr>
        <p:spPr>
          <a:xfrm>
            <a:off x="4191000" y="4343400"/>
            <a:ext cx="1600200" cy="381000"/>
          </a:xfrm>
          <a:prstGeom prst="rightArrow">
            <a:avLst/>
          </a:prstGeom>
          <a:solidFill>
            <a:srgbClr val="4F81BD">
              <a:alpha val="12941"/>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Flowchart: Multidocument 18"/>
          <p:cNvSpPr/>
          <p:nvPr/>
        </p:nvSpPr>
        <p:spPr>
          <a:xfrm>
            <a:off x="1981200" y="5072063"/>
            <a:ext cx="1066800" cy="6858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SDMX-ML </a:t>
            </a:r>
          </a:p>
        </p:txBody>
      </p:sp>
      <p:sp>
        <p:nvSpPr>
          <p:cNvPr id="21" name="Flowchart: Multidocument 20"/>
          <p:cNvSpPr/>
          <p:nvPr/>
        </p:nvSpPr>
        <p:spPr>
          <a:xfrm>
            <a:off x="3465022" y="3786188"/>
            <a:ext cx="649778" cy="5334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DSD</a:t>
            </a:r>
          </a:p>
        </p:txBody>
      </p:sp>
      <p:sp>
        <p:nvSpPr>
          <p:cNvPr id="36892" name="Rectangle 22"/>
          <p:cNvSpPr>
            <a:spLocks noChangeArrowheads="1"/>
          </p:cNvSpPr>
          <p:nvPr/>
        </p:nvSpPr>
        <p:spPr bwMode="auto">
          <a:xfrm>
            <a:off x="0" y="318644"/>
            <a:ext cx="7251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0" b="1" dirty="0">
                <a:solidFill>
                  <a:srgbClr val="00B0F0"/>
                </a:solidFill>
                <a:latin typeface="Calibri" pitchFamily="34" charset="0"/>
              </a:rPr>
              <a:t>Consume data</a:t>
            </a:r>
          </a:p>
        </p:txBody>
      </p:sp>
    </p:spTree>
    <p:extLst>
      <p:ext uri="{BB962C8B-B14F-4D97-AF65-F5344CB8AC3E}">
        <p14:creationId xmlns:p14="http://schemas.microsoft.com/office/powerpoint/2010/main" val="246235217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95400"/>
            <a:ext cx="9144000" cy="5562600"/>
          </a:xfrm>
          <a:prstGeom prst="rect">
            <a:avLst/>
          </a:prstGeom>
          <a:solidFill>
            <a:srgbClr val="4F81B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Snip Single Corner Rectangle 7"/>
          <p:cNvSpPr/>
          <p:nvPr/>
        </p:nvSpPr>
        <p:spPr>
          <a:xfrm>
            <a:off x="429490" y="3581400"/>
            <a:ext cx="1981200" cy="1143000"/>
          </a:xfrm>
          <a:prstGeom prst="snip1Rect">
            <a:avLst/>
          </a:prstGeom>
          <a:gradFill>
            <a:gsLst>
              <a:gs pos="0">
                <a:srgbClr val="75A917"/>
              </a:gs>
              <a:gs pos="100000">
                <a:srgbClr val="92D050"/>
              </a:gs>
            </a:gsLst>
            <a:lin ang="5400000" scaled="0"/>
          </a:gradFill>
          <a:ln>
            <a:gradFill>
              <a:gsLst>
                <a:gs pos="0">
                  <a:srgbClr val="92D050"/>
                </a:gs>
                <a:gs pos="100000">
                  <a:schemeClr val="bg1"/>
                </a:gs>
              </a:gsLst>
              <a:lin ang="5400000" scaled="0"/>
            </a:gradFill>
          </a:ln>
        </p:spPr>
        <p:style>
          <a:lnRef idx="2">
            <a:schemeClr val="accent2">
              <a:shade val="50000"/>
            </a:schemeClr>
          </a:lnRef>
          <a:fillRef idx="1">
            <a:schemeClr val="accent2"/>
          </a:fillRef>
          <a:effectRef idx="0">
            <a:schemeClr val="accent2"/>
          </a:effectRef>
          <a:fontRef idx="minor">
            <a:schemeClr val="lt1"/>
          </a:fontRef>
        </p:style>
        <p:txBody>
          <a:bodyPr/>
          <a:lstStyle/>
          <a:p>
            <a:pPr algn="ctr">
              <a:defRPr/>
            </a:pPr>
            <a:r>
              <a:rPr lang="en-US" sz="1600" dirty="0"/>
              <a:t>Health Ministry</a:t>
            </a:r>
          </a:p>
        </p:txBody>
      </p:sp>
      <p:sp>
        <p:nvSpPr>
          <p:cNvPr id="9" name="Snip Single Corner Rectangle 8"/>
          <p:cNvSpPr/>
          <p:nvPr/>
        </p:nvSpPr>
        <p:spPr>
          <a:xfrm>
            <a:off x="429490" y="1981200"/>
            <a:ext cx="2057400" cy="1143000"/>
          </a:xfrm>
          <a:prstGeom prst="snip1Rect">
            <a:avLst/>
          </a:prstGeom>
          <a:gradFill>
            <a:gsLst>
              <a:gs pos="0">
                <a:schemeClr val="accent6">
                  <a:lumMod val="75000"/>
                </a:schemeClr>
              </a:gs>
              <a:gs pos="100000">
                <a:srgbClr val="FFC000"/>
              </a:gs>
            </a:gsLst>
            <a:lin ang="5400000" scaled="0"/>
          </a:gradFill>
          <a:ln>
            <a:gradFill>
              <a:gsLst>
                <a:gs pos="0">
                  <a:schemeClr val="accent6">
                    <a:lumMod val="60000"/>
                    <a:lumOff val="40000"/>
                  </a:schemeClr>
                </a:gs>
                <a:gs pos="100000">
                  <a:srgbClr val="FFC000"/>
                </a:gs>
              </a:gsLst>
              <a:lin ang="5400000" scaled="0"/>
            </a:gradFill>
          </a:ln>
        </p:spPr>
        <p:style>
          <a:lnRef idx="2">
            <a:schemeClr val="accent6">
              <a:shade val="50000"/>
            </a:schemeClr>
          </a:lnRef>
          <a:fillRef idx="1">
            <a:schemeClr val="accent6"/>
          </a:fillRef>
          <a:effectRef idx="0">
            <a:schemeClr val="accent6"/>
          </a:effectRef>
          <a:fontRef idx="minor">
            <a:schemeClr val="lt1"/>
          </a:fontRef>
        </p:style>
        <p:txBody>
          <a:bodyPr/>
          <a:lstStyle/>
          <a:p>
            <a:pPr algn="ctr">
              <a:defRPr/>
            </a:pPr>
            <a:r>
              <a:rPr lang="en-US" sz="1600" dirty="0"/>
              <a:t>Education  Ministry</a:t>
            </a:r>
          </a:p>
        </p:txBody>
      </p:sp>
      <p:sp>
        <p:nvSpPr>
          <p:cNvPr id="10" name="Snip Single Corner Rectangle 9"/>
          <p:cNvSpPr/>
          <p:nvPr/>
        </p:nvSpPr>
        <p:spPr>
          <a:xfrm>
            <a:off x="429490" y="5257800"/>
            <a:ext cx="2057400" cy="1066800"/>
          </a:xfrm>
          <a:prstGeom prst="snip1Rect">
            <a:avLst/>
          </a:prstGeom>
          <a:gradFill>
            <a:gsLst>
              <a:gs pos="0">
                <a:srgbClr val="9E13AD"/>
              </a:gs>
              <a:gs pos="100000">
                <a:srgbClr val="F193F3"/>
              </a:gs>
            </a:gsLst>
            <a:lin ang="5400000" scaled="0"/>
          </a:gradFill>
          <a:ln>
            <a:gradFill>
              <a:gsLst>
                <a:gs pos="0">
                  <a:srgbClr val="DF35E3"/>
                </a:gs>
                <a:gs pos="100000">
                  <a:schemeClr val="bg1"/>
                </a:gs>
              </a:gsLst>
              <a:lin ang="5400000" scaled="0"/>
            </a:gradFill>
          </a:ln>
        </p:spPr>
        <p:style>
          <a:lnRef idx="2">
            <a:schemeClr val="dk1">
              <a:shade val="50000"/>
            </a:schemeClr>
          </a:lnRef>
          <a:fillRef idx="1">
            <a:schemeClr val="dk1"/>
          </a:fillRef>
          <a:effectRef idx="0">
            <a:schemeClr val="dk1"/>
          </a:effectRef>
          <a:fontRef idx="minor">
            <a:schemeClr val="lt1"/>
          </a:fontRef>
        </p:style>
        <p:txBody>
          <a:bodyPr/>
          <a:lstStyle/>
          <a:p>
            <a:pPr algn="ctr">
              <a:defRPr/>
            </a:pPr>
            <a:r>
              <a:rPr lang="en-US" sz="1600" dirty="0"/>
              <a:t>Line Ministry </a:t>
            </a:r>
          </a:p>
        </p:txBody>
      </p:sp>
      <p:cxnSp>
        <p:nvCxnSpPr>
          <p:cNvPr id="11" name="Straight Arrow Connector 10"/>
          <p:cNvCxnSpPr/>
          <p:nvPr/>
        </p:nvCxnSpPr>
        <p:spPr>
          <a:xfrm flipV="1">
            <a:off x="2590800" y="5486400"/>
            <a:ext cx="914400" cy="304800"/>
          </a:xfrm>
          <a:prstGeom prst="straightConnector1">
            <a:avLst/>
          </a:prstGeom>
          <a:ln w="76200">
            <a:solidFill>
              <a:schemeClr val="bg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2590800" y="2590800"/>
            <a:ext cx="914400" cy="304800"/>
          </a:xfrm>
          <a:prstGeom prst="straightConnector1">
            <a:avLst/>
          </a:prstGeom>
          <a:ln w="76200">
            <a:solidFill>
              <a:schemeClr val="bg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25" idx="0"/>
            <a:endCxn id="19" idx="2"/>
          </p:cNvCxnSpPr>
          <p:nvPr/>
        </p:nvCxnSpPr>
        <p:spPr>
          <a:xfrm>
            <a:off x="2590800" y="4152900"/>
            <a:ext cx="914400" cy="1588"/>
          </a:xfrm>
          <a:prstGeom prst="straightConnector1">
            <a:avLst/>
          </a:prstGeom>
          <a:ln w="76200">
            <a:solidFill>
              <a:schemeClr val="bg1"/>
            </a:solidFill>
            <a:headEnd type="triangle"/>
            <a:tailEnd type="triangle"/>
          </a:ln>
        </p:spPr>
        <p:style>
          <a:lnRef idx="1">
            <a:schemeClr val="dk1"/>
          </a:lnRef>
          <a:fillRef idx="0">
            <a:schemeClr val="dk1"/>
          </a:fillRef>
          <a:effectRef idx="0">
            <a:schemeClr val="dk1"/>
          </a:effectRef>
          <a:fontRef idx="minor">
            <a:schemeClr val="tx1"/>
          </a:fontRef>
        </p:style>
      </p:cxnSp>
      <p:sp>
        <p:nvSpPr>
          <p:cNvPr id="28" name="Flowchart: Magnetic Disk 27"/>
          <p:cNvSpPr/>
          <p:nvPr/>
        </p:nvSpPr>
        <p:spPr>
          <a:xfrm>
            <a:off x="887413" y="4038600"/>
            <a:ext cx="1066800" cy="6096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smtClean="0"/>
              <a:t>DHIS</a:t>
            </a:r>
            <a:endParaRPr lang="en-US" sz="1100" dirty="0"/>
          </a:p>
        </p:txBody>
      </p:sp>
      <p:sp>
        <p:nvSpPr>
          <p:cNvPr id="19" name="Snip Single Corner Rectangle 18"/>
          <p:cNvSpPr/>
          <p:nvPr/>
        </p:nvSpPr>
        <p:spPr>
          <a:xfrm>
            <a:off x="3505200" y="1600200"/>
            <a:ext cx="1981200" cy="5105400"/>
          </a:xfrm>
          <a:prstGeom prst="snip1Rect">
            <a:avLst/>
          </a:prstGeom>
          <a:noFill/>
          <a:ln>
            <a:solidFill>
              <a:schemeClr val="bg1"/>
            </a:solidFill>
            <a:prstDash val="sysDash"/>
          </a:ln>
        </p:spPr>
        <p:style>
          <a:lnRef idx="2">
            <a:schemeClr val="accent2">
              <a:shade val="50000"/>
            </a:schemeClr>
          </a:lnRef>
          <a:fillRef idx="1">
            <a:schemeClr val="accent2"/>
          </a:fillRef>
          <a:effectRef idx="0">
            <a:schemeClr val="accent2"/>
          </a:effectRef>
          <a:fontRef idx="minor">
            <a:schemeClr val="lt1"/>
          </a:fontRef>
        </p:style>
        <p:txBody>
          <a:bodyPr/>
          <a:lstStyle/>
          <a:p>
            <a:pPr algn="ctr">
              <a:defRPr/>
            </a:pPr>
            <a:endParaRPr lang="en-US" sz="2000" dirty="0">
              <a:solidFill>
                <a:schemeClr val="tx1"/>
              </a:solidFill>
            </a:endParaRPr>
          </a:p>
        </p:txBody>
      </p:sp>
      <p:cxnSp>
        <p:nvCxnSpPr>
          <p:cNvPr id="24" name="Straight Arrow Connector 23"/>
          <p:cNvCxnSpPr/>
          <p:nvPr/>
        </p:nvCxnSpPr>
        <p:spPr>
          <a:xfrm>
            <a:off x="5486400" y="4113213"/>
            <a:ext cx="914400" cy="1587"/>
          </a:xfrm>
          <a:prstGeom prst="straightConnector1">
            <a:avLst/>
          </a:prstGeom>
          <a:ln w="76200">
            <a:solidFill>
              <a:schemeClr val="bg1"/>
            </a:solidFill>
            <a:headEnd type="triangle"/>
            <a:tailEnd type="triangle"/>
          </a:ln>
        </p:spPr>
        <p:style>
          <a:lnRef idx="1">
            <a:schemeClr val="dk1"/>
          </a:lnRef>
          <a:fillRef idx="0">
            <a:schemeClr val="dk1"/>
          </a:fillRef>
          <a:effectRef idx="0">
            <a:schemeClr val="dk1"/>
          </a:effectRef>
          <a:fontRef idx="minor">
            <a:schemeClr val="tx1"/>
          </a:fontRef>
        </p:style>
      </p:cxnSp>
      <p:sp>
        <p:nvSpPr>
          <p:cNvPr id="25" name="Snip Single Corner Rectangle 24"/>
          <p:cNvSpPr/>
          <p:nvPr/>
        </p:nvSpPr>
        <p:spPr>
          <a:xfrm>
            <a:off x="304800" y="1600200"/>
            <a:ext cx="2286000" cy="5105400"/>
          </a:xfrm>
          <a:prstGeom prst="snip1Rect">
            <a:avLst/>
          </a:prstGeom>
          <a:noFill/>
          <a:ln>
            <a:solidFill>
              <a:schemeClr val="bg1"/>
            </a:solidFill>
            <a:prstDash val="sysDash"/>
          </a:ln>
        </p:spPr>
        <p:style>
          <a:lnRef idx="2">
            <a:schemeClr val="accent2">
              <a:shade val="50000"/>
            </a:schemeClr>
          </a:lnRef>
          <a:fillRef idx="1">
            <a:schemeClr val="accent2"/>
          </a:fillRef>
          <a:effectRef idx="0">
            <a:schemeClr val="accent2"/>
          </a:effectRef>
          <a:fontRef idx="minor">
            <a:schemeClr val="lt1"/>
          </a:fontRef>
        </p:style>
        <p:txBody>
          <a:bodyPr/>
          <a:lstStyle/>
          <a:p>
            <a:pPr algn="ctr">
              <a:defRPr/>
            </a:pPr>
            <a:endParaRPr lang="en-US" sz="2000" dirty="0">
              <a:solidFill>
                <a:schemeClr val="tx1"/>
              </a:solidFill>
            </a:endParaRPr>
          </a:p>
        </p:txBody>
      </p:sp>
      <p:sp>
        <p:nvSpPr>
          <p:cNvPr id="26" name="Snip Single Corner Rectangle 25"/>
          <p:cNvSpPr/>
          <p:nvPr/>
        </p:nvSpPr>
        <p:spPr>
          <a:xfrm>
            <a:off x="6400800" y="1600200"/>
            <a:ext cx="2438400" cy="5105400"/>
          </a:xfrm>
          <a:prstGeom prst="snip1Rect">
            <a:avLst/>
          </a:prstGeom>
          <a:noFill/>
          <a:ln>
            <a:solidFill>
              <a:schemeClr val="bg1"/>
            </a:solidFill>
            <a:prstDash val="sysDash"/>
          </a:ln>
        </p:spPr>
        <p:style>
          <a:lnRef idx="2">
            <a:schemeClr val="accent2">
              <a:shade val="50000"/>
            </a:schemeClr>
          </a:lnRef>
          <a:fillRef idx="1">
            <a:schemeClr val="accent2"/>
          </a:fillRef>
          <a:effectRef idx="0">
            <a:schemeClr val="accent2"/>
          </a:effectRef>
          <a:fontRef idx="minor">
            <a:schemeClr val="lt1"/>
          </a:fontRef>
        </p:style>
        <p:txBody>
          <a:bodyPr/>
          <a:lstStyle/>
          <a:p>
            <a:pPr algn="ctr">
              <a:defRPr/>
            </a:pPr>
            <a:endParaRPr lang="en-US" sz="2000" dirty="0">
              <a:solidFill>
                <a:schemeClr val="tx1"/>
              </a:solidFill>
            </a:endParaRPr>
          </a:p>
        </p:txBody>
      </p:sp>
      <p:pic>
        <p:nvPicPr>
          <p:cNvPr id="33814" name="Picture 2" descr="C:\Documents and Settings\vschauhan\Desktop\emai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193925"/>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5" name="Picture 3" descr="C:\Documents and Settings\vschauhan\Desktop\usbpendrive_unmou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0480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6" name="Picture 4" descr="C:\Documents and Settings\vschauhan\Desktop\stock_music-librar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9625" y="28797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lowchart: Magnetic Disk 22"/>
          <p:cNvSpPr/>
          <p:nvPr/>
        </p:nvSpPr>
        <p:spPr>
          <a:xfrm>
            <a:off x="6553200" y="2895600"/>
            <a:ext cx="2133600" cy="2590800"/>
          </a:xfrm>
          <a:prstGeom prst="flowChartMagneticDisk">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000" dirty="0">
                <a:solidFill>
                  <a:schemeClr val="tx1">
                    <a:lumMod val="65000"/>
                    <a:lumOff val="35000"/>
                  </a:schemeClr>
                </a:solidFill>
              </a:rPr>
              <a:t>National  </a:t>
            </a:r>
          </a:p>
          <a:p>
            <a:pPr algn="ctr">
              <a:defRPr/>
            </a:pPr>
            <a:r>
              <a:rPr lang="en-US" sz="2000" dirty="0">
                <a:solidFill>
                  <a:schemeClr val="tx1">
                    <a:lumMod val="65000"/>
                    <a:lumOff val="35000"/>
                  </a:schemeClr>
                </a:solidFill>
              </a:rPr>
              <a:t>Data Repository</a:t>
            </a:r>
          </a:p>
        </p:txBody>
      </p:sp>
      <p:pic>
        <p:nvPicPr>
          <p:cNvPr id="33818" name="Picture 5" descr="C:\-- Projects --\di Datahub\di Datahub Organizer\di Datahub Organizer\Resources\prelud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4263" y="4724400"/>
            <a:ext cx="17097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0" y="0"/>
            <a:ext cx="9166225" cy="1295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t>Line </a:t>
            </a:r>
            <a:r>
              <a:rPr lang="en-US" sz="4400" b="1" dirty="0" smtClean="0"/>
              <a:t>Min </a:t>
            </a:r>
            <a:r>
              <a:rPr lang="en-US" sz="4400" b="1" dirty="0"/>
              <a:t>to National Data Repository</a:t>
            </a:r>
            <a:endParaRPr lang="en-US" sz="5400" b="1" dirty="0"/>
          </a:p>
        </p:txBody>
      </p:sp>
      <p:sp>
        <p:nvSpPr>
          <p:cNvPr id="2" name="Rectangle 1"/>
          <p:cNvSpPr/>
          <p:nvPr/>
        </p:nvSpPr>
        <p:spPr>
          <a:xfrm>
            <a:off x="3619500" y="5619750"/>
            <a:ext cx="19050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accent1">
                    <a:lumMod val="75000"/>
                  </a:schemeClr>
                </a:solidFill>
              </a:rPr>
              <a:t>Utility Tool (LM)</a:t>
            </a:r>
          </a:p>
        </p:txBody>
      </p:sp>
      <p:sp>
        <p:nvSpPr>
          <p:cNvPr id="31" name="Flowchart: Magnetic Disk 30"/>
          <p:cNvSpPr/>
          <p:nvPr/>
        </p:nvSpPr>
        <p:spPr>
          <a:xfrm>
            <a:off x="984251" y="2438400"/>
            <a:ext cx="1066800" cy="6096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smtClean="0"/>
              <a:t>EMIS</a:t>
            </a:r>
            <a:endParaRPr lang="en-US" sz="1100" dirty="0"/>
          </a:p>
        </p:txBody>
      </p:sp>
      <p:sp>
        <p:nvSpPr>
          <p:cNvPr id="32" name="Flowchart: Magnetic Disk 31"/>
          <p:cNvSpPr/>
          <p:nvPr/>
        </p:nvSpPr>
        <p:spPr>
          <a:xfrm>
            <a:off x="898526" y="5662612"/>
            <a:ext cx="1066800" cy="6096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smtClean="0"/>
              <a:t>HIS</a:t>
            </a:r>
            <a:endParaRPr lang="en-US" sz="1100" dirty="0"/>
          </a:p>
        </p:txBody>
      </p:sp>
    </p:spTree>
    <p:extLst>
      <p:ext uri="{BB962C8B-B14F-4D97-AF65-F5344CB8AC3E}">
        <p14:creationId xmlns:p14="http://schemas.microsoft.com/office/powerpoint/2010/main" val="336322637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56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644077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1071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45841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13" y="1189587"/>
            <a:ext cx="9144000" cy="5765800"/>
          </a:xfrm>
          <a:prstGeom prst="rect">
            <a:avLst/>
          </a:prstGeom>
          <a:solidFill>
            <a:srgbClr val="4F81BD"/>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dirty="0"/>
          </a:p>
        </p:txBody>
      </p:sp>
      <p:grpSp>
        <p:nvGrpSpPr>
          <p:cNvPr id="22531" name="Group 21514"/>
          <p:cNvGrpSpPr>
            <a:grpSpLocks/>
          </p:cNvGrpSpPr>
          <p:nvPr/>
        </p:nvGrpSpPr>
        <p:grpSpPr bwMode="auto">
          <a:xfrm>
            <a:off x="355956" y="3496270"/>
            <a:ext cx="8510230" cy="3209330"/>
            <a:chOff x="328969" y="3496270"/>
            <a:chExt cx="8510230" cy="3209330"/>
          </a:xfrm>
        </p:grpSpPr>
        <p:sp>
          <p:nvSpPr>
            <p:cNvPr id="8" name="Snip Single Corner Rectangle 7"/>
            <p:cNvSpPr/>
            <p:nvPr/>
          </p:nvSpPr>
          <p:spPr>
            <a:xfrm>
              <a:off x="6907212" y="4307681"/>
              <a:ext cx="1931987" cy="2397918"/>
            </a:xfrm>
            <a:prstGeom prst="snip1Rect">
              <a:avLst/>
            </a:prstGeom>
            <a:gradFill>
              <a:gsLst>
                <a:gs pos="0">
                  <a:srgbClr val="75A917"/>
                </a:gs>
                <a:gs pos="100000">
                  <a:srgbClr val="92D050"/>
                </a:gs>
              </a:gsLst>
              <a:lin ang="5400000" scaled="0"/>
            </a:gradFill>
            <a:ln>
              <a:gradFill>
                <a:gsLst>
                  <a:gs pos="0">
                    <a:srgbClr val="92D050"/>
                  </a:gs>
                  <a:gs pos="100000">
                    <a:schemeClr val="bg1"/>
                  </a:gs>
                </a:gsLst>
                <a:lin ang="5400000" scaled="0"/>
              </a:gradFill>
            </a:ln>
          </p:spPr>
          <p:style>
            <a:lnRef idx="2">
              <a:schemeClr val="accent2">
                <a:shade val="50000"/>
              </a:schemeClr>
            </a:lnRef>
            <a:fillRef idx="1">
              <a:schemeClr val="accent2"/>
            </a:fillRef>
            <a:effectRef idx="0">
              <a:schemeClr val="accent2"/>
            </a:effectRef>
            <a:fontRef idx="minor">
              <a:schemeClr val="lt1"/>
            </a:fontRef>
          </p:style>
          <p:txBody>
            <a:bodyPr/>
            <a:lstStyle/>
            <a:p>
              <a:pPr algn="ctr" fontAlgn="auto">
                <a:spcBef>
                  <a:spcPts val="0"/>
                </a:spcBef>
                <a:spcAft>
                  <a:spcPts val="0"/>
                </a:spcAft>
                <a:defRPr/>
              </a:pPr>
              <a:r>
                <a:rPr lang="en-US" sz="1600" dirty="0"/>
                <a:t>MOH</a:t>
              </a:r>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p:txBody>
        </p:sp>
        <p:sp>
          <p:nvSpPr>
            <p:cNvPr id="9" name="Snip Single Corner Rectangle 8"/>
            <p:cNvSpPr/>
            <p:nvPr/>
          </p:nvSpPr>
          <p:spPr>
            <a:xfrm>
              <a:off x="328969" y="4341813"/>
              <a:ext cx="1825409" cy="2211386"/>
            </a:xfrm>
            <a:prstGeom prst="snip1Rect">
              <a:avLst/>
            </a:prstGeom>
            <a:gradFill>
              <a:gsLst>
                <a:gs pos="0">
                  <a:schemeClr val="accent6">
                    <a:lumMod val="75000"/>
                  </a:schemeClr>
                </a:gs>
                <a:gs pos="100000">
                  <a:srgbClr val="FFC000"/>
                </a:gs>
              </a:gsLst>
              <a:lin ang="5400000" scaled="0"/>
            </a:gradFill>
            <a:ln>
              <a:gradFill>
                <a:gsLst>
                  <a:gs pos="0">
                    <a:schemeClr val="accent6">
                      <a:lumMod val="60000"/>
                      <a:lumOff val="40000"/>
                    </a:schemeClr>
                  </a:gs>
                  <a:gs pos="100000">
                    <a:srgbClr val="FFC000"/>
                  </a:gs>
                </a:gsLst>
                <a:lin ang="5400000" scaled="0"/>
              </a:gradFill>
            </a:ln>
          </p:spPr>
          <p:style>
            <a:lnRef idx="2">
              <a:schemeClr val="accent6">
                <a:shade val="50000"/>
              </a:schemeClr>
            </a:lnRef>
            <a:fillRef idx="1">
              <a:schemeClr val="accent6"/>
            </a:fillRef>
            <a:effectRef idx="0">
              <a:schemeClr val="accent6"/>
            </a:effectRef>
            <a:fontRef idx="minor">
              <a:schemeClr val="lt1"/>
            </a:fontRef>
          </p:style>
          <p:txBody>
            <a:bodyPr/>
            <a:lstStyle/>
            <a:p>
              <a:pPr algn="ctr" fontAlgn="auto">
                <a:spcBef>
                  <a:spcPts val="0"/>
                </a:spcBef>
                <a:spcAft>
                  <a:spcPts val="0"/>
                </a:spcAft>
                <a:defRPr/>
              </a:pPr>
              <a:r>
                <a:rPr lang="en-US" sz="1600" dirty="0"/>
                <a:t>MOES</a:t>
              </a:r>
            </a:p>
            <a:p>
              <a:pPr algn="ctr" fontAlgn="auto">
                <a:spcBef>
                  <a:spcPts val="0"/>
                </a:spcBef>
                <a:spcAft>
                  <a:spcPts val="0"/>
                </a:spcAft>
                <a:defRPr/>
              </a:pPr>
              <a:r>
                <a:rPr lang="en-US" sz="1600" dirty="0"/>
                <a:t>  </a:t>
              </a:r>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p:txBody>
        </p:sp>
        <p:sp>
          <p:nvSpPr>
            <p:cNvPr id="10" name="Snip Single Corner Rectangle 9"/>
            <p:cNvSpPr/>
            <p:nvPr/>
          </p:nvSpPr>
          <p:spPr>
            <a:xfrm>
              <a:off x="3598884" y="3865602"/>
              <a:ext cx="2084688" cy="2839996"/>
            </a:xfrm>
            <a:prstGeom prst="snip1Rect">
              <a:avLst/>
            </a:prstGeom>
            <a:gradFill>
              <a:gsLst>
                <a:gs pos="0">
                  <a:srgbClr val="9E13AD"/>
                </a:gs>
                <a:gs pos="100000">
                  <a:srgbClr val="F193F3"/>
                </a:gs>
              </a:gsLst>
              <a:lin ang="5400000" scaled="0"/>
            </a:gradFill>
            <a:ln>
              <a:gradFill>
                <a:gsLst>
                  <a:gs pos="0">
                    <a:srgbClr val="DF35E3"/>
                  </a:gs>
                  <a:gs pos="100000">
                    <a:schemeClr val="bg1"/>
                  </a:gs>
                </a:gsLst>
                <a:lin ang="5400000" scaled="0"/>
              </a:gradFill>
            </a:ln>
          </p:spPr>
          <p:style>
            <a:lnRef idx="2">
              <a:schemeClr val="dk1">
                <a:shade val="50000"/>
              </a:schemeClr>
            </a:lnRef>
            <a:fillRef idx="1">
              <a:schemeClr val="dk1"/>
            </a:fillRef>
            <a:effectRef idx="0">
              <a:schemeClr val="dk1"/>
            </a:effectRef>
            <a:fontRef idx="minor">
              <a:schemeClr val="lt1"/>
            </a:fontRef>
          </p:style>
          <p:txBody>
            <a:bodyPr/>
            <a:lstStyle/>
            <a:p>
              <a:pPr algn="ctr" fontAlgn="auto">
                <a:spcBef>
                  <a:spcPts val="0"/>
                </a:spcBef>
                <a:spcAft>
                  <a:spcPts val="0"/>
                </a:spcAft>
                <a:defRPr/>
              </a:pPr>
              <a:r>
                <a:rPr lang="en-US" sz="1600" dirty="0"/>
                <a:t>UBOS</a:t>
              </a:r>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p:txBody>
        </p:sp>
        <p:sp>
          <p:nvSpPr>
            <p:cNvPr id="28" name="Flowchart: Magnetic Disk 27"/>
            <p:cNvSpPr/>
            <p:nvPr/>
          </p:nvSpPr>
          <p:spPr>
            <a:xfrm>
              <a:off x="7467600" y="5943599"/>
              <a:ext cx="1066800" cy="6096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DHIS 2.0</a:t>
              </a:r>
            </a:p>
          </p:txBody>
        </p:sp>
        <p:sp>
          <p:nvSpPr>
            <p:cNvPr id="39" name="Flowchart: Magnetic Disk 38"/>
            <p:cNvSpPr/>
            <p:nvPr/>
          </p:nvSpPr>
          <p:spPr>
            <a:xfrm>
              <a:off x="3657600" y="4552950"/>
              <a:ext cx="1931988" cy="215265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500" dirty="0" err="1" smtClean="0"/>
                <a:t>UgandaInfo</a:t>
              </a:r>
              <a:r>
                <a:rPr lang="en-US" sz="2500" dirty="0" smtClean="0"/>
                <a:t> National </a:t>
              </a:r>
              <a:r>
                <a:rPr lang="en-US" sz="2500" dirty="0"/>
                <a:t>Repository</a:t>
              </a:r>
            </a:p>
          </p:txBody>
        </p:sp>
        <p:sp>
          <p:nvSpPr>
            <p:cNvPr id="34" name="Flowchart: Magnetic Disk 33"/>
            <p:cNvSpPr/>
            <p:nvPr/>
          </p:nvSpPr>
          <p:spPr>
            <a:xfrm>
              <a:off x="609600" y="5767387"/>
              <a:ext cx="1066800" cy="6096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EMIS</a:t>
              </a:r>
            </a:p>
          </p:txBody>
        </p:sp>
        <p:grpSp>
          <p:nvGrpSpPr>
            <p:cNvPr id="22554" name="Group 21508"/>
            <p:cNvGrpSpPr>
              <a:grpSpLocks/>
            </p:cNvGrpSpPr>
            <p:nvPr/>
          </p:nvGrpSpPr>
          <p:grpSpPr bwMode="auto">
            <a:xfrm>
              <a:off x="5632450" y="4805362"/>
              <a:ext cx="3054350" cy="1138238"/>
              <a:chOff x="5638501" y="4814292"/>
              <a:chExt cx="3054350" cy="1138238"/>
            </a:xfrm>
          </p:grpSpPr>
          <p:sp>
            <p:nvSpPr>
              <p:cNvPr id="61" name="Left-Right Arrow 60"/>
              <p:cNvSpPr/>
              <p:nvPr/>
            </p:nvSpPr>
            <p:spPr>
              <a:xfrm>
                <a:off x="5638501" y="4814292"/>
                <a:ext cx="2460625" cy="1138238"/>
              </a:xfrm>
              <a:prstGeom prst="lef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559" name="TextBox 21507"/>
              <p:cNvSpPr txBox="1">
                <a:spLocks noChangeArrowheads="1"/>
              </p:cNvSpPr>
              <p:nvPr/>
            </p:nvSpPr>
            <p:spPr bwMode="auto">
              <a:xfrm>
                <a:off x="5810701" y="4816118"/>
                <a:ext cx="2882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dirty="0"/>
              </a:p>
            </p:txBody>
          </p:sp>
        </p:grpSp>
        <p:grpSp>
          <p:nvGrpSpPr>
            <p:cNvPr id="22555" name="Group 64"/>
            <p:cNvGrpSpPr>
              <a:grpSpLocks/>
            </p:cNvGrpSpPr>
            <p:nvPr/>
          </p:nvGrpSpPr>
          <p:grpSpPr bwMode="auto">
            <a:xfrm>
              <a:off x="1116013" y="3496270"/>
              <a:ext cx="2985337" cy="2371130"/>
              <a:chOff x="5611813" y="3505200"/>
              <a:chExt cx="2985337" cy="2371130"/>
            </a:xfrm>
          </p:grpSpPr>
          <p:sp>
            <p:nvSpPr>
              <p:cNvPr id="66" name="Left-Right Arrow 65"/>
              <p:cNvSpPr/>
              <p:nvPr/>
            </p:nvSpPr>
            <p:spPr>
              <a:xfrm>
                <a:off x="5611813" y="4738092"/>
                <a:ext cx="2460625" cy="1138238"/>
              </a:xfrm>
              <a:prstGeom prst="lef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557" name="TextBox 66"/>
              <p:cNvSpPr txBox="1">
                <a:spLocks noChangeArrowheads="1"/>
              </p:cNvSpPr>
              <p:nvPr/>
            </p:nvSpPr>
            <p:spPr bwMode="auto">
              <a:xfrm>
                <a:off x="5715000" y="3505200"/>
                <a:ext cx="2882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dirty="0"/>
              </a:p>
            </p:txBody>
          </p:sp>
        </p:grpSp>
      </p:grpSp>
      <p:sp>
        <p:nvSpPr>
          <p:cNvPr id="27" name="Rectangle 26"/>
          <p:cNvSpPr/>
          <p:nvPr/>
        </p:nvSpPr>
        <p:spPr>
          <a:xfrm>
            <a:off x="-22225" y="139700"/>
            <a:ext cx="9166225"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smtClean="0">
                <a:solidFill>
                  <a:srgbClr val="1F497D"/>
                </a:solidFill>
              </a:rPr>
              <a:t>Uganda Data Flow</a:t>
            </a:r>
            <a:endParaRPr lang="en-US" sz="4400" b="1" dirty="0">
              <a:solidFill>
                <a:srgbClr val="1F497D"/>
              </a:solidFill>
            </a:endParaRPr>
          </a:p>
        </p:txBody>
      </p:sp>
      <p:sp>
        <p:nvSpPr>
          <p:cNvPr id="3" name="Down Arrow 2"/>
          <p:cNvSpPr/>
          <p:nvPr/>
        </p:nvSpPr>
        <p:spPr>
          <a:xfrm rot="10800000">
            <a:off x="4260895" y="2214562"/>
            <a:ext cx="725393" cy="1430338"/>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nip Single Corner Rectangle 28"/>
          <p:cNvSpPr/>
          <p:nvPr/>
        </p:nvSpPr>
        <p:spPr bwMode="auto">
          <a:xfrm>
            <a:off x="3214336" y="1352548"/>
            <a:ext cx="2819400" cy="862013"/>
          </a:xfrm>
          <a:prstGeom prst="snip1Rect">
            <a:avLst/>
          </a:prstGeom>
          <a:ln/>
        </p:spPr>
        <p:style>
          <a:lnRef idx="1">
            <a:schemeClr val="accent5"/>
          </a:lnRef>
          <a:fillRef idx="2">
            <a:schemeClr val="accent5"/>
          </a:fillRef>
          <a:effectRef idx="1">
            <a:schemeClr val="accent5"/>
          </a:effectRef>
          <a:fontRef idx="minor">
            <a:schemeClr val="dk1"/>
          </a:fontRef>
        </p:style>
        <p:txBody>
          <a:bodyPr/>
          <a:lstStyle/>
          <a:p>
            <a:pPr algn="ctr" fontAlgn="auto">
              <a:spcBef>
                <a:spcPts val="0"/>
              </a:spcBef>
              <a:spcAft>
                <a:spcPts val="0"/>
              </a:spcAft>
              <a:defRPr/>
            </a:pPr>
            <a:r>
              <a:rPr lang="en-US" sz="1600" dirty="0" smtClean="0"/>
              <a:t>UNSD</a:t>
            </a:r>
          </a:p>
          <a:p>
            <a:pPr algn="ctr" fontAlgn="auto">
              <a:spcBef>
                <a:spcPts val="0"/>
              </a:spcBef>
              <a:spcAft>
                <a:spcPts val="0"/>
              </a:spcAft>
              <a:defRPr/>
            </a:pPr>
            <a:r>
              <a:rPr lang="en-US" sz="1600" dirty="0" smtClean="0"/>
              <a:t>International Actors</a:t>
            </a:r>
          </a:p>
          <a:p>
            <a:pPr algn="ctr" fontAlgn="auto">
              <a:spcBef>
                <a:spcPts val="0"/>
              </a:spcBef>
              <a:spcAft>
                <a:spcPts val="0"/>
              </a:spcAft>
              <a:defRPr/>
            </a:pPr>
            <a:r>
              <a:rPr lang="en-US" sz="1600" dirty="0" smtClean="0"/>
              <a:t> Public</a:t>
            </a:r>
            <a:endParaRPr lang="en-US" sz="1600" dirty="0"/>
          </a:p>
        </p:txBody>
      </p:sp>
      <p:sp>
        <p:nvSpPr>
          <p:cNvPr id="25" name="Rectangle 24"/>
          <p:cNvSpPr/>
          <p:nvPr/>
        </p:nvSpPr>
        <p:spPr>
          <a:xfrm>
            <a:off x="2297112" y="4140749"/>
            <a:ext cx="1306513" cy="52387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t>SDMX</a:t>
            </a:r>
            <a:endParaRPr lang="en-US" sz="2500" dirty="0"/>
          </a:p>
        </p:txBody>
      </p:sp>
      <p:sp>
        <p:nvSpPr>
          <p:cNvPr id="26" name="Rectangle 25"/>
          <p:cNvSpPr/>
          <p:nvPr/>
        </p:nvSpPr>
        <p:spPr>
          <a:xfrm>
            <a:off x="5786759" y="4124324"/>
            <a:ext cx="1147440" cy="52387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t>SDMX</a:t>
            </a:r>
            <a:endParaRPr lang="en-US" sz="2500" dirty="0"/>
          </a:p>
        </p:txBody>
      </p:sp>
      <p:sp>
        <p:nvSpPr>
          <p:cNvPr id="30" name="Rectangle 29"/>
          <p:cNvSpPr/>
          <p:nvPr/>
        </p:nvSpPr>
        <p:spPr>
          <a:xfrm>
            <a:off x="5024759" y="2671762"/>
            <a:ext cx="1198241" cy="52387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t>SDMX</a:t>
            </a:r>
            <a:endParaRPr lang="en-US" sz="2500" dirty="0"/>
          </a:p>
        </p:txBody>
      </p:sp>
    </p:spTree>
    <p:extLst>
      <p:ext uri="{BB962C8B-B14F-4D97-AF65-F5344CB8AC3E}">
        <p14:creationId xmlns:p14="http://schemas.microsoft.com/office/powerpoint/2010/main" val="28733528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00687"/>
            <a:ext cx="9144000" cy="5765800"/>
          </a:xfrm>
          <a:prstGeom prst="rect">
            <a:avLst/>
          </a:prstGeom>
          <a:solidFill>
            <a:srgbClr val="4F81BD"/>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27" name="Rectangle 26"/>
          <p:cNvSpPr/>
          <p:nvPr/>
        </p:nvSpPr>
        <p:spPr>
          <a:xfrm>
            <a:off x="-22225" y="0"/>
            <a:ext cx="9166225" cy="1295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t>Uganda Data Flow (LM)</a:t>
            </a:r>
            <a:endParaRPr lang="en-US" sz="6000" b="1" dirty="0"/>
          </a:p>
        </p:txBody>
      </p:sp>
      <p:grpSp>
        <p:nvGrpSpPr>
          <p:cNvPr id="2" name="Group 1"/>
          <p:cNvGrpSpPr/>
          <p:nvPr/>
        </p:nvGrpSpPr>
        <p:grpSpPr>
          <a:xfrm>
            <a:off x="2187575" y="2700338"/>
            <a:ext cx="3278188" cy="3624262"/>
            <a:chOff x="3416300" y="3005138"/>
            <a:chExt cx="3278188" cy="3624262"/>
          </a:xfrm>
        </p:grpSpPr>
        <p:sp>
          <p:nvSpPr>
            <p:cNvPr id="8" name="Snip Single Corner Rectangle 7"/>
            <p:cNvSpPr/>
            <p:nvPr/>
          </p:nvSpPr>
          <p:spPr bwMode="auto">
            <a:xfrm>
              <a:off x="4560887" y="3657600"/>
              <a:ext cx="1931987" cy="2971800"/>
            </a:xfrm>
            <a:prstGeom prst="snip1Rect">
              <a:avLst/>
            </a:prstGeom>
            <a:gradFill>
              <a:gsLst>
                <a:gs pos="0">
                  <a:srgbClr val="75A917"/>
                </a:gs>
                <a:gs pos="100000">
                  <a:srgbClr val="92D050"/>
                </a:gs>
              </a:gsLst>
              <a:lin ang="5400000" scaled="0"/>
            </a:gradFill>
            <a:ln>
              <a:gradFill>
                <a:gsLst>
                  <a:gs pos="0">
                    <a:srgbClr val="92D050"/>
                  </a:gs>
                  <a:gs pos="100000">
                    <a:schemeClr val="bg1"/>
                  </a:gs>
                </a:gsLst>
                <a:lin ang="5400000" scaled="0"/>
              </a:gradFill>
            </a:ln>
          </p:spPr>
          <p:style>
            <a:lnRef idx="2">
              <a:schemeClr val="accent2">
                <a:shade val="50000"/>
              </a:schemeClr>
            </a:lnRef>
            <a:fillRef idx="1">
              <a:schemeClr val="accent2"/>
            </a:fillRef>
            <a:effectRef idx="0">
              <a:schemeClr val="accent2"/>
            </a:effectRef>
            <a:fontRef idx="minor">
              <a:schemeClr val="lt1"/>
            </a:fontRef>
          </p:style>
          <p:txBody>
            <a:bodyPr/>
            <a:lstStyle/>
            <a:p>
              <a:pPr algn="ctr" fontAlgn="auto">
                <a:spcBef>
                  <a:spcPts val="0"/>
                </a:spcBef>
                <a:spcAft>
                  <a:spcPts val="0"/>
                </a:spcAft>
                <a:defRPr/>
              </a:pPr>
              <a:r>
                <a:rPr lang="en-US" sz="1600" dirty="0"/>
                <a:t>MOH</a:t>
              </a:r>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p:txBody>
        </p:sp>
        <p:sp>
          <p:nvSpPr>
            <p:cNvPr id="28" name="Flowchart: Magnetic Disk 27"/>
            <p:cNvSpPr/>
            <p:nvPr/>
          </p:nvSpPr>
          <p:spPr bwMode="auto">
            <a:xfrm>
              <a:off x="5121275" y="5943600"/>
              <a:ext cx="1066800" cy="6096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DHIS 2.0</a:t>
              </a:r>
            </a:p>
          </p:txBody>
        </p:sp>
        <p:grpSp>
          <p:nvGrpSpPr>
            <p:cNvPr id="22554" name="Group 21508"/>
            <p:cNvGrpSpPr>
              <a:grpSpLocks/>
            </p:cNvGrpSpPr>
            <p:nvPr/>
          </p:nvGrpSpPr>
          <p:grpSpPr bwMode="auto">
            <a:xfrm>
              <a:off x="3416300" y="4195762"/>
              <a:ext cx="2924175" cy="1138238"/>
              <a:chOff x="5768676" y="4814292"/>
              <a:chExt cx="2924175" cy="1138238"/>
            </a:xfrm>
          </p:grpSpPr>
          <p:sp>
            <p:nvSpPr>
              <p:cNvPr id="61" name="Left-Right Arrow 60"/>
              <p:cNvSpPr/>
              <p:nvPr/>
            </p:nvSpPr>
            <p:spPr>
              <a:xfrm>
                <a:off x="5768676" y="4814292"/>
                <a:ext cx="2460625" cy="1138238"/>
              </a:xfrm>
              <a:prstGeom prst="lef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559" name="TextBox 21507"/>
              <p:cNvSpPr txBox="1">
                <a:spLocks noChangeArrowheads="1"/>
              </p:cNvSpPr>
              <p:nvPr/>
            </p:nvSpPr>
            <p:spPr bwMode="auto">
              <a:xfrm>
                <a:off x="5810701" y="4816118"/>
                <a:ext cx="2882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dirty="0"/>
              </a:p>
            </p:txBody>
          </p:sp>
        </p:grpSp>
        <p:pic>
          <p:nvPicPr>
            <p:cNvPr id="2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563" r="76141" b="87812"/>
            <a:stretch/>
          </p:blipFill>
          <p:spPr bwMode="auto">
            <a:xfrm>
              <a:off x="4186059" y="3005138"/>
              <a:ext cx="2508429"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Flowchart: Multidocument 31"/>
            <p:cNvSpPr/>
            <p:nvPr/>
          </p:nvSpPr>
          <p:spPr bwMode="auto">
            <a:xfrm>
              <a:off x="5105401" y="4191000"/>
              <a:ext cx="1122362" cy="1561346"/>
            </a:xfrm>
            <a:prstGeom prst="flowChartMulti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defRPr/>
              </a:pPr>
              <a:r>
                <a:rPr lang="en-US" sz="1400" dirty="0">
                  <a:solidFill>
                    <a:schemeClr val="tx1"/>
                  </a:solidFill>
                </a:rPr>
                <a:t>DI Data Entry Spread Sheet</a:t>
              </a:r>
            </a:p>
            <a:p>
              <a:pPr algn="ctr">
                <a:defRPr/>
              </a:pPr>
              <a:endParaRPr lang="en-US" dirty="0"/>
            </a:p>
          </p:txBody>
        </p:sp>
      </p:grpSp>
      <p:sp>
        <p:nvSpPr>
          <p:cNvPr id="38" name="Snip Single Corner Rectangle 37"/>
          <p:cNvSpPr/>
          <p:nvPr/>
        </p:nvSpPr>
        <p:spPr bwMode="auto">
          <a:xfrm>
            <a:off x="76200" y="3048000"/>
            <a:ext cx="2153400" cy="3095073"/>
          </a:xfrm>
          <a:prstGeom prst="snip1Rect">
            <a:avLst/>
          </a:prstGeom>
          <a:gradFill>
            <a:gsLst>
              <a:gs pos="0">
                <a:srgbClr val="9E13AD"/>
              </a:gs>
              <a:gs pos="100000">
                <a:srgbClr val="F193F3"/>
              </a:gs>
            </a:gsLst>
            <a:lin ang="5400000" scaled="0"/>
          </a:gradFill>
          <a:ln>
            <a:gradFill>
              <a:gsLst>
                <a:gs pos="0">
                  <a:srgbClr val="DF35E3"/>
                </a:gs>
                <a:gs pos="100000">
                  <a:schemeClr val="bg1"/>
                </a:gs>
              </a:gsLst>
              <a:lin ang="5400000" scaled="0"/>
            </a:gradFill>
          </a:ln>
        </p:spPr>
        <p:style>
          <a:lnRef idx="2">
            <a:schemeClr val="dk1">
              <a:shade val="50000"/>
            </a:schemeClr>
          </a:lnRef>
          <a:fillRef idx="1">
            <a:schemeClr val="dk1"/>
          </a:fillRef>
          <a:effectRef idx="0">
            <a:schemeClr val="dk1"/>
          </a:effectRef>
          <a:fontRef idx="minor">
            <a:schemeClr val="lt1"/>
          </a:fontRef>
        </p:style>
        <p:txBody>
          <a:bodyPr/>
          <a:lstStyle/>
          <a:p>
            <a:pPr algn="ctr" fontAlgn="auto">
              <a:spcBef>
                <a:spcPts val="0"/>
              </a:spcBef>
              <a:spcAft>
                <a:spcPts val="0"/>
              </a:spcAft>
              <a:defRPr/>
            </a:pPr>
            <a:r>
              <a:rPr lang="en-US" sz="1600" dirty="0"/>
              <a:t>UBOS</a:t>
            </a:r>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a:p>
            <a:pPr algn="ctr" fontAlgn="auto">
              <a:spcBef>
                <a:spcPts val="0"/>
              </a:spcBef>
              <a:spcAft>
                <a:spcPts val="0"/>
              </a:spcAft>
              <a:defRPr/>
            </a:pPr>
            <a:endParaRPr lang="en-US" sz="1600" dirty="0"/>
          </a:p>
        </p:txBody>
      </p:sp>
      <p:sp>
        <p:nvSpPr>
          <p:cNvPr id="40" name="Flowchart: Magnetic Disk 39"/>
          <p:cNvSpPr/>
          <p:nvPr/>
        </p:nvSpPr>
        <p:spPr bwMode="auto">
          <a:xfrm>
            <a:off x="162204" y="3790950"/>
            <a:ext cx="1931988" cy="215265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500" dirty="0" err="1" smtClean="0"/>
              <a:t>UgandaInfo</a:t>
            </a:r>
            <a:r>
              <a:rPr lang="en-US" sz="2500" dirty="0" smtClean="0"/>
              <a:t> National </a:t>
            </a:r>
            <a:r>
              <a:rPr lang="en-US" sz="2500" dirty="0"/>
              <a:t>Repository</a:t>
            </a:r>
          </a:p>
        </p:txBody>
      </p:sp>
      <p:sp>
        <p:nvSpPr>
          <p:cNvPr id="42" name="Rectangle 41"/>
          <p:cNvSpPr/>
          <p:nvPr/>
        </p:nvSpPr>
        <p:spPr>
          <a:xfrm>
            <a:off x="5715000" y="2362200"/>
            <a:ext cx="3276600" cy="1371600"/>
          </a:xfrm>
          <a:prstGeom prst="rec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marL="342900" indent="-342900">
              <a:buFontTx/>
              <a:buAutoNum type="arabicPeriod"/>
              <a:defRPr/>
            </a:pPr>
            <a:r>
              <a:rPr lang="en-US" sz="2400" b="1" dirty="0">
                <a:solidFill>
                  <a:srgbClr val="002060"/>
                </a:solidFill>
              </a:rPr>
              <a:t>Upload Data</a:t>
            </a:r>
          </a:p>
          <a:p>
            <a:pPr marL="342900" indent="-342900">
              <a:defRPr/>
            </a:pPr>
            <a:r>
              <a:rPr lang="en-US" sz="1400" dirty="0">
                <a:solidFill>
                  <a:srgbClr val="002060"/>
                </a:solidFill>
              </a:rPr>
              <a:t>Upload SDMX-ML data file at FTP location</a:t>
            </a:r>
          </a:p>
          <a:p>
            <a:pPr marL="342900" indent="-342900">
              <a:defRPr/>
            </a:pPr>
            <a:r>
              <a:rPr lang="en-US" sz="1400" dirty="0">
                <a:solidFill>
                  <a:srgbClr val="002060"/>
                </a:solidFill>
              </a:rPr>
              <a:t>Upload data to national data repository (online)</a:t>
            </a:r>
          </a:p>
        </p:txBody>
      </p:sp>
      <p:sp>
        <p:nvSpPr>
          <p:cNvPr id="43" name="Rectangle 42"/>
          <p:cNvSpPr/>
          <p:nvPr/>
        </p:nvSpPr>
        <p:spPr>
          <a:xfrm>
            <a:off x="5715000" y="3810000"/>
            <a:ext cx="3276600" cy="1219200"/>
          </a:xfrm>
          <a:prstGeom prst="rec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marL="342900" indent="-342900">
              <a:defRPr/>
            </a:pPr>
            <a:r>
              <a:rPr lang="en-US" sz="2400" b="1" dirty="0">
                <a:solidFill>
                  <a:srgbClr val="002060"/>
                </a:solidFill>
              </a:rPr>
              <a:t>2. Manage DSD Import </a:t>
            </a:r>
          </a:p>
          <a:p>
            <a:pPr marL="342900" indent="-342900">
              <a:defRPr/>
            </a:pPr>
            <a:r>
              <a:rPr lang="en-US" sz="1400" dirty="0">
                <a:solidFill>
                  <a:srgbClr val="002060"/>
                </a:solidFill>
              </a:rPr>
              <a:t>Manage data to share with </a:t>
            </a:r>
            <a:r>
              <a:rPr lang="en-US" sz="1400" dirty="0" smtClean="0">
                <a:solidFill>
                  <a:srgbClr val="002060"/>
                </a:solidFill>
              </a:rPr>
              <a:t>NSO</a:t>
            </a:r>
            <a:endParaRPr lang="en-US" sz="1400" dirty="0">
              <a:solidFill>
                <a:srgbClr val="002060"/>
              </a:solidFill>
            </a:endParaRPr>
          </a:p>
        </p:txBody>
      </p:sp>
      <p:sp>
        <p:nvSpPr>
          <p:cNvPr id="44" name="Rectangle 43"/>
          <p:cNvSpPr/>
          <p:nvPr/>
        </p:nvSpPr>
        <p:spPr>
          <a:xfrm>
            <a:off x="5715000" y="5181600"/>
            <a:ext cx="3276600" cy="1219200"/>
          </a:xfrm>
          <a:prstGeom prst="rec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marL="342900" indent="-342900">
              <a:defRPr/>
            </a:pPr>
            <a:r>
              <a:rPr lang="en-US" sz="2400" b="1" dirty="0">
                <a:solidFill>
                  <a:srgbClr val="002060"/>
                </a:solidFill>
              </a:rPr>
              <a:t>3. </a:t>
            </a:r>
            <a:r>
              <a:rPr lang="en-US" sz="2400" b="1" dirty="0" smtClean="0">
                <a:solidFill>
                  <a:srgbClr val="002060"/>
                </a:solidFill>
              </a:rPr>
              <a:t>Convert Data</a:t>
            </a:r>
            <a:endParaRPr lang="en-US" sz="1400" dirty="0" smtClean="0">
              <a:solidFill>
                <a:srgbClr val="002060"/>
              </a:solidFill>
            </a:endParaRPr>
          </a:p>
          <a:p>
            <a:pPr marL="342900" indent="-342900">
              <a:defRPr/>
            </a:pPr>
            <a:r>
              <a:rPr lang="en-US" sz="1400" dirty="0" smtClean="0">
                <a:solidFill>
                  <a:srgbClr val="002060"/>
                </a:solidFill>
              </a:rPr>
              <a:t>Export DES into SDMX-ML</a:t>
            </a:r>
            <a:endParaRPr lang="en-US" sz="1400" dirty="0">
              <a:solidFill>
                <a:srgbClr val="002060"/>
              </a:solidFill>
            </a:endParaRPr>
          </a:p>
        </p:txBody>
      </p:sp>
    </p:spTree>
    <p:extLst>
      <p:ext uri="{BB962C8B-B14F-4D97-AF65-F5344CB8AC3E}">
        <p14:creationId xmlns:p14="http://schemas.microsoft.com/office/powerpoint/2010/main" val="289722781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2209800"/>
            <a:ext cx="22098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3316139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vschauhan\Desktop\User.png"/>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457146" y="4731544"/>
            <a:ext cx="1385888" cy="1385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vschauhan\Desktop\User.png"/>
          <p:cNvPicPr>
            <a:picLocks noChangeAspect="1" noChangeArrowheads="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rcRect/>
          <a:stretch>
            <a:fillRect/>
          </a:stretch>
        </p:blipFill>
        <p:spPr bwMode="auto">
          <a:xfrm>
            <a:off x="7086600" y="4862513"/>
            <a:ext cx="1385888" cy="1385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39366" y="3539609"/>
            <a:ext cx="3017044" cy="369332"/>
          </a:xfrm>
          <a:prstGeom prst="rect">
            <a:avLst/>
          </a:prstGeom>
          <a:noFill/>
        </p:spPr>
        <p:txBody>
          <a:bodyPr wrap="square" rtlCol="0">
            <a:spAutoFit/>
          </a:bodyPr>
          <a:lstStyle/>
          <a:p>
            <a:endParaRPr lang="en-US" dirty="0"/>
          </a:p>
        </p:txBody>
      </p:sp>
      <p:sp>
        <p:nvSpPr>
          <p:cNvPr id="3" name="Up-Down Arrow 2"/>
          <p:cNvSpPr/>
          <p:nvPr/>
        </p:nvSpPr>
        <p:spPr>
          <a:xfrm rot="3072350">
            <a:off x="2390688" y="3400086"/>
            <a:ext cx="762000" cy="189288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Down Arrow 21"/>
          <p:cNvSpPr/>
          <p:nvPr/>
        </p:nvSpPr>
        <p:spPr>
          <a:xfrm rot="7546291">
            <a:off x="5943616" y="3455540"/>
            <a:ext cx="762000" cy="189288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 descr="C:\Documents and Settings\vschauhan\Desktop\User.png"/>
          <p:cNvPicPr>
            <a:picLocks noChangeAspect="1" noChangeArrowheads="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rcRect/>
          <a:stretch>
            <a:fillRect/>
          </a:stretch>
        </p:blipFill>
        <p:spPr bwMode="auto">
          <a:xfrm>
            <a:off x="3719478" y="2117971"/>
            <a:ext cx="1385888" cy="1385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3009900" y="2057400"/>
            <a:ext cx="2933700" cy="144355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t>SDMX</a:t>
            </a:r>
            <a:endParaRPr lang="en-US" sz="6600" dirty="0"/>
          </a:p>
        </p:txBody>
      </p:sp>
      <p:sp>
        <p:nvSpPr>
          <p:cNvPr id="30" name="TextBox 29"/>
          <p:cNvSpPr txBox="1"/>
          <p:nvPr/>
        </p:nvSpPr>
        <p:spPr>
          <a:xfrm>
            <a:off x="3340100" y="1472625"/>
            <a:ext cx="2362200" cy="584775"/>
          </a:xfrm>
          <a:prstGeom prst="rect">
            <a:avLst/>
          </a:prstGeom>
          <a:noFill/>
        </p:spPr>
        <p:txBody>
          <a:bodyPr wrap="square" rtlCol="0">
            <a:spAutoFit/>
          </a:bodyPr>
          <a:lstStyle/>
          <a:p>
            <a:pPr algn="ctr"/>
            <a:r>
              <a:rPr lang="en-US" sz="3200" dirty="0" smtClean="0">
                <a:latin typeface="+mj-lt"/>
              </a:rPr>
              <a:t>Translator</a:t>
            </a:r>
            <a:endParaRPr lang="en-US" sz="3200" dirty="0">
              <a:latin typeface="+mj-lt"/>
            </a:endParaRPr>
          </a:p>
        </p:txBody>
      </p:sp>
      <p:sp>
        <p:nvSpPr>
          <p:cNvPr id="31" name="TextBox 30"/>
          <p:cNvSpPr txBox="1"/>
          <p:nvPr/>
        </p:nvSpPr>
        <p:spPr>
          <a:xfrm>
            <a:off x="76200" y="2838271"/>
            <a:ext cx="3022522" cy="1200329"/>
          </a:xfrm>
          <a:prstGeom prst="rect">
            <a:avLst/>
          </a:prstGeom>
          <a:noFill/>
        </p:spPr>
        <p:txBody>
          <a:bodyPr wrap="square" rtlCol="0">
            <a:spAutoFit/>
          </a:bodyPr>
          <a:lstStyle/>
          <a:p>
            <a:r>
              <a:rPr lang="en-US" b="1" dirty="0" smtClean="0">
                <a:latin typeface="+mj-lt"/>
              </a:rPr>
              <a:t>1. Indicator</a:t>
            </a:r>
            <a:r>
              <a:rPr lang="en-US" dirty="0" smtClean="0">
                <a:latin typeface="+mj-lt"/>
              </a:rPr>
              <a:t>: Enrolment </a:t>
            </a:r>
            <a:r>
              <a:rPr lang="en-US" dirty="0">
                <a:latin typeface="+mj-lt"/>
              </a:rPr>
              <a:t>ratio </a:t>
            </a:r>
            <a:r>
              <a:rPr lang="en-US" dirty="0" smtClean="0">
                <a:latin typeface="+mj-lt"/>
              </a:rPr>
              <a:t>primary education (Net)</a:t>
            </a:r>
          </a:p>
          <a:p>
            <a:endParaRPr lang="en-US" dirty="0" smtClean="0">
              <a:latin typeface="+mj-lt"/>
            </a:endParaRPr>
          </a:p>
          <a:p>
            <a:r>
              <a:rPr lang="en-US" b="1" dirty="0" smtClean="0">
                <a:latin typeface="+mj-lt"/>
              </a:rPr>
              <a:t>2. Unit</a:t>
            </a:r>
            <a:r>
              <a:rPr lang="en-US" dirty="0" smtClean="0">
                <a:latin typeface="+mj-lt"/>
              </a:rPr>
              <a:t>: Percent</a:t>
            </a:r>
            <a:endParaRPr lang="en-US" dirty="0">
              <a:latin typeface="+mj-lt"/>
            </a:endParaRPr>
          </a:p>
        </p:txBody>
      </p:sp>
      <p:sp>
        <p:nvSpPr>
          <p:cNvPr id="13" name="TextBox 12"/>
          <p:cNvSpPr txBox="1"/>
          <p:nvPr/>
        </p:nvSpPr>
        <p:spPr>
          <a:xfrm>
            <a:off x="3430156" y="4346529"/>
            <a:ext cx="2208644" cy="830997"/>
          </a:xfrm>
          <a:prstGeom prst="rect">
            <a:avLst/>
          </a:prstGeom>
          <a:noFill/>
        </p:spPr>
        <p:txBody>
          <a:bodyPr wrap="square" rtlCol="0">
            <a:spAutoFit/>
          </a:bodyPr>
          <a:lstStyle/>
          <a:p>
            <a:r>
              <a:rPr lang="en-US" sz="2400" b="1" dirty="0" smtClean="0">
                <a:solidFill>
                  <a:srgbClr val="C00000"/>
                </a:solidFill>
                <a:latin typeface="+mj-lt"/>
              </a:rPr>
              <a:t>Different Terms</a:t>
            </a:r>
          </a:p>
          <a:p>
            <a:r>
              <a:rPr lang="en-US" sz="2400" b="1" dirty="0" smtClean="0">
                <a:solidFill>
                  <a:srgbClr val="C00000"/>
                </a:solidFill>
                <a:latin typeface="+mj-lt"/>
              </a:rPr>
              <a:t>Different Order</a:t>
            </a:r>
          </a:p>
        </p:txBody>
      </p:sp>
      <p:sp>
        <p:nvSpPr>
          <p:cNvPr id="14" name="TextBox 13"/>
          <p:cNvSpPr txBox="1"/>
          <p:nvPr/>
        </p:nvSpPr>
        <p:spPr>
          <a:xfrm>
            <a:off x="6562584" y="2971800"/>
            <a:ext cx="2733816" cy="1200329"/>
          </a:xfrm>
          <a:prstGeom prst="rect">
            <a:avLst/>
          </a:prstGeom>
          <a:noFill/>
        </p:spPr>
        <p:txBody>
          <a:bodyPr wrap="square" rtlCol="0">
            <a:spAutoFit/>
          </a:bodyPr>
          <a:lstStyle/>
          <a:p>
            <a:r>
              <a:rPr lang="en-US" b="1" dirty="0" smtClean="0">
                <a:latin typeface="+mj-lt"/>
              </a:rPr>
              <a:t>1. Unit</a:t>
            </a:r>
            <a:r>
              <a:rPr lang="en-US" dirty="0" smtClean="0">
                <a:latin typeface="+mj-lt"/>
              </a:rPr>
              <a:t>: Percent</a:t>
            </a:r>
          </a:p>
          <a:p>
            <a:endParaRPr lang="en-US" dirty="0" smtClean="0">
              <a:latin typeface="+mj-lt"/>
            </a:endParaRPr>
          </a:p>
          <a:p>
            <a:r>
              <a:rPr lang="en-US" b="1" dirty="0" smtClean="0">
                <a:latin typeface="+mj-lt"/>
              </a:rPr>
              <a:t>2. Series</a:t>
            </a:r>
            <a:r>
              <a:rPr lang="en-US" dirty="0" smtClean="0">
                <a:latin typeface="+mj-lt"/>
              </a:rPr>
              <a:t>:</a:t>
            </a:r>
            <a:r>
              <a:rPr lang="en-US" dirty="0">
                <a:latin typeface="+mj-lt"/>
              </a:rPr>
              <a:t> </a:t>
            </a:r>
            <a:r>
              <a:rPr lang="en-US" dirty="0" smtClean="0">
                <a:latin typeface="+mj-lt"/>
              </a:rPr>
              <a:t>Primary Education Net Enrolment</a:t>
            </a:r>
          </a:p>
        </p:txBody>
      </p:sp>
    </p:spTree>
    <p:extLst>
      <p:ext uri="{BB962C8B-B14F-4D97-AF65-F5344CB8AC3E}">
        <p14:creationId xmlns:p14="http://schemas.microsoft.com/office/powerpoint/2010/main" val="31117541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2438400"/>
            <a:ext cx="22098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2550918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3276600"/>
            <a:ext cx="22098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09167931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3505200"/>
            <a:ext cx="22098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33124437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4343400"/>
            <a:ext cx="22098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79452505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105400"/>
            <a:ext cx="22098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21493861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257800"/>
            <a:ext cx="22098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78018425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562600"/>
            <a:ext cx="22098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5819476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867400"/>
            <a:ext cx="22098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22986979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362200" y="2077106"/>
            <a:ext cx="6172200" cy="12756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96716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1828800"/>
            <a:ext cx="25146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3278943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vschauhan\Desktop\User.png"/>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457146" y="4731544"/>
            <a:ext cx="1385888" cy="1385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vschauhan\Desktop\User.png"/>
          <p:cNvPicPr>
            <a:picLocks noChangeAspect="1" noChangeArrowheads="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rcRect/>
          <a:stretch>
            <a:fillRect/>
          </a:stretch>
        </p:blipFill>
        <p:spPr bwMode="auto">
          <a:xfrm>
            <a:off x="7086600" y="4862513"/>
            <a:ext cx="1385888" cy="1385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39366" y="3539609"/>
            <a:ext cx="3017044" cy="369332"/>
          </a:xfrm>
          <a:prstGeom prst="rect">
            <a:avLst/>
          </a:prstGeom>
          <a:noFill/>
        </p:spPr>
        <p:txBody>
          <a:bodyPr wrap="square" rtlCol="0">
            <a:spAutoFit/>
          </a:bodyPr>
          <a:lstStyle/>
          <a:p>
            <a:endParaRPr lang="en-US" dirty="0"/>
          </a:p>
        </p:txBody>
      </p:sp>
      <p:pic>
        <p:nvPicPr>
          <p:cNvPr id="29" name="Picture 2" descr="C:\Documents and Settings\vschauhan\Desktop\User.png"/>
          <p:cNvPicPr>
            <a:picLocks noChangeAspect="1" noChangeArrowheads="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rcRect/>
          <a:stretch>
            <a:fillRect/>
          </a:stretch>
        </p:blipFill>
        <p:spPr bwMode="auto">
          <a:xfrm>
            <a:off x="3719478" y="2117971"/>
            <a:ext cx="1385888" cy="1385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3429000" y="1472625"/>
            <a:ext cx="2362200" cy="584775"/>
          </a:xfrm>
          <a:prstGeom prst="rect">
            <a:avLst/>
          </a:prstGeom>
          <a:noFill/>
        </p:spPr>
        <p:txBody>
          <a:bodyPr wrap="square" rtlCol="0">
            <a:spAutoFit/>
          </a:bodyPr>
          <a:lstStyle/>
          <a:p>
            <a:r>
              <a:rPr lang="en-US" sz="3200" dirty="0" smtClean="0">
                <a:latin typeface="+mj-lt"/>
              </a:rPr>
              <a:t>Translator</a:t>
            </a:r>
            <a:endParaRPr lang="en-US" sz="3200" dirty="0">
              <a:latin typeface="+mj-lt"/>
            </a:endParaRPr>
          </a:p>
        </p:txBody>
      </p:sp>
      <p:sp>
        <p:nvSpPr>
          <p:cNvPr id="13" name="TextBox 12"/>
          <p:cNvSpPr txBox="1"/>
          <p:nvPr/>
        </p:nvSpPr>
        <p:spPr>
          <a:xfrm>
            <a:off x="2514600" y="5311914"/>
            <a:ext cx="3867292" cy="707886"/>
          </a:xfrm>
          <a:prstGeom prst="rect">
            <a:avLst/>
          </a:prstGeom>
          <a:noFill/>
        </p:spPr>
        <p:txBody>
          <a:bodyPr wrap="square" rtlCol="0">
            <a:spAutoFit/>
          </a:bodyPr>
          <a:lstStyle/>
          <a:p>
            <a:r>
              <a:rPr lang="en-US" sz="2000" b="1" dirty="0" smtClean="0">
                <a:latin typeface="+mj-lt"/>
              </a:rPr>
              <a:t>1. Indicator 	=	Series</a:t>
            </a:r>
          </a:p>
          <a:p>
            <a:r>
              <a:rPr lang="en-US" sz="2000" b="1" dirty="0" smtClean="0">
                <a:latin typeface="+mj-lt"/>
              </a:rPr>
              <a:t>2. Unit</a:t>
            </a:r>
            <a:r>
              <a:rPr lang="en-US" sz="2000" b="1" dirty="0">
                <a:latin typeface="+mj-lt"/>
              </a:rPr>
              <a:t>	</a:t>
            </a:r>
            <a:r>
              <a:rPr lang="en-US" sz="2000" b="1" dirty="0" smtClean="0">
                <a:latin typeface="+mj-lt"/>
              </a:rPr>
              <a:t>	</a:t>
            </a:r>
            <a:r>
              <a:rPr lang="en-US" sz="2000" b="1" dirty="0" smtClean="0">
                <a:latin typeface="+mj-lt"/>
              </a:rPr>
              <a:t>	=  </a:t>
            </a:r>
            <a:r>
              <a:rPr lang="en-US" sz="2000" b="1" dirty="0" smtClean="0">
                <a:latin typeface="+mj-lt"/>
              </a:rPr>
              <a:t>	Unit</a:t>
            </a:r>
            <a:endParaRPr lang="en-US" sz="2000" b="1" dirty="0">
              <a:latin typeface="+mj-lt"/>
            </a:endParaRPr>
          </a:p>
        </p:txBody>
      </p:sp>
      <p:sp>
        <p:nvSpPr>
          <p:cNvPr id="18" name="Rectangle 17"/>
          <p:cNvSpPr/>
          <p:nvPr/>
        </p:nvSpPr>
        <p:spPr>
          <a:xfrm>
            <a:off x="3009900" y="2057400"/>
            <a:ext cx="2933700" cy="144355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t>SDMX</a:t>
            </a:r>
            <a:endParaRPr lang="en-US" sz="6600" dirty="0"/>
          </a:p>
        </p:txBody>
      </p:sp>
      <p:sp>
        <p:nvSpPr>
          <p:cNvPr id="19" name="Right Arrow 18"/>
          <p:cNvSpPr/>
          <p:nvPr/>
        </p:nvSpPr>
        <p:spPr>
          <a:xfrm rot="16200000" flipH="1">
            <a:off x="3919637" y="4270890"/>
            <a:ext cx="1057218" cy="7642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430156" y="3657600"/>
            <a:ext cx="3732644" cy="461665"/>
          </a:xfrm>
          <a:prstGeom prst="rect">
            <a:avLst/>
          </a:prstGeom>
          <a:noFill/>
        </p:spPr>
        <p:txBody>
          <a:bodyPr wrap="square" rtlCol="0">
            <a:spAutoFit/>
          </a:bodyPr>
          <a:lstStyle/>
          <a:p>
            <a:r>
              <a:rPr lang="en-US" sz="2400" b="1" dirty="0" smtClean="0">
                <a:solidFill>
                  <a:srgbClr val="C00000"/>
                </a:solidFill>
                <a:latin typeface="+mj-lt"/>
              </a:rPr>
              <a:t>Harmonization</a:t>
            </a:r>
          </a:p>
        </p:txBody>
      </p:sp>
      <p:sp>
        <p:nvSpPr>
          <p:cNvPr id="2" name="Rectangle 1"/>
          <p:cNvSpPr/>
          <p:nvPr/>
        </p:nvSpPr>
        <p:spPr>
          <a:xfrm>
            <a:off x="2514600" y="5311914"/>
            <a:ext cx="3581400" cy="70788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Brace 8"/>
          <p:cNvSpPr/>
          <p:nvPr/>
        </p:nvSpPr>
        <p:spPr>
          <a:xfrm>
            <a:off x="2057400" y="5334000"/>
            <a:ext cx="366712" cy="595312"/>
          </a:xfrm>
          <a:prstGeom prst="leftBrace">
            <a:avLst/>
          </a:prstGeom>
          <a:ln w="38100"/>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6" name="TextBox 15"/>
          <p:cNvSpPr txBox="1"/>
          <p:nvPr/>
        </p:nvSpPr>
        <p:spPr>
          <a:xfrm>
            <a:off x="76200" y="2838271"/>
            <a:ext cx="3022522" cy="1200329"/>
          </a:xfrm>
          <a:prstGeom prst="rect">
            <a:avLst/>
          </a:prstGeom>
          <a:noFill/>
        </p:spPr>
        <p:txBody>
          <a:bodyPr wrap="square" rtlCol="0">
            <a:spAutoFit/>
          </a:bodyPr>
          <a:lstStyle/>
          <a:p>
            <a:r>
              <a:rPr lang="en-US" b="1" dirty="0" smtClean="0">
                <a:latin typeface="+mj-lt"/>
              </a:rPr>
              <a:t>1. Indicator</a:t>
            </a:r>
            <a:r>
              <a:rPr lang="en-US" dirty="0" smtClean="0">
                <a:latin typeface="+mj-lt"/>
              </a:rPr>
              <a:t>: Enrolment </a:t>
            </a:r>
            <a:r>
              <a:rPr lang="en-US" dirty="0">
                <a:latin typeface="+mj-lt"/>
              </a:rPr>
              <a:t>ratio </a:t>
            </a:r>
            <a:r>
              <a:rPr lang="en-US" dirty="0" smtClean="0">
                <a:latin typeface="+mj-lt"/>
              </a:rPr>
              <a:t>primary education (Net)</a:t>
            </a:r>
          </a:p>
          <a:p>
            <a:endParaRPr lang="en-US" dirty="0" smtClean="0">
              <a:latin typeface="+mj-lt"/>
            </a:endParaRPr>
          </a:p>
          <a:p>
            <a:r>
              <a:rPr lang="en-US" b="1" dirty="0" smtClean="0">
                <a:latin typeface="+mj-lt"/>
              </a:rPr>
              <a:t>2. Unit</a:t>
            </a:r>
            <a:r>
              <a:rPr lang="en-US" dirty="0" smtClean="0">
                <a:latin typeface="+mj-lt"/>
              </a:rPr>
              <a:t>: Percent</a:t>
            </a:r>
            <a:endParaRPr lang="en-US" dirty="0">
              <a:latin typeface="+mj-lt"/>
            </a:endParaRPr>
          </a:p>
        </p:txBody>
      </p:sp>
      <p:sp>
        <p:nvSpPr>
          <p:cNvPr id="17" name="TextBox 16"/>
          <p:cNvSpPr txBox="1"/>
          <p:nvPr/>
        </p:nvSpPr>
        <p:spPr>
          <a:xfrm>
            <a:off x="6562584" y="2971800"/>
            <a:ext cx="2733816" cy="1200329"/>
          </a:xfrm>
          <a:prstGeom prst="rect">
            <a:avLst/>
          </a:prstGeom>
          <a:noFill/>
        </p:spPr>
        <p:txBody>
          <a:bodyPr wrap="square" rtlCol="0">
            <a:spAutoFit/>
          </a:bodyPr>
          <a:lstStyle/>
          <a:p>
            <a:r>
              <a:rPr lang="en-US" b="1" dirty="0" smtClean="0">
                <a:latin typeface="+mj-lt"/>
              </a:rPr>
              <a:t>1. Unit</a:t>
            </a:r>
            <a:r>
              <a:rPr lang="en-US" dirty="0" smtClean="0">
                <a:latin typeface="+mj-lt"/>
              </a:rPr>
              <a:t>: Percent</a:t>
            </a:r>
          </a:p>
          <a:p>
            <a:endParaRPr lang="en-US" dirty="0" smtClean="0">
              <a:latin typeface="+mj-lt"/>
            </a:endParaRPr>
          </a:p>
          <a:p>
            <a:r>
              <a:rPr lang="en-US" b="1" dirty="0" smtClean="0">
                <a:latin typeface="+mj-lt"/>
              </a:rPr>
              <a:t>2. Series</a:t>
            </a:r>
            <a:r>
              <a:rPr lang="en-US" dirty="0" smtClean="0">
                <a:latin typeface="+mj-lt"/>
              </a:rPr>
              <a:t>:</a:t>
            </a:r>
            <a:r>
              <a:rPr lang="en-US" dirty="0">
                <a:latin typeface="+mj-lt"/>
              </a:rPr>
              <a:t> </a:t>
            </a:r>
            <a:r>
              <a:rPr lang="en-US" dirty="0" smtClean="0">
                <a:latin typeface="+mj-lt"/>
              </a:rPr>
              <a:t>Primary Education Net Enrolment</a:t>
            </a:r>
          </a:p>
        </p:txBody>
      </p:sp>
    </p:spTree>
    <p:extLst>
      <p:ext uri="{BB962C8B-B14F-4D97-AF65-F5344CB8AC3E}">
        <p14:creationId xmlns:p14="http://schemas.microsoft.com/office/powerpoint/2010/main" val="16367872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362200" y="2077106"/>
            <a:ext cx="6172200" cy="12756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65605975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2590800"/>
            <a:ext cx="25146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06187748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0" y="304838"/>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0" b="1" dirty="0">
                <a:solidFill>
                  <a:srgbClr val="00B0F0"/>
                </a:solidFill>
                <a:latin typeface="Calibri" pitchFamily="34" charset="0"/>
              </a:rPr>
              <a:t>Data Entry</a:t>
            </a:r>
          </a:p>
        </p:txBody>
      </p:sp>
      <p:pic>
        <p:nvPicPr>
          <p:cNvPr id="62467" name="Picture 4"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8975" y="1552575"/>
            <a:ext cx="7616825"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8975" y="5943600"/>
            <a:ext cx="761682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88975" y="5943600"/>
            <a:ext cx="7693025" cy="531813"/>
          </a:xfrm>
          <a:prstGeom prst="rect">
            <a:avLst/>
          </a:prstGeom>
          <a:noFill/>
          <a:ln w="57150">
            <a:solidFill>
              <a:srgbClr val="00206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n w="38100">
                <a:solidFill>
                  <a:schemeClr val="tx1"/>
                </a:solidFill>
              </a:ln>
            </a:endParaRPr>
          </a:p>
        </p:txBody>
      </p:sp>
    </p:spTree>
    <p:extLst>
      <p:ext uri="{BB962C8B-B14F-4D97-AF65-F5344CB8AC3E}">
        <p14:creationId xmlns:p14="http://schemas.microsoft.com/office/powerpoint/2010/main" val="14347289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0" y="291032"/>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0" b="1" dirty="0">
                <a:solidFill>
                  <a:srgbClr val="00B0F0"/>
                </a:solidFill>
                <a:latin typeface="Calibri" pitchFamily="34" charset="0"/>
              </a:rPr>
              <a:t>Upload Data</a:t>
            </a:r>
          </a:p>
        </p:txBody>
      </p:sp>
      <p:pic>
        <p:nvPicPr>
          <p:cNvPr id="63491" name="Picture 4"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1185863"/>
            <a:ext cx="7373937"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550" y="1200150"/>
            <a:ext cx="6764338"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 y="1211263"/>
            <a:ext cx="7553325"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creen Clipp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5624513"/>
            <a:ext cx="4581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638800" y="5667375"/>
            <a:ext cx="1143000" cy="292100"/>
          </a:xfrm>
          <a:prstGeom prst="rect">
            <a:avLst/>
          </a:prstGeom>
          <a:noFill/>
          <a:ln w="57150">
            <a:solidFill>
              <a:srgbClr val="00206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n w="38100">
                <a:solidFill>
                  <a:schemeClr val="tx1"/>
                </a:solidFill>
              </a:ln>
            </a:endParaRPr>
          </a:p>
        </p:txBody>
      </p:sp>
    </p:spTree>
    <p:extLst>
      <p:ext uri="{BB962C8B-B14F-4D97-AF65-F5344CB8AC3E}">
        <p14:creationId xmlns:p14="http://schemas.microsoft.com/office/powerpoint/2010/main" val="24350624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ChangeArrowheads="1"/>
          </p:cNvSpPr>
          <p:nvPr/>
        </p:nvSpPr>
        <p:spPr bwMode="auto">
          <a:xfrm>
            <a:off x="0" y="235808"/>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0" b="1" dirty="0">
                <a:solidFill>
                  <a:srgbClr val="00B0F0"/>
                </a:solidFill>
                <a:latin typeface="Calibri" pitchFamily="34" charset="0"/>
              </a:rPr>
              <a:t>Send Data</a:t>
            </a:r>
          </a:p>
        </p:txBody>
      </p:sp>
      <p:pic>
        <p:nvPicPr>
          <p:cNvPr id="64515" name="Picture 4"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38" y="1084263"/>
            <a:ext cx="7524750" cy="578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93788"/>
            <a:ext cx="7558088" cy="574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86063" y="6467475"/>
            <a:ext cx="47720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553200" y="6502400"/>
            <a:ext cx="1143000" cy="292100"/>
          </a:xfrm>
          <a:prstGeom prst="rect">
            <a:avLst/>
          </a:prstGeom>
          <a:noFill/>
          <a:ln w="57150">
            <a:solidFill>
              <a:srgbClr val="00206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n w="38100">
                <a:solidFill>
                  <a:schemeClr val="tx1"/>
                </a:solidFill>
              </a:ln>
            </a:endParaRPr>
          </a:p>
        </p:txBody>
      </p:sp>
    </p:spTree>
    <p:extLst>
      <p:ext uri="{BB962C8B-B14F-4D97-AF65-F5344CB8AC3E}">
        <p14:creationId xmlns:p14="http://schemas.microsoft.com/office/powerpoint/2010/main" val="37196805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0" y="33245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0" b="1" dirty="0">
                <a:solidFill>
                  <a:srgbClr val="00B0F0"/>
                </a:solidFill>
                <a:latin typeface="Calibri" pitchFamily="34" charset="0"/>
              </a:rPr>
              <a:t>View Data</a:t>
            </a:r>
          </a:p>
        </p:txBody>
      </p:sp>
      <p:pic>
        <p:nvPicPr>
          <p:cNvPr id="65539" name="Picture 4"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738" y="1608138"/>
            <a:ext cx="8763000" cy="523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46263"/>
            <a:ext cx="9144000"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3813" y="3352800"/>
            <a:ext cx="9167813" cy="762000"/>
          </a:xfrm>
          <a:prstGeom prst="rect">
            <a:avLst/>
          </a:prstGeom>
          <a:noFill/>
          <a:ln w="57150">
            <a:solidFill>
              <a:srgbClr val="00206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n w="38100">
                <a:solidFill>
                  <a:schemeClr val="tx1"/>
                </a:solidFill>
              </a:ln>
            </a:endParaRPr>
          </a:p>
        </p:txBody>
      </p:sp>
    </p:spTree>
    <p:extLst>
      <p:ext uri="{BB962C8B-B14F-4D97-AF65-F5344CB8AC3E}">
        <p14:creationId xmlns:p14="http://schemas.microsoft.com/office/powerpoint/2010/main" val="16195130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ChangeArrowheads="1"/>
          </p:cNvSpPr>
          <p:nvPr/>
        </p:nvSpPr>
        <p:spPr bwMode="auto">
          <a:xfrm>
            <a:off x="0" y="26342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0" b="1" dirty="0">
                <a:solidFill>
                  <a:srgbClr val="00B0F0"/>
                </a:solidFill>
                <a:latin typeface="Calibri" pitchFamily="34" charset="0"/>
              </a:rPr>
              <a:t>Upload DSD</a:t>
            </a:r>
          </a:p>
        </p:txBody>
      </p:sp>
      <p:pic>
        <p:nvPicPr>
          <p:cNvPr id="66563" name="Picture 4"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37433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7"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9144000"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985963"/>
            <a:ext cx="9144000" cy="373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creen Clipp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027363"/>
            <a:ext cx="421957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Screen Clippi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2438400"/>
            <a:ext cx="618331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76888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291032"/>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0" b="1" dirty="0" smtClean="0">
                <a:solidFill>
                  <a:srgbClr val="00B0F0"/>
                </a:solidFill>
                <a:latin typeface="Calibri" pitchFamily="34" charset="0"/>
              </a:rPr>
              <a:t>View </a:t>
            </a:r>
            <a:r>
              <a:rPr lang="en-US" sz="6000" b="1" dirty="0">
                <a:solidFill>
                  <a:srgbClr val="00B0F0"/>
                </a:solidFill>
                <a:latin typeface="Calibri" pitchFamily="34" charset="0"/>
              </a:rPr>
              <a:t>Artifacts</a:t>
            </a:r>
          </a:p>
        </p:txBody>
      </p:sp>
      <p:pic>
        <p:nvPicPr>
          <p:cNvPr id="67587" name="Picture 4"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54213"/>
            <a:ext cx="9144000"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5"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37433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98613" y="1795463"/>
            <a:ext cx="652145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286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77226"/>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0" b="1" dirty="0">
                <a:solidFill>
                  <a:srgbClr val="00B0F0"/>
                </a:solidFill>
                <a:latin typeface="Calibri" pitchFamily="34" charset="0"/>
              </a:rPr>
              <a:t>Subscribe for Data</a:t>
            </a:r>
          </a:p>
        </p:txBody>
      </p:sp>
      <p:pic>
        <p:nvPicPr>
          <p:cNvPr id="68611" name="Picture 4"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90725"/>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5"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37433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04975" y="2570163"/>
            <a:ext cx="6148388" cy="428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creen Clipp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288" y="1990725"/>
            <a:ext cx="9144000"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3813" y="3962400"/>
            <a:ext cx="9167813" cy="381000"/>
          </a:xfrm>
          <a:prstGeom prst="rect">
            <a:avLst/>
          </a:prstGeom>
          <a:noFill/>
          <a:ln w="57150">
            <a:solidFill>
              <a:srgbClr val="00206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n w="38100">
                <a:solidFill>
                  <a:schemeClr val="tx1"/>
                </a:solidFill>
              </a:ln>
            </a:endParaRPr>
          </a:p>
        </p:txBody>
      </p:sp>
    </p:spTree>
    <p:extLst>
      <p:ext uri="{BB962C8B-B14F-4D97-AF65-F5344CB8AC3E}">
        <p14:creationId xmlns:p14="http://schemas.microsoft.com/office/powerpoint/2010/main" val="43240245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10" presetClass="exit" presetSubtype="0" fill="hold"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ChangeArrowheads="1"/>
          </p:cNvSpPr>
          <p:nvPr/>
        </p:nvSpPr>
        <p:spPr bwMode="auto">
          <a:xfrm>
            <a:off x="0" y="277226"/>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0" b="1" dirty="0">
                <a:solidFill>
                  <a:srgbClr val="00B0F0"/>
                </a:solidFill>
                <a:latin typeface="Calibri" pitchFamily="34" charset="0"/>
              </a:rPr>
              <a:t>Map Codes</a:t>
            </a:r>
          </a:p>
        </p:txBody>
      </p:sp>
      <p:pic>
        <p:nvPicPr>
          <p:cNvPr id="69635" name="Picture 4"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37433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5"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65325"/>
            <a:ext cx="9144000"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25" y="1965325"/>
            <a:ext cx="9144000"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creen Clipp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57513" y="5105400"/>
            <a:ext cx="32289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95144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9366" y="3539609"/>
            <a:ext cx="3017044" cy="369332"/>
          </a:xfrm>
          <a:prstGeom prst="rect">
            <a:avLst/>
          </a:prstGeom>
          <a:noFill/>
        </p:spPr>
        <p:txBody>
          <a:bodyPr wrap="square" rtlCol="0">
            <a:spAutoFit/>
          </a:bodyPr>
          <a:lstStyle/>
          <a:p>
            <a:endParaRPr lang="en-US" dirty="0"/>
          </a:p>
        </p:txBody>
      </p:sp>
      <p:grpSp>
        <p:nvGrpSpPr>
          <p:cNvPr id="6" name="Group 5"/>
          <p:cNvGrpSpPr/>
          <p:nvPr/>
        </p:nvGrpSpPr>
        <p:grpSpPr>
          <a:xfrm>
            <a:off x="2062233" y="3177242"/>
            <a:ext cx="4324492" cy="707886"/>
            <a:chOff x="2057400" y="1600200"/>
            <a:chExt cx="4324492" cy="707886"/>
          </a:xfrm>
        </p:grpSpPr>
        <p:sp>
          <p:nvSpPr>
            <p:cNvPr id="13" name="TextBox 12"/>
            <p:cNvSpPr txBox="1"/>
            <p:nvPr/>
          </p:nvSpPr>
          <p:spPr>
            <a:xfrm>
              <a:off x="2514600" y="1600200"/>
              <a:ext cx="3867292" cy="707886"/>
            </a:xfrm>
            <a:prstGeom prst="rect">
              <a:avLst/>
            </a:prstGeom>
            <a:noFill/>
          </p:spPr>
          <p:txBody>
            <a:bodyPr wrap="square" rtlCol="0">
              <a:spAutoFit/>
            </a:bodyPr>
            <a:lstStyle/>
            <a:p>
              <a:r>
                <a:rPr lang="en-US" sz="2000" b="1" dirty="0" smtClean="0">
                  <a:latin typeface="+mj-lt"/>
                </a:rPr>
                <a:t>1. Indicator 	=	Series</a:t>
              </a:r>
            </a:p>
            <a:p>
              <a:r>
                <a:rPr lang="en-US" sz="2000" b="1" dirty="0" smtClean="0">
                  <a:latin typeface="+mj-lt"/>
                </a:rPr>
                <a:t>2. Unit</a:t>
              </a:r>
              <a:r>
                <a:rPr lang="en-US" sz="2000" b="1" dirty="0">
                  <a:latin typeface="+mj-lt"/>
                </a:rPr>
                <a:t>	</a:t>
              </a:r>
              <a:r>
                <a:rPr lang="en-US" sz="2000" b="1" dirty="0" smtClean="0">
                  <a:latin typeface="+mj-lt"/>
                </a:rPr>
                <a:t>	</a:t>
              </a:r>
              <a:r>
                <a:rPr lang="en-US" sz="2000" b="1" dirty="0" smtClean="0">
                  <a:latin typeface="+mj-lt"/>
                </a:rPr>
                <a:t>	=  </a:t>
              </a:r>
              <a:r>
                <a:rPr lang="en-US" sz="2000" b="1" dirty="0" smtClean="0">
                  <a:latin typeface="+mj-lt"/>
                </a:rPr>
                <a:t>	Unit</a:t>
              </a:r>
              <a:endParaRPr lang="en-US" sz="2000" b="1" dirty="0">
                <a:latin typeface="+mj-lt"/>
              </a:endParaRPr>
            </a:p>
          </p:txBody>
        </p:sp>
        <p:sp>
          <p:nvSpPr>
            <p:cNvPr id="2" name="Rectangle 1"/>
            <p:cNvSpPr/>
            <p:nvPr/>
          </p:nvSpPr>
          <p:spPr>
            <a:xfrm>
              <a:off x="2514600" y="1600200"/>
              <a:ext cx="3581400" cy="70788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Brace 8"/>
            <p:cNvSpPr/>
            <p:nvPr/>
          </p:nvSpPr>
          <p:spPr>
            <a:xfrm>
              <a:off x="2057400" y="1622286"/>
              <a:ext cx="366712" cy="595312"/>
            </a:xfrm>
            <a:prstGeom prst="leftBrace">
              <a:avLst/>
            </a:prstGeom>
            <a:ln w="38100"/>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grpSp>
      <p:sp>
        <p:nvSpPr>
          <p:cNvPr id="10" name="TextBox 9"/>
          <p:cNvSpPr txBox="1"/>
          <p:nvPr/>
        </p:nvSpPr>
        <p:spPr>
          <a:xfrm>
            <a:off x="76200" y="1676400"/>
            <a:ext cx="3022522" cy="1200329"/>
          </a:xfrm>
          <a:prstGeom prst="rect">
            <a:avLst/>
          </a:prstGeom>
          <a:noFill/>
        </p:spPr>
        <p:txBody>
          <a:bodyPr wrap="square" rtlCol="0">
            <a:spAutoFit/>
          </a:bodyPr>
          <a:lstStyle/>
          <a:p>
            <a:r>
              <a:rPr lang="en-US" b="1" dirty="0" smtClean="0">
                <a:latin typeface="+mj-lt"/>
              </a:rPr>
              <a:t>1. Indicator</a:t>
            </a:r>
            <a:r>
              <a:rPr lang="en-US" dirty="0" smtClean="0">
                <a:latin typeface="+mj-lt"/>
              </a:rPr>
              <a:t>: Enrolment </a:t>
            </a:r>
            <a:r>
              <a:rPr lang="en-US" dirty="0">
                <a:latin typeface="+mj-lt"/>
              </a:rPr>
              <a:t>ratio </a:t>
            </a:r>
            <a:r>
              <a:rPr lang="en-US" dirty="0" smtClean="0">
                <a:latin typeface="+mj-lt"/>
              </a:rPr>
              <a:t>primary education (Net)</a:t>
            </a:r>
          </a:p>
          <a:p>
            <a:endParaRPr lang="en-US" dirty="0" smtClean="0">
              <a:latin typeface="+mj-lt"/>
            </a:endParaRPr>
          </a:p>
          <a:p>
            <a:r>
              <a:rPr lang="en-US" b="1" dirty="0" smtClean="0">
                <a:latin typeface="+mj-lt"/>
              </a:rPr>
              <a:t>2. Unit</a:t>
            </a:r>
            <a:r>
              <a:rPr lang="en-US" dirty="0" smtClean="0">
                <a:latin typeface="+mj-lt"/>
              </a:rPr>
              <a:t>: Percent</a:t>
            </a:r>
            <a:endParaRPr lang="en-US" dirty="0">
              <a:latin typeface="+mj-lt"/>
            </a:endParaRPr>
          </a:p>
        </p:txBody>
      </p:sp>
      <p:sp>
        <p:nvSpPr>
          <p:cNvPr id="11" name="TextBox 10"/>
          <p:cNvSpPr txBox="1"/>
          <p:nvPr/>
        </p:nvSpPr>
        <p:spPr>
          <a:xfrm>
            <a:off x="6562584" y="1809929"/>
            <a:ext cx="2733816" cy="1200329"/>
          </a:xfrm>
          <a:prstGeom prst="rect">
            <a:avLst/>
          </a:prstGeom>
          <a:noFill/>
        </p:spPr>
        <p:txBody>
          <a:bodyPr wrap="square" rtlCol="0">
            <a:spAutoFit/>
          </a:bodyPr>
          <a:lstStyle/>
          <a:p>
            <a:r>
              <a:rPr lang="en-US" b="1" dirty="0" smtClean="0">
                <a:latin typeface="+mj-lt"/>
              </a:rPr>
              <a:t>1. Unit</a:t>
            </a:r>
            <a:r>
              <a:rPr lang="en-US" dirty="0" smtClean="0">
                <a:latin typeface="+mj-lt"/>
              </a:rPr>
              <a:t>: Percent</a:t>
            </a:r>
          </a:p>
          <a:p>
            <a:endParaRPr lang="en-US" dirty="0" smtClean="0">
              <a:latin typeface="+mj-lt"/>
            </a:endParaRPr>
          </a:p>
          <a:p>
            <a:r>
              <a:rPr lang="en-US" b="1" dirty="0" smtClean="0">
                <a:latin typeface="+mj-lt"/>
              </a:rPr>
              <a:t>2. Series</a:t>
            </a:r>
            <a:r>
              <a:rPr lang="en-US" dirty="0" smtClean="0">
                <a:latin typeface="+mj-lt"/>
              </a:rPr>
              <a:t>:</a:t>
            </a:r>
            <a:r>
              <a:rPr lang="en-US" dirty="0">
                <a:latin typeface="+mj-lt"/>
              </a:rPr>
              <a:t> </a:t>
            </a:r>
            <a:r>
              <a:rPr lang="en-US" dirty="0" smtClean="0">
                <a:latin typeface="+mj-lt"/>
              </a:rPr>
              <a:t>Primary Education Net Enrolment</a:t>
            </a:r>
          </a:p>
        </p:txBody>
      </p:sp>
      <p:sp>
        <p:nvSpPr>
          <p:cNvPr id="12" name="Right Arrow 11"/>
          <p:cNvSpPr/>
          <p:nvPr/>
        </p:nvSpPr>
        <p:spPr>
          <a:xfrm rot="16200000" flipH="1">
            <a:off x="3919637" y="4270890"/>
            <a:ext cx="1057218" cy="7642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801" t="51937" r="26724" b="43375"/>
          <a:stretch/>
        </p:blipFill>
        <p:spPr bwMode="auto">
          <a:xfrm>
            <a:off x="-76199" y="5659116"/>
            <a:ext cx="9372599" cy="413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157186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ChangeArrowheads="1"/>
          </p:cNvSpPr>
          <p:nvPr/>
        </p:nvSpPr>
        <p:spPr bwMode="auto">
          <a:xfrm>
            <a:off x="0" y="26342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0" b="1" dirty="0">
                <a:solidFill>
                  <a:srgbClr val="00B0F0"/>
                </a:solidFill>
                <a:latin typeface="Calibri" pitchFamily="34" charset="0"/>
              </a:rPr>
              <a:t>Publish Data</a:t>
            </a:r>
          </a:p>
        </p:txBody>
      </p:sp>
      <p:pic>
        <p:nvPicPr>
          <p:cNvPr id="70659" name="Picture 5"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37433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8"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43100"/>
            <a:ext cx="8950325"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5225" y="2895600"/>
            <a:ext cx="2868613"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Screen Clipp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905000"/>
            <a:ext cx="92075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Screen Clippi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19513" y="2886075"/>
            <a:ext cx="2887662"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05317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ChangeArrowheads="1"/>
          </p:cNvSpPr>
          <p:nvPr/>
        </p:nvSpPr>
        <p:spPr bwMode="auto">
          <a:xfrm>
            <a:off x="0" y="318644"/>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0" b="1" dirty="0">
                <a:solidFill>
                  <a:srgbClr val="00B0F0"/>
                </a:solidFill>
                <a:latin typeface="Calibri" pitchFamily="34" charset="0"/>
              </a:rPr>
              <a:t>Get Notifications</a:t>
            </a:r>
          </a:p>
        </p:txBody>
      </p:sp>
      <p:pic>
        <p:nvPicPr>
          <p:cNvPr id="71683" name="Picture 4"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40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310" y="4495800"/>
            <a:ext cx="7735380" cy="1609950"/>
          </a:xfrm>
          <a:prstGeom prst="rect">
            <a:avLst/>
          </a:prstGeom>
        </p:spPr>
      </p:pic>
    </p:spTree>
    <p:extLst>
      <p:ext uri="{BB962C8B-B14F-4D97-AF65-F5344CB8AC3E}">
        <p14:creationId xmlns:p14="http://schemas.microsoft.com/office/powerpoint/2010/main" val="209883570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Box 6"/>
          <p:cNvSpPr txBox="1">
            <a:spLocks noChangeArrowheads="1"/>
          </p:cNvSpPr>
          <p:nvPr/>
        </p:nvSpPr>
        <p:spPr bwMode="auto">
          <a:xfrm>
            <a:off x="0" y="2767013"/>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8000" b="1">
                <a:solidFill>
                  <a:srgbClr val="002060"/>
                </a:solidFill>
              </a:rPr>
              <a:t>www.devinfo.org</a:t>
            </a:r>
          </a:p>
        </p:txBody>
      </p:sp>
      <p:sp>
        <p:nvSpPr>
          <p:cNvPr id="56324" name="TextBox 6"/>
          <p:cNvSpPr txBox="1">
            <a:spLocks noChangeArrowheads="1"/>
          </p:cNvSpPr>
          <p:nvPr/>
        </p:nvSpPr>
        <p:spPr bwMode="auto">
          <a:xfrm>
            <a:off x="0" y="62738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3200" b="1" dirty="0" smtClean="0">
                <a:solidFill>
                  <a:schemeClr val="bg1">
                    <a:lumMod val="50000"/>
                  </a:schemeClr>
                </a:solidFill>
              </a:rPr>
              <a:t>support@devinfo.info</a:t>
            </a:r>
          </a:p>
        </p:txBody>
      </p:sp>
    </p:spTree>
    <p:extLst>
      <p:ext uri="{BB962C8B-B14F-4D97-AF65-F5344CB8AC3E}">
        <p14:creationId xmlns:p14="http://schemas.microsoft.com/office/powerpoint/2010/main" val="34344447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2093874131"/>
              </p:ext>
            </p:extLst>
          </p:nvPr>
        </p:nvGraphicFramePr>
        <p:xfrm>
          <a:off x="0" y="774700"/>
          <a:ext cx="9144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24958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25" y="411553"/>
            <a:ext cx="9166225"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400" b="1" dirty="0">
                <a:solidFill>
                  <a:schemeClr val="tx2"/>
                </a:solidFill>
              </a:rPr>
              <a:t>SDMX – Users </a:t>
            </a:r>
          </a:p>
        </p:txBody>
      </p:sp>
      <p:pic>
        <p:nvPicPr>
          <p:cNvPr id="7" name="Picture 2" descr="C:\Documents and Settings\vschauhan\Desktop\User.png"/>
          <p:cNvPicPr>
            <a:picLocks noChangeAspect="1" noChangeArrowheads="1"/>
          </p:cNvPicPr>
          <p:nvPr/>
        </p:nvPicPr>
        <p:blipFill>
          <a:blip r:embed="rId3"/>
          <a:srcRect/>
          <a:stretch>
            <a:fillRect/>
          </a:stretch>
        </p:blipFill>
        <p:spPr bwMode="auto">
          <a:xfrm>
            <a:off x="609600" y="1701800"/>
            <a:ext cx="1385888" cy="1385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descr="C:\Documents and Settings\vschauhan\Desktop\Us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824038"/>
            <a:ext cx="1385888"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85844" y="3277819"/>
            <a:ext cx="3505200" cy="379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C00000"/>
                </a:solidFill>
              </a:rPr>
              <a:t>Maintenance </a:t>
            </a:r>
            <a:r>
              <a:rPr lang="en-US" sz="2400" b="1" dirty="0" smtClean="0">
                <a:solidFill>
                  <a:srgbClr val="C00000"/>
                </a:solidFill>
              </a:rPr>
              <a:t>Agency</a:t>
            </a:r>
          </a:p>
          <a:p>
            <a:pPr algn="ctr">
              <a:defRPr/>
            </a:pPr>
            <a:r>
              <a:rPr lang="en-US" sz="2400" b="1" dirty="0" smtClean="0">
                <a:solidFill>
                  <a:srgbClr val="C00000"/>
                </a:solidFill>
              </a:rPr>
              <a:t>(UNSD)</a:t>
            </a:r>
            <a:endParaRPr lang="en-US" sz="2400" b="1" dirty="0">
              <a:solidFill>
                <a:srgbClr val="C00000"/>
              </a:solidFill>
            </a:endParaRPr>
          </a:p>
        </p:txBody>
      </p:sp>
      <p:sp>
        <p:nvSpPr>
          <p:cNvPr id="11" name="Rectangle 10"/>
          <p:cNvSpPr/>
          <p:nvPr/>
        </p:nvSpPr>
        <p:spPr>
          <a:xfrm>
            <a:off x="3657600" y="6324600"/>
            <a:ext cx="2282825"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C00000"/>
                </a:solidFill>
              </a:rPr>
              <a:t>Data </a:t>
            </a:r>
            <a:r>
              <a:rPr lang="en-US" sz="2400" b="1" dirty="0" smtClean="0">
                <a:solidFill>
                  <a:srgbClr val="C00000"/>
                </a:solidFill>
              </a:rPr>
              <a:t>Provider </a:t>
            </a:r>
            <a:endParaRPr lang="en-US" sz="2400" b="1" dirty="0">
              <a:solidFill>
                <a:srgbClr val="C00000"/>
              </a:solidFill>
            </a:endParaRPr>
          </a:p>
        </p:txBody>
      </p:sp>
      <p:sp>
        <p:nvSpPr>
          <p:cNvPr id="12" name="Rectangle 11"/>
          <p:cNvSpPr/>
          <p:nvPr/>
        </p:nvSpPr>
        <p:spPr>
          <a:xfrm>
            <a:off x="6937375" y="3294822"/>
            <a:ext cx="2282825"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C00000"/>
                </a:solidFill>
              </a:rPr>
              <a:t>Data Consumer</a:t>
            </a:r>
          </a:p>
        </p:txBody>
      </p:sp>
      <p:sp>
        <p:nvSpPr>
          <p:cNvPr id="13" name="Cloud 12"/>
          <p:cNvSpPr/>
          <p:nvPr/>
        </p:nvSpPr>
        <p:spPr>
          <a:xfrm>
            <a:off x="2991620" y="2143125"/>
            <a:ext cx="3394927" cy="2593975"/>
          </a:xfrm>
          <a:prstGeom prst="clou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SDMX Registry</a:t>
            </a:r>
          </a:p>
        </p:txBody>
      </p:sp>
      <p:grpSp>
        <p:nvGrpSpPr>
          <p:cNvPr id="3" name="Group 2"/>
          <p:cNvGrpSpPr/>
          <p:nvPr/>
        </p:nvGrpSpPr>
        <p:grpSpPr>
          <a:xfrm>
            <a:off x="2895600" y="4876800"/>
            <a:ext cx="2514600" cy="1385887"/>
            <a:chOff x="2895600" y="5014913"/>
            <a:chExt cx="2514600" cy="1385887"/>
          </a:xfrm>
        </p:grpSpPr>
        <p:pic>
          <p:nvPicPr>
            <p:cNvPr id="23557" name="Picture 2" descr="C:\Documents and Settings\vschauhan\Desktop\Us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2725" y="5014913"/>
              <a:ext cx="138747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Magnetic Disk 14"/>
            <p:cNvSpPr/>
            <p:nvPr/>
          </p:nvSpPr>
          <p:spPr>
            <a:xfrm>
              <a:off x="2895600" y="5842000"/>
              <a:ext cx="723900" cy="558800"/>
            </a:xfrm>
            <a:prstGeom prst="flowChartMagneticDisk">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srgbClr val="C00000"/>
                </a:solidFill>
              </a:endParaRPr>
            </a:p>
          </p:txBody>
        </p:sp>
        <p:sp>
          <p:nvSpPr>
            <p:cNvPr id="16" name="Flowchart: Multidocument 15"/>
            <p:cNvSpPr/>
            <p:nvPr/>
          </p:nvSpPr>
          <p:spPr>
            <a:xfrm>
              <a:off x="3784600" y="5819775"/>
              <a:ext cx="312738" cy="366713"/>
            </a:xfrm>
            <a:prstGeom prst="flowChartMultidocumen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Cloud 13"/>
            <p:cNvSpPr/>
            <p:nvPr/>
          </p:nvSpPr>
          <p:spPr>
            <a:xfrm>
              <a:off x="2895600" y="5334000"/>
              <a:ext cx="889000" cy="668338"/>
            </a:xfrm>
            <a:prstGeom prst="cloud">
              <a:avLst/>
            </a:prstGeom>
          </p:spPr>
          <p:style>
            <a:lnRef idx="1">
              <a:schemeClr val="accent5"/>
            </a:lnRef>
            <a:fillRef idx="2">
              <a:schemeClr val="accent5"/>
            </a:fillRef>
            <a:effectRef idx="1">
              <a:schemeClr val="accent5"/>
            </a:effectRef>
            <a:fontRef idx="minor">
              <a:schemeClr val="dk1"/>
            </a:fontRef>
          </p:style>
          <p:txBody>
            <a:bodyPr anchor="ctr"/>
            <a:lstStyle/>
            <a:p>
              <a:pPr>
                <a:defRPr/>
              </a:pPr>
              <a:endParaRPr lang="en-US" sz="2000" b="1" dirty="0"/>
            </a:p>
          </p:txBody>
        </p:sp>
      </p:grpSp>
      <p:pic>
        <p:nvPicPr>
          <p:cNvPr id="23565" name="Picture 4" descr="C:\Documents and Settings\vschauhan\Desktop\Web Ap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2150" y="1573213"/>
            <a:ext cx="831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
          <p:cNvGrpSpPr>
            <a:grpSpLocks/>
          </p:cNvGrpSpPr>
          <p:nvPr/>
        </p:nvGrpSpPr>
        <p:grpSpPr bwMode="auto">
          <a:xfrm rot="1319517">
            <a:off x="2265974" y="2118523"/>
            <a:ext cx="977429" cy="242742"/>
            <a:chOff x="3429000" y="3782568"/>
            <a:chExt cx="1219200" cy="484632"/>
          </a:xfrm>
        </p:grpSpPr>
        <p:sp>
          <p:nvSpPr>
            <p:cNvPr id="18" name="Chevron 17"/>
            <p:cNvSpPr/>
            <p:nvPr/>
          </p:nvSpPr>
          <p:spPr>
            <a:xfrm>
              <a:off x="3428678" y="3781920"/>
              <a:ext cx="484188" cy="48463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9" name="Chevron 18"/>
            <p:cNvSpPr/>
            <p:nvPr/>
          </p:nvSpPr>
          <p:spPr>
            <a:xfrm>
              <a:off x="3780692" y="3782413"/>
              <a:ext cx="484188" cy="484633"/>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0" name="Chevron 19"/>
            <p:cNvSpPr/>
            <p:nvPr/>
          </p:nvSpPr>
          <p:spPr>
            <a:xfrm>
              <a:off x="4158852" y="3781568"/>
              <a:ext cx="484188" cy="48463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21" name="Group 12"/>
          <p:cNvGrpSpPr>
            <a:grpSpLocks/>
          </p:cNvGrpSpPr>
          <p:nvPr/>
        </p:nvGrpSpPr>
        <p:grpSpPr bwMode="auto">
          <a:xfrm rot="-9628672">
            <a:off x="2010242" y="2518537"/>
            <a:ext cx="977429" cy="242741"/>
            <a:chOff x="3429000" y="3782568"/>
            <a:chExt cx="1219200" cy="484632"/>
          </a:xfrm>
        </p:grpSpPr>
        <p:sp>
          <p:nvSpPr>
            <p:cNvPr id="22" name="Chevron 21"/>
            <p:cNvSpPr/>
            <p:nvPr/>
          </p:nvSpPr>
          <p:spPr>
            <a:xfrm>
              <a:off x="3440265" y="3782550"/>
              <a:ext cx="484187" cy="484633"/>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 name="Chevron 22"/>
            <p:cNvSpPr/>
            <p:nvPr/>
          </p:nvSpPr>
          <p:spPr>
            <a:xfrm>
              <a:off x="3795758" y="3782834"/>
              <a:ext cx="484188" cy="48463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4" name="Chevron 23"/>
            <p:cNvSpPr/>
            <p:nvPr/>
          </p:nvSpPr>
          <p:spPr>
            <a:xfrm>
              <a:off x="4172824" y="3782204"/>
              <a:ext cx="484188" cy="484633"/>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25" name="Group 25"/>
          <p:cNvGrpSpPr>
            <a:grpSpLocks/>
          </p:cNvGrpSpPr>
          <p:nvPr/>
        </p:nvGrpSpPr>
        <p:grpSpPr bwMode="auto">
          <a:xfrm rot="16200000">
            <a:off x="5388165" y="4689285"/>
            <a:ext cx="1631856" cy="520985"/>
            <a:chOff x="3429000" y="3782568"/>
            <a:chExt cx="1219200" cy="484632"/>
          </a:xfrm>
        </p:grpSpPr>
        <p:sp>
          <p:nvSpPr>
            <p:cNvPr id="26" name="Chevron 25"/>
            <p:cNvSpPr/>
            <p:nvPr/>
          </p:nvSpPr>
          <p:spPr>
            <a:xfrm>
              <a:off x="3425634" y="3782381"/>
              <a:ext cx="484948" cy="484633"/>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7" name="Chevron 26"/>
            <p:cNvSpPr/>
            <p:nvPr/>
          </p:nvSpPr>
          <p:spPr>
            <a:xfrm>
              <a:off x="3780449" y="3781102"/>
              <a:ext cx="484948" cy="484633"/>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8" name="Chevron 27"/>
            <p:cNvSpPr/>
            <p:nvPr/>
          </p:nvSpPr>
          <p:spPr>
            <a:xfrm>
              <a:off x="4162829" y="3781880"/>
              <a:ext cx="484948" cy="484633"/>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29" name="TextBox 62"/>
          <p:cNvSpPr txBox="1">
            <a:spLocks noChangeArrowheads="1"/>
          </p:cNvSpPr>
          <p:nvPr/>
        </p:nvSpPr>
        <p:spPr bwMode="auto">
          <a:xfrm>
            <a:off x="5486400" y="5695950"/>
            <a:ext cx="1700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000" dirty="0" smtClean="0">
                <a:solidFill>
                  <a:schemeClr val="accent1">
                    <a:lumMod val="75000"/>
                  </a:schemeClr>
                </a:solidFill>
              </a:rPr>
              <a:t>Register data</a:t>
            </a:r>
            <a:endParaRPr lang="en-US" sz="2000" dirty="0">
              <a:solidFill>
                <a:schemeClr val="accent1">
                  <a:lumMod val="75000"/>
                </a:schemeClr>
              </a:solidFill>
            </a:endParaRPr>
          </a:p>
        </p:txBody>
      </p:sp>
      <p:sp>
        <p:nvSpPr>
          <p:cNvPr id="30" name="TextBox 62"/>
          <p:cNvSpPr txBox="1">
            <a:spLocks noChangeArrowheads="1"/>
          </p:cNvSpPr>
          <p:nvPr/>
        </p:nvSpPr>
        <p:spPr bwMode="auto">
          <a:xfrm>
            <a:off x="338471" y="3934610"/>
            <a:ext cx="17002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000" dirty="0" smtClean="0">
                <a:solidFill>
                  <a:schemeClr val="accent1">
                    <a:lumMod val="75000"/>
                  </a:schemeClr>
                </a:solidFill>
              </a:rPr>
              <a:t>Define rules:</a:t>
            </a:r>
            <a:br>
              <a:rPr lang="en-US" sz="2000" dirty="0" smtClean="0">
                <a:solidFill>
                  <a:schemeClr val="accent1">
                    <a:lumMod val="75000"/>
                  </a:schemeClr>
                </a:solidFill>
              </a:rPr>
            </a:br>
            <a:r>
              <a:rPr lang="en-US" sz="2000" dirty="0" smtClean="0">
                <a:solidFill>
                  <a:schemeClr val="accent1">
                    <a:lumMod val="75000"/>
                  </a:schemeClr>
                </a:solidFill>
              </a:rPr>
              <a:t>DSD</a:t>
            </a:r>
          </a:p>
          <a:p>
            <a:pPr eaLnBrk="1" hangingPunct="1">
              <a:defRPr/>
            </a:pPr>
            <a:r>
              <a:rPr lang="en-US" sz="2000" dirty="0" err="1" smtClean="0">
                <a:solidFill>
                  <a:schemeClr val="accent1">
                    <a:lumMod val="75000"/>
                  </a:schemeClr>
                </a:solidFill>
              </a:rPr>
              <a:t>Codelists</a:t>
            </a:r>
            <a:r>
              <a:rPr lang="en-US" sz="2000" dirty="0" smtClean="0">
                <a:solidFill>
                  <a:schemeClr val="accent1">
                    <a:lumMod val="75000"/>
                  </a:schemeClr>
                </a:solidFill>
              </a:rPr>
              <a:t> </a:t>
            </a:r>
          </a:p>
          <a:p>
            <a:pPr eaLnBrk="1" hangingPunct="1">
              <a:defRPr/>
            </a:pPr>
            <a:r>
              <a:rPr lang="en-US" sz="2000" dirty="0" smtClean="0">
                <a:solidFill>
                  <a:schemeClr val="accent1">
                    <a:lumMod val="75000"/>
                  </a:schemeClr>
                </a:solidFill>
              </a:rPr>
              <a:t>Schemas</a:t>
            </a:r>
            <a:endParaRPr lang="en-US" sz="2000" dirty="0">
              <a:solidFill>
                <a:schemeClr val="accent1">
                  <a:lumMod val="75000"/>
                </a:schemeClr>
              </a:solidFill>
            </a:endParaRPr>
          </a:p>
        </p:txBody>
      </p:sp>
      <p:grpSp>
        <p:nvGrpSpPr>
          <p:cNvPr id="35" name="Group 1"/>
          <p:cNvGrpSpPr>
            <a:grpSpLocks/>
          </p:cNvGrpSpPr>
          <p:nvPr/>
        </p:nvGrpSpPr>
        <p:grpSpPr bwMode="auto">
          <a:xfrm rot="19506822">
            <a:off x="6423561" y="2097682"/>
            <a:ext cx="977429" cy="242742"/>
            <a:chOff x="3429000" y="3782568"/>
            <a:chExt cx="1219200" cy="484632"/>
          </a:xfrm>
        </p:grpSpPr>
        <p:sp>
          <p:nvSpPr>
            <p:cNvPr id="36" name="Chevron 35"/>
            <p:cNvSpPr/>
            <p:nvPr/>
          </p:nvSpPr>
          <p:spPr>
            <a:xfrm>
              <a:off x="3428678" y="3781920"/>
              <a:ext cx="484188" cy="48463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7" name="Chevron 36"/>
            <p:cNvSpPr/>
            <p:nvPr/>
          </p:nvSpPr>
          <p:spPr>
            <a:xfrm>
              <a:off x="3780692" y="3782413"/>
              <a:ext cx="484188" cy="484633"/>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8" name="Chevron 37"/>
            <p:cNvSpPr/>
            <p:nvPr/>
          </p:nvSpPr>
          <p:spPr>
            <a:xfrm>
              <a:off x="4158852" y="3781568"/>
              <a:ext cx="484188" cy="48463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39" name="Group 12"/>
          <p:cNvGrpSpPr>
            <a:grpSpLocks/>
          </p:cNvGrpSpPr>
          <p:nvPr/>
        </p:nvGrpSpPr>
        <p:grpSpPr bwMode="auto">
          <a:xfrm rot="19629037">
            <a:off x="6621698" y="2525237"/>
            <a:ext cx="977429" cy="242741"/>
            <a:chOff x="3429000" y="3782568"/>
            <a:chExt cx="1219200" cy="484632"/>
          </a:xfrm>
        </p:grpSpPr>
        <p:sp>
          <p:nvSpPr>
            <p:cNvPr id="40" name="Chevron 39"/>
            <p:cNvSpPr/>
            <p:nvPr/>
          </p:nvSpPr>
          <p:spPr>
            <a:xfrm>
              <a:off x="3440265" y="3782550"/>
              <a:ext cx="484187" cy="484633"/>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1" name="Chevron 40"/>
            <p:cNvSpPr/>
            <p:nvPr/>
          </p:nvSpPr>
          <p:spPr>
            <a:xfrm>
              <a:off x="3795758" y="3782834"/>
              <a:ext cx="484188" cy="48463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2" name="Chevron 41"/>
            <p:cNvSpPr/>
            <p:nvPr/>
          </p:nvSpPr>
          <p:spPr>
            <a:xfrm>
              <a:off x="4172824" y="3782204"/>
              <a:ext cx="484188" cy="484633"/>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43" name="TextBox 62"/>
          <p:cNvSpPr txBox="1">
            <a:spLocks noChangeArrowheads="1"/>
          </p:cNvSpPr>
          <p:nvPr/>
        </p:nvSpPr>
        <p:spPr bwMode="auto">
          <a:xfrm>
            <a:off x="7315200" y="3962400"/>
            <a:ext cx="199151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000" dirty="0" err="1" smtClean="0">
                <a:solidFill>
                  <a:schemeClr val="accent1">
                    <a:lumMod val="75000"/>
                  </a:schemeClr>
                </a:solidFill>
              </a:rPr>
              <a:t>Subcribe</a:t>
            </a:r>
            <a:r>
              <a:rPr lang="en-US" sz="2000" dirty="0">
                <a:solidFill>
                  <a:schemeClr val="accent1">
                    <a:lumMod val="75000"/>
                  </a:schemeClr>
                </a:solidFill>
              </a:rPr>
              <a:t>:</a:t>
            </a:r>
            <a:endParaRPr lang="en-US" sz="2000" dirty="0" smtClean="0">
              <a:solidFill>
                <a:schemeClr val="accent1">
                  <a:lumMod val="75000"/>
                </a:schemeClr>
              </a:solidFill>
            </a:endParaRPr>
          </a:p>
          <a:p>
            <a:pPr eaLnBrk="1" hangingPunct="1">
              <a:defRPr/>
            </a:pPr>
            <a:r>
              <a:rPr lang="en-US" sz="2000" dirty="0" smtClean="0">
                <a:solidFill>
                  <a:schemeClr val="accent1">
                    <a:lumMod val="75000"/>
                  </a:schemeClr>
                </a:solidFill>
              </a:rPr>
              <a:t>Email</a:t>
            </a:r>
          </a:p>
          <a:p>
            <a:pPr eaLnBrk="1" hangingPunct="1">
              <a:defRPr/>
            </a:pPr>
            <a:r>
              <a:rPr lang="en-US" sz="2000" dirty="0" smtClean="0">
                <a:solidFill>
                  <a:schemeClr val="accent1">
                    <a:lumMod val="75000"/>
                  </a:schemeClr>
                </a:solidFill>
              </a:rPr>
              <a:t>Http Post</a:t>
            </a:r>
            <a:endParaRPr lang="en-US" sz="2000" dirty="0">
              <a:solidFill>
                <a:schemeClr val="accent1">
                  <a:lumMod val="75000"/>
                </a:schemeClr>
              </a:solidFill>
            </a:endParaRPr>
          </a:p>
        </p:txBody>
      </p:sp>
    </p:spTree>
    <p:extLst>
      <p:ext uri="{BB962C8B-B14F-4D97-AF65-F5344CB8AC3E}">
        <p14:creationId xmlns:p14="http://schemas.microsoft.com/office/powerpoint/2010/main" val="13818631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00" y="2311125"/>
            <a:ext cx="8534400" cy="2235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34622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a:grpSpLocks/>
          </p:cNvGrpSpPr>
          <p:nvPr/>
        </p:nvGrpSpPr>
        <p:grpSpPr bwMode="auto">
          <a:xfrm>
            <a:off x="1676400" y="711200"/>
            <a:ext cx="2743200" cy="3132138"/>
            <a:chOff x="38100" y="148128"/>
            <a:chExt cx="2514600" cy="2946948"/>
          </a:xfrm>
        </p:grpSpPr>
        <p:pic>
          <p:nvPicPr>
            <p:cNvPr id="5" name="Picture 4" descr="950977F.JPG"/>
            <p:cNvPicPr>
              <a:picLocks noChangeAspect="1"/>
            </p:cNvPicPr>
            <p:nvPr/>
          </p:nvPicPr>
          <p:blipFill>
            <a:blip r:embed="rId3">
              <a:lum bright="20000"/>
              <a:grayscl/>
            </a:blip>
            <a:stretch>
              <a:fillRect/>
            </a:stretch>
          </p:blipFill>
          <p:spPr>
            <a:xfrm>
              <a:off x="685668" y="609663"/>
              <a:ext cx="1295135" cy="1943222"/>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8100" y="148128"/>
              <a:ext cx="2514600" cy="461535"/>
            </a:xfrm>
            <a:prstGeom prst="rect">
              <a:avLst/>
            </a:prstGeom>
            <a:noFill/>
          </p:spPr>
          <p:txBody>
            <a:bodyPr anchor="ctr">
              <a:spAutoFit/>
            </a:bodyPr>
            <a:lstStyle/>
            <a:p>
              <a:pPr algn="ctr">
                <a:defRPr/>
              </a:pPr>
              <a:r>
                <a:rPr lang="en-US" sz="2400" dirty="0">
                  <a:solidFill>
                    <a:schemeClr val="tx1">
                      <a:lumMod val="50000"/>
                      <a:lumOff val="50000"/>
                    </a:schemeClr>
                  </a:solidFill>
                </a:rPr>
                <a:t>mission</a:t>
              </a:r>
              <a:endParaRPr lang="en-US" sz="5400" dirty="0">
                <a:solidFill>
                  <a:schemeClr val="tx1">
                    <a:lumMod val="50000"/>
                    <a:lumOff val="50000"/>
                  </a:schemeClr>
                </a:solidFill>
              </a:endParaRPr>
            </a:p>
          </p:txBody>
        </p:sp>
        <p:sp>
          <p:nvSpPr>
            <p:cNvPr id="9" name="Rectangle 8"/>
            <p:cNvSpPr/>
            <p:nvPr/>
          </p:nvSpPr>
          <p:spPr>
            <a:xfrm>
              <a:off x="352425" y="2572303"/>
              <a:ext cx="2002367" cy="522773"/>
            </a:xfrm>
            <a:prstGeom prst="rect">
              <a:avLst/>
            </a:prstGeom>
          </p:spPr>
          <p:txBody>
            <a:bodyPr wrap="none">
              <a:spAutoFit/>
            </a:bodyPr>
            <a:lstStyle/>
            <a:p>
              <a:pPr algn="ctr">
                <a:defRPr/>
              </a:pPr>
              <a:r>
                <a:rPr lang="en-US" sz="2800" b="1" dirty="0">
                  <a:solidFill>
                    <a:schemeClr val="bg1">
                      <a:lumMod val="50000"/>
                    </a:schemeClr>
                  </a:solidFill>
                </a:rPr>
                <a:t>data for all</a:t>
              </a:r>
            </a:p>
          </p:txBody>
        </p:sp>
      </p:grpSp>
      <p:grpSp>
        <p:nvGrpSpPr>
          <p:cNvPr id="17" name="Group 16"/>
          <p:cNvGrpSpPr>
            <a:grpSpLocks/>
          </p:cNvGrpSpPr>
          <p:nvPr/>
        </p:nvGrpSpPr>
        <p:grpSpPr bwMode="auto">
          <a:xfrm>
            <a:off x="-228600" y="3925888"/>
            <a:ext cx="3276600" cy="2843212"/>
            <a:chOff x="4830160" y="981640"/>
            <a:chExt cx="3276600" cy="2843629"/>
          </a:xfrm>
        </p:grpSpPr>
        <p:pic>
          <p:nvPicPr>
            <p:cNvPr id="6" name="Picture 5" descr="000578F.JPG"/>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a:xfrm>
              <a:off x="5762690" y="1471100"/>
              <a:ext cx="1474931" cy="1830949"/>
            </a:xfrm>
            <a:prstGeom prst="rect">
              <a:avLst/>
            </a:prstGeom>
            <a:ln>
              <a:noFill/>
            </a:ln>
            <a:effectLst>
              <a:outerShdw blurRad="292100" dist="139700" dir="2700000" algn="tl" rotWithShape="0">
                <a:srgbClr val="333333">
                  <a:alpha val="65000"/>
                </a:srgbClr>
              </a:outerShdw>
            </a:effectLst>
          </p:spPr>
        </p:pic>
        <p:sp>
          <p:nvSpPr>
            <p:cNvPr id="9230" name="TextBox 6"/>
            <p:cNvSpPr txBox="1">
              <a:spLocks noChangeArrowheads="1"/>
            </p:cNvSpPr>
            <p:nvPr/>
          </p:nvSpPr>
          <p:spPr bwMode="auto">
            <a:xfrm>
              <a:off x="4830160" y="3302049"/>
              <a:ext cx="3276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0070C0"/>
                  </a:solidFill>
                </a:rPr>
                <a:t>public good</a:t>
              </a:r>
            </a:p>
          </p:txBody>
        </p:sp>
        <p:sp>
          <p:nvSpPr>
            <p:cNvPr id="9231" name="Rectangle 9"/>
            <p:cNvSpPr>
              <a:spLocks noChangeArrowheads="1"/>
            </p:cNvSpPr>
            <p:nvPr/>
          </p:nvSpPr>
          <p:spPr bwMode="auto">
            <a:xfrm>
              <a:off x="5981788" y="981640"/>
              <a:ext cx="9733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0070C0"/>
                  </a:solidFill>
                </a:rPr>
                <a:t>vision</a:t>
              </a:r>
            </a:p>
          </p:txBody>
        </p:sp>
      </p:grpSp>
      <p:grpSp>
        <p:nvGrpSpPr>
          <p:cNvPr id="19" name="Group 18"/>
          <p:cNvGrpSpPr>
            <a:grpSpLocks/>
          </p:cNvGrpSpPr>
          <p:nvPr/>
        </p:nvGrpSpPr>
        <p:grpSpPr bwMode="auto">
          <a:xfrm>
            <a:off x="3512298" y="3673513"/>
            <a:ext cx="4938712" cy="2938463"/>
            <a:chOff x="-62373" y="3857233"/>
            <a:chExt cx="4939173" cy="2938926"/>
          </a:xfrm>
        </p:grpSpPr>
        <p:pic>
          <p:nvPicPr>
            <p:cNvPr id="8" name="Picture 7" descr="920134F.JPG"/>
            <p:cNvPicPr>
              <a:picLocks noChangeAspect="1"/>
            </p:cNvPicPr>
            <p:nvPr/>
          </p:nvPicPr>
          <p:blipFill>
            <a:blip r:embed="rId5" cstate="print">
              <a:duotone>
                <a:prstClr val="black"/>
                <a:schemeClr val="accent3">
                  <a:tint val="45000"/>
                  <a:satMod val="400000"/>
                </a:schemeClr>
              </a:duotone>
              <a:lum bright="10000"/>
              <a:extLst>
                <a:ext uri="{28A0092B-C50C-407E-A947-70E740481C1C}">
                  <a14:useLocalDpi xmlns:a14="http://schemas.microsoft.com/office/drawing/2010/main" val="0"/>
                </a:ext>
              </a:extLst>
            </a:blip>
            <a:srcRect/>
            <a:stretch>
              <a:fillRect/>
            </a:stretch>
          </p:blipFill>
          <p:spPr>
            <a:xfrm>
              <a:off x="1447800" y="4309820"/>
              <a:ext cx="1524000" cy="1963119"/>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1657049" y="3857233"/>
              <a:ext cx="1105003" cy="462036"/>
            </a:xfrm>
            <a:prstGeom prst="rect">
              <a:avLst/>
            </a:prstGeom>
          </p:spPr>
          <p:txBody>
            <a:bodyPr wrap="none">
              <a:spAutoFit/>
            </a:bodyPr>
            <a:lstStyle/>
            <a:p>
              <a:pPr algn="ctr">
                <a:defRPr/>
              </a:pPr>
              <a:r>
                <a:rPr lang="en-US" sz="2400" dirty="0">
                  <a:solidFill>
                    <a:schemeClr val="accent3">
                      <a:lumMod val="75000"/>
                    </a:schemeClr>
                  </a:solidFill>
                </a:rPr>
                <a:t>values</a:t>
              </a:r>
            </a:p>
          </p:txBody>
        </p:sp>
        <p:sp>
          <p:nvSpPr>
            <p:cNvPr id="12" name="Rectangle 11"/>
            <p:cNvSpPr/>
            <p:nvPr/>
          </p:nvSpPr>
          <p:spPr>
            <a:xfrm>
              <a:off x="-62373" y="6272201"/>
              <a:ext cx="4939173" cy="523958"/>
            </a:xfrm>
            <a:prstGeom prst="rect">
              <a:avLst/>
            </a:prstGeom>
          </p:spPr>
          <p:txBody>
            <a:bodyPr wrap="none">
              <a:spAutoFit/>
            </a:bodyPr>
            <a:lstStyle/>
            <a:p>
              <a:pPr algn="ctr">
                <a:defRPr/>
              </a:pPr>
              <a:r>
                <a:rPr lang="en-US" sz="2800" b="1" dirty="0">
                  <a:solidFill>
                    <a:schemeClr val="accent3">
                      <a:lumMod val="75000"/>
                    </a:schemeClr>
                  </a:solidFill>
                </a:rPr>
                <a:t>innovation for development</a:t>
              </a:r>
            </a:p>
          </p:txBody>
        </p:sp>
      </p:grpSp>
      <p:grpSp>
        <p:nvGrpSpPr>
          <p:cNvPr id="16" name="Group 15"/>
          <p:cNvGrpSpPr>
            <a:grpSpLocks/>
          </p:cNvGrpSpPr>
          <p:nvPr/>
        </p:nvGrpSpPr>
        <p:grpSpPr bwMode="auto">
          <a:xfrm>
            <a:off x="4981575" y="489756"/>
            <a:ext cx="3103563" cy="2894012"/>
            <a:chOff x="4902870" y="2887965"/>
            <a:chExt cx="3103735" cy="2893055"/>
          </a:xfrm>
        </p:grpSpPr>
        <p:pic>
          <p:nvPicPr>
            <p:cNvPr id="14" name="Picture 13" descr="000682F.JPG"/>
            <p:cNvPicPr>
              <a:picLocks noChangeAspect="1"/>
            </p:cNvPicPr>
            <p:nvPr/>
          </p:nvPicPr>
          <p:blipFill>
            <a:blip r:embed="rId6" cstate="screen">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a:xfrm>
              <a:off x="5667310" y="3318118"/>
              <a:ext cx="1719639" cy="1948924"/>
            </a:xfrm>
            <a:prstGeom prst="rect">
              <a:avLst/>
            </a:prstGeom>
            <a:ln>
              <a:noFill/>
            </a:ln>
            <a:effectLst>
              <a:outerShdw blurRad="292100" dist="139700" dir="2700000" algn="tl" rotWithShape="0">
                <a:srgbClr val="333333">
                  <a:alpha val="65000"/>
                </a:srgbClr>
              </a:outerShdw>
            </a:effectLst>
          </p:spPr>
        </p:pic>
        <p:sp>
          <p:nvSpPr>
            <p:cNvPr id="13" name="Rectangle 12"/>
            <p:cNvSpPr/>
            <p:nvPr/>
          </p:nvSpPr>
          <p:spPr>
            <a:xfrm>
              <a:off x="5887175" y="2887965"/>
              <a:ext cx="1279596" cy="461809"/>
            </a:xfrm>
            <a:prstGeom prst="rect">
              <a:avLst/>
            </a:prstGeom>
          </p:spPr>
          <p:txBody>
            <a:bodyPr wrap="none">
              <a:spAutoFit/>
            </a:bodyPr>
            <a:lstStyle/>
            <a:p>
              <a:pPr algn="ctr">
                <a:defRPr/>
              </a:pPr>
              <a:r>
                <a:rPr lang="en-US" sz="2400" dirty="0">
                  <a:solidFill>
                    <a:schemeClr val="accent2">
                      <a:lumMod val="75000"/>
                    </a:schemeClr>
                  </a:solidFill>
                </a:rPr>
                <a:t>strategy</a:t>
              </a:r>
            </a:p>
          </p:txBody>
        </p:sp>
        <p:sp>
          <p:nvSpPr>
            <p:cNvPr id="15" name="Rectangle 14"/>
            <p:cNvSpPr/>
            <p:nvPr/>
          </p:nvSpPr>
          <p:spPr>
            <a:xfrm>
              <a:off x="4902870" y="5257318"/>
              <a:ext cx="3103735" cy="523702"/>
            </a:xfrm>
            <a:prstGeom prst="rect">
              <a:avLst/>
            </a:prstGeom>
          </p:spPr>
          <p:txBody>
            <a:bodyPr wrap="none">
              <a:spAutoFit/>
            </a:bodyPr>
            <a:lstStyle/>
            <a:p>
              <a:pPr>
                <a:defRPr/>
              </a:pPr>
              <a:r>
                <a:rPr lang="en-US" sz="2800" b="1" dirty="0">
                  <a:solidFill>
                    <a:schemeClr val="accent2">
                      <a:lumMod val="75000"/>
                    </a:schemeClr>
                  </a:solidFill>
                </a:rPr>
                <a:t>facts. you decide</a:t>
              </a:r>
            </a:p>
          </p:txBody>
        </p:sp>
      </p:grpSp>
    </p:spTree>
    <p:extLst>
      <p:ext uri="{BB962C8B-B14F-4D97-AF65-F5344CB8AC3E}">
        <p14:creationId xmlns:p14="http://schemas.microsoft.com/office/powerpoint/2010/main" val="39201591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1357</TotalTime>
  <Words>1627</Words>
  <Application>Microsoft Macintosh PowerPoint</Application>
  <PresentationFormat>On-screen Show (4:3)</PresentationFormat>
  <Paragraphs>404</Paragraphs>
  <Slides>52</Slides>
  <Notes>20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SDMX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Wolfram Research,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Perardi</dc:creator>
  <cp:lastModifiedBy>Chris Dickey</cp:lastModifiedBy>
  <cp:revision>25</cp:revision>
  <dcterms:created xsi:type="dcterms:W3CDTF">2011-07-14T19:59:58Z</dcterms:created>
  <dcterms:modified xsi:type="dcterms:W3CDTF">2012-09-06T18:00:40Z</dcterms:modified>
</cp:coreProperties>
</file>