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277" r:id="rId3"/>
    <p:sldId id="278" r:id="rId4"/>
    <p:sldId id="279" r:id="rId5"/>
    <p:sldId id="280" r:id="rId6"/>
    <p:sldId id="281" r:id="rId7"/>
    <p:sldId id="274" r:id="rId8"/>
    <p:sldId id="275" r:id="rId9"/>
    <p:sldId id="273" r:id="rId10"/>
    <p:sldId id="285" r:id="rId11"/>
    <p:sldId id="282" r:id="rId12"/>
    <p:sldId id="284" r:id="rId13"/>
    <p:sldId id="283" r:id="rId14"/>
    <p:sldId id="286" r:id="rId15"/>
    <p:sldId id="272"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100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My%20Files\Spreadsheets\30%20year%20data%20growth.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My%20Files\Spreadsheets\30%20year%20data%20growth.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My%20Files\Spreadsheets\30%20year%20data%20growt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n-US" dirty="0" smtClean="0"/>
              <a:t>Enterprise </a:t>
            </a:r>
            <a:r>
              <a:rPr lang="en-US" dirty="0"/>
              <a:t>Data Growth 1980-2010</a:t>
            </a:r>
          </a:p>
          <a:p>
            <a:pPr>
              <a:defRPr/>
            </a:pPr>
            <a:r>
              <a:rPr lang="en-US" dirty="0"/>
              <a:t>Average Annual Growth Rate = 35.94</a:t>
            </a:r>
            <a:r>
              <a:rPr lang="en-US" dirty="0" smtClean="0"/>
              <a:t>%</a:t>
            </a:r>
          </a:p>
          <a:p>
            <a:pPr>
              <a:defRPr/>
            </a:pPr>
            <a:r>
              <a:rPr lang="en-US" sz="1200" dirty="0" smtClean="0"/>
              <a:t>(Average online storage</a:t>
            </a:r>
            <a:r>
              <a:rPr lang="en-US" sz="1200" baseline="0" dirty="0" smtClean="0"/>
              <a:t> capacity per data center)</a:t>
            </a:r>
            <a:endParaRPr lang="en-US" sz="1200"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Online Production Data 1980-2010</c:v>
          </c:tx>
          <c:invertIfNegative val="0"/>
          <c:cat>
            <c:numRef>
              <c:f>Sheet1!$B$5:$B$34</c:f>
              <c:numCache>
                <c:formatCode>General</c:formatCode>
                <c:ptCount val="3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numCache>
            </c:numRef>
          </c:cat>
          <c:val>
            <c:numRef>
              <c:f>Sheet1!$C$5:$C$34</c:f>
              <c:numCache>
                <c:formatCode>#,##0.000_);\(#,##0.000\)</c:formatCode>
                <c:ptCount val="30"/>
                <c:pt idx="0">
                  <c:v>1.3594E-2</c:v>
                </c:pt>
                <c:pt idx="1">
                  <c:v>1.8479683599999998E-2</c:v>
                </c:pt>
                <c:pt idx="2">
                  <c:v>2.5121281885839997E-2</c:v>
                </c:pt>
                <c:pt idx="3">
                  <c:v>3.4149870595610893E-2</c:v>
                </c:pt>
                <c:pt idx="4">
                  <c:v>4.6423334087673448E-2</c:v>
                </c:pt>
                <c:pt idx="5">
                  <c:v>6.3107880358783286E-2</c:v>
                </c:pt>
                <c:pt idx="6">
                  <c:v>8.5788852559729997E-2</c:v>
                </c:pt>
                <c:pt idx="7">
                  <c:v>0.11662136616969696</c:v>
                </c:pt>
                <c:pt idx="8">
                  <c:v>0.15853508517108603</c:v>
                </c:pt>
                <c:pt idx="9">
                  <c:v>0.21551259478157433</c:v>
                </c:pt>
                <c:pt idx="10">
                  <c:v>0.29296782134607213</c:v>
                </c:pt>
                <c:pt idx="11">
                  <c:v>0.39826045633785045</c:v>
                </c:pt>
                <c:pt idx="12">
                  <c:v>0.54139526434567387</c:v>
                </c:pt>
                <c:pt idx="13">
                  <c:v>0.73597272235150901</c:v>
                </c:pt>
                <c:pt idx="14">
                  <c:v>1.0004813187646413</c:v>
                </c:pt>
                <c:pt idx="15">
                  <c:v>1.3600543047286533</c:v>
                </c:pt>
                <c:pt idx="16" formatCode="#,##0.00_);\(#,##0.00\)">
                  <c:v>1.8488578218481313</c:v>
                </c:pt>
                <c:pt idx="17" formatCode="#,##0.00_);\(#,##0.00\)">
                  <c:v>2.5133373230203495</c:v>
                </c:pt>
                <c:pt idx="18" formatCode="#,##0.00_);\(#,##0.00\)">
                  <c:v>3.4166307569138632</c:v>
                </c:pt>
                <c:pt idx="19" formatCode="#,##0.00_);\(#,##0.00\)">
                  <c:v>4.6445678509487056</c:v>
                </c:pt>
                <c:pt idx="20" formatCode="#,##0.00_);\(#,##0.00\)">
                  <c:v>6.3138255365796701</c:v>
                </c:pt>
                <c:pt idx="21" formatCode="#,##0.00_);\(#,##0.00\)">
                  <c:v>8.5830144344264028</c:v>
                </c:pt>
                <c:pt idx="22" formatCode="#,##0.00_);\(#,##0.00\)">
                  <c:v>11.667749822159251</c:v>
                </c:pt>
                <c:pt idx="23" formatCode="#,##0.00_);\(#,##0.00\)">
                  <c:v>15.861139108243286</c:v>
                </c:pt>
                <c:pt idx="24" formatCode="#,##0.00_);\(#,##0.00\)">
                  <c:v>21.561632503745923</c:v>
                </c:pt>
                <c:pt idx="25" formatCode="#,##0.00_);\(#,##0.00\)">
                  <c:v>29.310883225592207</c:v>
                </c:pt>
                <c:pt idx="26" formatCode="#,##0.00_);\(#,##0.00\)">
                  <c:v>39.845214656870041</c:v>
                </c:pt>
                <c:pt idx="27" formatCode="#,##0.00_);\(#,##0.00\)">
                  <c:v>54.165584804549134</c:v>
                </c:pt>
                <c:pt idx="28" formatCode="#,##0.00_);\(#,##0.00\)">
                  <c:v>73.632695983304089</c:v>
                </c:pt>
                <c:pt idx="29" formatCode="#,##0.00_);\(#,##0.00\)">
                  <c:v>100.09628691970357</c:v>
                </c:pt>
              </c:numCache>
            </c:numRef>
          </c:val>
        </c:ser>
        <c:dLbls>
          <c:showLegendKey val="0"/>
          <c:showVal val="0"/>
          <c:showCatName val="0"/>
          <c:showSerName val="0"/>
          <c:showPercent val="0"/>
          <c:showBubbleSize val="0"/>
        </c:dLbls>
        <c:gapWidth val="75"/>
        <c:shape val="cylinder"/>
        <c:axId val="112710784"/>
        <c:axId val="90828800"/>
        <c:axId val="0"/>
      </c:bar3DChart>
      <c:catAx>
        <c:axId val="112710784"/>
        <c:scaling>
          <c:orientation val="minMax"/>
        </c:scaling>
        <c:delete val="0"/>
        <c:axPos val="b"/>
        <c:numFmt formatCode="General" sourceLinked="1"/>
        <c:majorTickMark val="none"/>
        <c:minorTickMark val="none"/>
        <c:tickLblPos val="nextTo"/>
        <c:txPr>
          <a:bodyPr rot="2040000"/>
          <a:lstStyle/>
          <a:p>
            <a:pPr>
              <a:defRPr/>
            </a:pPr>
            <a:endParaRPr lang="en-US"/>
          </a:p>
        </c:txPr>
        <c:crossAx val="90828800"/>
        <c:crosses val="autoZero"/>
        <c:auto val="1"/>
        <c:lblAlgn val="ctr"/>
        <c:lblOffset val="100"/>
        <c:noMultiLvlLbl val="0"/>
      </c:catAx>
      <c:valAx>
        <c:axId val="90828800"/>
        <c:scaling>
          <c:orientation val="minMax"/>
          <c:max val="100"/>
        </c:scaling>
        <c:delete val="0"/>
        <c:axPos val="l"/>
        <c:majorGridlines/>
        <c:numFmt formatCode="#,##0_);\(#,##0\)" sourceLinked="0"/>
        <c:majorTickMark val="none"/>
        <c:minorTickMark val="none"/>
        <c:tickLblPos val="nextTo"/>
        <c:crossAx val="112710784"/>
        <c:crosses val="autoZero"/>
        <c:crossBetween val="between"/>
      </c:valAx>
    </c:plotArea>
    <c:legend>
      <c:legendPos val="b"/>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dirty="0"/>
              <a:t>Enterprise Data Growth 2010-2040</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dirty="0"/>
              <a:t>Average Annual Growth Rate = 35.94</a:t>
            </a:r>
            <a:r>
              <a:rPr lang="en-US" dirty="0" smtClean="0"/>
              <a:t>%</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200" b="1" i="0" baseline="0" dirty="0" smtClean="0">
                <a:effectLst/>
              </a:rPr>
              <a:t>(Average online storage capacity per data center)</a:t>
            </a:r>
            <a:endParaRPr lang="en-US" sz="1200" dirty="0" smtClean="0">
              <a:effectLst/>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Online Production Data 2010-2040</c:v>
          </c:tx>
          <c:invertIfNegative val="0"/>
          <c:cat>
            <c:numRef>
              <c:f>Sheet1!$E$5:$E$34</c:f>
              <c:numCache>
                <c:formatCode>General</c:formatCode>
                <c:ptCount val="3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numCache>
            </c:numRef>
          </c:cat>
          <c:val>
            <c:numRef>
              <c:f>Sheet1!$F$5:$F$34</c:f>
              <c:numCache>
                <c:formatCode>#,##0_);\(#,##0\)</c:formatCode>
                <c:ptCount val="30"/>
                <c:pt idx="0">
                  <c:v>136.07089243864502</c:v>
                </c:pt>
                <c:pt idx="1">
                  <c:v>184.97477118109404</c:v>
                </c:pt>
                <c:pt idx="2">
                  <c:v>251.45470394357923</c:v>
                </c:pt>
                <c:pt idx="3">
                  <c:v>341.82752454090161</c:v>
                </c:pt>
                <c:pt idx="4">
                  <c:v>464.6803368609016</c:v>
                </c:pt>
                <c:pt idx="5">
                  <c:v>631.68644992870964</c:v>
                </c:pt>
                <c:pt idx="6">
                  <c:v>858.71456003308788</c:v>
                </c:pt>
                <c:pt idx="7">
                  <c:v>1167.3365729089796</c:v>
                </c:pt>
                <c:pt idx="8">
                  <c:v>1586.877337212467</c:v>
                </c:pt>
                <c:pt idx="9">
                  <c:v>2157.2010522066275</c:v>
                </c:pt>
                <c:pt idx="10">
                  <c:v>2932.4991103696893</c:v>
                </c:pt>
                <c:pt idx="11">
                  <c:v>3986.4392906365556</c:v>
                </c:pt>
                <c:pt idx="12">
                  <c:v>5419.1655716913338</c:v>
                </c:pt>
                <c:pt idx="13">
                  <c:v>7366.8136781571984</c:v>
                </c:pt>
                <c:pt idx="14">
                  <c:v>10014.446514086894</c:v>
                </c:pt>
                <c:pt idx="15">
                  <c:v>13613.638591249723</c:v>
                </c:pt>
                <c:pt idx="16">
                  <c:v>18506.380300944871</c:v>
                </c:pt>
                <c:pt idx="17">
                  <c:v>25157.573381104456</c:v>
                </c:pt>
                <c:pt idx="18">
                  <c:v>34199.205254273395</c:v>
                </c:pt>
                <c:pt idx="19">
                  <c:v>46490.39962265925</c:v>
                </c:pt>
                <c:pt idx="20">
                  <c:v>63199.049247042982</c:v>
                </c:pt>
                <c:pt idx="21">
                  <c:v>85912.78754643022</c:v>
                </c:pt>
                <c:pt idx="22">
                  <c:v>116789.84339061723</c:v>
                </c:pt>
                <c:pt idx="23">
                  <c:v>158764.11310520506</c:v>
                </c:pt>
                <c:pt idx="24">
                  <c:v>215823.93535521574</c:v>
                </c:pt>
                <c:pt idx="25">
                  <c:v>293391.05772188026</c:v>
                </c:pt>
                <c:pt idx="26">
                  <c:v>398835.80386712402</c:v>
                </c:pt>
                <c:pt idx="27">
                  <c:v>542177.39177696838</c:v>
                </c:pt>
                <c:pt idx="28">
                  <c:v>737035.94638161082</c:v>
                </c:pt>
                <c:pt idx="29">
                  <c:v>1001926.6655111617</c:v>
                </c:pt>
              </c:numCache>
            </c:numRef>
          </c:val>
        </c:ser>
        <c:dLbls>
          <c:showLegendKey val="0"/>
          <c:showVal val="0"/>
          <c:showCatName val="0"/>
          <c:showSerName val="0"/>
          <c:showPercent val="0"/>
          <c:showBubbleSize val="0"/>
        </c:dLbls>
        <c:gapWidth val="75"/>
        <c:shape val="cylinder"/>
        <c:axId val="90839296"/>
        <c:axId val="90935296"/>
        <c:axId val="0"/>
      </c:bar3DChart>
      <c:catAx>
        <c:axId val="90839296"/>
        <c:scaling>
          <c:orientation val="minMax"/>
        </c:scaling>
        <c:delete val="0"/>
        <c:axPos val="b"/>
        <c:numFmt formatCode="General" sourceLinked="1"/>
        <c:majorTickMark val="none"/>
        <c:minorTickMark val="none"/>
        <c:tickLblPos val="nextTo"/>
        <c:txPr>
          <a:bodyPr rot="2040000"/>
          <a:lstStyle/>
          <a:p>
            <a:pPr>
              <a:defRPr/>
            </a:pPr>
            <a:endParaRPr lang="en-US"/>
          </a:p>
        </c:txPr>
        <c:crossAx val="90935296"/>
        <c:crosses val="autoZero"/>
        <c:auto val="1"/>
        <c:lblAlgn val="ctr"/>
        <c:lblOffset val="100"/>
        <c:noMultiLvlLbl val="0"/>
      </c:catAx>
      <c:valAx>
        <c:axId val="90935296"/>
        <c:scaling>
          <c:orientation val="minMax"/>
          <c:max val="1000000"/>
        </c:scaling>
        <c:delete val="0"/>
        <c:axPos val="l"/>
        <c:majorGridlines/>
        <c:numFmt formatCode="#,##0_);\(#,##0\)" sourceLinked="0"/>
        <c:majorTickMark val="none"/>
        <c:minorTickMark val="none"/>
        <c:tickLblPos val="nextTo"/>
        <c:crossAx val="90839296"/>
        <c:crosses val="autoZero"/>
        <c:crossBetween val="between"/>
      </c:valAx>
    </c:plotArea>
    <c:legend>
      <c:legendPos val="b"/>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dirty="0"/>
              <a:t>Enterprise Data Growth 2010-2040</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dirty="0"/>
              <a:t>Average Annual Growth Rate = </a:t>
            </a:r>
            <a:r>
              <a:rPr lang="en-US" dirty="0" smtClean="0"/>
              <a:t>50</a:t>
            </a:r>
            <a:r>
              <a:rPr lang="en-US" dirty="0" smtClean="0"/>
              <a:t>%</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200" b="1" i="0" baseline="0" dirty="0" smtClean="0">
                <a:effectLst/>
              </a:rPr>
              <a:t>(Average online storage capacity per data center)</a:t>
            </a:r>
            <a:endParaRPr lang="en-US" sz="1200" dirty="0" smtClean="0">
              <a:effectLst/>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Online Production Data 2010-2040</c:v>
          </c:tx>
          <c:invertIfNegative val="0"/>
          <c:cat>
            <c:numRef>
              <c:f>Sheet1!$E$5:$E$34</c:f>
              <c:numCache>
                <c:formatCode>General</c:formatCode>
                <c:ptCount val="3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numCache>
            </c:numRef>
          </c:cat>
          <c:val>
            <c:numRef>
              <c:f>Sheet1!$F$5:$F$34</c:f>
              <c:numCache>
                <c:formatCode>#,##0_);\(#,##0\)</c:formatCode>
                <c:ptCount val="30"/>
                <c:pt idx="0">
                  <c:v>150.14443037955536</c:v>
                </c:pt>
                <c:pt idx="1">
                  <c:v>225.21664556933302</c:v>
                </c:pt>
                <c:pt idx="2">
                  <c:v>337.82496835399957</c:v>
                </c:pt>
                <c:pt idx="3">
                  <c:v>506.73745253099935</c:v>
                </c:pt>
                <c:pt idx="4">
                  <c:v>760.10617879649908</c:v>
                </c:pt>
                <c:pt idx="5">
                  <c:v>1140.1592681947486</c:v>
                </c:pt>
                <c:pt idx="6">
                  <c:v>1710.2389022921229</c:v>
                </c:pt>
                <c:pt idx="7">
                  <c:v>2565.3583534381842</c:v>
                </c:pt>
                <c:pt idx="8">
                  <c:v>3848.0375301572763</c:v>
                </c:pt>
                <c:pt idx="9">
                  <c:v>5772.0562952359141</c:v>
                </c:pt>
                <c:pt idx="10">
                  <c:v>8658.0844428538712</c:v>
                </c:pt>
                <c:pt idx="11">
                  <c:v>12987.126664280808</c:v>
                </c:pt>
                <c:pt idx="12">
                  <c:v>19480.689996421213</c:v>
                </c:pt>
                <c:pt idx="13">
                  <c:v>29221.03499463182</c:v>
                </c:pt>
                <c:pt idx="14">
                  <c:v>43831.552491947732</c:v>
                </c:pt>
                <c:pt idx="15">
                  <c:v>65747.328737921605</c:v>
                </c:pt>
                <c:pt idx="16">
                  <c:v>98620.993106882408</c:v>
                </c:pt>
                <c:pt idx="17">
                  <c:v>147931.4896603236</c:v>
                </c:pt>
                <c:pt idx="18">
                  <c:v>221897.2344904854</c:v>
                </c:pt>
                <c:pt idx="19">
                  <c:v>332845.85173572809</c:v>
                </c:pt>
                <c:pt idx="20">
                  <c:v>499268.77760359214</c:v>
                </c:pt>
                <c:pt idx="21">
                  <c:v>748903.16640538815</c:v>
                </c:pt>
                <c:pt idx="22">
                  <c:v>1123354.7496080822</c:v>
                </c:pt>
                <c:pt idx="23">
                  <c:v>1685032.1244121233</c:v>
                </c:pt>
                <c:pt idx="24">
                  <c:v>2527548.1866181851</c:v>
                </c:pt>
                <c:pt idx="25">
                  <c:v>3791322.2799272779</c:v>
                </c:pt>
                <c:pt idx="26">
                  <c:v>5686983.4198909169</c:v>
                </c:pt>
                <c:pt idx="27">
                  <c:v>8530475.1298363749</c:v>
                </c:pt>
                <c:pt idx="28">
                  <c:v>12795712.694754563</c:v>
                </c:pt>
                <c:pt idx="29">
                  <c:v>19193569.042131845</c:v>
                </c:pt>
              </c:numCache>
            </c:numRef>
          </c:val>
        </c:ser>
        <c:dLbls>
          <c:showLegendKey val="0"/>
          <c:showVal val="0"/>
          <c:showCatName val="0"/>
          <c:showSerName val="0"/>
          <c:showPercent val="0"/>
          <c:showBubbleSize val="0"/>
        </c:dLbls>
        <c:gapWidth val="75"/>
        <c:shape val="cylinder"/>
        <c:axId val="90982656"/>
        <c:axId val="90984448"/>
        <c:axId val="0"/>
      </c:bar3DChart>
      <c:catAx>
        <c:axId val="90982656"/>
        <c:scaling>
          <c:orientation val="minMax"/>
        </c:scaling>
        <c:delete val="0"/>
        <c:axPos val="b"/>
        <c:numFmt formatCode="General" sourceLinked="1"/>
        <c:majorTickMark val="none"/>
        <c:minorTickMark val="none"/>
        <c:tickLblPos val="nextTo"/>
        <c:txPr>
          <a:bodyPr rot="2040000"/>
          <a:lstStyle/>
          <a:p>
            <a:pPr>
              <a:defRPr/>
            </a:pPr>
            <a:endParaRPr lang="en-US"/>
          </a:p>
        </c:txPr>
        <c:crossAx val="90984448"/>
        <c:crosses val="autoZero"/>
        <c:auto val="1"/>
        <c:lblAlgn val="ctr"/>
        <c:lblOffset val="100"/>
        <c:noMultiLvlLbl val="0"/>
      </c:catAx>
      <c:valAx>
        <c:axId val="90984448"/>
        <c:scaling>
          <c:orientation val="minMax"/>
        </c:scaling>
        <c:delete val="0"/>
        <c:axPos val="l"/>
        <c:majorGridlines/>
        <c:numFmt formatCode="#,##0_);\(#,##0\)" sourceLinked="0"/>
        <c:majorTickMark val="none"/>
        <c:minorTickMark val="none"/>
        <c:tickLblPos val="nextTo"/>
        <c:crossAx val="90982656"/>
        <c:crosses val="autoZero"/>
        <c:crossBetween val="between"/>
      </c:valAx>
    </c:plotArea>
    <c:legend>
      <c:legendPos val="b"/>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0.15679</cdr:y>
    </cdr:from>
    <cdr:to>
      <cdr:x>0.10719</cdr:x>
      <cdr:y>0.23057</cdr:y>
    </cdr:to>
    <cdr:sp macro="" textlink="">
      <cdr:nvSpPr>
        <cdr:cNvPr id="2" name="TextBox 1"/>
        <cdr:cNvSpPr txBox="1"/>
      </cdr:nvSpPr>
      <cdr:spPr>
        <a:xfrm xmlns:a="http://schemas.openxmlformats.org/drawingml/2006/main">
          <a:off x="0" y="566738"/>
          <a:ext cx="781050"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Terabytes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0.15679</cdr:y>
    </cdr:from>
    <cdr:to>
      <cdr:x>0.10719</cdr:x>
      <cdr:y>0.23057</cdr:y>
    </cdr:to>
    <cdr:sp macro="" textlink="">
      <cdr:nvSpPr>
        <cdr:cNvPr id="2" name="TextBox 1"/>
        <cdr:cNvSpPr txBox="1"/>
      </cdr:nvSpPr>
      <cdr:spPr>
        <a:xfrm xmlns:a="http://schemas.openxmlformats.org/drawingml/2006/main">
          <a:off x="0" y="566738"/>
          <a:ext cx="781050"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Terabytes</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0.15679</cdr:y>
    </cdr:from>
    <cdr:to>
      <cdr:x>0.10719</cdr:x>
      <cdr:y>0.23057</cdr:y>
    </cdr:to>
    <cdr:sp macro="" textlink="">
      <cdr:nvSpPr>
        <cdr:cNvPr id="2" name="TextBox 1"/>
        <cdr:cNvSpPr txBox="1"/>
      </cdr:nvSpPr>
      <cdr:spPr>
        <a:xfrm xmlns:a="http://schemas.openxmlformats.org/drawingml/2006/main">
          <a:off x="0" y="566738"/>
          <a:ext cx="781050"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Terabytes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0590A6D-9178-4654-A7C7-1373E6DD2434}" type="datetime1">
              <a:rPr lang="en-US"/>
              <a:pPr/>
              <a:t>9/6/2012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15F52DE-2EE9-448B-A59F-71F26EC4C7C6}" type="slidenum">
              <a:rPr lang="en-US"/>
              <a:pPr/>
              <a:t>‹#›</a:t>
            </a:fld>
            <a:endParaRPr lang="en-US"/>
          </a:p>
        </p:txBody>
      </p:sp>
    </p:spTree>
    <p:extLst>
      <p:ext uri="{BB962C8B-B14F-4D97-AF65-F5344CB8AC3E}">
        <p14:creationId xmlns:p14="http://schemas.microsoft.com/office/powerpoint/2010/main" val="1217076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79E1D43E-1B22-421F-9B6A-B137FCBA4EBA}" type="datetime1">
              <a:rPr lang="en-US"/>
              <a:pPr/>
              <a:t>9/6/2012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4F83E3F6-7360-4D07-845E-744C2FAFEA62}" type="slidenum">
              <a:rPr lang="en-US"/>
              <a:pPr/>
              <a:t>‹#›</a:t>
            </a:fld>
            <a:endParaRPr lang="en-US"/>
          </a:p>
        </p:txBody>
      </p:sp>
    </p:spTree>
    <p:extLst>
      <p:ext uri="{BB962C8B-B14F-4D97-AF65-F5344CB8AC3E}">
        <p14:creationId xmlns:p14="http://schemas.microsoft.com/office/powerpoint/2010/main" val="24604133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83E3F6-7360-4D07-845E-744C2FAFEA62}" type="slidenum">
              <a:rPr lang="en-US" smtClean="0"/>
              <a:pPr/>
              <a:t>1</a:t>
            </a:fld>
            <a:endParaRPr lang="en-US"/>
          </a:p>
        </p:txBody>
      </p:sp>
    </p:spTree>
    <p:extLst>
      <p:ext uri="{BB962C8B-B14F-4D97-AF65-F5344CB8AC3E}">
        <p14:creationId xmlns:p14="http://schemas.microsoft.com/office/powerpoint/2010/main" val="248857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F0DE8F1-4258-4A9D-A5C0-185CC3AED4B7}" type="slidenum">
              <a:rPr lang="en-US"/>
              <a:pPr/>
              <a:t>15</a:t>
            </a:fld>
            <a:endParaRPr lang="en-US"/>
          </a:p>
        </p:txBody>
      </p:sp>
      <p:sp>
        <p:nvSpPr>
          <p:cNvPr id="301058" name="Rectangle 2"/>
          <p:cNvSpPr>
            <a:spLocks noGrp="1" noRot="1" noChangeAspect="1" noChangeArrowheads="1" noTextEdit="1"/>
          </p:cNvSpPr>
          <p:nvPr>
            <p:ph type="sldImg"/>
          </p:nvPr>
        </p:nvSpPr>
        <p:spPr>
          <a:xfrm>
            <a:off x="1538288" y="485775"/>
            <a:ext cx="3817937" cy="2863850"/>
          </a:xfrm>
          <a:ln/>
        </p:spPr>
      </p:sp>
      <p:sp>
        <p:nvSpPr>
          <p:cNvPr id="301059" name="Rectangle 3"/>
          <p:cNvSpPr>
            <a:spLocks noGrp="1" noChangeArrowheads="1"/>
          </p:cNvSpPr>
          <p:nvPr>
            <p:ph type="body" idx="1"/>
          </p:nvPr>
        </p:nvSpPr>
        <p:spPr>
          <a:xfrm>
            <a:off x="914400" y="3460750"/>
            <a:ext cx="5029200" cy="4997450"/>
          </a:xfrm>
        </p:spPr>
        <p:txBody>
          <a:bodyPr/>
          <a:lstStyle/>
          <a:p>
            <a:pPr defTabSz="93652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98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592138" y="1273175"/>
            <a:ext cx="7916862" cy="1588"/>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760320"/>
            <a:ext cx="8229600" cy="510438"/>
          </a:xfrm>
          <a:prstGeom prst="rect">
            <a:avLst/>
          </a:prstGeom>
        </p:spPr>
        <p:txBody>
          <a:bodyPr/>
          <a:lstStyle>
            <a:lvl1pPr algn="l">
              <a:defRPr sz="2800" b="1">
                <a:solidFill>
                  <a:schemeClr val="accent6">
                    <a:lumMod val="75000"/>
                  </a:schemeClr>
                </a:solidFill>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FontTx/>
              <a:buNone/>
              <a:defRPr sz="2000">
                <a:solidFill>
                  <a:schemeClr val="tx1">
                    <a:lumMod val="50000"/>
                    <a:lumOff val="50000"/>
                  </a:schemeClr>
                </a:solidFill>
                <a:latin typeface="Arial"/>
              </a:defRPr>
            </a:lvl1pPr>
            <a:lvl2pPr>
              <a:buFontTx/>
              <a:buNone/>
              <a:defRPr sz="1600">
                <a:solidFill>
                  <a:schemeClr val="tx1">
                    <a:lumMod val="50000"/>
                    <a:lumOff val="50000"/>
                  </a:schemeClr>
                </a:solidFill>
                <a:latin typeface="Arial"/>
              </a:defRPr>
            </a:lvl2pPr>
            <a:lvl3pPr>
              <a:buFontTx/>
              <a:buNone/>
              <a:defRPr sz="1200">
                <a:latin typeface="Arial"/>
              </a:defRPr>
            </a:lvl3pPr>
            <a:lvl4pPr>
              <a:buFontTx/>
              <a:buNone/>
              <a:defRPr>
                <a:latin typeface="Arial"/>
              </a:defRPr>
            </a:lvl4pPr>
            <a:lvl5pPr>
              <a:buFontTx/>
              <a:buNone/>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6195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9021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clds.ucsd.edu/"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larry.freeman@netapp.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jshort@ucsd.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919163" y="1295400"/>
            <a:ext cx="7399337" cy="4914900"/>
          </a:xfrm>
          <a:prstGeom prst="rect">
            <a:avLst/>
          </a:prstGeom>
        </p:spPr>
        <p:txBody>
          <a:bodyPr>
            <a:normAutofit/>
          </a:bodyPr>
          <a:lstStyle/>
          <a:p>
            <a:pPr marL="342900" indent="-342900" defTabSz="914400" fontAlgn="auto">
              <a:spcBef>
                <a:spcPts val="0"/>
              </a:spcBef>
              <a:spcAft>
                <a:spcPts val="0"/>
              </a:spcAft>
              <a:buFont typeface="Arial"/>
              <a:buNone/>
              <a:defRPr/>
            </a:pPr>
            <a:r>
              <a:rPr lang="en-US" sz="3600" b="1" kern="0" dirty="0" smtClean="0">
                <a:solidFill>
                  <a:srgbClr val="F26C00"/>
                </a:solidFill>
                <a:latin typeface="Arial Bold"/>
                <a:ea typeface="+mn-ea"/>
                <a:cs typeface="Arial Bold"/>
              </a:rPr>
              <a:t>Evolution of the Storage Brain</a:t>
            </a:r>
          </a:p>
          <a:p>
            <a:pPr marL="342900" indent="-342900" defTabSz="914400" fontAlgn="auto">
              <a:spcBef>
                <a:spcPts val="0"/>
              </a:spcBef>
              <a:spcAft>
                <a:spcPts val="0"/>
              </a:spcAft>
              <a:buFont typeface="Arial"/>
              <a:buNone/>
              <a:defRPr/>
            </a:pPr>
            <a:r>
              <a:rPr lang="en-US" sz="2800" b="1" i="1" dirty="0" smtClean="0">
                <a:solidFill>
                  <a:srgbClr val="F26C00"/>
                </a:solidFill>
                <a:latin typeface="Arial Bold"/>
                <a:ea typeface="+mn-ea"/>
                <a:cs typeface="Arial Bold"/>
              </a:rPr>
              <a:t>Using history to predict the future</a:t>
            </a:r>
          </a:p>
          <a:p>
            <a:pPr marL="342900" indent="-342900" fontAlgn="auto">
              <a:spcBef>
                <a:spcPct val="20000"/>
              </a:spcBef>
              <a:spcAft>
                <a:spcPts val="0"/>
              </a:spcAft>
              <a:buFont typeface="Arial"/>
              <a:buNone/>
              <a:defRPr/>
            </a:pPr>
            <a:endParaRPr lang="en-US" sz="2400" dirty="0" smtClean="0">
              <a:solidFill>
                <a:schemeClr val="tx1">
                  <a:lumMod val="50000"/>
                  <a:lumOff val="50000"/>
                </a:schemeClr>
              </a:solidFill>
              <a:latin typeface="Arial"/>
              <a:ea typeface="+mn-ea"/>
              <a:cs typeface="Arial"/>
            </a:endParaRPr>
          </a:p>
          <a:p>
            <a:pPr marL="342900" indent="-342900" fontAlgn="auto">
              <a:spcBef>
                <a:spcPct val="20000"/>
              </a:spcBef>
              <a:spcAft>
                <a:spcPts val="0"/>
              </a:spcAft>
              <a:buFont typeface="Arial"/>
              <a:buNone/>
              <a:defRPr/>
            </a:pPr>
            <a:r>
              <a:rPr lang="en-US" sz="2400" dirty="0" smtClean="0">
                <a:solidFill>
                  <a:schemeClr val="tx1">
                    <a:lumMod val="50000"/>
                    <a:lumOff val="50000"/>
                  </a:schemeClr>
                </a:solidFill>
                <a:latin typeface="Arial"/>
                <a:ea typeface="+mn-ea"/>
                <a:cs typeface="Arial"/>
              </a:rPr>
              <a:t>Larry Freeman</a:t>
            </a:r>
            <a:endParaRPr lang="en-US" sz="2400" dirty="0">
              <a:solidFill>
                <a:schemeClr val="tx1">
                  <a:lumMod val="50000"/>
                  <a:lumOff val="50000"/>
                </a:schemeClr>
              </a:solidFill>
              <a:latin typeface="Arial"/>
              <a:ea typeface="+mn-ea"/>
              <a:cs typeface="Arial"/>
            </a:endParaRPr>
          </a:p>
          <a:p>
            <a:pPr marL="342900" indent="-342900" fontAlgn="auto">
              <a:spcBef>
                <a:spcPct val="20000"/>
              </a:spcBef>
              <a:spcAft>
                <a:spcPts val="0"/>
              </a:spcAft>
              <a:buFont typeface="Arial"/>
              <a:buNone/>
              <a:defRPr/>
            </a:pPr>
            <a:r>
              <a:rPr lang="en-US" dirty="0" smtClean="0">
                <a:solidFill>
                  <a:schemeClr val="tx1">
                    <a:lumMod val="50000"/>
                    <a:lumOff val="50000"/>
                  </a:schemeClr>
                </a:solidFill>
                <a:latin typeface="Arial"/>
                <a:ea typeface="+mn-ea"/>
                <a:cs typeface="Arial"/>
              </a:rPr>
              <a:t>Senior Technologist</a:t>
            </a:r>
          </a:p>
          <a:p>
            <a:pPr marL="342900" indent="-342900" fontAlgn="auto">
              <a:spcBef>
                <a:spcPct val="20000"/>
              </a:spcBef>
              <a:spcAft>
                <a:spcPts val="0"/>
              </a:spcAft>
              <a:buFont typeface="Arial"/>
              <a:buNone/>
              <a:defRPr/>
            </a:pPr>
            <a:r>
              <a:rPr lang="en-US" dirty="0" smtClean="0">
                <a:solidFill>
                  <a:schemeClr val="tx1">
                    <a:lumMod val="50000"/>
                    <a:lumOff val="50000"/>
                  </a:schemeClr>
                </a:solidFill>
                <a:latin typeface="Arial"/>
                <a:ea typeface="+mn-ea"/>
                <a:cs typeface="Arial"/>
              </a:rPr>
              <a:t>NetApp, Inc.</a:t>
            </a:r>
          </a:p>
          <a:p>
            <a:pPr marL="342900" indent="-342900" fontAlgn="auto">
              <a:spcBef>
                <a:spcPct val="20000"/>
              </a:spcBef>
              <a:spcAft>
                <a:spcPts val="0"/>
              </a:spcAft>
              <a:buFont typeface="Arial"/>
              <a:buNone/>
              <a:defRPr/>
            </a:pPr>
            <a:r>
              <a:rPr lang="en-US" dirty="0" smtClean="0">
                <a:solidFill>
                  <a:schemeClr val="tx1">
                    <a:lumMod val="50000"/>
                    <a:lumOff val="50000"/>
                  </a:schemeClr>
                </a:solidFill>
                <a:latin typeface="Arial"/>
                <a:ea typeface="+mn-ea"/>
                <a:cs typeface="Arial"/>
              </a:rPr>
              <a:t>September 6, 2012</a:t>
            </a:r>
            <a:endParaRPr lang="en-US" dirty="0">
              <a:solidFill>
                <a:schemeClr val="tx1">
                  <a:lumMod val="50000"/>
                  <a:lumOff val="50000"/>
                </a:schemeClr>
              </a:solidFill>
              <a:latin typeface="Arial"/>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Quote </a:t>
            </a:r>
            <a:r>
              <a:rPr lang="en-US" dirty="0"/>
              <a:t>F</a:t>
            </a:r>
            <a:r>
              <a:rPr lang="en-US" dirty="0" smtClean="0"/>
              <a:t>rom the </a:t>
            </a:r>
            <a:r>
              <a:rPr lang="en-US" dirty="0"/>
              <a:t>B</a:t>
            </a:r>
            <a:r>
              <a:rPr lang="en-US" dirty="0" smtClean="0"/>
              <a:t>ook</a:t>
            </a:r>
            <a:endParaRPr lang="en-US" dirty="0"/>
          </a:p>
        </p:txBody>
      </p:sp>
      <p:sp>
        <p:nvSpPr>
          <p:cNvPr id="3" name="Content Placeholder 2"/>
          <p:cNvSpPr>
            <a:spLocks noGrp="1"/>
          </p:cNvSpPr>
          <p:nvPr>
            <p:ph idx="1"/>
          </p:nvPr>
        </p:nvSpPr>
        <p:spPr/>
        <p:txBody>
          <a:bodyPr/>
          <a:lstStyle/>
          <a:p>
            <a:pPr marL="0" indent="0"/>
            <a:r>
              <a:rPr lang="en-US" i="1" dirty="0" smtClean="0"/>
              <a:t>Looking </a:t>
            </a:r>
            <a:r>
              <a:rPr lang="en-US" i="1" dirty="0"/>
              <a:t>back, I am sure if I tried to convince anyone in Raytheon’s 1980 </a:t>
            </a:r>
            <a:r>
              <a:rPr lang="en-US" i="1" dirty="0" smtClean="0"/>
              <a:t>[10GB] data </a:t>
            </a:r>
            <a:r>
              <a:rPr lang="en-US" i="1" dirty="0"/>
              <a:t>center that they might someday be responsible for managing 100TB, they would have revoked my access badge. After all, this was 10,000 times more storage than they were used to seeing. But, here we are in 2010 and 100TB is a reality. Reasonable discussions are being held today as to whether or not we will see data grow again by a factor of 10,000 over the next 30 years</a:t>
            </a:r>
            <a:r>
              <a:rPr lang="en-US" i="1" dirty="0" smtClean="0"/>
              <a:t>.</a:t>
            </a:r>
            <a:endParaRPr lang="en-US" i="1" dirty="0"/>
          </a:p>
          <a:p>
            <a:endParaRPr lang="en-US" i="1" dirty="0" smtClean="0"/>
          </a:p>
          <a:p>
            <a:r>
              <a:rPr lang="en-US" i="1" dirty="0" smtClean="0"/>
              <a:t>The </a:t>
            </a:r>
            <a:r>
              <a:rPr lang="en-US" i="1" dirty="0"/>
              <a:t>questions I, therefore, leave you with are:</a:t>
            </a:r>
          </a:p>
          <a:p>
            <a:pPr lvl="0">
              <a:buFont typeface="Arial" pitchFamily="34" charset="0"/>
              <a:buChar char="•"/>
            </a:pPr>
            <a:r>
              <a:rPr lang="en-US" i="1" dirty="0"/>
              <a:t>How long will this data growth continue?</a:t>
            </a:r>
          </a:p>
          <a:p>
            <a:pPr lvl="0">
              <a:buFont typeface="Arial" pitchFamily="34" charset="0"/>
              <a:buChar char="•"/>
            </a:pPr>
            <a:r>
              <a:rPr lang="en-US" i="1" dirty="0"/>
              <a:t>What will drive data growth over the next 30 years? </a:t>
            </a:r>
          </a:p>
          <a:p>
            <a:pPr lvl="0">
              <a:buFont typeface="Arial" pitchFamily="34" charset="0"/>
              <a:buChar char="•"/>
            </a:pPr>
            <a:r>
              <a:rPr lang="en-US" i="1" dirty="0"/>
              <a:t>At what rate will it grow</a:t>
            </a:r>
            <a:r>
              <a:rPr lang="en-US" i="1" dirty="0" smtClean="0"/>
              <a:t>?</a:t>
            </a:r>
            <a:endParaRPr lang="en-US" i="1" dirty="0"/>
          </a:p>
          <a:p>
            <a:endParaRPr lang="en-US" dirty="0"/>
          </a:p>
        </p:txBody>
      </p:sp>
    </p:spTree>
    <p:extLst>
      <p:ext uri="{BB962C8B-B14F-4D97-AF65-F5344CB8AC3E}">
        <p14:creationId xmlns:p14="http://schemas.microsoft.com/office/powerpoint/2010/main" val="30675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 San Diego Data Growth Research</a:t>
            </a:r>
            <a:endParaRPr lang="en-US" dirty="0"/>
          </a:p>
        </p:txBody>
      </p:sp>
      <p:sp>
        <p:nvSpPr>
          <p:cNvPr id="3" name="Content Placeholder 2"/>
          <p:cNvSpPr>
            <a:spLocks noGrp="1"/>
          </p:cNvSpPr>
          <p:nvPr>
            <p:ph idx="1"/>
          </p:nvPr>
        </p:nvSpPr>
        <p:spPr>
          <a:xfrm>
            <a:off x="4019147" y="1600200"/>
            <a:ext cx="4667653" cy="4779335"/>
          </a:xfrm>
        </p:spPr>
        <p:txBody>
          <a:bodyPr/>
          <a:lstStyle/>
          <a:p>
            <a:pPr marL="0" indent="0"/>
            <a:r>
              <a:rPr lang="en-US" i="1" dirty="0" smtClean="0"/>
              <a:t>“Our </a:t>
            </a:r>
            <a:r>
              <a:rPr lang="en-US" i="1" dirty="0"/>
              <a:t>motivation in researching data and data growth are several: first, we appear to be at a critical inflection point in our understanding of how Moore’s Law improvements in compute, network and storage capacities are ushering in new paradigms in data intensive computing. </a:t>
            </a:r>
            <a:endParaRPr lang="en-US" i="1" dirty="0" smtClean="0"/>
          </a:p>
          <a:p>
            <a:pPr marL="0" indent="0"/>
            <a:r>
              <a:rPr lang="en-US" i="1" dirty="0" smtClean="0"/>
              <a:t>Secondly</a:t>
            </a:r>
            <a:r>
              <a:rPr lang="en-US" i="1" dirty="0"/>
              <a:t>, we need more and better use case analyses of how companies are leveraging the opportunities in data growth – where is the value in all of this data? More and better recording and analysis of emerging, successful practices is important</a:t>
            </a:r>
            <a:r>
              <a:rPr lang="en-US" i="1" dirty="0" smtClean="0"/>
              <a:t>.”</a:t>
            </a:r>
            <a:endParaRPr lang="en-US" i="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63530" y="1734508"/>
            <a:ext cx="3112886" cy="128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14170" y="4509053"/>
            <a:ext cx="2743196" cy="646331"/>
          </a:xfrm>
          <a:prstGeom prst="rect">
            <a:avLst/>
          </a:prstGeom>
        </p:spPr>
        <p:txBody>
          <a:bodyPr wrap="square">
            <a:spAutoFit/>
          </a:bodyPr>
          <a:lstStyle/>
          <a:p>
            <a:r>
              <a:rPr lang="en-US" b="1" dirty="0" err="1"/>
              <a:t>Chaitan</a:t>
            </a:r>
            <a:r>
              <a:rPr lang="en-US" b="1" dirty="0"/>
              <a:t> </a:t>
            </a:r>
            <a:r>
              <a:rPr lang="en-US" b="1" dirty="0" err="1"/>
              <a:t>Baru</a:t>
            </a:r>
            <a:r>
              <a:rPr lang="en-US" b="1" dirty="0"/>
              <a:t>, PhD</a:t>
            </a:r>
            <a:r>
              <a:rPr lang="en-US" dirty="0"/>
              <a:t/>
            </a:r>
            <a:br>
              <a:rPr lang="en-US" dirty="0"/>
            </a:br>
            <a:r>
              <a:rPr lang="en-US" i="1" dirty="0"/>
              <a:t>Distinguished </a:t>
            </a:r>
            <a:r>
              <a:rPr lang="en-US" i="1" dirty="0" smtClean="0"/>
              <a:t>Scientist</a:t>
            </a:r>
            <a:endParaRPr lang="en-US" dirty="0"/>
          </a:p>
        </p:txBody>
      </p:sp>
      <p:sp>
        <p:nvSpPr>
          <p:cNvPr id="5" name="Rectangle 4"/>
          <p:cNvSpPr/>
          <p:nvPr/>
        </p:nvSpPr>
        <p:spPr>
          <a:xfrm>
            <a:off x="1414170" y="3477968"/>
            <a:ext cx="2604977" cy="646331"/>
          </a:xfrm>
          <a:prstGeom prst="rect">
            <a:avLst/>
          </a:prstGeom>
        </p:spPr>
        <p:txBody>
          <a:bodyPr wrap="square">
            <a:spAutoFit/>
          </a:bodyPr>
          <a:lstStyle/>
          <a:p>
            <a:r>
              <a:rPr lang="en-US" b="1" dirty="0"/>
              <a:t>James Short, </a:t>
            </a:r>
            <a:r>
              <a:rPr lang="en-US" b="1" dirty="0" smtClean="0"/>
              <a:t>PhD</a:t>
            </a:r>
            <a:endParaRPr lang="en-US" dirty="0" smtClean="0"/>
          </a:p>
          <a:p>
            <a:r>
              <a:rPr lang="en-US" i="1" dirty="0" smtClean="0"/>
              <a:t>Principal Investigator</a:t>
            </a:r>
            <a:endParaRPr lang="en-US" dirty="0"/>
          </a:p>
        </p:txBody>
      </p:sp>
      <p:pic>
        <p:nvPicPr>
          <p:cNvPr id="1028" name="Picture 4" descr="http://clds.ucsd.edu/sites/clds.sdsc.edu/files/bio/Baru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30" y="4430159"/>
            <a:ext cx="6667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lds.ucsd.edu/sites/clds.sdsc.edu/files/bio/jshort_thum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30" y="3385620"/>
            <a:ext cx="666750" cy="8191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01718" y="5423997"/>
            <a:ext cx="2236510" cy="369332"/>
          </a:xfrm>
          <a:prstGeom prst="rect">
            <a:avLst/>
          </a:prstGeom>
        </p:spPr>
        <p:txBody>
          <a:bodyPr wrap="none">
            <a:spAutoFit/>
          </a:bodyPr>
          <a:lstStyle/>
          <a:p>
            <a:r>
              <a:rPr lang="en-US" dirty="0">
                <a:hlinkClick r:id="rId5"/>
              </a:rPr>
              <a:t>http://clds.ucsd.edu</a:t>
            </a:r>
            <a:r>
              <a:rPr lang="en-US" dirty="0" smtClean="0">
                <a:hlinkClick r:id="rId5"/>
              </a:rPr>
              <a:t>/</a:t>
            </a:r>
            <a:endParaRPr lang="en-US" dirty="0" smtClean="0"/>
          </a:p>
        </p:txBody>
      </p:sp>
    </p:spTree>
    <p:extLst>
      <p:ext uri="{BB962C8B-B14F-4D97-AF65-F5344CB8AC3E}">
        <p14:creationId xmlns:p14="http://schemas.microsoft.com/office/powerpoint/2010/main" val="38498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Taxonomy Model</a:t>
            </a:r>
            <a:endParaRPr lang="en-US" dirty="0"/>
          </a:p>
        </p:txBody>
      </p:sp>
      <p:sp>
        <p:nvSpPr>
          <p:cNvPr id="5" name="Content Placeholder 4"/>
          <p:cNvSpPr>
            <a:spLocks noGrp="1"/>
          </p:cNvSpPr>
          <p:nvPr>
            <p:ph idx="1"/>
          </p:nvPr>
        </p:nvSpPr>
        <p:spPr>
          <a:xfrm>
            <a:off x="457200" y="4353776"/>
            <a:ext cx="8229600" cy="2344735"/>
          </a:xfrm>
        </p:spPr>
        <p:txBody>
          <a:bodyPr/>
          <a:lstStyle/>
          <a:p>
            <a:r>
              <a:rPr lang="en-US" dirty="0" smtClean="0"/>
              <a:t>Data exists in 3 states:</a:t>
            </a:r>
          </a:p>
          <a:p>
            <a:pPr lvl="1">
              <a:buFont typeface="Arial" pitchFamily="34" charset="0"/>
              <a:buChar char="•"/>
            </a:pPr>
            <a:r>
              <a:rPr lang="en-US" sz="1800" dirty="0" smtClean="0"/>
              <a:t>Creation, Consumption, Persistence</a:t>
            </a:r>
          </a:p>
          <a:p>
            <a:pPr marL="0" indent="0"/>
            <a:r>
              <a:rPr lang="en-US" dirty="0" smtClean="0"/>
              <a:t>Clues in determining the value of data:</a:t>
            </a:r>
          </a:p>
          <a:p>
            <a:pPr lvl="1">
              <a:buFont typeface="Arial" pitchFamily="34" charset="0"/>
              <a:buChar char="•"/>
            </a:pPr>
            <a:r>
              <a:rPr lang="en-US" sz="1800" dirty="0" smtClean="0"/>
              <a:t>The creation </a:t>
            </a:r>
            <a:r>
              <a:rPr lang="en-US" sz="1800" dirty="0" smtClean="0"/>
              <a:t>point</a:t>
            </a:r>
            <a:endParaRPr lang="en-US" sz="1800" dirty="0" smtClean="0"/>
          </a:p>
          <a:p>
            <a:pPr lvl="1">
              <a:buFont typeface="Arial" pitchFamily="34" charset="0"/>
              <a:buChar char="•"/>
            </a:pPr>
            <a:r>
              <a:rPr lang="en-US" sz="1800" dirty="0" smtClean="0"/>
              <a:t>The time spent in consumptive state</a:t>
            </a:r>
          </a:p>
          <a:p>
            <a:pPr lvl="1">
              <a:buFont typeface="Arial" pitchFamily="34" charset="0"/>
              <a:buChar char="•"/>
            </a:pPr>
            <a:r>
              <a:rPr lang="en-US" sz="1800" dirty="0" smtClean="0"/>
              <a:t>The time spent transiting in consumptive and persistence states</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84790" y="1390984"/>
            <a:ext cx="7529623" cy="298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63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Enterprise Data Growth Index (DGI)</a:t>
            </a:r>
            <a:endParaRPr lang="en-US" dirty="0"/>
          </a:p>
        </p:txBody>
      </p:sp>
      <p:sp>
        <p:nvSpPr>
          <p:cNvPr id="3" name="Content Placeholder 2"/>
          <p:cNvSpPr>
            <a:spLocks noGrp="1"/>
          </p:cNvSpPr>
          <p:nvPr>
            <p:ph idx="1"/>
          </p:nvPr>
        </p:nvSpPr>
        <p:spPr>
          <a:xfrm>
            <a:off x="457200" y="4206100"/>
            <a:ext cx="8229600" cy="2090191"/>
          </a:xfrm>
        </p:spPr>
        <p:txBody>
          <a:bodyPr/>
          <a:lstStyle/>
          <a:p>
            <a:r>
              <a:rPr lang="en-US" dirty="0" smtClean="0"/>
              <a:t>Examines data value from multiple perspectives:</a:t>
            </a:r>
          </a:p>
          <a:p>
            <a:pPr lvl="1">
              <a:buFont typeface="Arial" pitchFamily="34" charset="0"/>
              <a:buChar char="•"/>
            </a:pPr>
            <a:r>
              <a:rPr lang="en-US" dirty="0" smtClean="0"/>
              <a:t>Large datasets that are never accessed?</a:t>
            </a:r>
          </a:p>
          <a:p>
            <a:pPr lvl="1">
              <a:buFont typeface="Arial" pitchFamily="34" charset="0"/>
              <a:buChar char="•"/>
            </a:pPr>
            <a:r>
              <a:rPr lang="en-US" dirty="0" smtClean="0"/>
              <a:t>Small datasets that are continuously computed?</a:t>
            </a:r>
          </a:p>
          <a:p>
            <a:pPr lvl="1">
              <a:buFont typeface="Arial" pitchFamily="34" charset="0"/>
              <a:buChar char="•"/>
            </a:pPr>
            <a:r>
              <a:rPr lang="en-US" dirty="0" smtClean="0"/>
              <a:t>Very active traffic on a small amount of data?</a:t>
            </a:r>
          </a:p>
          <a:p>
            <a:r>
              <a:rPr lang="en-US" dirty="0" smtClean="0"/>
              <a:t>Tools do not currently exist that place relative value on data</a:t>
            </a:r>
          </a:p>
          <a:p>
            <a:r>
              <a:rPr lang="en-US" dirty="0" smtClean="0"/>
              <a:t>The DGI could be of great use as a business investment tool</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74" y="1397680"/>
            <a:ext cx="7837104" cy="268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87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sz="2800" dirty="0" smtClean="0"/>
              <a:t>Taxonomy refinement</a:t>
            </a:r>
          </a:p>
          <a:p>
            <a:r>
              <a:rPr lang="en-US" sz="2800" dirty="0" smtClean="0"/>
              <a:t>Sponsor review</a:t>
            </a:r>
          </a:p>
          <a:p>
            <a:r>
              <a:rPr lang="en-US" sz="2800" dirty="0" smtClean="0"/>
              <a:t>Use </a:t>
            </a:r>
            <a:r>
              <a:rPr lang="en-US" sz="2800" dirty="0"/>
              <a:t>c</a:t>
            </a:r>
            <a:r>
              <a:rPr lang="en-US" sz="2800" dirty="0" smtClean="0"/>
              <a:t>ase studies</a:t>
            </a:r>
          </a:p>
          <a:p>
            <a:r>
              <a:rPr lang="en-US" sz="2800" dirty="0" smtClean="0"/>
              <a:t>Published findings</a:t>
            </a:r>
          </a:p>
          <a:p>
            <a:endParaRPr lang="en-US" sz="2800" dirty="0"/>
          </a:p>
          <a:p>
            <a:r>
              <a:rPr lang="en-US" sz="2800" dirty="0" smtClean="0"/>
              <a:t>Further research:</a:t>
            </a:r>
          </a:p>
          <a:p>
            <a:pPr marL="857250" lvl="1" indent="-457200">
              <a:buFont typeface="Arial" pitchFamily="34" charset="0"/>
              <a:buChar char="•"/>
            </a:pPr>
            <a:r>
              <a:rPr lang="en-US" sz="2400" dirty="0" smtClean="0"/>
              <a:t>Industry-specific</a:t>
            </a:r>
          </a:p>
          <a:p>
            <a:pPr marL="857250" lvl="1" indent="-457200">
              <a:buFont typeface="Arial" pitchFamily="34" charset="0"/>
              <a:buChar char="•"/>
            </a:pPr>
            <a:r>
              <a:rPr lang="en-US" sz="2400" dirty="0" smtClean="0"/>
              <a:t>Workload-specific</a:t>
            </a:r>
            <a:endParaRPr lang="en-US" sz="2400" dirty="0"/>
          </a:p>
        </p:txBody>
      </p:sp>
    </p:spTree>
    <p:extLst>
      <p:ext uri="{BB962C8B-B14F-4D97-AF65-F5344CB8AC3E}">
        <p14:creationId xmlns:p14="http://schemas.microsoft.com/office/powerpoint/2010/main" val="109268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52477"/>
          </a:xfrm>
        </p:spPr>
        <p:txBody>
          <a:bodyPr/>
          <a:lstStyle/>
          <a:p>
            <a:r>
              <a:rPr lang="en-US" dirty="0" smtClean="0"/>
              <a:t>Questions/Comments?</a:t>
            </a:r>
            <a:br>
              <a:rPr lang="en-US" dirty="0" smtClean="0"/>
            </a:br>
            <a:r>
              <a:rPr lang="en-US" sz="3200" dirty="0" smtClean="0">
                <a:hlinkClick r:id="rId3"/>
              </a:rPr>
              <a:t>larry.freeman@netapp.com</a:t>
            </a:r>
            <a:r>
              <a:rPr lang="en-US" sz="3200" dirty="0" smtClean="0"/>
              <a:t/>
            </a:r>
            <a:br>
              <a:rPr lang="en-US" sz="3200" dirty="0" smtClean="0"/>
            </a:br>
            <a:r>
              <a:rPr lang="en-US" sz="3200" dirty="0" smtClean="0">
                <a:hlinkClick r:id="rId4"/>
              </a:rPr>
              <a:t>jshort@ucsd.edu</a:t>
            </a:r>
            <a:r>
              <a:rPr lang="en-US" sz="3200" dirty="0" smtClean="0"/>
              <a:t/>
            </a:r>
            <a:br>
              <a:rPr lang="en-US" sz="3200" dirty="0" smtClean="0"/>
            </a:br>
            <a:endParaRPr lang="en-US" dirty="0"/>
          </a:p>
        </p:txBody>
      </p:sp>
    </p:spTree>
    <p:extLst>
      <p:ext uri="{BB962C8B-B14F-4D97-AF65-F5344CB8AC3E}">
        <p14:creationId xmlns:p14="http://schemas.microsoft.com/office/powerpoint/2010/main" val="115623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248150" y="1657350"/>
            <a:ext cx="4191000" cy="4892306"/>
          </a:xfrm>
        </p:spPr>
        <p:txBody>
          <a:bodyPr/>
          <a:lstStyle/>
          <a:p>
            <a:pPr>
              <a:buFont typeface="Arial" pitchFamily="34" charset="0"/>
              <a:buChar char="•"/>
            </a:pPr>
            <a:r>
              <a:rPr lang="en-US" dirty="0" smtClean="0"/>
              <a:t>30-year view of data storage from an industry observer</a:t>
            </a:r>
          </a:p>
          <a:p>
            <a:pPr>
              <a:buFont typeface="Arial" pitchFamily="34" charset="0"/>
              <a:buChar char="•"/>
            </a:pPr>
            <a:r>
              <a:rPr lang="en-US" dirty="0" smtClean="0"/>
              <a:t>The storage brain has evolved much like the human brain</a:t>
            </a:r>
          </a:p>
          <a:p>
            <a:pPr>
              <a:buFont typeface="Arial" pitchFamily="34" charset="0"/>
              <a:buChar char="•"/>
            </a:pPr>
            <a:r>
              <a:rPr lang="en-US" dirty="0" smtClean="0"/>
              <a:t>Increasingly complex and sophisticated</a:t>
            </a:r>
          </a:p>
          <a:p>
            <a:pPr>
              <a:buFont typeface="Arial" pitchFamily="34" charset="0"/>
              <a:buChar char="•"/>
            </a:pPr>
            <a:r>
              <a:rPr lang="en-US" dirty="0" smtClean="0"/>
              <a:t>Many functions have become autonomic:</a:t>
            </a:r>
          </a:p>
          <a:p>
            <a:pPr lvl="1">
              <a:buFont typeface="Arial" pitchFamily="34" charset="0"/>
              <a:buChar char="•"/>
            </a:pPr>
            <a:r>
              <a:rPr lang="en-US" dirty="0" smtClean="0"/>
              <a:t>Self-governing</a:t>
            </a:r>
          </a:p>
          <a:p>
            <a:pPr lvl="1">
              <a:buFont typeface="Arial" pitchFamily="34" charset="0"/>
              <a:buChar char="•"/>
            </a:pPr>
            <a:r>
              <a:rPr lang="en-US" dirty="0" smtClean="0"/>
              <a:t>Self-learning</a:t>
            </a:r>
          </a:p>
          <a:p>
            <a:pPr lvl="1">
              <a:buFont typeface="Arial" pitchFamily="34" charset="0"/>
              <a:buChar char="•"/>
            </a:pPr>
            <a:r>
              <a:rPr lang="en-US" dirty="0" smtClean="0"/>
              <a:t>Self-healing</a:t>
            </a:r>
          </a:p>
          <a:p>
            <a:pPr>
              <a:buFont typeface="Arial" pitchFamily="34" charset="0"/>
              <a:buChar char="•"/>
            </a:pPr>
            <a:r>
              <a:rPr lang="en-US" dirty="0" smtClean="0"/>
              <a:t>This book discusses the reasons behind technologies that succeeded, any many that failed</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92" y="1600200"/>
            <a:ext cx="2926065" cy="4525963"/>
          </a:xfrm>
          <a:prstGeom prst="rect">
            <a:avLst/>
          </a:prstGeom>
        </p:spPr>
      </p:pic>
    </p:spTree>
    <p:extLst>
      <p:ext uri="{BB962C8B-B14F-4D97-AF65-F5344CB8AC3E}">
        <p14:creationId xmlns:p14="http://schemas.microsoft.com/office/powerpoint/2010/main" val="348883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Data Center</a:t>
            </a:r>
            <a:endParaRPr lang="en-US" dirty="0"/>
          </a:p>
        </p:txBody>
      </p:sp>
      <p:sp>
        <p:nvSpPr>
          <p:cNvPr id="3" name="Content Placeholder 2"/>
          <p:cNvSpPr>
            <a:spLocks noGrp="1"/>
          </p:cNvSpPr>
          <p:nvPr>
            <p:ph idx="1"/>
          </p:nvPr>
        </p:nvSpPr>
        <p:spPr>
          <a:xfrm>
            <a:off x="4552950" y="1600200"/>
            <a:ext cx="4133850" cy="4525963"/>
          </a:xfrm>
        </p:spPr>
        <p:txBody>
          <a:bodyPr/>
          <a:lstStyle/>
          <a:p>
            <a:pPr>
              <a:buFont typeface="Arial" pitchFamily="34" charset="0"/>
              <a:buChar char="•"/>
            </a:pPr>
            <a:r>
              <a:rPr lang="en-US" dirty="0" smtClean="0"/>
              <a:t>No longer a “Computer Room”</a:t>
            </a:r>
          </a:p>
          <a:p>
            <a:pPr>
              <a:buFont typeface="Arial" pitchFamily="34" charset="0"/>
              <a:buChar char="•"/>
            </a:pPr>
            <a:r>
              <a:rPr lang="en-US" dirty="0" smtClean="0"/>
              <a:t>Highly </a:t>
            </a:r>
            <a:r>
              <a:rPr lang="en-US" dirty="0"/>
              <a:t>v</a:t>
            </a:r>
            <a:r>
              <a:rPr lang="en-US" dirty="0" smtClean="0"/>
              <a:t>irtualized</a:t>
            </a:r>
          </a:p>
          <a:p>
            <a:pPr lvl="1">
              <a:buFont typeface="Arial" pitchFamily="34" charset="0"/>
              <a:buChar char="•"/>
            </a:pPr>
            <a:r>
              <a:rPr lang="en-US" dirty="0" smtClean="0"/>
              <a:t>A pool of shared resources</a:t>
            </a:r>
          </a:p>
          <a:p>
            <a:pPr lvl="1">
              <a:buFont typeface="Arial" pitchFamily="34" charset="0"/>
              <a:buChar char="•"/>
            </a:pPr>
            <a:r>
              <a:rPr lang="en-US" dirty="0" smtClean="0"/>
              <a:t>Nothing is “real”</a:t>
            </a:r>
            <a:endParaRPr lang="en-US" dirty="0"/>
          </a:p>
          <a:p>
            <a:pPr>
              <a:buFont typeface="Arial" pitchFamily="34" charset="0"/>
              <a:buChar char="•"/>
            </a:pPr>
            <a:r>
              <a:rPr lang="en-US" dirty="0" smtClean="0"/>
              <a:t>Three </a:t>
            </a:r>
            <a:r>
              <a:rPr lang="en-US" dirty="0" smtClean="0"/>
              <a:t>infrastructures </a:t>
            </a:r>
            <a:r>
              <a:rPr lang="en-US" dirty="0" smtClean="0"/>
              <a:t>are emerging:</a:t>
            </a:r>
          </a:p>
          <a:p>
            <a:pPr lvl="1">
              <a:buFont typeface="Arial" pitchFamily="34" charset="0"/>
              <a:buChar char="•"/>
            </a:pPr>
            <a:r>
              <a:rPr lang="en-US" dirty="0" smtClean="0"/>
              <a:t>Compute</a:t>
            </a:r>
          </a:p>
          <a:p>
            <a:pPr lvl="1">
              <a:buFont typeface="Arial" pitchFamily="34" charset="0"/>
              <a:buChar char="•"/>
            </a:pPr>
            <a:r>
              <a:rPr lang="en-US" dirty="0" smtClean="0"/>
              <a:t>Storage</a:t>
            </a:r>
          </a:p>
          <a:p>
            <a:pPr lvl="1">
              <a:buFont typeface="Arial" pitchFamily="34" charset="0"/>
              <a:buChar char="•"/>
            </a:pPr>
            <a:r>
              <a:rPr lang="en-US" dirty="0" smtClean="0"/>
              <a:t>Networking</a:t>
            </a:r>
          </a:p>
          <a:p>
            <a:pPr>
              <a:buFont typeface="Arial" pitchFamily="34" charset="0"/>
              <a:buChar char="•"/>
            </a:pPr>
            <a:r>
              <a:rPr lang="en-US" dirty="0" smtClean="0"/>
              <a:t>Storing data in the cloud makes things easier, and harder</a:t>
            </a:r>
          </a:p>
        </p:txBody>
      </p:sp>
      <p:pic>
        <p:nvPicPr>
          <p:cNvPr id="10244" name="Picture 4" descr="http://www.datacenterknowledge.com/wp-content/uploads/2010/07/coldroom-1stflo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3581400"/>
            <a:ext cx="4114553"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ts3.mm.bing.net/images/thumbnail.aspx?q=4938165096089434&amp;id=4ad0888e59d7beacf14a1822f71eaeb6"/>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066800" y="1533525"/>
            <a:ext cx="258267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1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Growth 1980-2010 (Observed)</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24425178"/>
              </p:ext>
            </p:extLst>
          </p:nvPr>
        </p:nvGraphicFramePr>
        <p:xfrm>
          <a:off x="928687" y="1621631"/>
          <a:ext cx="7286625" cy="36147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558183" y="5344877"/>
            <a:ext cx="1672253" cy="923330"/>
          </a:xfrm>
          <a:prstGeom prst="rect">
            <a:avLst/>
          </a:prstGeom>
          <a:noFill/>
        </p:spPr>
        <p:txBody>
          <a:bodyPr wrap="none" rtlCol="0">
            <a:spAutoFit/>
          </a:bodyPr>
          <a:lstStyle/>
          <a:p>
            <a:r>
              <a:rPr lang="en-US" dirty="0" smtClean="0"/>
              <a:t>1980 – 10GB</a:t>
            </a:r>
          </a:p>
          <a:p>
            <a:r>
              <a:rPr lang="en-US" dirty="0" smtClean="0"/>
              <a:t>1988 – 100GB</a:t>
            </a:r>
          </a:p>
          <a:p>
            <a:r>
              <a:rPr lang="en-US" dirty="0" smtClean="0"/>
              <a:t>1995 – 1TB</a:t>
            </a:r>
            <a:endParaRPr lang="en-US" dirty="0"/>
          </a:p>
        </p:txBody>
      </p:sp>
      <p:sp>
        <p:nvSpPr>
          <p:cNvPr id="6" name="TextBox 5"/>
          <p:cNvSpPr txBox="1"/>
          <p:nvPr/>
        </p:nvSpPr>
        <p:spPr>
          <a:xfrm>
            <a:off x="5051012" y="5344877"/>
            <a:ext cx="1569660" cy="923330"/>
          </a:xfrm>
          <a:prstGeom prst="rect">
            <a:avLst/>
          </a:prstGeom>
          <a:noFill/>
        </p:spPr>
        <p:txBody>
          <a:bodyPr wrap="none" rtlCol="0">
            <a:spAutoFit/>
          </a:bodyPr>
          <a:lstStyle/>
          <a:p>
            <a:r>
              <a:rPr lang="en-US" dirty="0" smtClean="0"/>
              <a:t>2003 – 10TB</a:t>
            </a:r>
          </a:p>
          <a:p>
            <a:r>
              <a:rPr lang="en-US" dirty="0" smtClean="0"/>
              <a:t>2008 – 50TB </a:t>
            </a:r>
          </a:p>
          <a:p>
            <a:r>
              <a:rPr lang="en-US" dirty="0" smtClean="0"/>
              <a:t>2010– 100TB</a:t>
            </a:r>
            <a:endParaRPr lang="en-US" dirty="0"/>
          </a:p>
        </p:txBody>
      </p:sp>
    </p:spTree>
    <p:extLst>
      <p:ext uri="{BB962C8B-B14F-4D97-AF65-F5344CB8AC3E}">
        <p14:creationId xmlns:p14="http://schemas.microsoft.com/office/powerpoint/2010/main" val="243692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Growth Projection 2010-2040 (Historic)</a:t>
            </a:r>
            <a:endParaRPr lang="en-US" dirty="0"/>
          </a:p>
        </p:txBody>
      </p:sp>
      <p:sp>
        <p:nvSpPr>
          <p:cNvPr id="5" name="TextBox 4"/>
          <p:cNvSpPr txBox="1"/>
          <p:nvPr/>
        </p:nvSpPr>
        <p:spPr>
          <a:xfrm>
            <a:off x="2558183" y="5344877"/>
            <a:ext cx="1672253" cy="923330"/>
          </a:xfrm>
          <a:prstGeom prst="rect">
            <a:avLst/>
          </a:prstGeom>
          <a:noFill/>
        </p:spPr>
        <p:txBody>
          <a:bodyPr wrap="none" rtlCol="0">
            <a:spAutoFit/>
          </a:bodyPr>
          <a:lstStyle/>
          <a:p>
            <a:r>
              <a:rPr lang="en-US" dirty="0" smtClean="0"/>
              <a:t>2010 – 100TB</a:t>
            </a:r>
          </a:p>
          <a:p>
            <a:r>
              <a:rPr lang="en-US" dirty="0" smtClean="0"/>
              <a:t>2018– 1PB</a:t>
            </a:r>
          </a:p>
          <a:p>
            <a:r>
              <a:rPr lang="en-US" dirty="0" smtClean="0"/>
              <a:t>2025– 10PB</a:t>
            </a:r>
            <a:endParaRPr lang="en-US" dirty="0"/>
          </a:p>
        </p:txBody>
      </p:sp>
      <p:sp>
        <p:nvSpPr>
          <p:cNvPr id="6" name="TextBox 5"/>
          <p:cNvSpPr txBox="1"/>
          <p:nvPr/>
        </p:nvSpPr>
        <p:spPr>
          <a:xfrm>
            <a:off x="5051012" y="5344877"/>
            <a:ext cx="3164300" cy="923330"/>
          </a:xfrm>
          <a:prstGeom prst="rect">
            <a:avLst/>
          </a:prstGeom>
          <a:noFill/>
        </p:spPr>
        <p:txBody>
          <a:bodyPr wrap="square" rtlCol="0">
            <a:spAutoFit/>
          </a:bodyPr>
          <a:lstStyle/>
          <a:p>
            <a:r>
              <a:rPr lang="en-US" dirty="0" smtClean="0"/>
              <a:t>2031– 50PB</a:t>
            </a:r>
          </a:p>
          <a:p>
            <a:r>
              <a:rPr lang="en-US" dirty="0" smtClean="0"/>
              <a:t>2035 – 100PB </a:t>
            </a:r>
          </a:p>
          <a:p>
            <a:r>
              <a:rPr lang="en-US" dirty="0" smtClean="0"/>
              <a:t>2040– 1,000PB (1 Exabyte)</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155115949"/>
              </p:ext>
            </p:extLst>
          </p:nvPr>
        </p:nvGraphicFramePr>
        <p:xfrm>
          <a:off x="928687" y="1621631"/>
          <a:ext cx="7286625" cy="3614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781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Growth Projection 2010-2040 (Current)</a:t>
            </a:r>
            <a:endParaRPr lang="en-US" dirty="0"/>
          </a:p>
        </p:txBody>
      </p:sp>
      <p:sp>
        <p:nvSpPr>
          <p:cNvPr id="5" name="Rectangle 4"/>
          <p:cNvSpPr/>
          <p:nvPr/>
        </p:nvSpPr>
        <p:spPr>
          <a:xfrm>
            <a:off x="2884720" y="5356158"/>
            <a:ext cx="3439885" cy="369332"/>
          </a:xfrm>
          <a:prstGeom prst="rect">
            <a:avLst/>
          </a:prstGeom>
        </p:spPr>
        <p:txBody>
          <a:bodyPr wrap="square">
            <a:spAutoFit/>
          </a:bodyPr>
          <a:lstStyle/>
          <a:p>
            <a:pPr algn="ctr"/>
            <a:r>
              <a:rPr lang="en-US" dirty="0" smtClean="0"/>
              <a:t>2040 – 19 Exabytes Online??</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911730723"/>
              </p:ext>
            </p:extLst>
          </p:nvPr>
        </p:nvGraphicFramePr>
        <p:xfrm>
          <a:off x="928687" y="1621631"/>
          <a:ext cx="7286625" cy="3614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588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Evolution of Storage Devices</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98706" y="1446080"/>
            <a:ext cx="801303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56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Evolution of Data Applications</a:t>
            </a:r>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28650" y="1551214"/>
            <a:ext cx="802005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74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Ten Storage Innovations (1980-2010)</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55234863"/>
              </p:ext>
            </p:extLst>
          </p:nvPr>
        </p:nvGraphicFramePr>
        <p:xfrm>
          <a:off x="1988289" y="1376557"/>
          <a:ext cx="6556122" cy="5364480"/>
        </p:xfrm>
        <a:graphic>
          <a:graphicData uri="http://schemas.openxmlformats.org/drawingml/2006/table">
            <a:tbl>
              <a:tblPr/>
              <a:tblGrid>
                <a:gridCol w="694064"/>
                <a:gridCol w="2699139"/>
                <a:gridCol w="3162919"/>
              </a:tblGrid>
              <a:tr h="218604">
                <a:tc>
                  <a:txBody>
                    <a:bodyPr/>
                    <a:lstStyle/>
                    <a:p>
                      <a:pPr marL="0" marR="0" algn="ctr">
                        <a:spcBef>
                          <a:spcPts val="400"/>
                        </a:spcBef>
                        <a:spcAft>
                          <a:spcPts val="0"/>
                        </a:spcAft>
                      </a:pPr>
                      <a:r>
                        <a:rPr lang="en-US" sz="1600" b="1" i="0" dirty="0">
                          <a:solidFill>
                            <a:srgbClr val="FFFFFF"/>
                          </a:solidFill>
                          <a:latin typeface="Helvetica" pitchFamily="34" charset="0"/>
                          <a:ea typeface="Times New Roman"/>
                          <a:cs typeface="Times New Roman"/>
                        </a:rPr>
                        <a:t>Year</a:t>
                      </a:r>
                      <a:endParaRPr lang="en-US" sz="1600" b="1" i="0" dirty="0">
                        <a:latin typeface="Helvetica" pitchFamily="34" charset="0"/>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a:spcBef>
                          <a:spcPts val="400"/>
                        </a:spcBef>
                        <a:spcAft>
                          <a:spcPts val="0"/>
                        </a:spcAft>
                      </a:pPr>
                      <a:r>
                        <a:rPr lang="en-US" sz="1600" b="1" i="0" dirty="0">
                          <a:solidFill>
                            <a:srgbClr val="FFFFFF"/>
                          </a:solidFill>
                          <a:latin typeface="Helvetica" pitchFamily="34" charset="0"/>
                          <a:ea typeface="Times New Roman"/>
                          <a:cs typeface="Times New Roman"/>
                        </a:rPr>
                        <a:t>Innovation</a:t>
                      </a:r>
                      <a:endParaRPr lang="en-US" sz="1600" b="1" i="0" dirty="0">
                        <a:latin typeface="Helvetica" pitchFamily="34" charset="0"/>
                        <a:ea typeface="Times New Roman"/>
                        <a:cs typeface="Times New Roman"/>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r>
              <a:tr h="423465">
                <a:tc>
                  <a:txBody>
                    <a:bodyPr/>
                    <a:lstStyle/>
                    <a:p>
                      <a:pPr marL="0" marR="39370" algn="ctr">
                        <a:spcBef>
                          <a:spcPts val="600"/>
                        </a:spcBef>
                        <a:spcAft>
                          <a:spcPts val="600"/>
                        </a:spcAft>
                      </a:pPr>
                      <a:r>
                        <a:rPr lang="en-US" sz="1600" b="1" dirty="0">
                          <a:solidFill>
                            <a:schemeClr val="tx1">
                              <a:lumMod val="65000"/>
                              <a:lumOff val="35000"/>
                            </a:schemeClr>
                          </a:solidFill>
                          <a:latin typeface="Arial Narrow"/>
                          <a:ea typeface="Times New Roman"/>
                          <a:cs typeface="Times New Roman"/>
                        </a:rPr>
                        <a:t>1980</a:t>
                      </a:r>
                      <a:endParaRPr lang="en-US" sz="1600" dirty="0">
                        <a:solidFill>
                          <a:schemeClr val="tx1">
                            <a:lumMod val="65000"/>
                            <a:lumOff val="35000"/>
                          </a:schemeClr>
                        </a:solidFill>
                        <a:latin typeface="Times New Roman"/>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spcBef>
                          <a:spcPts val="600"/>
                        </a:spcBef>
                        <a:spcAft>
                          <a:spcPts val="600"/>
                        </a:spcAft>
                      </a:pPr>
                      <a:r>
                        <a:rPr lang="en-US" sz="1600" b="1" dirty="0">
                          <a:solidFill>
                            <a:schemeClr val="tx1">
                              <a:lumMod val="65000"/>
                              <a:lumOff val="35000"/>
                            </a:schemeClr>
                          </a:solidFill>
                          <a:latin typeface="Arial Narrow"/>
                          <a:ea typeface="Times New Roman"/>
                          <a:cs typeface="Times New Roman"/>
                        </a:rPr>
                        <a:t>Small Form Factor Magnetic Disk Drive.</a:t>
                      </a:r>
                      <a:r>
                        <a:rPr lang="en-US" sz="1600" dirty="0">
                          <a:solidFill>
                            <a:schemeClr val="tx1">
                              <a:lumMod val="65000"/>
                              <a:lumOff val="35000"/>
                            </a:schemeClr>
                          </a:solidFill>
                          <a:latin typeface="Arial Narrow"/>
                          <a:ea typeface="Times New Roman"/>
                          <a:cs typeface="Times New Roman"/>
                        </a:rPr>
                        <a:t> Small, inexpensive, disk drives allowed the formation of storage arrays.</a:t>
                      </a:r>
                      <a:endParaRPr lang="en-US" sz="1600" dirty="0">
                        <a:solidFill>
                          <a:schemeClr val="tx1">
                            <a:lumMod val="65000"/>
                            <a:lumOff val="35000"/>
                          </a:schemeClr>
                        </a:solidFill>
                        <a:latin typeface="Times New Roman"/>
                        <a:ea typeface="Times New Roman"/>
                        <a:cs typeface="Times New Roman"/>
                      </a:endParaRPr>
                    </a:p>
                  </a:txBody>
                  <a:tcPr marL="27305" marR="273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423465">
                <a:tc>
                  <a:txBody>
                    <a:bodyPr/>
                    <a:lstStyle/>
                    <a:p>
                      <a:pPr marL="0" marR="46355" algn="ctr">
                        <a:spcBef>
                          <a:spcPts val="200"/>
                        </a:spcBef>
                        <a:spcAft>
                          <a:spcPts val="600"/>
                        </a:spcAft>
                      </a:pPr>
                      <a:r>
                        <a:rPr lang="en-US" sz="1600" b="1" dirty="0">
                          <a:solidFill>
                            <a:schemeClr val="tx1">
                              <a:lumMod val="65000"/>
                              <a:lumOff val="35000"/>
                            </a:schemeClr>
                          </a:solidFill>
                          <a:latin typeface="Arial Narrow"/>
                          <a:ea typeface="Times New Roman"/>
                          <a:cs typeface="Times New Roman"/>
                        </a:rPr>
                        <a:t>1986</a:t>
                      </a:r>
                      <a:endParaRPr lang="en-US" sz="1600" dirty="0">
                        <a:solidFill>
                          <a:schemeClr val="tx1">
                            <a:lumMod val="65000"/>
                            <a:lumOff val="35000"/>
                          </a:schemeClr>
                        </a:solidFill>
                        <a:latin typeface="Times New Roman"/>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a:spcBef>
                          <a:spcPts val="200"/>
                        </a:spcBef>
                        <a:spcAft>
                          <a:spcPts val="600"/>
                        </a:spcAft>
                      </a:pPr>
                      <a:r>
                        <a:rPr lang="en-US" sz="1600" b="1" dirty="0">
                          <a:solidFill>
                            <a:schemeClr val="tx1">
                              <a:lumMod val="65000"/>
                              <a:lumOff val="35000"/>
                            </a:schemeClr>
                          </a:solidFill>
                          <a:latin typeface="Arial Narrow"/>
                          <a:ea typeface="Times New Roman"/>
                          <a:cs typeface="Times New Roman"/>
                        </a:rPr>
                        <a:t>Small Computer Systems Interface (SCSI).</a:t>
                      </a:r>
                      <a:r>
                        <a:rPr lang="en-US" sz="1600" dirty="0">
                          <a:solidFill>
                            <a:schemeClr val="tx1">
                              <a:lumMod val="65000"/>
                              <a:lumOff val="35000"/>
                            </a:schemeClr>
                          </a:solidFill>
                          <a:latin typeface="Arial Narrow"/>
                          <a:ea typeface="Times New Roman"/>
                          <a:cs typeface="Times New Roman"/>
                        </a:rPr>
                        <a:t> SCSI gave us the common framework to tie all those drives together.</a:t>
                      </a:r>
                      <a:endParaRPr lang="en-US" sz="1600" dirty="0">
                        <a:solidFill>
                          <a:schemeClr val="tx1">
                            <a:lumMod val="65000"/>
                            <a:lumOff val="35000"/>
                          </a:schemeClr>
                        </a:solidFill>
                        <a:latin typeface="Times New Roman"/>
                        <a:ea typeface="Times New Roman"/>
                        <a:cs typeface="Times New Roman"/>
                      </a:endParaRPr>
                    </a:p>
                  </a:txBody>
                  <a:tcPr marL="27305" marR="273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r>
              <a:tr h="423465">
                <a:tc>
                  <a:txBody>
                    <a:bodyPr/>
                    <a:lstStyle/>
                    <a:p>
                      <a:pPr marL="0" marR="46355" algn="ctr">
                        <a:spcBef>
                          <a:spcPts val="200"/>
                        </a:spcBef>
                        <a:spcAft>
                          <a:spcPts val="600"/>
                        </a:spcAft>
                      </a:pPr>
                      <a:r>
                        <a:rPr lang="en-US" sz="1600" b="1" dirty="0">
                          <a:solidFill>
                            <a:schemeClr val="tx1">
                              <a:lumMod val="65000"/>
                              <a:lumOff val="35000"/>
                            </a:schemeClr>
                          </a:solidFill>
                          <a:latin typeface="Arial Narrow"/>
                          <a:ea typeface="Times New Roman"/>
                          <a:cs typeface="Times New Roman"/>
                        </a:rPr>
                        <a:t>1987</a:t>
                      </a:r>
                      <a:endParaRPr lang="en-US" sz="1600" dirty="0">
                        <a:solidFill>
                          <a:schemeClr val="tx1">
                            <a:lumMod val="65000"/>
                            <a:lumOff val="35000"/>
                          </a:schemeClr>
                        </a:solidFill>
                        <a:latin typeface="Times New Roman"/>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spcBef>
                          <a:spcPts val="200"/>
                        </a:spcBef>
                        <a:spcAft>
                          <a:spcPts val="600"/>
                        </a:spcAft>
                      </a:pPr>
                      <a:r>
                        <a:rPr lang="en-US" sz="1600" b="1" dirty="0">
                          <a:solidFill>
                            <a:schemeClr val="tx1">
                              <a:lumMod val="65000"/>
                              <a:lumOff val="35000"/>
                            </a:schemeClr>
                          </a:solidFill>
                          <a:latin typeface="Arial Narrow"/>
                          <a:ea typeface="Times New Roman"/>
                          <a:cs typeface="Times New Roman"/>
                        </a:rPr>
                        <a:t>Redundant Array of Independent Disk (RAID).</a:t>
                      </a:r>
                      <a:r>
                        <a:rPr lang="en-US" sz="1600" dirty="0">
                          <a:solidFill>
                            <a:schemeClr val="tx1">
                              <a:lumMod val="65000"/>
                              <a:lumOff val="35000"/>
                            </a:schemeClr>
                          </a:solidFill>
                          <a:latin typeface="Arial Narrow"/>
                          <a:ea typeface="Times New Roman"/>
                          <a:cs typeface="Times New Roman"/>
                        </a:rPr>
                        <a:t> RAID protected us against drive failures that might have otherwise brought down an entire storage system.</a:t>
                      </a:r>
                      <a:endParaRPr lang="en-US" sz="1600" dirty="0">
                        <a:solidFill>
                          <a:schemeClr val="tx1">
                            <a:lumMod val="65000"/>
                            <a:lumOff val="35000"/>
                          </a:schemeClr>
                        </a:solidFill>
                        <a:latin typeface="Times New Roman"/>
                        <a:ea typeface="Times New Roman"/>
                        <a:cs typeface="Times New Roman"/>
                      </a:endParaRPr>
                    </a:p>
                  </a:txBody>
                  <a:tcPr marL="27305" marR="273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437208">
                <a:tc>
                  <a:txBody>
                    <a:bodyPr/>
                    <a:lstStyle/>
                    <a:p>
                      <a:pPr marL="0" marR="46355" algn="ctr">
                        <a:spcBef>
                          <a:spcPts val="200"/>
                        </a:spcBef>
                        <a:spcAft>
                          <a:spcPts val="600"/>
                        </a:spcAft>
                      </a:pPr>
                      <a:r>
                        <a:rPr lang="en-US" sz="1600" b="1" dirty="0">
                          <a:solidFill>
                            <a:schemeClr val="tx1">
                              <a:lumMod val="65000"/>
                              <a:lumOff val="35000"/>
                            </a:schemeClr>
                          </a:solidFill>
                          <a:latin typeface="Arial Narrow"/>
                          <a:ea typeface="Times New Roman"/>
                          <a:cs typeface="Times New Roman"/>
                        </a:rPr>
                        <a:t>1988</a:t>
                      </a:r>
                      <a:endParaRPr lang="en-US" sz="1600" dirty="0">
                        <a:solidFill>
                          <a:schemeClr val="tx1">
                            <a:lumMod val="65000"/>
                            <a:lumOff val="35000"/>
                          </a:schemeClr>
                        </a:solidFill>
                        <a:latin typeface="Times New Roman"/>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a:spcBef>
                          <a:spcPts val="200"/>
                        </a:spcBef>
                        <a:spcAft>
                          <a:spcPts val="600"/>
                        </a:spcAft>
                      </a:pPr>
                      <a:r>
                        <a:rPr lang="en-US" sz="1600" b="1" dirty="0">
                          <a:solidFill>
                            <a:schemeClr val="tx1">
                              <a:lumMod val="65000"/>
                              <a:lumOff val="35000"/>
                            </a:schemeClr>
                          </a:solidFill>
                          <a:latin typeface="Arial Narrow"/>
                          <a:ea typeface="Times New Roman"/>
                          <a:cs typeface="Times New Roman"/>
                        </a:rPr>
                        <a:t>System-Managed Storage (SMS). </a:t>
                      </a:r>
                      <a:r>
                        <a:rPr lang="en-US" sz="1600" dirty="0">
                          <a:solidFill>
                            <a:schemeClr val="tx1">
                              <a:lumMod val="65000"/>
                              <a:lumOff val="35000"/>
                            </a:schemeClr>
                          </a:solidFill>
                          <a:latin typeface="Arial Narrow"/>
                          <a:ea typeface="Times New Roman"/>
                          <a:cs typeface="Times New Roman"/>
                        </a:rPr>
                        <a:t>SMS provided the foundation for today’s cloud-enabled storage.</a:t>
                      </a:r>
                      <a:endParaRPr lang="en-US" sz="1600" dirty="0">
                        <a:solidFill>
                          <a:schemeClr val="tx1">
                            <a:lumMod val="65000"/>
                            <a:lumOff val="35000"/>
                          </a:schemeClr>
                        </a:solidFill>
                        <a:latin typeface="Times New Roman"/>
                        <a:ea typeface="Times New Roman"/>
                        <a:cs typeface="Times New Roman"/>
                      </a:endParaRPr>
                    </a:p>
                  </a:txBody>
                  <a:tcPr marL="27305" marR="273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r>
              <a:tr h="635197">
                <a:tc>
                  <a:txBody>
                    <a:bodyPr/>
                    <a:lstStyle/>
                    <a:p>
                      <a:pPr marL="0" marR="46355" algn="ctr">
                        <a:spcBef>
                          <a:spcPts val="200"/>
                        </a:spcBef>
                        <a:spcAft>
                          <a:spcPts val="600"/>
                        </a:spcAft>
                      </a:pPr>
                      <a:r>
                        <a:rPr lang="en-US" sz="1600" b="1" dirty="0" smtClean="0">
                          <a:solidFill>
                            <a:schemeClr val="tx1">
                              <a:lumMod val="65000"/>
                              <a:lumOff val="35000"/>
                            </a:schemeClr>
                          </a:solidFill>
                          <a:latin typeface="Arial Narrow"/>
                          <a:ea typeface="Times New Roman"/>
                          <a:cs typeface="Times New Roman"/>
                        </a:rPr>
                        <a:t>1988</a:t>
                      </a:r>
                    </a:p>
                    <a:p>
                      <a:pPr marL="0" marR="46355" algn="ctr">
                        <a:spcBef>
                          <a:spcPts val="200"/>
                        </a:spcBef>
                        <a:spcAft>
                          <a:spcPts val="600"/>
                        </a:spcAft>
                      </a:pPr>
                      <a:r>
                        <a:rPr lang="en-US" sz="1600" b="1" dirty="0" smtClean="0">
                          <a:solidFill>
                            <a:schemeClr val="tx1">
                              <a:lumMod val="65000"/>
                              <a:lumOff val="35000"/>
                            </a:schemeClr>
                          </a:solidFill>
                          <a:latin typeface="Arial Narrow"/>
                          <a:ea typeface="Times New Roman"/>
                          <a:cs typeface="Times New Roman"/>
                        </a:rPr>
                        <a:t>1990</a:t>
                      </a:r>
                      <a:endParaRPr lang="en-US" sz="1600" dirty="0">
                        <a:solidFill>
                          <a:schemeClr val="tx1">
                            <a:lumMod val="65000"/>
                            <a:lumOff val="35000"/>
                          </a:schemeClr>
                        </a:solidFill>
                        <a:latin typeface="Times New Roman"/>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200"/>
                        </a:spcBef>
                        <a:spcAft>
                          <a:spcPts val="600"/>
                        </a:spcAft>
                      </a:pPr>
                      <a:r>
                        <a:rPr lang="en-US" sz="1600" b="1" dirty="0">
                          <a:solidFill>
                            <a:schemeClr val="tx1">
                              <a:lumMod val="65000"/>
                              <a:lumOff val="35000"/>
                            </a:schemeClr>
                          </a:solidFill>
                          <a:latin typeface="Arial Narrow"/>
                          <a:ea typeface="Times New Roman"/>
                          <a:cs typeface="Times New Roman"/>
                        </a:rPr>
                        <a:t>Network-Attached Storage (NAS</a:t>
                      </a:r>
                      <a:r>
                        <a:rPr lang="en-US" sz="1600" b="1" dirty="0" smtClean="0">
                          <a:solidFill>
                            <a:schemeClr val="tx1">
                              <a:lumMod val="65000"/>
                              <a:lumOff val="35000"/>
                            </a:schemeClr>
                          </a:solidFill>
                          <a:latin typeface="Arial Narrow"/>
                          <a:ea typeface="Times New Roman"/>
                          <a:cs typeface="Times New Roman"/>
                        </a:rPr>
                        <a:t>).</a:t>
                      </a:r>
                    </a:p>
                    <a:p>
                      <a:pPr marL="0" marR="0">
                        <a:spcBef>
                          <a:spcPts val="200"/>
                        </a:spcBef>
                        <a:spcAft>
                          <a:spcPts val="600"/>
                        </a:spcAft>
                      </a:pPr>
                      <a:r>
                        <a:rPr lang="en-US" sz="1600" b="1" dirty="0" smtClean="0">
                          <a:solidFill>
                            <a:schemeClr val="tx1">
                              <a:lumMod val="65000"/>
                              <a:lumOff val="35000"/>
                            </a:schemeClr>
                          </a:solidFill>
                          <a:latin typeface="Arial Narrow"/>
                          <a:ea typeface="Times New Roman"/>
                          <a:cs typeface="Times New Roman"/>
                        </a:rPr>
                        <a:t>Storage Area Networks (SAN).</a:t>
                      </a:r>
                    </a:p>
                  </a:txBody>
                  <a:tcPr marL="27305" marR="273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200"/>
                        </a:spcBef>
                        <a:spcAft>
                          <a:spcPts val="600"/>
                        </a:spcAft>
                      </a:pPr>
                      <a:r>
                        <a:rPr lang="en-US" sz="1600" dirty="0">
                          <a:solidFill>
                            <a:schemeClr val="tx1">
                              <a:lumMod val="65000"/>
                              <a:lumOff val="35000"/>
                            </a:schemeClr>
                          </a:solidFill>
                          <a:latin typeface="Arial Narrow"/>
                          <a:ea typeface="Times New Roman"/>
                          <a:cs typeface="Times New Roman"/>
                        </a:rPr>
                        <a:t>Both NAS and SAN gave us the ability to cut the umbilical cord of storage, thereby creating infinitely expandable </a:t>
                      </a:r>
                      <a:r>
                        <a:rPr lang="en-US" sz="1600" dirty="0" smtClean="0">
                          <a:solidFill>
                            <a:schemeClr val="tx1">
                              <a:lumMod val="65000"/>
                              <a:lumOff val="35000"/>
                            </a:schemeClr>
                          </a:solidFill>
                          <a:latin typeface="Arial Narrow"/>
                          <a:ea typeface="Times New Roman"/>
                          <a:cs typeface="Times New Roman"/>
                        </a:rPr>
                        <a:t>shared networks</a:t>
                      </a:r>
                      <a:r>
                        <a:rPr lang="en-US" sz="1600" dirty="0">
                          <a:solidFill>
                            <a:schemeClr val="tx1">
                              <a:lumMod val="65000"/>
                              <a:lumOff val="35000"/>
                            </a:schemeClr>
                          </a:solidFill>
                          <a:latin typeface="Arial Narrow"/>
                          <a:ea typeface="Times New Roman"/>
                          <a:cs typeface="Times New Roman"/>
                        </a:rPr>
                        <a:t>.</a:t>
                      </a:r>
                      <a:endParaRPr lang="en-US" sz="1600" dirty="0">
                        <a:solidFill>
                          <a:schemeClr val="tx1">
                            <a:lumMod val="65000"/>
                            <a:lumOff val="35000"/>
                          </a:schemeClr>
                        </a:solidFill>
                        <a:latin typeface="Times New Roman"/>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465">
                <a:tc>
                  <a:txBody>
                    <a:bodyPr/>
                    <a:lstStyle/>
                    <a:p>
                      <a:pPr marL="0" marR="46355" algn="ctr">
                        <a:spcBef>
                          <a:spcPts val="200"/>
                        </a:spcBef>
                        <a:spcAft>
                          <a:spcPts val="600"/>
                        </a:spcAft>
                      </a:pPr>
                      <a:r>
                        <a:rPr lang="en-US" sz="1600" b="1" dirty="0">
                          <a:solidFill>
                            <a:schemeClr val="tx1">
                              <a:lumMod val="65000"/>
                              <a:lumOff val="35000"/>
                            </a:schemeClr>
                          </a:solidFill>
                          <a:latin typeface="Arial Narrow"/>
                          <a:ea typeface="Times New Roman"/>
                          <a:cs typeface="Times New Roman"/>
                        </a:rPr>
                        <a:t>1992</a:t>
                      </a:r>
                      <a:endParaRPr lang="en-US" sz="1600" dirty="0">
                        <a:solidFill>
                          <a:schemeClr val="tx1">
                            <a:lumMod val="65000"/>
                            <a:lumOff val="35000"/>
                          </a:schemeClr>
                        </a:solidFill>
                        <a:latin typeface="Times New Roman"/>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a:spcBef>
                          <a:spcPts val="200"/>
                        </a:spcBef>
                        <a:spcAft>
                          <a:spcPts val="600"/>
                        </a:spcAft>
                      </a:pPr>
                      <a:r>
                        <a:rPr lang="en-US" sz="1600" b="1" dirty="0">
                          <a:solidFill>
                            <a:schemeClr val="tx1">
                              <a:lumMod val="65000"/>
                              <a:lumOff val="35000"/>
                            </a:schemeClr>
                          </a:solidFill>
                          <a:latin typeface="Arial Narrow"/>
                          <a:ea typeface="Times New Roman"/>
                          <a:cs typeface="Times New Roman"/>
                        </a:rPr>
                        <a:t>Intelligent Caching Storage Controller. </a:t>
                      </a:r>
                      <a:r>
                        <a:rPr lang="en-US" sz="1600" dirty="0">
                          <a:solidFill>
                            <a:schemeClr val="tx1">
                              <a:lumMod val="65000"/>
                              <a:lumOff val="35000"/>
                            </a:schemeClr>
                          </a:solidFill>
                          <a:latin typeface="Arial Narrow"/>
                          <a:ea typeface="Times New Roman"/>
                          <a:cs typeface="Times New Roman"/>
                        </a:rPr>
                        <a:t>Intelligent caching brought memory into the forefront of storage systems.</a:t>
                      </a:r>
                      <a:endParaRPr lang="en-US" sz="1600" dirty="0">
                        <a:solidFill>
                          <a:schemeClr val="tx1">
                            <a:lumMod val="65000"/>
                            <a:lumOff val="35000"/>
                          </a:schemeClr>
                        </a:solidFill>
                        <a:latin typeface="Times New Roman"/>
                        <a:ea typeface="Times New Roman"/>
                        <a:cs typeface="Times New Roman"/>
                      </a:endParaRPr>
                    </a:p>
                  </a:txBody>
                  <a:tcPr marL="27305" marR="273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r>
              <a:tr h="423465">
                <a:tc>
                  <a:txBody>
                    <a:bodyPr/>
                    <a:lstStyle/>
                    <a:p>
                      <a:pPr marL="0" marR="46355" algn="ctr">
                        <a:spcBef>
                          <a:spcPts val="200"/>
                        </a:spcBef>
                        <a:spcAft>
                          <a:spcPts val="600"/>
                        </a:spcAft>
                      </a:pPr>
                      <a:r>
                        <a:rPr lang="en-US" sz="1600" b="1" dirty="0">
                          <a:solidFill>
                            <a:schemeClr val="tx1">
                              <a:lumMod val="65000"/>
                              <a:lumOff val="35000"/>
                            </a:schemeClr>
                          </a:solidFill>
                          <a:latin typeface="Arial Narrow"/>
                          <a:ea typeface="Times New Roman"/>
                          <a:cs typeface="Times New Roman"/>
                        </a:rPr>
                        <a:t>1995</a:t>
                      </a:r>
                      <a:endParaRPr lang="en-US" sz="1600" dirty="0">
                        <a:solidFill>
                          <a:schemeClr val="tx1">
                            <a:lumMod val="65000"/>
                            <a:lumOff val="35000"/>
                          </a:schemeClr>
                        </a:solidFill>
                        <a:latin typeface="Times New Roman"/>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spcBef>
                          <a:spcPts val="200"/>
                        </a:spcBef>
                        <a:spcAft>
                          <a:spcPts val="600"/>
                        </a:spcAft>
                      </a:pPr>
                      <a:r>
                        <a:rPr lang="en-US" sz="1600" b="1" dirty="0">
                          <a:solidFill>
                            <a:schemeClr val="tx1">
                              <a:lumMod val="65000"/>
                              <a:lumOff val="35000"/>
                            </a:schemeClr>
                          </a:solidFill>
                          <a:latin typeface="Arial Narrow"/>
                          <a:ea typeface="Times New Roman"/>
                          <a:cs typeface="Times New Roman"/>
                        </a:rPr>
                        <a:t>Virtualized Storage Array.</a:t>
                      </a:r>
                      <a:r>
                        <a:rPr lang="en-US" sz="1600" dirty="0">
                          <a:solidFill>
                            <a:schemeClr val="tx1">
                              <a:lumMod val="65000"/>
                              <a:lumOff val="35000"/>
                            </a:schemeClr>
                          </a:solidFill>
                          <a:latin typeface="Arial Narrow"/>
                          <a:ea typeface="Times New Roman"/>
                          <a:cs typeface="Times New Roman"/>
                        </a:rPr>
                        <a:t> The virtualized storage array taught us that storage need not be bound by physical disk properties.</a:t>
                      </a:r>
                      <a:endParaRPr lang="en-US" sz="1600" dirty="0">
                        <a:solidFill>
                          <a:schemeClr val="tx1">
                            <a:lumMod val="65000"/>
                            <a:lumOff val="35000"/>
                          </a:schemeClr>
                        </a:solidFill>
                        <a:latin typeface="Times New Roman"/>
                        <a:ea typeface="Times New Roman"/>
                        <a:cs typeface="Times New Roman"/>
                      </a:endParaRPr>
                    </a:p>
                  </a:txBody>
                  <a:tcPr marL="27305" marR="273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423465">
                <a:tc>
                  <a:txBody>
                    <a:bodyPr/>
                    <a:lstStyle/>
                    <a:p>
                      <a:pPr marL="0" marR="46355" algn="ctr">
                        <a:spcBef>
                          <a:spcPts val="200"/>
                        </a:spcBef>
                        <a:spcAft>
                          <a:spcPts val="600"/>
                        </a:spcAft>
                      </a:pPr>
                      <a:r>
                        <a:rPr lang="en-US" sz="1600" b="1">
                          <a:solidFill>
                            <a:schemeClr val="tx1">
                              <a:lumMod val="65000"/>
                              <a:lumOff val="35000"/>
                            </a:schemeClr>
                          </a:solidFill>
                          <a:latin typeface="Arial Narrow"/>
                          <a:ea typeface="Times New Roman"/>
                          <a:cs typeface="Times New Roman"/>
                        </a:rPr>
                        <a:t>1999</a:t>
                      </a:r>
                      <a:endParaRPr lang="en-US" sz="1600">
                        <a:solidFill>
                          <a:schemeClr val="tx1">
                            <a:lumMod val="65000"/>
                            <a:lumOff val="35000"/>
                          </a:schemeClr>
                        </a:solidFill>
                        <a:latin typeface="Times New Roman"/>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marL="0" marR="0">
                        <a:spcBef>
                          <a:spcPts val="200"/>
                        </a:spcBef>
                        <a:spcAft>
                          <a:spcPts val="600"/>
                        </a:spcAft>
                      </a:pPr>
                      <a:r>
                        <a:rPr lang="en-US" sz="1600" b="1" dirty="0">
                          <a:solidFill>
                            <a:schemeClr val="tx1">
                              <a:lumMod val="65000"/>
                              <a:lumOff val="35000"/>
                            </a:schemeClr>
                          </a:solidFill>
                          <a:latin typeface="Arial Narrow"/>
                          <a:ea typeface="Times New Roman"/>
                          <a:cs typeface="Times New Roman"/>
                        </a:rPr>
                        <a:t>Application Service Providers (ASP).</a:t>
                      </a:r>
                      <a:r>
                        <a:rPr lang="en-US" sz="1600" dirty="0">
                          <a:solidFill>
                            <a:schemeClr val="tx1">
                              <a:lumMod val="65000"/>
                              <a:lumOff val="35000"/>
                            </a:schemeClr>
                          </a:solidFill>
                          <a:latin typeface="Arial Narrow"/>
                          <a:ea typeface="Times New Roman"/>
                          <a:cs typeface="Times New Roman"/>
                        </a:rPr>
                        <a:t> ASPs proved that open systems applications could be shared broadly and stored centrally.</a:t>
                      </a:r>
                      <a:endParaRPr lang="en-US" sz="1600" dirty="0">
                        <a:solidFill>
                          <a:schemeClr val="tx1">
                            <a:lumMod val="65000"/>
                            <a:lumOff val="35000"/>
                          </a:schemeClr>
                        </a:solidFill>
                        <a:latin typeface="Times New Roman"/>
                        <a:ea typeface="Times New Roman"/>
                        <a:cs typeface="Times New Roman"/>
                      </a:endParaRPr>
                    </a:p>
                  </a:txBody>
                  <a:tcPr marL="27305" marR="273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tc>
              </a:tr>
              <a:tr h="423465">
                <a:tc>
                  <a:txBody>
                    <a:bodyPr/>
                    <a:lstStyle/>
                    <a:p>
                      <a:pPr marL="0" marR="46355" algn="ctr">
                        <a:spcBef>
                          <a:spcPts val="200"/>
                        </a:spcBef>
                        <a:spcAft>
                          <a:spcPts val="600"/>
                        </a:spcAft>
                      </a:pPr>
                      <a:r>
                        <a:rPr lang="en-US" sz="1600" b="1" dirty="0">
                          <a:solidFill>
                            <a:schemeClr val="tx1">
                              <a:lumMod val="65000"/>
                              <a:lumOff val="35000"/>
                            </a:schemeClr>
                          </a:solidFill>
                          <a:latin typeface="Arial Narrow"/>
                          <a:ea typeface="Times New Roman"/>
                          <a:cs typeface="Times New Roman"/>
                        </a:rPr>
                        <a:t>2002</a:t>
                      </a:r>
                      <a:endParaRPr lang="en-US" sz="1600" dirty="0">
                        <a:solidFill>
                          <a:schemeClr val="tx1">
                            <a:lumMod val="65000"/>
                            <a:lumOff val="35000"/>
                          </a:schemeClr>
                        </a:solidFill>
                        <a:latin typeface="Times New Roman"/>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spcBef>
                          <a:spcPts val="200"/>
                        </a:spcBef>
                        <a:spcAft>
                          <a:spcPts val="600"/>
                        </a:spcAft>
                      </a:pPr>
                      <a:r>
                        <a:rPr lang="en-US" sz="1600" b="1" dirty="0">
                          <a:solidFill>
                            <a:schemeClr val="tx1">
                              <a:lumMod val="65000"/>
                              <a:lumOff val="35000"/>
                            </a:schemeClr>
                          </a:solidFill>
                          <a:latin typeface="Arial Narrow"/>
                          <a:ea typeface="Times New Roman"/>
                          <a:cs typeface="Times New Roman"/>
                        </a:rPr>
                        <a:t>Storage Resource Management (SRM).</a:t>
                      </a:r>
                      <a:r>
                        <a:rPr lang="en-US" sz="1600" dirty="0">
                          <a:solidFill>
                            <a:schemeClr val="tx1">
                              <a:lumMod val="65000"/>
                              <a:lumOff val="35000"/>
                            </a:schemeClr>
                          </a:solidFill>
                          <a:latin typeface="Arial Narrow"/>
                          <a:ea typeface="Times New Roman"/>
                          <a:cs typeface="Times New Roman"/>
                        </a:rPr>
                        <a:t> SRM software brought sanity to the management of constant data growth.</a:t>
                      </a:r>
                      <a:endParaRPr lang="en-US" sz="1600" dirty="0">
                        <a:solidFill>
                          <a:schemeClr val="tx1">
                            <a:lumMod val="65000"/>
                            <a:lumOff val="35000"/>
                          </a:schemeClr>
                        </a:solidFill>
                        <a:latin typeface="Times New Roman"/>
                        <a:ea typeface="Times New Roman"/>
                        <a:cs typeface="Times New Roman"/>
                      </a:endParaRPr>
                    </a:p>
                  </a:txBody>
                  <a:tcPr marL="27305" marR="2730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bl>
          </a:graphicData>
        </a:graphic>
      </p:graphicFrame>
      <p:sp>
        <p:nvSpPr>
          <p:cNvPr id="3" name="Left Brace 2"/>
          <p:cNvSpPr/>
          <p:nvPr/>
        </p:nvSpPr>
        <p:spPr>
          <a:xfrm>
            <a:off x="1440461" y="2115372"/>
            <a:ext cx="457200" cy="360494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38261" y="3529989"/>
            <a:ext cx="1665841" cy="584775"/>
          </a:xfrm>
          <a:prstGeom prst="rect">
            <a:avLst/>
          </a:prstGeom>
          <a:noFill/>
        </p:spPr>
        <p:txBody>
          <a:bodyPr wrap="none" rtlCol="0">
            <a:spAutoFit/>
          </a:bodyPr>
          <a:lstStyle/>
          <a:p>
            <a:r>
              <a:rPr lang="en-US" sz="1600" dirty="0" smtClean="0">
                <a:solidFill>
                  <a:schemeClr val="accent1"/>
                </a:solidFill>
              </a:rPr>
              <a:t>The golden age </a:t>
            </a:r>
          </a:p>
          <a:p>
            <a:r>
              <a:rPr lang="en-US" sz="1600" dirty="0" smtClean="0">
                <a:solidFill>
                  <a:schemeClr val="accent1"/>
                </a:solidFill>
              </a:rPr>
              <a:t>of innovation</a:t>
            </a:r>
            <a:endParaRPr lang="en-US" sz="1600" dirty="0">
              <a:solidFill>
                <a:schemeClr val="accent1"/>
              </a:solidFill>
            </a:endParaRPr>
          </a:p>
        </p:txBody>
      </p:sp>
    </p:spTree>
    <p:extLst>
      <p:ext uri="{BB962C8B-B14F-4D97-AF65-F5344CB8AC3E}">
        <p14:creationId xmlns:p14="http://schemas.microsoft.com/office/powerpoint/2010/main" val="44244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602</TotalTime>
  <Words>834</Words>
  <Application>Microsoft Office PowerPoint</Application>
  <PresentationFormat>On-screen Show (4:3)</PresentationFormat>
  <Paragraphs>122</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Introduction</vt:lpstr>
      <vt:lpstr>Today’s Data Center</vt:lpstr>
      <vt:lpstr>Data Growth 1980-2010 (Observed)</vt:lpstr>
      <vt:lpstr>Data Growth Projection 2010-2040 (Historic)</vt:lpstr>
      <vt:lpstr>Data Growth Projection 2010-2040 (Current)</vt:lpstr>
      <vt:lpstr>The Evolution of Storage Devices</vt:lpstr>
      <vt:lpstr>The Evolution of Data Applications</vt:lpstr>
      <vt:lpstr>Top Ten Storage Innovations (1980-2010)</vt:lpstr>
      <vt:lpstr>A Quote From the Book</vt:lpstr>
      <vt:lpstr>UC San Diego Data Growth Research</vt:lpstr>
      <vt:lpstr>Data Taxonomy Model</vt:lpstr>
      <vt:lpstr>The Enterprise Data Growth Index (DGI)</vt:lpstr>
      <vt:lpstr>Next Steps</vt:lpstr>
      <vt:lpstr>Questions/Comments? larry.freeman@netapp.com jshort@ucsd.edu </vt:lpstr>
    </vt:vector>
  </TitlesOfParts>
  <Company>Wolfram Research,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Perardi</dc:creator>
  <cp:lastModifiedBy>Larry Freeman</cp:lastModifiedBy>
  <cp:revision>37</cp:revision>
  <dcterms:created xsi:type="dcterms:W3CDTF">2011-07-14T19:59:58Z</dcterms:created>
  <dcterms:modified xsi:type="dcterms:W3CDTF">2012-09-06T12:15:36Z</dcterms:modified>
</cp:coreProperties>
</file>