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notesSlides/notesSlide6.xml" ContentType="application/vnd.openxmlformats-officedocument.presentationml.notesSlide+xml"/>
  <Default Extension="xls" ContentType="application/vnd.ms-exce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Default Extension="vml" ContentType="application/vnd.openxmlformats-officedocument.vmlDrawing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22"/>
  </p:notesMasterIdLst>
  <p:handoutMasterIdLst>
    <p:handoutMasterId r:id="rId23"/>
  </p:handoutMasterIdLst>
  <p:sldIdLst>
    <p:sldId id="256" r:id="rId2"/>
    <p:sldId id="258" r:id="rId3"/>
    <p:sldId id="259" r:id="rId4"/>
    <p:sldId id="257" r:id="rId5"/>
    <p:sldId id="260" r:id="rId6"/>
    <p:sldId id="262" r:id="rId7"/>
    <p:sldId id="272" r:id="rId8"/>
    <p:sldId id="273" r:id="rId9"/>
    <p:sldId id="264" r:id="rId10"/>
    <p:sldId id="265" r:id="rId11"/>
    <p:sldId id="266" r:id="rId12"/>
    <p:sldId id="267" r:id="rId13"/>
    <p:sldId id="268" r:id="rId14"/>
    <p:sldId id="271" r:id="rId15"/>
    <p:sldId id="275" r:id="rId16"/>
    <p:sldId id="269" r:id="rId17"/>
    <p:sldId id="276" r:id="rId18"/>
    <p:sldId id="270" r:id="rId19"/>
    <p:sldId id="274" r:id="rId20"/>
    <p:sldId id="263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notesView">
  <p:normalViewPr showOutlineIcons="0">
    <p:restoredLeft sz="15620"/>
    <p:restoredTop sz="63596" autoAdjust="0"/>
  </p:normalViewPr>
  <p:slideViewPr>
    <p:cSldViewPr snapToGrid="0" snapToObjects="1">
      <p:cViewPr varScale="1">
        <p:scale>
          <a:sx n="74" d="100"/>
          <a:sy n="74" d="100"/>
        </p:scale>
        <p:origin x="-18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91" d="100"/>
          <a:sy n="91" d="100"/>
        </p:scale>
        <p:origin x="-2840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fld id="{FB1E7C7A-51E5-C945-BD9A-3592C2870A28}" type="datetime1">
              <a:rPr lang="en-US"/>
              <a:pPr>
                <a:defRPr/>
              </a:pPr>
              <a:t>9/7/12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fld id="{23180E88-0EA1-AE46-86D5-9674ABE19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fld id="{95AE2835-0B37-B64D-BEA3-01EE4D3C2486}" type="datetime1">
              <a:rPr lang="en-US"/>
              <a:pPr>
                <a:defRPr/>
              </a:pPr>
              <a:t>9/7/12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fld id="{E77CE3FE-7FDD-174D-A852-9E8F3804F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3E01F84-35E0-E94A-B8AE-B78626685A08}" type="slidenum">
              <a:rPr lang="en-US" smtClean="0">
                <a:latin typeface="Calibri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1</a:t>
            </a:fld>
            <a:endParaRPr lang="en-US" smtClean="0">
              <a:latin typeface="Calibri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7DE8A2-944F-EF40-A291-2852F5E51C6D}" type="slidenum">
              <a:rPr lang="en-US" smtClean="0">
                <a:latin typeface="Calibri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10</a:t>
            </a:fld>
            <a:endParaRPr lang="en-US" smtClean="0">
              <a:latin typeface="Calibri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CE3FE-7FDD-174D-A852-9E8F3804F91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29A0F6-B344-3A43-B216-C1DAFDFB7F87}" type="slidenum">
              <a:rPr lang="en-US" smtClean="0">
                <a:latin typeface="Calibri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12</a:t>
            </a:fld>
            <a:endParaRPr lang="en-US" smtClean="0">
              <a:latin typeface="Calibri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CE3FE-7FDD-174D-A852-9E8F3804F91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396CB0-34F2-8A42-90E9-380167B36770}" type="slidenum">
              <a:rPr lang="en-US" smtClean="0">
                <a:latin typeface="Calibri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14</a:t>
            </a:fld>
            <a:endParaRPr lang="en-US" smtClean="0">
              <a:latin typeface="Calibri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CE3FE-7FDD-174D-A852-9E8F3804F91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CE3FE-7FDD-174D-A852-9E8F3804F91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CE3FE-7FDD-174D-A852-9E8F3804F91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52C363-8094-5746-A5AD-798FE43E5B19}" type="slidenum">
              <a:rPr lang="en-US" smtClean="0">
                <a:latin typeface="Calibri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18</a:t>
            </a:fld>
            <a:endParaRPr lang="en-US" smtClean="0">
              <a:latin typeface="Calibri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CE3FE-7FDD-174D-A852-9E8F3804F91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buFontTx/>
              <a:buChar char="•"/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1E768C4-8B0A-7642-88F4-C733677B6102}" type="slidenum">
              <a:rPr lang="en-US" smtClean="0">
                <a:latin typeface="Calibri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2</a:t>
            </a:fld>
            <a:endParaRPr lang="en-US" smtClean="0">
              <a:latin typeface="Calibri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B2FCA1-BD57-974B-878D-470A612A2383}" type="slidenum">
              <a:rPr lang="en-US" smtClean="0">
                <a:latin typeface="Calibri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20</a:t>
            </a:fld>
            <a:endParaRPr lang="en-US" smtClean="0">
              <a:latin typeface="Calibri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buFontTx/>
              <a:buChar char="•"/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AB5EED1-7251-1948-904B-C58D33761783}" type="slidenum">
              <a:rPr lang="en-US" smtClean="0">
                <a:latin typeface="Calibri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3</a:t>
            </a:fld>
            <a:endParaRPr lang="en-US" smtClean="0">
              <a:latin typeface="Calibri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buFontTx/>
              <a:buChar char="•"/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1F769A-D7C8-4346-8F1D-5FB60D13D7A3}" type="slidenum">
              <a:rPr lang="en-US" smtClean="0">
                <a:latin typeface="Calibri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4</a:t>
            </a:fld>
            <a:endParaRPr lang="en-US" smtClean="0">
              <a:latin typeface="Calibri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9EC239E-5136-1A43-B66F-91A09A888983}" type="slidenum">
              <a:rPr lang="en-US" smtClean="0">
                <a:latin typeface="Calibri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5</a:t>
            </a:fld>
            <a:endParaRPr lang="en-US" smtClean="0">
              <a:latin typeface="Calibri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FAF8B1-E832-8644-B583-F298448BED5C}" type="slidenum">
              <a:rPr lang="en-US" smtClean="0">
                <a:latin typeface="Calibri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6</a:t>
            </a:fld>
            <a:endParaRPr lang="en-US" smtClean="0">
              <a:latin typeface="Calibri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DF5CE16-1DC1-BD4A-8591-8BA519F28184}" type="slidenum">
              <a:rPr lang="en-US" smtClean="0">
                <a:latin typeface="Calibri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7</a:t>
            </a:fld>
            <a:endParaRPr lang="en-US" smtClean="0">
              <a:latin typeface="Calibri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273AEF-1991-5740-B6D4-9352297D643A}" type="slidenum">
              <a:rPr lang="en-US" smtClean="0">
                <a:latin typeface="Calibri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8</a:t>
            </a:fld>
            <a:endParaRPr lang="en-US" smtClean="0">
              <a:latin typeface="Calibri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59A00C0-9B53-4F49-9E45-C1732F67ACE2}" type="slidenum">
              <a:rPr lang="en-US" smtClean="0">
                <a:latin typeface="Calibri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9</a:t>
            </a:fld>
            <a:endParaRPr lang="en-US" smtClean="0">
              <a:latin typeface="Calibri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592138" y="1273175"/>
            <a:ext cx="7916862" cy="158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0320"/>
            <a:ext cx="8229600" cy="510438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accent6">
                    <a:lumMod val="75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  <a:lvl2pPr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2pPr>
            <a:lvl3pPr>
              <a:buFontTx/>
              <a:buNone/>
              <a:defRPr sz="1200">
                <a:latin typeface="Arial"/>
              </a:defRPr>
            </a:lvl3pPr>
            <a:lvl4pPr>
              <a:buFontTx/>
              <a:buNone/>
              <a:defRPr>
                <a:latin typeface="Arial"/>
              </a:defRPr>
            </a:lvl4pPr>
            <a:lvl5pPr>
              <a:buFontTx/>
              <a:buNone/>
              <a:defRPr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jpeg"/><Relationship Id="rId9" Type="http://schemas.openxmlformats.org/officeDocument/2006/relationships/image" Target="../media/image28.jpeg"/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Microsoft_Excel_97_-_2004_Worksheet1.xls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itle 2"/>
          <p:cNvSpPr txBox="1">
            <a:spLocks/>
          </p:cNvSpPr>
          <p:nvPr/>
        </p:nvSpPr>
        <p:spPr bwMode="auto">
          <a:xfrm>
            <a:off x="919163" y="1295400"/>
            <a:ext cx="7399337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>
              <a:buFont typeface="Arial" pitchFamily="-84" charset="0"/>
              <a:buNone/>
            </a:pPr>
            <a:r>
              <a:rPr lang="en-US" sz="4000" b="1" dirty="0">
                <a:solidFill>
                  <a:srgbClr val="F26C00"/>
                </a:solidFill>
                <a:latin typeface="Arial Bold" pitchFamily="-84" charset="0"/>
                <a:ea typeface="Arial Bold" pitchFamily="-84" charset="0"/>
                <a:cs typeface="Arial Bold" pitchFamily="-84" charset="0"/>
              </a:rPr>
              <a:t>Big Data for Small Languages</a:t>
            </a:r>
          </a:p>
          <a:p>
            <a:pPr marL="342900" indent="-342900" defTabSz="914400">
              <a:spcBef>
                <a:spcPct val="20000"/>
              </a:spcBef>
              <a:buFont typeface="Arial" pitchFamily="-84" charset="0"/>
              <a:buNone/>
            </a:pPr>
            <a:r>
              <a:rPr lang="en-US" sz="2400" dirty="0">
                <a:solidFill>
                  <a:srgbClr val="7F7F7F"/>
                </a:solidFill>
                <a:ea typeface="Arial" pitchFamily="-84" charset="0"/>
                <a:cs typeface="Arial" pitchFamily="-84" charset="0"/>
              </a:rPr>
              <a:t>Laura </a:t>
            </a:r>
            <a:r>
              <a:rPr lang="en-US" sz="2400" dirty="0" err="1">
                <a:solidFill>
                  <a:srgbClr val="7F7F7F"/>
                </a:solidFill>
                <a:ea typeface="Arial" pitchFamily="-84" charset="0"/>
                <a:cs typeface="Arial" pitchFamily="-84" charset="0"/>
              </a:rPr>
              <a:t>Welcher</a:t>
            </a:r>
            <a:endParaRPr lang="en-US" sz="2400" dirty="0">
              <a:solidFill>
                <a:srgbClr val="7F7F7F"/>
              </a:solidFill>
              <a:ea typeface="Arial" pitchFamily="-84" charset="0"/>
              <a:cs typeface="Arial" pitchFamily="-84" charset="0"/>
            </a:endParaRPr>
          </a:p>
          <a:p>
            <a:pPr marL="342900" indent="-342900" defTabSz="914400">
              <a:spcBef>
                <a:spcPct val="20000"/>
              </a:spcBef>
              <a:buFont typeface="Arial" pitchFamily="-84" charset="0"/>
              <a:buNone/>
            </a:pPr>
            <a:r>
              <a:rPr lang="en-US" dirty="0">
                <a:solidFill>
                  <a:srgbClr val="7F7F7F"/>
                </a:solidFill>
                <a:ea typeface="Arial" pitchFamily="-84" charset="0"/>
                <a:cs typeface="Arial" pitchFamily="-84" charset="0"/>
              </a:rPr>
              <a:t>The Long Now Foundation / Rosetta Project</a:t>
            </a:r>
          </a:p>
        </p:txBody>
      </p:sp>
      <p:pic>
        <p:nvPicPr>
          <p:cNvPr id="6147" name="Picture 2" descr="6097478412_35d6788698_z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526" y="3149600"/>
            <a:ext cx="3008545" cy="2256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t="1988" r="2904"/>
          <a:stretch>
            <a:fillRect/>
          </a:stretch>
        </p:blipFill>
        <p:spPr>
          <a:xfrm>
            <a:off x="5624090" y="3149600"/>
            <a:ext cx="3154392" cy="2446685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6600" y="4191000"/>
            <a:ext cx="2481828" cy="248182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 bwMode="auto">
          <a:xfrm>
            <a:off x="96838" y="746125"/>
            <a:ext cx="8966200" cy="511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600" smtClean="0">
                <a:solidFill>
                  <a:srgbClr val="E46C0A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Discover and aggregate - An Crúbadán (Scannell, 2007)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550" y="1344613"/>
            <a:ext cx="8505825" cy="2359025"/>
          </a:xfrm>
        </p:spPr>
        <p:txBody>
          <a:bodyPr/>
          <a:lstStyle/>
          <a:p>
            <a:pPr>
              <a:buFont typeface="Arial"/>
              <a:buChar char="•"/>
              <a:defRPr/>
            </a:pPr>
            <a:r>
              <a:rPr lang="en-US" dirty="0" smtClean="0"/>
              <a:t>Set of crawlers that calculate probability of 3-character sequences </a:t>
            </a:r>
          </a:p>
          <a:p>
            <a:pPr>
              <a:buFont typeface="Arial"/>
              <a:buChar char="•"/>
              <a:defRPr/>
            </a:pPr>
            <a:r>
              <a:rPr lang="en-US" dirty="0" smtClean="0"/>
              <a:t>Provides a unique “fingerprint” for a written form of a language</a:t>
            </a:r>
          </a:p>
          <a:p>
            <a:pPr>
              <a:buFont typeface="Arial"/>
              <a:buChar char="•"/>
              <a:defRPr/>
            </a:pPr>
            <a:r>
              <a:rPr lang="en-US" dirty="0" smtClean="0"/>
              <a:t>Maps them onto language codes (ISO 639-3)</a:t>
            </a:r>
          </a:p>
          <a:p>
            <a:pPr>
              <a:buFont typeface="Arial"/>
              <a:buChar char="•"/>
              <a:defRPr/>
            </a:pPr>
            <a:r>
              <a:rPr lang="en-US" dirty="0" smtClean="0"/>
              <a:t>Has identified over 1,000 different languages in use online</a:t>
            </a:r>
          </a:p>
          <a:p>
            <a:pPr>
              <a:buFont typeface="Arial"/>
              <a:buChar char="•"/>
              <a:defRPr/>
            </a:pPr>
            <a:r>
              <a:rPr lang="en-US" dirty="0" smtClean="0"/>
              <a:t>Tool bootstrapping:  has created wordlists, spell-checkers, simple morphological analyzers, and part-of speech taggers </a:t>
            </a:r>
          </a:p>
        </p:txBody>
      </p:sp>
      <p:pic>
        <p:nvPicPr>
          <p:cNvPr id="5" name="Picture 4" descr="an_crubadan_sm.png"/>
          <p:cNvPicPr>
            <a:picLocks noChangeAspect="1"/>
          </p:cNvPicPr>
          <p:nvPr/>
        </p:nvPicPr>
        <p:blipFill>
          <a:blip r:embed="rId3">
            <a:alphaModFix/>
            <a:lum bright="-75000" contrast="86000"/>
          </a:blip>
          <a:stretch>
            <a:fillRect/>
          </a:stretch>
        </p:blipFill>
        <p:spPr>
          <a:xfrm>
            <a:off x="622062" y="3704244"/>
            <a:ext cx="7957422" cy="265247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2586038" y="6354763"/>
            <a:ext cx="37766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7F7F7F"/>
                </a:solidFill>
              </a:rPr>
              <a:t>http://borel.slu.edu/crubadan/index.html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 bwMode="auto">
          <a:xfrm>
            <a:off x="314325" y="760413"/>
            <a:ext cx="8686800" cy="5095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solidFill>
                  <a:srgbClr val="E46C0A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Purpose Create:  Bing Translate for Hmong Daw</a:t>
            </a:r>
          </a:p>
        </p:txBody>
      </p:sp>
      <p:pic>
        <p:nvPicPr>
          <p:cNvPr id="26627" name="Picture 3" descr="hmong_sacramento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913" y="1443038"/>
            <a:ext cx="3430587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Content Placeholder 2"/>
          <p:cNvSpPr txBox="1">
            <a:spLocks/>
          </p:cNvSpPr>
          <p:nvPr/>
        </p:nvSpPr>
        <p:spPr bwMode="auto">
          <a:xfrm>
            <a:off x="4300538" y="1263650"/>
            <a:ext cx="4843462" cy="5221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4290" tIns="34290" rIns="34290" bIns="34290">
            <a:prstTxWarp prst="textNoShape">
              <a:avLst/>
            </a:prstTxWarp>
          </a:bodyPr>
          <a:lstStyle/>
          <a:p>
            <a:pPr marL="273050" indent="-273050">
              <a:spcAft>
                <a:spcPts val="1200"/>
              </a:spcAft>
              <a:buFont typeface="Arial" pitchFamily="-84" charset="0"/>
              <a:buChar char="•"/>
            </a:pPr>
            <a:r>
              <a:rPr lang="en-US">
                <a:solidFill>
                  <a:srgbClr val="7F7F7F"/>
                </a:solidFill>
              </a:rPr>
              <a:t>9 million speakers, Latin script in primary use.</a:t>
            </a:r>
          </a:p>
          <a:p>
            <a:pPr marL="273050" indent="-273050">
              <a:spcAft>
                <a:spcPts val="1200"/>
              </a:spcAft>
              <a:buFont typeface="Arial" pitchFamily="-84" charset="0"/>
              <a:buChar char="•"/>
            </a:pPr>
            <a:r>
              <a:rPr lang="en-US">
                <a:solidFill>
                  <a:srgbClr val="7F7F7F"/>
                </a:solidFill>
              </a:rPr>
              <a:t>Large immigrant population in California, challenge is access to information for Hmong dominant speakers, language shift among children.</a:t>
            </a:r>
          </a:p>
          <a:p>
            <a:pPr marL="273050" indent="-273050">
              <a:spcAft>
                <a:spcPts val="1200"/>
              </a:spcAft>
              <a:buFont typeface="Arial" pitchFamily="-84" charset="0"/>
              <a:buChar char="•"/>
            </a:pPr>
            <a:r>
              <a:rPr lang="en-US">
                <a:solidFill>
                  <a:srgbClr val="7F7F7F"/>
                </a:solidFill>
              </a:rPr>
              <a:t>Project of Microsoft Research based on earlier work with Haitian Creole</a:t>
            </a:r>
          </a:p>
          <a:p>
            <a:pPr marL="273050" indent="-273050">
              <a:spcAft>
                <a:spcPts val="1200"/>
              </a:spcAft>
              <a:buFont typeface="Arial" pitchFamily="-84" charset="0"/>
              <a:buChar char="•"/>
            </a:pPr>
            <a:r>
              <a:rPr lang="en-US">
                <a:solidFill>
                  <a:srgbClr val="7F7F7F"/>
                </a:solidFill>
              </a:rPr>
              <a:t>Microsoft research partnered with Hmong Daw community to train the translator – crowdsourced the creation of a parallel document corpus. </a:t>
            </a:r>
          </a:p>
          <a:p>
            <a:pPr marL="273050" indent="-273050">
              <a:spcAft>
                <a:spcPts val="1200"/>
              </a:spcAft>
              <a:buFont typeface="Arial" pitchFamily="-84" charset="0"/>
              <a:buChar char="•"/>
            </a:pPr>
            <a:r>
              <a:rPr lang="en-US">
                <a:solidFill>
                  <a:srgbClr val="7F7F7F"/>
                </a:solidFill>
              </a:rPr>
              <a:t>Started in November 02011, launched in March 02012.</a:t>
            </a:r>
          </a:p>
          <a:p>
            <a:pPr marL="273050" indent="-273050">
              <a:spcAft>
                <a:spcPts val="1200"/>
              </a:spcAft>
              <a:buFont typeface="Arial" pitchFamily="-84" charset="0"/>
              <a:buChar char="•"/>
            </a:pPr>
            <a:r>
              <a:rPr lang="en-US">
                <a:solidFill>
                  <a:srgbClr val="7F7F7F"/>
                </a:solidFill>
              </a:rPr>
              <a:t>Now websites can be localized in Hmong Daw with Bing translate</a:t>
            </a:r>
          </a:p>
        </p:txBody>
      </p:sp>
      <p:pic>
        <p:nvPicPr>
          <p:cNvPr id="26629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0350" y="4192588"/>
            <a:ext cx="3924300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3048000" y="6484938"/>
            <a:ext cx="29892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7F7F7F"/>
                </a:solidFill>
              </a:rPr>
              <a:t>http://www.bing.com/translator/</a:t>
            </a: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512763" y="6019800"/>
            <a:ext cx="37401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7F7F7F"/>
                </a:solidFill>
              </a:rPr>
              <a:t>Rosetta Project website localized in Hmong Daw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 bwMode="auto">
          <a:xfrm>
            <a:off x="192088" y="760413"/>
            <a:ext cx="8840787" cy="5095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solidFill>
                  <a:srgbClr val="E46C0A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Purpose create - Internet Archive Balinese Lontars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0800"/>
            <a:ext cx="3768725" cy="5003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1800"/>
              </a:spcAft>
              <a:buFont typeface="Arial" pitchFamily="-84" charset="0"/>
              <a:buChar char="•"/>
            </a:pPr>
            <a:r>
              <a:rPr lang="en-US" smtClean="0">
                <a:solidFill>
                  <a:srgbClr val="7F7F7F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How do we enable 1,000 or more languages to thrive well into the future?  Bring them into the digital domain.</a:t>
            </a:r>
          </a:p>
          <a:p>
            <a:pPr>
              <a:spcAft>
                <a:spcPts val="1800"/>
              </a:spcAft>
              <a:buFont typeface="Arial" pitchFamily="-84" charset="0"/>
              <a:buChar char="•"/>
            </a:pPr>
            <a:r>
              <a:rPr lang="en-US" smtClean="0">
                <a:solidFill>
                  <a:srgbClr val="7F7F7F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New Balinese collection at the Internet Archive a pilot – digitized nearly the entire set of literary works for Balinese, recorded on palm leaves (“lontar manuscripts”)</a:t>
            </a:r>
          </a:p>
          <a:p>
            <a:pPr>
              <a:spcAft>
                <a:spcPts val="1800"/>
              </a:spcAft>
              <a:buFont typeface="Arial" pitchFamily="-84" charset="0"/>
              <a:buChar char="•"/>
            </a:pPr>
            <a:r>
              <a:rPr lang="en-US" smtClean="0">
                <a:solidFill>
                  <a:srgbClr val="7F7F7F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Next steps - need transcriptions (difficult OCR, most speakers have limited literacy in Balinese), translations into Indonesian</a:t>
            </a:r>
          </a:p>
        </p:txBody>
      </p:sp>
      <p:pic>
        <p:nvPicPr>
          <p:cNvPr id="2765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8725" y="1574800"/>
            <a:ext cx="5264150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2992438" y="6505575"/>
            <a:ext cx="2762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7F7F7F"/>
                </a:solidFill>
              </a:rPr>
              <a:t>http://archive.org/details/Bali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 bwMode="auto">
          <a:xfrm>
            <a:off x="290513" y="760413"/>
            <a:ext cx="8686800" cy="5095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solidFill>
                  <a:srgbClr val="E46C0A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Purpose Collect – Endangered Languages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513" y="1311275"/>
            <a:ext cx="8686800" cy="19002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itchFamily="-84" charset="0"/>
              <a:buChar char="•"/>
            </a:pPr>
            <a:r>
              <a:rPr lang="en-US" dirty="0" smtClean="0">
                <a:solidFill>
                  <a:srgbClr val="7F7F7F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Launched as a Google initiative in partnership with NSF funded project to catalog the world’s endangered languages</a:t>
            </a:r>
          </a:p>
          <a:p>
            <a:pPr>
              <a:buFont typeface="Arial" pitchFamily="-84" charset="0"/>
              <a:buChar char="•"/>
            </a:pPr>
            <a:r>
              <a:rPr lang="en-US" dirty="0" smtClean="0">
                <a:solidFill>
                  <a:srgbClr val="7F7F7F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One page for each endangered language, where speakers and linguists can upload related documents and media (vetted by an editorial team)</a:t>
            </a:r>
          </a:p>
          <a:p>
            <a:pPr>
              <a:buFont typeface="Arial" pitchFamily="-84" charset="0"/>
              <a:buChar char="•"/>
            </a:pPr>
            <a:r>
              <a:rPr lang="en-US" dirty="0" smtClean="0">
                <a:solidFill>
                  <a:srgbClr val="7F7F7F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Very new – if it succeeds, will build a rich store of multilingual corpora</a:t>
            </a:r>
          </a:p>
        </p:txBody>
      </p:sp>
      <p:pic>
        <p:nvPicPr>
          <p:cNvPr id="29700" name="Picture 5" descr="Google-Endangered-Language-Projec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0688" y="3170238"/>
            <a:ext cx="545465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535363"/>
            <a:ext cx="4606925" cy="2855912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2524125" y="6416675"/>
            <a:ext cx="37322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7F7F7F"/>
                </a:solidFill>
              </a:rPr>
              <a:t>http://www.endangeredlanguages.com/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 bwMode="auto">
          <a:xfrm>
            <a:off x="457200" y="760413"/>
            <a:ext cx="8229600" cy="5095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solidFill>
                  <a:srgbClr val="E46C0A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Purpose collect – the PanLex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288" y="1449388"/>
            <a:ext cx="3257550" cy="4857750"/>
          </a:xfrm>
        </p:spPr>
        <p:txBody>
          <a:bodyPr/>
          <a:lstStyle/>
          <a:p>
            <a:pPr marL="274320" indent="-274320"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dirty="0" smtClean="0"/>
              <a:t>Long Now Foundation project</a:t>
            </a:r>
          </a:p>
          <a:p>
            <a:pPr marL="274320" indent="-274320"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dirty="0" smtClean="0"/>
              <a:t>Massively multilingual lexical database, with the goal of assembling and linking all of the words of all the world’s languages.</a:t>
            </a:r>
          </a:p>
          <a:p>
            <a:pPr marL="274320" indent="-274320"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dirty="0" smtClean="0"/>
              <a:t>Currently has 500 million documented translations between 17 million expressions, and can infer billions more.</a:t>
            </a:r>
          </a:p>
          <a:p>
            <a:pPr marL="274320" indent="-274320"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dirty="0" smtClean="0"/>
              <a:t>Coverage is for about 6,000 languages – many of which have no other translation resources </a:t>
            </a:r>
          </a:p>
          <a:p>
            <a:pPr marL="274320" indent="-274320"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dirty="0" smtClean="0"/>
              <a:t>Has demonstrated successful </a:t>
            </a:r>
            <a:r>
              <a:rPr lang="en-US" sz="1600" dirty="0" err="1" smtClean="0"/>
              <a:t>lemmatic</a:t>
            </a:r>
            <a:r>
              <a:rPr lang="en-US" sz="1600" dirty="0" smtClean="0"/>
              <a:t> translation between unrelated languages.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3072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8688" y="1504950"/>
            <a:ext cx="5476875" cy="381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3651250" y="6307138"/>
            <a:ext cx="16573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7F7F7F"/>
                </a:solidFill>
              </a:rPr>
              <a:t>http://panlex.org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collect – The Rosetta Project Archive of the World’s Languages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4931"/>
            <a:ext cx="8229600" cy="1158713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Special Collection in the Internet Archive – open access</a:t>
            </a:r>
          </a:p>
          <a:p>
            <a:pPr>
              <a:buFont typeface="Arial"/>
              <a:buChar char="•"/>
            </a:pPr>
            <a:r>
              <a:rPr lang="en-US" dirty="0" smtClean="0"/>
              <a:t>Thousands of texts, also audio and video in over 2,500 languages</a:t>
            </a:r>
          </a:p>
          <a:p>
            <a:pPr>
              <a:buFont typeface="Arial"/>
              <a:buChar char="•"/>
            </a:pPr>
            <a:r>
              <a:rPr lang="en-US" dirty="0" smtClean="0"/>
              <a:t>Many parallel texts and wordlists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b="10253"/>
          <a:stretch>
            <a:fillRect/>
          </a:stretch>
        </p:blipFill>
        <p:spPr>
          <a:xfrm>
            <a:off x="1774006" y="2967518"/>
            <a:ext cx="5462125" cy="3505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6755" y="6442606"/>
            <a:ext cx="36631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archive.org/details/rosettaproject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6096926641_c44d13965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475" y="1677988"/>
            <a:ext cx="234950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8" descr="6097471572_dcc9a1e10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1025" y="4886325"/>
            <a:ext cx="1774825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itle 1"/>
          <p:cNvSpPr>
            <a:spLocks noGrp="1"/>
          </p:cNvSpPr>
          <p:nvPr>
            <p:ph type="title"/>
          </p:nvPr>
        </p:nvSpPr>
        <p:spPr bwMode="auto">
          <a:xfrm>
            <a:off x="265113" y="760413"/>
            <a:ext cx="8686800" cy="5095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solidFill>
                  <a:srgbClr val="E46C0A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Purpose create / archive – Rosetta Record-a-thon</a:t>
            </a:r>
          </a:p>
        </p:txBody>
      </p:sp>
      <p:pic>
        <p:nvPicPr>
          <p:cNvPr id="32773" name="Picture 5" descr="6096928241_f9a3afc8ff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0113" y="4364038"/>
            <a:ext cx="1793875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6096929271_1c4370c95a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0450" y="1422400"/>
            <a:ext cx="2103438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9" descr="6097476020_67939c59e4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0863" y="3838575"/>
            <a:ext cx="137795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11" descr="6096931555_2d9fe0e26b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61163" y="3146425"/>
            <a:ext cx="2112962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858963" y="6446838"/>
            <a:ext cx="5614987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http://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archive.org/details/rosettaproject_recordathon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32778" name="Picture 7" descr="6097468334_6ea000b84b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03363" y="4616450"/>
            <a:ext cx="2195512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3"/>
          <p:cNvPicPr>
            <a:picLocks noChangeAspect="1"/>
          </p:cNvPicPr>
          <p:nvPr/>
        </p:nvPicPr>
        <p:blipFill>
          <a:blip r:embed="rId10"/>
          <a:srcRect t="2933" r="2254"/>
          <a:stretch>
            <a:fillRect/>
          </a:stretch>
        </p:blipFill>
        <p:spPr bwMode="auto">
          <a:xfrm>
            <a:off x="2595563" y="1944688"/>
            <a:ext cx="3783012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Incidentally create – Global Lives Project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60175" y="6488668"/>
            <a:ext cx="2789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http://</a:t>
            </a:r>
            <a:r>
              <a:rPr lang="en-US" dirty="0" err="1" smtClean="0">
                <a:solidFill>
                  <a:srgbClr val="7F7F7F"/>
                </a:solidFill>
              </a:rPr>
              <a:t>www.globallives.org</a:t>
            </a:r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815" y="2667000"/>
            <a:ext cx="5080000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524000"/>
            <a:ext cx="3513667" cy="26352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 bwMode="auto">
          <a:xfrm>
            <a:off x="457200" y="760413"/>
            <a:ext cx="8229600" cy="5095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Sticky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1362075"/>
            <a:ext cx="8889999" cy="5257800"/>
          </a:xfrm>
        </p:spPr>
        <p:txBody>
          <a:bodyPr/>
          <a:lstStyle/>
          <a:p>
            <a:pPr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Document transcription by hand – Robust OCR still limited to relatively few languages and scripts, still very tricky with manuscripts (challenges for both </a:t>
            </a:r>
            <a:r>
              <a:rPr lang="en-US" dirty="0" err="1" smtClean="0"/>
              <a:t>PanLex</a:t>
            </a:r>
            <a:r>
              <a:rPr lang="en-US" dirty="0" smtClean="0"/>
              <a:t> and the Internet Archive Balinese project).</a:t>
            </a:r>
          </a:p>
          <a:p>
            <a:pPr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Reducing the need for audio transcription as essential pivot (challenge for Rosetta Record-a-thon project) – more recent advances in automatic speech recognition (ASR) methods could help.</a:t>
            </a:r>
          </a:p>
          <a:p>
            <a:pPr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The huge size of the corpus needed for robust translation into and out of the language – strategies like </a:t>
            </a:r>
            <a:r>
              <a:rPr lang="en-US" dirty="0" err="1" smtClean="0"/>
              <a:t>PanLex’s</a:t>
            </a:r>
            <a:r>
              <a:rPr lang="en-US" dirty="0" smtClean="0"/>
              <a:t> </a:t>
            </a:r>
            <a:r>
              <a:rPr lang="en-US" dirty="0" err="1" smtClean="0"/>
              <a:t>lemmatic</a:t>
            </a:r>
            <a:r>
              <a:rPr lang="en-US" dirty="0" smtClean="0"/>
              <a:t> translation could help as an alternate strategy.</a:t>
            </a:r>
          </a:p>
          <a:p>
            <a:pPr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Getting more language data for more languages – ‘if you build it, will they come?’ (a challenge for the Google Endangered Language Project as well as the Rosetta Project, generally)</a:t>
            </a:r>
          </a:p>
          <a:p>
            <a:pPr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Making sure that datasets are both open, and archived in a repository committed to long-term preservation and access – because the resources we are assembling for long-tail languages are a record of our humanity.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0413"/>
            <a:ext cx="8229600" cy="509587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solidFill>
                  <a:srgbClr val="E46C0A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defRPr/>
            </a:pPr>
            <a:endParaRPr lang="en-US" dirty="0" smtClean="0"/>
          </a:p>
          <a:p>
            <a:pPr algn="ctr">
              <a:defRPr/>
            </a:pPr>
            <a:endParaRPr lang="en-US" dirty="0" smtClean="0"/>
          </a:p>
          <a:p>
            <a:pPr algn="ctr">
              <a:defRPr/>
            </a:pPr>
            <a:endParaRPr lang="en-US" dirty="0" smtClean="0"/>
          </a:p>
          <a:p>
            <a:pPr algn="ctr">
              <a:defRPr/>
            </a:pPr>
            <a:r>
              <a:rPr lang="en-US" dirty="0" smtClean="0"/>
              <a:t>Laura </a:t>
            </a:r>
            <a:r>
              <a:rPr lang="en-US" dirty="0" err="1" smtClean="0"/>
              <a:t>Welcher</a:t>
            </a:r>
            <a:endParaRPr lang="en-US" dirty="0" smtClean="0"/>
          </a:p>
          <a:p>
            <a:pPr algn="ctr">
              <a:defRPr/>
            </a:pPr>
            <a:endParaRPr lang="en-US" dirty="0" smtClean="0"/>
          </a:p>
          <a:p>
            <a:pPr algn="ctr">
              <a:defRPr/>
            </a:pPr>
            <a:r>
              <a:rPr lang="en-US" sz="1600" dirty="0" smtClean="0"/>
              <a:t>The Rosetta Project at</a:t>
            </a:r>
          </a:p>
          <a:p>
            <a:pPr algn="ctr">
              <a:defRPr/>
            </a:pPr>
            <a:r>
              <a:rPr lang="en-US" sz="1600" dirty="0" smtClean="0"/>
              <a:t>The Long Now Foundation</a:t>
            </a:r>
          </a:p>
          <a:p>
            <a:pPr algn="ctr">
              <a:defRPr/>
            </a:pPr>
            <a:endParaRPr lang="en-US" dirty="0" smtClean="0"/>
          </a:p>
          <a:p>
            <a:pPr algn="ctr">
              <a:defRPr/>
            </a:pPr>
            <a:r>
              <a:rPr lang="en-US" dirty="0" err="1" smtClean="0"/>
              <a:t>laura@longnow.org</a:t>
            </a:r>
            <a:endParaRPr lang="en-US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 bwMode="auto">
          <a:xfrm>
            <a:off x="457200" y="760413"/>
            <a:ext cx="8488363" cy="5095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solidFill>
                  <a:srgbClr val="E46C0A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Top ten languages by native speakers (millions)</a:t>
            </a:r>
          </a:p>
        </p:txBody>
      </p:sp>
      <p:graphicFrame>
        <p:nvGraphicFramePr>
          <p:cNvPr id="8194" name="Chart 11"/>
          <p:cNvGraphicFramePr>
            <a:graphicFrameLocks/>
          </p:cNvGraphicFramePr>
          <p:nvPr/>
        </p:nvGraphicFramePr>
        <p:xfrm>
          <a:off x="919163" y="1516063"/>
          <a:ext cx="7361237" cy="4738687"/>
        </p:xfrm>
        <a:graphic>
          <a:graphicData uri="http://schemas.openxmlformats.org/presentationml/2006/ole">
            <p:oleObj spid="_x0000_s8194" r:id="rId4" imgW="7357264" imgH="4736200" progId="Excel.Sheet.8">
              <p:embed/>
            </p:oleObj>
          </a:graphicData>
        </a:graphic>
      </p:graphicFrame>
      <p:sp>
        <p:nvSpPr>
          <p:cNvPr id="8196" name="Rectangle 3"/>
          <p:cNvSpPr>
            <a:spLocks/>
          </p:cNvSpPr>
          <p:nvPr/>
        </p:nvSpPr>
        <p:spPr bwMode="auto">
          <a:xfrm>
            <a:off x="1403684" y="6392863"/>
            <a:ext cx="664410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600" dirty="0">
                <a:solidFill>
                  <a:srgbClr val="7F7F7F"/>
                </a:solidFill>
                <a:ea typeface="Palatino" pitchFamily="-84" charset="0"/>
                <a:cs typeface="Palatino" pitchFamily="-84" charset="0"/>
              </a:rPr>
              <a:t>Data from The </a:t>
            </a:r>
            <a:r>
              <a:rPr lang="en-US" sz="1600" dirty="0" err="1">
                <a:solidFill>
                  <a:srgbClr val="7F7F7F"/>
                </a:solidFill>
                <a:ea typeface="Palatino" pitchFamily="-84" charset="0"/>
                <a:cs typeface="Palatino" pitchFamily="-84" charset="0"/>
              </a:rPr>
              <a:t>Ethnologue</a:t>
            </a:r>
            <a:r>
              <a:rPr lang="en-US" sz="1600" dirty="0">
                <a:solidFill>
                  <a:srgbClr val="7F7F7F"/>
                </a:solidFill>
                <a:ea typeface="Palatino" pitchFamily="-84" charset="0"/>
                <a:cs typeface="Palatino" pitchFamily="-84" charset="0"/>
              </a:rPr>
              <a:t>. </a:t>
            </a:r>
            <a:r>
              <a:rPr lang="en-US" sz="1600" dirty="0" smtClean="0">
                <a:solidFill>
                  <a:srgbClr val="7F7F7F"/>
                </a:solidFill>
                <a:ea typeface="Palatino" pitchFamily="-84" charset="0"/>
                <a:cs typeface="Palatino" pitchFamily="-84" charset="0"/>
              </a:rPr>
              <a:t>(2009</a:t>
            </a:r>
            <a:r>
              <a:rPr lang="en-US" sz="1600" dirty="0">
                <a:solidFill>
                  <a:srgbClr val="7F7F7F"/>
                </a:solidFill>
                <a:ea typeface="Palatino" pitchFamily="-84" charset="0"/>
                <a:cs typeface="Palatino" pitchFamily="-84" charset="0"/>
              </a:rPr>
              <a:t>). Retrieved at </a:t>
            </a:r>
            <a:r>
              <a:rPr lang="en-US" sz="1600" dirty="0" err="1">
                <a:solidFill>
                  <a:srgbClr val="7F7F7F"/>
                </a:solidFill>
                <a:ea typeface="Palatino" pitchFamily="-84" charset="0"/>
                <a:cs typeface="Palatino" pitchFamily="-84" charset="0"/>
              </a:rPr>
              <a:t>www.ethnologue.com</a:t>
            </a:r>
            <a:endParaRPr lang="en-US" sz="1600" dirty="0">
              <a:solidFill>
                <a:srgbClr val="7F7F7F"/>
              </a:solidFill>
              <a:ea typeface="Palatino" pitchFamily="-84" charset="0"/>
              <a:cs typeface="Palatino" pitchFamily="-84" charset="0"/>
            </a:endParaRPr>
          </a:p>
          <a:p>
            <a:endParaRPr lang="en-US" sz="1300" u="sng" dirty="0">
              <a:solidFill>
                <a:schemeClr val="tx2"/>
              </a:solidFill>
              <a:ea typeface="Palatino" pitchFamily="-84" charset="0"/>
              <a:cs typeface="Palatino" pitchFamily="-8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 bwMode="auto">
          <a:xfrm>
            <a:off x="457200" y="760413"/>
            <a:ext cx="8229600" cy="5095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solidFill>
                  <a:srgbClr val="E46C0A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Sources cited: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18513" cy="4525963"/>
          </a:xfrm>
        </p:spPr>
        <p:txBody>
          <a:bodyPr/>
          <a:lstStyle/>
          <a:p>
            <a:pPr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dirty="0" err="1" smtClean="0">
                <a:solidFill>
                  <a:srgbClr val="7F7F7F"/>
                </a:solidFill>
              </a:rPr>
              <a:t>Krauwer</a:t>
            </a:r>
            <a:r>
              <a:rPr lang="en-US" sz="1600" dirty="0" smtClean="0">
                <a:solidFill>
                  <a:srgbClr val="7F7F7F"/>
                </a:solidFill>
              </a:rPr>
              <a:t>, Steven.  2003.  The Basic Language Resource Kit (BLARK) as the first milestone for the language resources roadmap.  In </a:t>
            </a:r>
            <a:r>
              <a:rPr lang="en-US" sz="1600" i="1" dirty="0" smtClean="0">
                <a:solidFill>
                  <a:srgbClr val="7F7F7F"/>
                </a:solidFill>
              </a:rPr>
              <a:t>Proceedings of 2</a:t>
            </a:r>
            <a:r>
              <a:rPr lang="en-US" sz="1600" i="1" baseline="30000" dirty="0" smtClean="0">
                <a:solidFill>
                  <a:srgbClr val="7F7F7F"/>
                </a:solidFill>
              </a:rPr>
              <a:t>nd</a:t>
            </a:r>
            <a:r>
              <a:rPr lang="en-US" sz="1600" i="1" dirty="0" smtClean="0">
                <a:solidFill>
                  <a:srgbClr val="7F7F7F"/>
                </a:solidFill>
              </a:rPr>
              <a:t> International Conference on Speech and Computer (SPECOM2003</a:t>
            </a:r>
            <a:r>
              <a:rPr lang="en-US" sz="1600" dirty="0" smtClean="0">
                <a:solidFill>
                  <a:srgbClr val="7F7F7F"/>
                </a:solidFill>
              </a:rPr>
              <a:t>).</a:t>
            </a:r>
          </a:p>
          <a:p>
            <a:pPr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dirty="0" smtClean="0">
                <a:solidFill>
                  <a:srgbClr val="7F7F7F"/>
                </a:solidFill>
              </a:rPr>
              <a:t>Lewis, W. D. 2006.  ODIN:  A Model for Adapting and Enriching Legacy Infrastructure, in ‘Proceedings of the </a:t>
            </a:r>
            <a:r>
              <a:rPr lang="en-US" sz="1600" dirty="0" err="1" smtClean="0">
                <a:solidFill>
                  <a:srgbClr val="7F7F7F"/>
                </a:solidFill>
              </a:rPr>
              <a:t>e</a:t>
            </a:r>
            <a:r>
              <a:rPr lang="en-US" sz="1600" dirty="0" smtClean="0">
                <a:solidFill>
                  <a:srgbClr val="7F7F7F"/>
                </a:solidFill>
              </a:rPr>
              <a:t>-Humanities Workshop held in cooperation with </a:t>
            </a:r>
            <a:r>
              <a:rPr lang="en-US" sz="1600" dirty="0" err="1" smtClean="0">
                <a:solidFill>
                  <a:srgbClr val="7F7F7F"/>
                </a:solidFill>
              </a:rPr>
              <a:t>e</a:t>
            </a:r>
            <a:r>
              <a:rPr lang="en-US" sz="1600" dirty="0" smtClean="0">
                <a:solidFill>
                  <a:srgbClr val="7F7F7F"/>
                </a:solidFill>
              </a:rPr>
              <a:t>-Science 2006:  2</a:t>
            </a:r>
            <a:r>
              <a:rPr lang="en-US" sz="1600" baseline="30000" dirty="0" smtClean="0">
                <a:solidFill>
                  <a:srgbClr val="7F7F7F"/>
                </a:solidFill>
              </a:rPr>
              <a:t>nd</a:t>
            </a:r>
            <a:r>
              <a:rPr lang="en-US" sz="1600" dirty="0" smtClean="0">
                <a:solidFill>
                  <a:srgbClr val="7F7F7F"/>
                </a:solidFill>
              </a:rPr>
              <a:t> IEEE International Conference on </a:t>
            </a:r>
            <a:r>
              <a:rPr lang="en-US" sz="1600" dirty="0" err="1" smtClean="0">
                <a:solidFill>
                  <a:srgbClr val="7F7F7F"/>
                </a:solidFill>
              </a:rPr>
              <a:t>e</a:t>
            </a:r>
            <a:r>
              <a:rPr lang="en-US" sz="1600" dirty="0" smtClean="0">
                <a:solidFill>
                  <a:srgbClr val="7F7F7F"/>
                </a:solidFill>
              </a:rPr>
              <a:t>-Science and Grid Computing’, Amsterdam  http://faculty.washington.edu/wlewis2/papers/ODIN-eH06.pdf</a:t>
            </a:r>
          </a:p>
          <a:p>
            <a:pPr>
              <a:spcAft>
                <a:spcPts val="600"/>
              </a:spcAft>
              <a:buFont typeface="Arial"/>
              <a:buChar char="•"/>
              <a:defRPr/>
            </a:pPr>
            <a:r>
              <a:rPr sz="1600" dirty="0" smtClean="0">
                <a:solidFill>
                  <a:srgbClr val="7F7F7F"/>
                </a:solidFill>
              </a:rPr>
              <a:t>Maxwell</a:t>
            </a:r>
            <a:r>
              <a:rPr lang="en-US" sz="1600" dirty="0" smtClean="0">
                <a:solidFill>
                  <a:srgbClr val="7F7F7F"/>
                </a:solidFill>
              </a:rPr>
              <a:t>, M</a:t>
            </a:r>
            <a:r>
              <a:rPr sz="1600" dirty="0" smtClean="0">
                <a:solidFill>
                  <a:srgbClr val="7F7F7F"/>
                </a:solidFill>
              </a:rPr>
              <a:t> and B</a:t>
            </a:r>
            <a:r>
              <a:rPr lang="en-US" sz="1600" dirty="0" smtClean="0">
                <a:solidFill>
                  <a:srgbClr val="7F7F7F"/>
                </a:solidFill>
              </a:rPr>
              <a:t>.</a:t>
            </a:r>
            <a:r>
              <a:rPr sz="1600" dirty="0" smtClean="0">
                <a:solidFill>
                  <a:srgbClr val="7F7F7F"/>
                </a:solidFill>
              </a:rPr>
              <a:t> Hughes</a:t>
            </a:r>
            <a:r>
              <a:rPr lang="en-US" sz="1600" dirty="0" smtClean="0">
                <a:solidFill>
                  <a:srgbClr val="7F7F7F"/>
                </a:solidFill>
              </a:rPr>
              <a:t>. </a:t>
            </a:r>
            <a:r>
              <a:rPr sz="1600" dirty="0" smtClean="0">
                <a:solidFill>
                  <a:srgbClr val="7F7F7F"/>
                </a:solidFill>
              </a:rPr>
              <a:t>2006. Frontiers in linguistic annotation for lower-density languages. In </a:t>
            </a:r>
            <a:r>
              <a:rPr sz="1600" i="1" dirty="0" smtClean="0">
                <a:solidFill>
                  <a:srgbClr val="7F7F7F"/>
                </a:solidFill>
              </a:rPr>
              <a:t>Proceedings of the Workshop on Frontiers in Linguistically Annotated Corpora 2006, </a:t>
            </a:r>
            <a:r>
              <a:rPr sz="1600" dirty="0" smtClean="0">
                <a:solidFill>
                  <a:srgbClr val="7F7F7F"/>
                </a:solidFill>
              </a:rPr>
              <a:t>pages 29–37, Sydney, Australia, July. Association for Computational Linguistics. </a:t>
            </a:r>
            <a:endParaRPr lang="en-US" sz="1600" dirty="0" smtClean="0">
              <a:solidFill>
                <a:srgbClr val="7F7F7F"/>
              </a:solidFill>
            </a:endParaRPr>
          </a:p>
          <a:p>
            <a:pPr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dirty="0" err="1" smtClean="0">
                <a:solidFill>
                  <a:srgbClr val="7F7F7F"/>
                </a:solidFill>
              </a:rPr>
              <a:t>Scannell</a:t>
            </a:r>
            <a:r>
              <a:rPr lang="en-US" sz="1600" dirty="0" smtClean="0">
                <a:solidFill>
                  <a:srgbClr val="7F7F7F"/>
                </a:solidFill>
              </a:rPr>
              <a:t>, K.  2007.  The </a:t>
            </a:r>
            <a:r>
              <a:rPr lang="en-US" sz="1600" dirty="0" err="1" smtClean="0">
                <a:solidFill>
                  <a:srgbClr val="7F7F7F"/>
                </a:solidFill>
              </a:rPr>
              <a:t>Crúbadán</a:t>
            </a:r>
            <a:r>
              <a:rPr lang="en-US" sz="1600" dirty="0" smtClean="0">
                <a:solidFill>
                  <a:srgbClr val="7F7F7F"/>
                </a:solidFill>
              </a:rPr>
              <a:t> Project:  Corpus building for under-resourced languages. In C. </a:t>
            </a:r>
            <a:r>
              <a:rPr lang="en-US" sz="1600" dirty="0" err="1" smtClean="0">
                <a:solidFill>
                  <a:srgbClr val="7F7F7F"/>
                </a:solidFill>
              </a:rPr>
              <a:t>Fairon</a:t>
            </a:r>
            <a:r>
              <a:rPr lang="en-US" sz="1600" dirty="0" smtClean="0">
                <a:solidFill>
                  <a:srgbClr val="7F7F7F"/>
                </a:solidFill>
              </a:rPr>
              <a:t>, H. </a:t>
            </a:r>
            <a:r>
              <a:rPr lang="en-US" sz="1600" dirty="0" err="1" smtClean="0">
                <a:solidFill>
                  <a:srgbClr val="7F7F7F"/>
                </a:solidFill>
              </a:rPr>
              <a:t>Naets</a:t>
            </a:r>
            <a:r>
              <a:rPr lang="en-US" sz="1600" dirty="0" smtClean="0">
                <a:solidFill>
                  <a:srgbClr val="7F7F7F"/>
                </a:solidFill>
              </a:rPr>
              <a:t>, A. </a:t>
            </a:r>
            <a:r>
              <a:rPr lang="en-US" sz="1600" dirty="0" err="1" smtClean="0">
                <a:solidFill>
                  <a:srgbClr val="7F7F7F"/>
                </a:solidFill>
              </a:rPr>
              <a:t>Kilgarriff</a:t>
            </a:r>
            <a:r>
              <a:rPr lang="en-US" sz="1600" dirty="0" smtClean="0">
                <a:solidFill>
                  <a:srgbClr val="7F7F7F"/>
                </a:solidFill>
              </a:rPr>
              <a:t>, G-M de </a:t>
            </a:r>
            <a:r>
              <a:rPr lang="en-US" sz="1600" dirty="0" err="1" smtClean="0">
                <a:solidFill>
                  <a:srgbClr val="7F7F7F"/>
                </a:solidFill>
              </a:rPr>
              <a:t>Schryver</a:t>
            </a:r>
            <a:r>
              <a:rPr lang="en-US" sz="1600" dirty="0" smtClean="0">
                <a:solidFill>
                  <a:srgbClr val="7F7F7F"/>
                </a:solidFill>
              </a:rPr>
              <a:t>, eds., “Building and Exploring Web Corpora”, Proceedings of the 3</a:t>
            </a:r>
            <a:r>
              <a:rPr lang="en-US" sz="1600" baseline="30000" dirty="0" smtClean="0">
                <a:solidFill>
                  <a:srgbClr val="7F7F7F"/>
                </a:solidFill>
              </a:rPr>
              <a:t>rd</a:t>
            </a:r>
            <a:r>
              <a:rPr lang="en-US" sz="1600" dirty="0" smtClean="0">
                <a:solidFill>
                  <a:srgbClr val="7F7F7F"/>
                </a:solidFill>
              </a:rPr>
              <a:t> Web as Corpus  Workshop in Louvain-la-</a:t>
            </a:r>
            <a:r>
              <a:rPr lang="en-US" sz="1600" dirty="0" err="1" smtClean="0">
                <a:solidFill>
                  <a:srgbClr val="7F7F7F"/>
                </a:solidFill>
              </a:rPr>
              <a:t>Neuve</a:t>
            </a:r>
            <a:r>
              <a:rPr lang="en-US" sz="1600" dirty="0" smtClean="0">
                <a:solidFill>
                  <a:srgbClr val="7F7F7F"/>
                </a:solidFill>
              </a:rPr>
              <a:t>, Belgium. http://borel.slu.edu/pub/wac3.pdf </a:t>
            </a:r>
          </a:p>
          <a:p>
            <a:pPr>
              <a:buFont typeface="Arial"/>
              <a:buChar char="•"/>
              <a:defRPr/>
            </a:pP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 bwMode="auto">
          <a:xfrm>
            <a:off x="457200" y="760413"/>
            <a:ext cx="8229600" cy="5095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solidFill>
                  <a:srgbClr val="E46C0A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The “Long Tail” of Human Language</a:t>
            </a:r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622300" y="1519238"/>
            <a:ext cx="7842250" cy="5108575"/>
            <a:chOff x="697235" y="1518762"/>
            <a:chExt cx="7755255" cy="5076348"/>
          </a:xfrm>
        </p:grpSpPr>
        <p:pic>
          <p:nvPicPr>
            <p:cNvPr id="10245" name="Picture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7235" y="1518762"/>
              <a:ext cx="7755255" cy="50763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0246" name="Line 3"/>
            <p:cNvSpPr>
              <a:spLocks noChangeShapeType="1"/>
            </p:cNvSpPr>
            <p:nvPr/>
          </p:nvSpPr>
          <p:spPr bwMode="auto">
            <a:xfrm rot="10800000" flipH="1">
              <a:off x="2171700" y="2090262"/>
              <a:ext cx="868680" cy="241458"/>
            </a:xfrm>
            <a:prstGeom prst="line">
              <a:avLst/>
            </a:prstGeom>
            <a:noFill/>
            <a:ln w="25400">
              <a:solidFill>
                <a:srgbClr val="404040"/>
              </a:solidFill>
              <a:miter lim="800000"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7" name="Rectangle 4"/>
            <p:cNvSpPr>
              <a:spLocks/>
            </p:cNvSpPr>
            <p:nvPr/>
          </p:nvSpPr>
          <p:spPr bwMode="auto">
            <a:xfrm>
              <a:off x="3083243" y="1954534"/>
              <a:ext cx="4936117" cy="2215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ea typeface="Palatino" pitchFamily="-84" charset="0"/>
                  <a:cs typeface="Palatino" pitchFamily="-84" charset="0"/>
                </a:rPr>
                <a:t>Half the world population speaks one of 10 languages (&gt;1%)</a:t>
              </a:r>
            </a:p>
          </p:txBody>
        </p:sp>
        <p:sp>
          <p:nvSpPr>
            <p:cNvPr id="10248" name="Rectangle 5"/>
            <p:cNvSpPr>
              <a:spLocks/>
            </p:cNvSpPr>
            <p:nvPr/>
          </p:nvSpPr>
          <p:spPr bwMode="auto">
            <a:xfrm>
              <a:off x="3381853" y="3108964"/>
              <a:ext cx="4332706" cy="2215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ea typeface="Palatino" pitchFamily="-84" charset="0"/>
                  <a:cs typeface="Palatino" pitchFamily="-84" charset="0"/>
                </a:rPr>
                <a:t>Most everyone else speaks one of 300 languages (4%)</a:t>
              </a:r>
            </a:p>
          </p:txBody>
        </p:sp>
        <p:sp>
          <p:nvSpPr>
            <p:cNvPr id="10249" name="Line 6"/>
            <p:cNvSpPr>
              <a:spLocks noChangeShapeType="1"/>
            </p:cNvSpPr>
            <p:nvPr/>
          </p:nvSpPr>
          <p:spPr bwMode="auto">
            <a:xfrm rot="10800000" flipH="1">
              <a:off x="2354580" y="3314700"/>
              <a:ext cx="1005840" cy="628650"/>
            </a:xfrm>
            <a:prstGeom prst="line">
              <a:avLst/>
            </a:prstGeom>
            <a:noFill/>
            <a:ln w="25400">
              <a:solidFill>
                <a:srgbClr val="404040"/>
              </a:solidFill>
              <a:miter lim="800000"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50" name="Rectangle 7"/>
            <p:cNvSpPr>
              <a:spLocks/>
            </p:cNvSpPr>
            <p:nvPr/>
          </p:nvSpPr>
          <p:spPr bwMode="auto">
            <a:xfrm>
              <a:off x="3630459" y="4126234"/>
              <a:ext cx="4293393" cy="2215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ea typeface="Palatino" pitchFamily="-84" charset="0"/>
                  <a:cs typeface="Palatino" pitchFamily="-84" charset="0"/>
                </a:rPr>
                <a:t>5% of the world speaks one of 6,500 languages (95%)  </a:t>
              </a:r>
            </a:p>
          </p:txBody>
        </p:sp>
        <p:sp>
          <p:nvSpPr>
            <p:cNvPr id="10251" name="Line 8"/>
            <p:cNvSpPr>
              <a:spLocks noChangeShapeType="1"/>
            </p:cNvSpPr>
            <p:nvPr/>
          </p:nvSpPr>
          <p:spPr bwMode="auto">
            <a:xfrm rot="10800000" flipH="1">
              <a:off x="2823210" y="4354830"/>
              <a:ext cx="834390" cy="615792"/>
            </a:xfrm>
            <a:prstGeom prst="line">
              <a:avLst/>
            </a:prstGeom>
            <a:noFill/>
            <a:ln w="25400">
              <a:solidFill>
                <a:srgbClr val="404040"/>
              </a:solidFill>
              <a:miter lim="800000"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52" name="Rectangle 9"/>
            <p:cNvSpPr>
              <a:spLocks noChangeArrowheads="1"/>
            </p:cNvSpPr>
            <p:nvPr/>
          </p:nvSpPr>
          <p:spPr bwMode="auto">
            <a:xfrm>
              <a:off x="697235" y="1623060"/>
              <a:ext cx="1268725" cy="43205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round/>
              <a:headEnd/>
              <a:tailEnd/>
            </a:ln>
          </p:spPr>
          <p:txBody>
            <a:bodyPr lIns="82292" tIns="41148" rIns="82292" bIns="41148">
              <a:prstTxWarp prst="textNoShape">
                <a:avLst/>
              </a:prstTxWarp>
            </a:bodyPr>
            <a:lstStyle/>
            <a:p>
              <a:r>
                <a:rPr lang="en-US" sz="1400">
                  <a:latin typeface="Garamond" pitchFamily="-84" charset="0"/>
                </a:rPr>
                <a:t>1 Billion</a:t>
              </a:r>
            </a:p>
            <a:p>
              <a:endParaRPr lang="en-US" sz="1400">
                <a:latin typeface="Garamond" pitchFamily="-84" charset="0"/>
              </a:endParaRPr>
            </a:p>
            <a:p>
              <a:endParaRPr lang="en-US" sz="1400">
                <a:latin typeface="Garamond" pitchFamily="-84" charset="0"/>
              </a:endParaRPr>
            </a:p>
            <a:p>
              <a:r>
                <a:rPr lang="en-US" sz="1400">
                  <a:latin typeface="Garamond" pitchFamily="-84" charset="0"/>
                </a:rPr>
                <a:t>100 Million</a:t>
              </a:r>
            </a:p>
            <a:p>
              <a:endParaRPr lang="en-US" sz="1400">
                <a:latin typeface="Garamond" pitchFamily="-84" charset="0"/>
              </a:endParaRPr>
            </a:p>
            <a:p>
              <a:endParaRPr lang="en-US" sz="1400">
                <a:latin typeface="Garamond" pitchFamily="-84" charset="0"/>
              </a:endParaRPr>
            </a:p>
            <a:p>
              <a:endParaRPr lang="en-US" sz="1400">
                <a:latin typeface="Garamond" pitchFamily="-84" charset="0"/>
              </a:endParaRPr>
            </a:p>
            <a:p>
              <a:endParaRPr lang="en-US" sz="1400">
                <a:latin typeface="Garamond" pitchFamily="-84" charset="0"/>
              </a:endParaRPr>
            </a:p>
            <a:p>
              <a:endParaRPr lang="en-US" sz="1400">
                <a:latin typeface="Garamond" pitchFamily="-84" charset="0"/>
              </a:endParaRPr>
            </a:p>
            <a:p>
              <a:endParaRPr lang="en-US" sz="1400">
                <a:latin typeface="Garamond" pitchFamily="-84" charset="0"/>
              </a:endParaRPr>
            </a:p>
            <a:p>
              <a:endParaRPr lang="en-US" sz="1400">
                <a:latin typeface="Garamond" pitchFamily="-84" charset="0"/>
              </a:endParaRPr>
            </a:p>
            <a:p>
              <a:endParaRPr lang="en-US" sz="1400">
                <a:latin typeface="Garamond" pitchFamily="-84" charset="0"/>
              </a:endParaRPr>
            </a:p>
            <a:p>
              <a:endParaRPr lang="en-US" sz="1400">
                <a:latin typeface="Garamond" pitchFamily="-84" charset="0"/>
              </a:endParaRPr>
            </a:p>
            <a:p>
              <a:r>
                <a:rPr lang="en-US" sz="1400">
                  <a:latin typeface="Garamond" pitchFamily="-84" charset="0"/>
                </a:rPr>
                <a:t>10 Thousand</a:t>
              </a:r>
            </a:p>
            <a:p>
              <a:endParaRPr lang="en-US" sz="1400">
                <a:latin typeface="Garamond" pitchFamily="-84" charset="0"/>
              </a:endParaRPr>
            </a:p>
            <a:p>
              <a:endParaRPr lang="en-US" sz="1400">
                <a:latin typeface="Garamond" pitchFamily="-84" charset="0"/>
              </a:endParaRPr>
            </a:p>
            <a:p>
              <a:endParaRPr lang="en-US" sz="1400">
                <a:latin typeface="Garamond" pitchFamily="-84" charset="0"/>
              </a:endParaRPr>
            </a:p>
            <a:p>
              <a:endParaRPr lang="en-US" sz="1400">
                <a:latin typeface="Garamond" pitchFamily="-84" charset="0"/>
              </a:endParaRPr>
            </a:p>
            <a:p>
              <a:endParaRPr lang="en-US" sz="1400">
                <a:latin typeface="Garamond" pitchFamily="-84" charset="0"/>
              </a:endParaRPr>
            </a:p>
            <a:p>
              <a:endParaRPr lang="en-US" sz="1400">
                <a:latin typeface="Garamond" pitchFamily="-84" charset="0"/>
              </a:endParaRPr>
            </a:p>
            <a:p>
              <a:endParaRPr lang="en-US" sz="1400">
                <a:latin typeface="Garamond" pitchFamily="-84" charset="0"/>
              </a:endParaRPr>
            </a:p>
            <a:p>
              <a:endParaRPr lang="en-US" sz="1400">
                <a:latin typeface="Garamond" pitchFamily="-84" charset="0"/>
              </a:endParaRPr>
            </a:p>
          </p:txBody>
        </p:sp>
        <p:sp>
          <p:nvSpPr>
            <p:cNvPr id="10253" name="Rectangle 12"/>
            <p:cNvSpPr>
              <a:spLocks noChangeArrowheads="1"/>
            </p:cNvSpPr>
            <p:nvPr/>
          </p:nvSpPr>
          <p:spPr bwMode="auto">
            <a:xfrm>
              <a:off x="4419600" y="6118371"/>
              <a:ext cx="2672861" cy="407475"/>
            </a:xfrm>
            <a:prstGeom prst="rect">
              <a:avLst/>
            </a:prstGeom>
            <a:solidFill>
              <a:schemeClr val="bg1"/>
            </a:solidFill>
            <a:ln w="25400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/>
              <a:endParaRPr lang="en-US" sz="3000">
                <a:solidFill>
                  <a:srgbClr val="3F3F3F"/>
                </a:solidFill>
                <a:latin typeface="Palatino" pitchFamily="-84" charset="0"/>
                <a:ea typeface="ヒラギノ明朝 ProN W3" pitchFamily="-84" charset="-128"/>
                <a:cs typeface="ヒラギノ明朝 ProN W3" pitchFamily="-84" charset="-128"/>
                <a:sym typeface="Palatino" pitchFamily="-84" charset="0"/>
              </a:endParaRPr>
            </a:p>
          </p:txBody>
        </p:sp>
        <p:sp>
          <p:nvSpPr>
            <p:cNvPr id="10254" name="Rectangle 7"/>
            <p:cNvSpPr>
              <a:spLocks/>
            </p:cNvSpPr>
            <p:nvPr/>
          </p:nvSpPr>
          <p:spPr bwMode="auto">
            <a:xfrm>
              <a:off x="4572000" y="6118371"/>
              <a:ext cx="1783529" cy="2154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ea typeface="Palatino" pitchFamily="-84" charset="0"/>
                  <a:cs typeface="Palatino" pitchFamily="-84" charset="0"/>
                </a:rPr>
                <a:t>Number of Languages</a:t>
              </a:r>
            </a:p>
          </p:txBody>
        </p:sp>
      </p:grpSp>
      <p:sp>
        <p:nvSpPr>
          <p:cNvPr id="12292" name="TextBox 14"/>
          <p:cNvSpPr txBox="1">
            <a:spLocks noChangeArrowheads="1"/>
          </p:cNvSpPr>
          <p:nvPr/>
        </p:nvSpPr>
        <p:spPr bwMode="auto">
          <a:xfrm>
            <a:off x="2319338" y="6484938"/>
            <a:ext cx="48212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Data visualization by Laura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Welcher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–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laura@longnow.org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 bwMode="auto">
          <a:xfrm>
            <a:off x="457200" y="760413"/>
            <a:ext cx="8229600" cy="5095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solidFill>
                  <a:srgbClr val="E46C0A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Top 10 Languages in the Internet</a:t>
            </a:r>
          </a:p>
        </p:txBody>
      </p:sp>
      <p:pic>
        <p:nvPicPr>
          <p:cNvPr id="12291" name="Picture 4" descr="top_ten_language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1362075"/>
            <a:ext cx="4772025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ight Arrow 5"/>
          <p:cNvSpPr>
            <a:spLocks noChangeArrowheads="1"/>
          </p:cNvSpPr>
          <p:nvPr/>
        </p:nvSpPr>
        <p:spPr bwMode="auto">
          <a:xfrm>
            <a:off x="1951038" y="5446713"/>
            <a:ext cx="693737" cy="320675"/>
          </a:xfrm>
          <a:prstGeom prst="rightArrow">
            <a:avLst>
              <a:gd name="adj1" fmla="val 50000"/>
              <a:gd name="adj2" fmla="val 49807"/>
            </a:avLst>
          </a:prstGeom>
          <a:solidFill>
            <a:srgbClr val="FF0000"/>
          </a:solidFill>
          <a:ln w="25400">
            <a:solidFill>
              <a:srgbClr val="40404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/>
            <a:endParaRPr lang="en-US" sz="3000">
              <a:solidFill>
                <a:srgbClr val="3F3F3F"/>
              </a:solidFill>
              <a:latin typeface="Palatino" pitchFamily="-84" charset="0"/>
              <a:ea typeface="ヒラギノ明朝 ProN W3" pitchFamily="-84" charset="-128"/>
              <a:cs typeface="ヒラギノ明朝 ProN W3" pitchFamily="-84" charset="-128"/>
              <a:sym typeface="Palatino" pitchFamily="-84" charset="0"/>
            </a:endParaRPr>
          </a:p>
        </p:txBody>
      </p:sp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1400175" y="5424488"/>
            <a:ext cx="609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18%</a:t>
            </a:r>
          </a:p>
        </p:txBody>
      </p:sp>
      <p:sp>
        <p:nvSpPr>
          <p:cNvPr id="12294" name="Left Brace 7"/>
          <p:cNvSpPr>
            <a:spLocks/>
          </p:cNvSpPr>
          <p:nvPr/>
        </p:nvSpPr>
        <p:spPr bwMode="auto">
          <a:xfrm>
            <a:off x="2020888" y="2782888"/>
            <a:ext cx="360362" cy="2551112"/>
          </a:xfrm>
          <a:prstGeom prst="leftBrace">
            <a:avLst>
              <a:gd name="adj1" fmla="val 8358"/>
              <a:gd name="adj2" fmla="val 50000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25400">
            <a:solidFill>
              <a:srgbClr val="40404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1439863" y="3854450"/>
            <a:ext cx="60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32%</a:t>
            </a:r>
          </a:p>
        </p:txBody>
      </p:sp>
      <p:sp>
        <p:nvSpPr>
          <p:cNvPr id="12296" name="TextBox 9"/>
          <p:cNvSpPr txBox="1">
            <a:spLocks noChangeArrowheads="1"/>
          </p:cNvSpPr>
          <p:nvPr/>
        </p:nvSpPr>
        <p:spPr bwMode="auto">
          <a:xfrm>
            <a:off x="1400175" y="2179638"/>
            <a:ext cx="60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50%</a:t>
            </a:r>
          </a:p>
        </p:txBody>
      </p:sp>
      <p:sp>
        <p:nvSpPr>
          <p:cNvPr id="12297" name="Left Brace 10"/>
          <p:cNvSpPr>
            <a:spLocks/>
          </p:cNvSpPr>
          <p:nvPr/>
        </p:nvSpPr>
        <p:spPr bwMode="auto">
          <a:xfrm>
            <a:off x="2025650" y="2095500"/>
            <a:ext cx="360363" cy="560388"/>
          </a:xfrm>
          <a:prstGeom prst="leftBrace">
            <a:avLst>
              <a:gd name="adj1" fmla="val 8358"/>
              <a:gd name="adj2" fmla="val 50000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25400">
            <a:solidFill>
              <a:srgbClr val="40404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xfrm>
            <a:off x="457200" y="760413"/>
            <a:ext cx="8229600" cy="5095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solidFill>
                  <a:srgbClr val="E46C0A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Why does the long tail matter?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8938" y="1354138"/>
            <a:ext cx="8229600" cy="43545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4320" indent="-274320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/>
              <a:t>There is commercial interest in enabling the ~300 most widely spoken languages in the digital domain – if digital technologies work for this group of languages, that represents 95% of humanity.</a:t>
            </a:r>
          </a:p>
          <a:p>
            <a:pPr marL="331470" indent="-274320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/>
              <a:t>As mobile phones are nearly ubiquitous (87% penetration worldwide) and global internet access is approaching 1/3 of the human population, enabling the long tail of languages in the digital domain increasingly matters. </a:t>
            </a:r>
          </a:p>
          <a:p>
            <a:pPr marL="331470" indent="-274320">
              <a:buFont typeface="Arial"/>
              <a:buChar char="•"/>
              <a:defRPr/>
            </a:pPr>
            <a:r>
              <a:rPr lang="en-US" dirty="0" smtClean="0"/>
              <a:t>The other ~6,500 languages are not of commercial interest, but there are other reasons to enable them if possible – to provide access to information, to provide a critical new domain of use for endangered languages, for better linguistic knowledge of them, for response in a crisis (“surge languages”).</a:t>
            </a:r>
          </a:p>
          <a:p>
            <a:pPr marL="331470" indent="-274320">
              <a:defRPr/>
            </a:pPr>
            <a:endParaRPr lang="en-US" dirty="0" smtClean="0"/>
          </a:p>
          <a:p>
            <a:pPr marL="331470" indent="-274320">
              <a:buFont typeface="Arial"/>
              <a:buChar char="•"/>
              <a:defRPr/>
            </a:pPr>
            <a:endParaRPr lang="en-US" dirty="0" smtClean="0"/>
          </a:p>
        </p:txBody>
      </p:sp>
      <p:pic>
        <p:nvPicPr>
          <p:cNvPr id="14340" name="Picture 4" descr="mobile_device_evolution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6225" y="5364163"/>
            <a:ext cx="1647825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Video-Cha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21538" y="5691188"/>
            <a:ext cx="137795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236538" y="760413"/>
            <a:ext cx="8694737" cy="5095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solidFill>
                  <a:srgbClr val="E46C0A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Language use in the digital domain – basic needs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36538" y="1423988"/>
            <a:ext cx="8694737" cy="514667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4320" indent="-274320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/>
              <a:t>Written form of the language is important – but probably not essential</a:t>
            </a:r>
          </a:p>
          <a:p>
            <a:pPr marL="674370" lvl="1" indent="-274320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/>
              <a:t>Most languages of the world do not have a written form</a:t>
            </a:r>
          </a:p>
          <a:p>
            <a:pPr marL="674370" lvl="1" indent="-274320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/>
              <a:t>Any language can be transcribed</a:t>
            </a:r>
          </a:p>
          <a:p>
            <a:pPr marL="674370" lvl="1" indent="-274320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/>
              <a:t>Interaction in the digital domain is still very text-heavy  </a:t>
            </a:r>
          </a:p>
          <a:p>
            <a:pPr marL="274320" indent="-274320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/>
              <a:t>Multilingual infrastructure</a:t>
            </a:r>
          </a:p>
          <a:p>
            <a:pPr marL="674370" lvl="1" indent="-274320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/>
              <a:t>ISO 639-3 or later, Unicode, locale data</a:t>
            </a:r>
          </a:p>
          <a:p>
            <a:pPr marL="274320" indent="-274320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A “BLARK” - Basic Language Resource Kit (</a:t>
            </a:r>
            <a:r>
              <a:rPr lang="en-US" dirty="0" err="1" smtClean="0">
                <a:ea typeface="ＭＳ Ｐゴシック" pitchFamily="-108" charset="-128"/>
                <a:cs typeface="ＭＳ Ｐゴシック" pitchFamily="-108" charset="-128"/>
              </a:rPr>
              <a:t>Krauwer</a:t>
            </a: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, 2003) </a:t>
            </a:r>
            <a:r>
              <a:rPr lang="en-US" dirty="0" smtClean="0"/>
              <a:t>  </a:t>
            </a:r>
          </a:p>
          <a:p>
            <a:pPr marL="674370" lvl="1" indent="-274320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/>
              <a:t>Less than 100 languages “have managed to assemble </a:t>
            </a: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the basic resources needed as a foundation for advanced end-user technologies: monolingual and bilingual corpora, machine-readable dictionaries, thesauri, part-of-speech taggers, morphological analyzers, parsers, etc.” (</a:t>
            </a:r>
            <a:r>
              <a:rPr lang="en-US" dirty="0" err="1" smtClean="0">
                <a:ea typeface="ＭＳ Ｐゴシック" pitchFamily="-108" charset="-128"/>
                <a:cs typeface="ＭＳ Ｐゴシック" pitchFamily="-108" charset="-128"/>
              </a:rPr>
              <a:t>Scannell</a:t>
            </a: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, 2007).</a:t>
            </a:r>
          </a:p>
          <a:p>
            <a:pPr marL="674370" lvl="1" indent="-274320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/>
              <a:t>Only about 20-30 of the world’s languages have advanced language technologies like speech recognition, and machine translation (Hughes and Maxwell, 2006).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538" y="742950"/>
            <a:ext cx="8686800" cy="105251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Long-tail languages need corpora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938" y="1481138"/>
            <a:ext cx="4673600" cy="5021262"/>
          </a:xfrm>
        </p:spPr>
        <p:txBody>
          <a:bodyPr/>
          <a:lstStyle/>
          <a:p>
            <a:pPr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Most (98%) of long-tail languages have very few of these tools</a:t>
            </a:r>
          </a:p>
          <a:p>
            <a:pPr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/>
              <a:t>As a precursor to the development of these tools they need </a:t>
            </a:r>
            <a:r>
              <a:rPr lang="en-US" i="1" dirty="0" smtClean="0"/>
              <a:t>corpora</a:t>
            </a:r>
            <a:r>
              <a:rPr lang="en-US" dirty="0" smtClean="0"/>
              <a:t>.</a:t>
            </a:r>
          </a:p>
          <a:p>
            <a:pPr marL="674370" lvl="1" indent="-274320">
              <a:spcAft>
                <a:spcPts val="600"/>
              </a:spcAft>
              <a:buFont typeface="Arial"/>
              <a:buChar char="•"/>
              <a:defRPr/>
            </a:pPr>
            <a:r>
              <a:rPr lang="en-US" b="1" dirty="0" smtClean="0"/>
              <a:t>Machine Translation</a:t>
            </a:r>
            <a:r>
              <a:rPr lang="en-US" dirty="0" smtClean="0"/>
              <a:t>:  several million words of parallel text, plus tens of millions of words of monolingual text in the target language.</a:t>
            </a:r>
          </a:p>
          <a:p>
            <a:pPr marL="674370" lvl="1" indent="-274320">
              <a:spcAft>
                <a:spcPts val="600"/>
              </a:spcAft>
              <a:buFont typeface="Arial"/>
              <a:buChar char="•"/>
              <a:defRPr/>
            </a:pPr>
            <a:r>
              <a:rPr lang="en-US" b="1" dirty="0" smtClean="0"/>
              <a:t>Speech recognition</a:t>
            </a:r>
            <a:r>
              <a:rPr lang="en-US" dirty="0" smtClean="0"/>
              <a:t>:  Tens of hours of transcribed speech to build acoustic models, and millions of words of text as a basis for a model of word-sequence probabilities.</a:t>
            </a:r>
          </a:p>
          <a:p>
            <a:pPr marL="674370" lvl="1" indent="-274320">
              <a:spcAft>
                <a:spcPts val="600"/>
              </a:spcAft>
              <a:buFont typeface="Arial"/>
              <a:buChar char="•"/>
              <a:defRPr/>
            </a:pPr>
            <a:r>
              <a:rPr lang="en-US" b="1" dirty="0" smtClean="0"/>
              <a:t>Speech synthesis</a:t>
            </a:r>
            <a:r>
              <a:rPr lang="en-US" dirty="0" smtClean="0"/>
              <a:t>: Tens of hours of phonetically transcribed speech from individual speakers.  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8436" name="Picture 3" descr="Joseph_Erb_Cherokee_Language_Technolog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4263" y="1789113"/>
            <a:ext cx="3857625" cy="384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6824663" y="5619750"/>
            <a:ext cx="2000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Painting by Joseph Erb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0413"/>
            <a:ext cx="8229600" cy="509587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solidFill>
                  <a:srgbClr val="E46C0A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How do we build corpora for small languages?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0800"/>
            <a:ext cx="8229600" cy="5468938"/>
          </a:xfrm>
        </p:spPr>
        <p:txBody>
          <a:bodyPr/>
          <a:lstStyle/>
          <a:p>
            <a:pPr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/>
              <a:t>How do we build these corpora?</a:t>
            </a:r>
          </a:p>
          <a:p>
            <a:pPr lvl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Do we purpose create them?</a:t>
            </a:r>
          </a:p>
          <a:p>
            <a:pPr lvl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Discover and aggregate them?</a:t>
            </a:r>
          </a:p>
          <a:p>
            <a:pPr lvl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Do these strategies scale to address the size of the long-tail?</a:t>
            </a:r>
          </a:p>
          <a:p>
            <a:pPr lvl="1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/>
              <a:t>Do any of them address the rate of global language shift and language loss?</a:t>
            </a:r>
          </a:p>
          <a:p>
            <a:pPr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/>
              <a:t>How do we make what we build usable as a speech corpus?</a:t>
            </a:r>
          </a:p>
          <a:p>
            <a:pPr lvl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Speech must be transcribed</a:t>
            </a:r>
          </a:p>
          <a:p>
            <a:pPr lvl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Scanned manuscripts must be transliterated and / or </a:t>
            </a:r>
            <a:r>
              <a:rPr lang="en-US" dirty="0" err="1" smtClean="0"/>
              <a:t>OCR’d</a:t>
            </a:r>
            <a:endParaRPr lang="en-US" dirty="0" smtClean="0"/>
          </a:p>
          <a:p>
            <a:pPr lvl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Texts must be translated</a:t>
            </a:r>
          </a:p>
          <a:p>
            <a:pPr lvl="1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/>
              <a:t>There are significant challenges in all of these areas!</a:t>
            </a:r>
          </a:p>
          <a:p>
            <a:pPr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/>
              <a:t>What other strategies might be employed?</a:t>
            </a:r>
          </a:p>
          <a:p>
            <a:pPr lvl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Can what we develop for larger languages work for the small ones?</a:t>
            </a:r>
          </a:p>
          <a:p>
            <a:pPr lvl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Or can we create new mechanisms that work with less data? 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 bwMode="auto">
          <a:xfrm>
            <a:off x="457200" y="760413"/>
            <a:ext cx="8229600" cy="5095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solidFill>
                  <a:srgbClr val="E46C0A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Discover and aggregate – ODIN (Lewis 2006) 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 bwMode="auto">
          <a:xfrm>
            <a:off x="508000" y="1338263"/>
            <a:ext cx="8450263" cy="19669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itchFamily="-84" charset="0"/>
              <a:buChar char="•"/>
            </a:pPr>
            <a:r>
              <a:rPr lang="en-US" smtClean="0">
                <a:solidFill>
                  <a:srgbClr val="7F7F7F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ODIN Online Database of Interlinear Text</a:t>
            </a:r>
          </a:p>
          <a:p>
            <a:pPr>
              <a:buFont typeface="Arial" pitchFamily="-84" charset="0"/>
              <a:buChar char="•"/>
            </a:pPr>
            <a:r>
              <a:rPr lang="en-US" smtClean="0">
                <a:solidFill>
                  <a:srgbClr val="7F7F7F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Web crawler that identifies linguistically analyzed text</a:t>
            </a:r>
          </a:p>
          <a:p>
            <a:pPr>
              <a:buFont typeface="Arial" pitchFamily="-84" charset="0"/>
              <a:buChar char="•"/>
            </a:pPr>
            <a:r>
              <a:rPr lang="en-US" smtClean="0">
                <a:solidFill>
                  <a:srgbClr val="7F7F7F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Over 130,000 instances in 2,000 PDF documents</a:t>
            </a:r>
          </a:p>
          <a:p>
            <a:pPr>
              <a:buFont typeface="Arial" pitchFamily="-84" charset="0"/>
              <a:buChar char="•"/>
            </a:pPr>
            <a:r>
              <a:rPr lang="en-US" smtClean="0">
                <a:solidFill>
                  <a:srgbClr val="7F7F7F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Rectified (by discovery or hand-editing) to 1,274 language codes</a:t>
            </a:r>
          </a:p>
          <a:p>
            <a:pPr>
              <a:buFont typeface="Arial" pitchFamily="-84" charset="0"/>
              <a:buChar char="•"/>
            </a:pPr>
            <a:r>
              <a:rPr lang="en-US" smtClean="0">
                <a:solidFill>
                  <a:srgbClr val="7F7F7F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Used as the basis for building grammatical profiles for each language</a:t>
            </a:r>
          </a:p>
        </p:txBody>
      </p:sp>
      <p:pic>
        <p:nvPicPr>
          <p:cNvPr id="2253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6713" y="3355975"/>
            <a:ext cx="5932487" cy="2208213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</p:spPr>
      </p:pic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3254375" y="6396038"/>
            <a:ext cx="24431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7F7F7F"/>
                </a:solidFill>
              </a:rPr>
              <a:t>http://odin.linguistlist.org/</a:t>
            </a:r>
          </a:p>
        </p:txBody>
      </p:sp>
      <p:pic>
        <p:nvPicPr>
          <p:cNvPr id="2253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800" y="5695950"/>
            <a:ext cx="7313613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2783</TotalTime>
  <Words>1660</Words>
  <Application>Microsoft Macintosh PowerPoint</Application>
  <PresentationFormat>On-screen Show (4:3)</PresentationFormat>
  <Paragraphs>160</Paragraphs>
  <Slides>20</Slides>
  <Notes>20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Excel.Sheet.8</vt:lpstr>
      <vt:lpstr>Slide 1</vt:lpstr>
      <vt:lpstr>Top ten languages by native speakers (millions)</vt:lpstr>
      <vt:lpstr>The “Long Tail” of Human Language</vt:lpstr>
      <vt:lpstr>Top 10 Languages in the Internet</vt:lpstr>
      <vt:lpstr>Why does the long tail matter?</vt:lpstr>
      <vt:lpstr>Language use in the digital domain – basic needs</vt:lpstr>
      <vt:lpstr>Long-tail languages need corpora </vt:lpstr>
      <vt:lpstr>How do we build corpora for small languages? </vt:lpstr>
      <vt:lpstr>Discover and aggregate – ODIN (Lewis 2006) </vt:lpstr>
      <vt:lpstr>Discover and aggregate - An Crúbadán (Scannell, 2007)</vt:lpstr>
      <vt:lpstr>Purpose Create:  Bing Translate for Hmong Daw</vt:lpstr>
      <vt:lpstr>Purpose create - Internet Archive Balinese Lontars</vt:lpstr>
      <vt:lpstr>Purpose Collect – Endangered Languages Project</vt:lpstr>
      <vt:lpstr>Purpose collect – the PanLex Project</vt:lpstr>
      <vt:lpstr>Purpose collect – The Rosetta Project Archive of the World’s Languages</vt:lpstr>
      <vt:lpstr>Purpose create / archive – Rosetta Record-a-thon</vt:lpstr>
      <vt:lpstr>Incidentally create – Global Lives Project</vt:lpstr>
      <vt:lpstr>Sticky challenges</vt:lpstr>
      <vt:lpstr>Thank you!</vt:lpstr>
      <vt:lpstr>Sources cited:</vt:lpstr>
    </vt:vector>
  </TitlesOfParts>
  <Company>Wolfram Research,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Perardi</dc:creator>
  <cp:lastModifiedBy>Laura Welcher</cp:lastModifiedBy>
  <cp:revision>153</cp:revision>
  <dcterms:created xsi:type="dcterms:W3CDTF">2012-09-07T13:10:42Z</dcterms:created>
  <dcterms:modified xsi:type="dcterms:W3CDTF">2012-09-07T16:25:47Z</dcterms:modified>
</cp:coreProperties>
</file>