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1"/>
  </p:notesMasterIdLst>
  <p:handoutMasterIdLst>
    <p:handoutMasterId r:id="rId22"/>
  </p:handoutMasterIdLst>
  <p:sldIdLst>
    <p:sldId id="272" r:id="rId3"/>
    <p:sldId id="292" r:id="rId4"/>
    <p:sldId id="293" r:id="rId5"/>
    <p:sldId id="295" r:id="rId6"/>
    <p:sldId id="315" r:id="rId7"/>
    <p:sldId id="301" r:id="rId8"/>
    <p:sldId id="302" r:id="rId9"/>
    <p:sldId id="303" r:id="rId10"/>
    <p:sldId id="287" r:id="rId11"/>
    <p:sldId id="308" r:id="rId12"/>
    <p:sldId id="304" r:id="rId13"/>
    <p:sldId id="305" r:id="rId14"/>
    <p:sldId id="306" r:id="rId15"/>
    <p:sldId id="307" r:id="rId16"/>
    <p:sldId id="316" r:id="rId17"/>
    <p:sldId id="317" r:id="rId18"/>
    <p:sldId id="318" r:id="rId19"/>
    <p:sldId id="319"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9103" autoAdjust="0"/>
  </p:normalViewPr>
  <p:slideViewPr>
    <p:cSldViewPr>
      <p:cViewPr varScale="1">
        <p:scale>
          <a:sx n="47" d="100"/>
          <a:sy n="47" d="100"/>
        </p:scale>
        <p:origin x="-15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602310C-A8CE-45EF-BC48-E9388EF153CB}" type="datetimeFigureOut">
              <a:rPr lang="en-US" smtClean="0"/>
              <a:pPr/>
              <a:t>9/7/2012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F35DDD2-79E5-4D78-AD03-CA356A544982}" type="slidenum">
              <a:rPr lang="en-US" smtClean="0"/>
              <a:pPr/>
              <a:t>‹#›</a:t>
            </a:fld>
            <a:endParaRPr lang="en-US"/>
          </a:p>
        </p:txBody>
      </p:sp>
    </p:spTree>
    <p:extLst>
      <p:ext uri="{BB962C8B-B14F-4D97-AF65-F5344CB8AC3E}">
        <p14:creationId xmlns:p14="http://schemas.microsoft.com/office/powerpoint/2010/main" val="1890366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342F866-3816-484E-A5D5-531FCFE9966D}" type="datetimeFigureOut">
              <a:rPr lang="en-US" smtClean="0"/>
              <a:pPr/>
              <a:t>9/7/2012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875B302-0CCA-48A1-BE6E-A6B9D6BC7382}" type="slidenum">
              <a:rPr lang="en-US" smtClean="0"/>
              <a:pPr/>
              <a:t>‹#›</a:t>
            </a:fld>
            <a:endParaRPr lang="en-US"/>
          </a:p>
        </p:txBody>
      </p:sp>
    </p:spTree>
    <p:extLst>
      <p:ext uri="{BB962C8B-B14F-4D97-AF65-F5344CB8AC3E}">
        <p14:creationId xmlns:p14="http://schemas.microsoft.com/office/powerpoint/2010/main" val="1153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over the past few days I’ve been able to see a number of wonderful talks at this conference that showed the breath and depth of work seeking to harness the data in ways that are novel and important in some ways providing new answers to old questions in others ways of providing answers to questions we thought were not possible to answer.  Thoughts on big data how it relates to HIS’s corporate mission and talk specifically about a key area of innovation that HIS is excited to announce in conjunction with Janice analytics a startup firm based out of Boston. Genesis technology which is built upon their experiences academics who produced the 1</a:t>
            </a:r>
            <a:r>
              <a:rPr lang="en-US" baseline="30000" dirty="0" smtClean="0"/>
              <a:t>st</a:t>
            </a:r>
            <a:r>
              <a:rPr lang="en-US" dirty="0" smtClean="0"/>
              <a:t> real-time twitter sentiment tracker in the world is the kind of product innovation that we seek to incorporate into a variety of areas and we believe will be one of the examples of technology that makes the promise of the data something that turns into reality a be talking as well about some case studies of how you can take real-time sentiment technology applied into key areas including security and economic forecasting. Given the level of sophistication of this audience I know they would expect nothing less than some hard results they can stand up to scrutiny and I hope to provide them today which shows how real-time social media streaming technology can be used to both prevent and predict events in the real world.</a:t>
            </a:r>
            <a:endParaRPr lang="en-US" dirty="0"/>
          </a:p>
        </p:txBody>
      </p:sp>
      <p:sp>
        <p:nvSpPr>
          <p:cNvPr id="4" name="Slide Number Placeholder 3"/>
          <p:cNvSpPr>
            <a:spLocks noGrp="1"/>
          </p:cNvSpPr>
          <p:nvPr>
            <p:ph type="sldNum" sz="quarter" idx="10"/>
          </p:nvPr>
        </p:nvSpPr>
        <p:spPr/>
        <p:txBody>
          <a:bodyPr/>
          <a:lstStyle/>
          <a:p>
            <a:fld id="{9875B302-0CCA-48A1-BE6E-A6B9D6BC7382}" type="slidenum">
              <a:rPr lang="en-US" smtClean="0"/>
              <a:pPr/>
              <a:t>2</a:t>
            </a:fld>
            <a:endParaRPr lang="en-US"/>
          </a:p>
        </p:txBody>
      </p:sp>
    </p:spTree>
    <p:extLst>
      <p:ext uri="{BB962C8B-B14F-4D97-AF65-F5344CB8AC3E}">
        <p14:creationId xmlns:p14="http://schemas.microsoft.com/office/powerpoint/2010/main" val="107522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As a bit of background about myself I started out in the energy sector after obtaining my PhD focusing on power grids I moved onto Cambridge energy research Associates or S which was eventually acquired by HIS. My background in energy has proved surprisingly useful to me as I have enter the world of big data and large be data analytics. Why is that was it turns out the energy market is an apt metaphor for the oncoming big data revolution both are incredibly important resources that come from a variety of sources the possession of such data or resources is greatly valuable and the search for new sources of resources or data is incredibly important. However, turning these resources in the something useful and were manageable in a way that allows for economies of scale and scope is a challenging task that varies aced upon the end-user needs as well as the poor quality of the data itself and the cost of wiring it in the 1</a:t>
            </a:r>
            <a:r>
              <a:rPr lang="en-US" baseline="30000" dirty="0" smtClean="0"/>
              <a:t>st</a:t>
            </a:r>
            <a:r>
              <a:rPr lang="en-US" dirty="0" smtClean="0"/>
              <a:t> place. At Sierra, we recognized that the most promising energy technologies were those that could convert new sources or resources into a quality source of economic generation. However, we also appreciated the difficulty of converting such material in the something useful, while also recognizing that the best options in any energy plan or corporate strategy is to get the best possible and purest forms of these resources to minimize the difficult tasks of converting it into something useful</a:t>
            </a:r>
            <a:endParaRPr lang="en-US" dirty="0"/>
          </a:p>
        </p:txBody>
      </p:sp>
      <p:sp>
        <p:nvSpPr>
          <p:cNvPr id="4" name="Slide Number Placeholder 3"/>
          <p:cNvSpPr>
            <a:spLocks noGrp="1"/>
          </p:cNvSpPr>
          <p:nvPr>
            <p:ph type="sldNum" sz="quarter" idx="10"/>
          </p:nvPr>
        </p:nvSpPr>
        <p:spPr/>
        <p:txBody>
          <a:bodyPr/>
          <a:lstStyle/>
          <a:p>
            <a:fld id="{9875B302-0CCA-48A1-BE6E-A6B9D6BC7382}" type="slidenum">
              <a:rPr lang="en-US" smtClean="0"/>
              <a:pPr/>
              <a:t>3</a:t>
            </a:fld>
            <a:endParaRPr lang="en-US"/>
          </a:p>
        </p:txBody>
      </p:sp>
    </p:spTree>
    <p:extLst>
      <p:ext uri="{BB962C8B-B14F-4D97-AF65-F5344CB8AC3E}">
        <p14:creationId xmlns:p14="http://schemas.microsoft.com/office/powerpoint/2010/main" val="61338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to any of you recognize for looking at right now this is a real time map of sentiment more mood if you will of the United States over a two-week period in the spring of 2010 using cartogram technology that allows for the overall area of various states to be representative of the number of tweets one can see patterns over the course of a day clearly for example I would suggest the people to move to California or the West Coast. During this technology known as pulses the nation, one one of Master Bulls coveted (I should note that is an old-school suit I’m using my colleague Janice’s language year of coveted” 2010 visual of the year award. This initial foray into sentiment suggested to them that there may be commercial opportunities and they went to form a company Janus analytics that sought to test how accurate sentiment tracking could be in real time not just in the United States but around the world. For those of you in the audience were not as familiar with natural language processing I now would like to give a brief to her of how this technology works evidence to suggest that it is internally valid, and provide compelling cases of extra validity as well that will be part of the innovation research agenda at HIS for many years to come.</a:t>
            </a:r>
            <a:endParaRPr lang="en-US" dirty="0"/>
          </a:p>
        </p:txBody>
      </p:sp>
      <p:sp>
        <p:nvSpPr>
          <p:cNvPr id="4" name="Date Placeholder 3"/>
          <p:cNvSpPr>
            <a:spLocks noGrp="1"/>
          </p:cNvSpPr>
          <p:nvPr>
            <p:ph type="dt" idx="10"/>
          </p:nvPr>
        </p:nvSpPr>
        <p:spPr/>
        <p:txBody>
          <a:bodyPr/>
          <a:lstStyle/>
          <a:p>
            <a:fld id="{01FECFEC-AA98-49E6-9D95-238BCFE6D8E2}" type="datetime8">
              <a:rPr lang="en-US" smtClean="0"/>
              <a:pPr/>
              <a:t>9/7/2012 8:00 AM</a:t>
            </a:fld>
            <a:endParaRPr lang="en-US"/>
          </a:p>
        </p:txBody>
      </p:sp>
      <p:sp>
        <p:nvSpPr>
          <p:cNvPr id="5" name="Slide Number Placeholder 4"/>
          <p:cNvSpPr>
            <a:spLocks noGrp="1"/>
          </p:cNvSpPr>
          <p:nvPr>
            <p:ph type="sldNum" sz="quarter" idx="11"/>
          </p:nvPr>
        </p:nvSpPr>
        <p:spPr/>
        <p:txBody>
          <a:bodyPr/>
          <a:lstStyle/>
          <a:p>
            <a:fld id="{CD340CE3-7D76-44F1-9C89-A9DC4D327AC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818" indent="-58818" defTabSz="915653">
              <a:defRPr/>
            </a:pPr>
            <a:r>
              <a:rPr lang="en-US" dirty="0" smtClean="0"/>
              <a:t>WILL</a:t>
            </a:r>
            <a:r>
              <a:rPr lang="en-US" baseline="0" dirty="0" smtClean="0"/>
              <a:t> NEED TO LINK WITH NEWER NLP MODEL (EMOTICON BASED) AS THIS COULD BE SOMEWHAT CONFUSING</a:t>
            </a:r>
            <a:endParaRPr lang="en-US" dirty="0" smtClean="0"/>
          </a:p>
          <a:p>
            <a:endParaRPr lang="en-US" dirty="0"/>
          </a:p>
        </p:txBody>
      </p:sp>
      <p:sp>
        <p:nvSpPr>
          <p:cNvPr id="4" name="Date Placeholder 3"/>
          <p:cNvSpPr>
            <a:spLocks noGrp="1"/>
          </p:cNvSpPr>
          <p:nvPr>
            <p:ph type="dt" idx="10"/>
          </p:nvPr>
        </p:nvSpPr>
        <p:spPr/>
        <p:txBody>
          <a:bodyPr/>
          <a:lstStyle/>
          <a:p>
            <a:fld id="{01FECFEC-AA98-49E6-9D95-238BCFE6D8E2}" type="datetime8">
              <a:rPr lang="en-US" smtClean="0">
                <a:solidFill>
                  <a:prstClr val="black"/>
                </a:solidFill>
              </a:rPr>
              <a:pPr/>
              <a:t>9/7/2012 8:00 AM</a:t>
            </a:fld>
            <a:endParaRPr lang="en-US">
              <a:solidFill>
                <a:prstClr val="black"/>
              </a:solidFill>
            </a:endParaRPr>
          </a:p>
        </p:txBody>
      </p:sp>
      <p:sp>
        <p:nvSpPr>
          <p:cNvPr id="5" name="Slide Number Placeholder 4"/>
          <p:cNvSpPr>
            <a:spLocks noGrp="1"/>
          </p:cNvSpPr>
          <p:nvPr>
            <p:ph type="sldNum" sz="quarter" idx="11"/>
          </p:nvPr>
        </p:nvSpPr>
        <p:spPr/>
        <p:txBody>
          <a:bodyPr/>
          <a:lstStyle/>
          <a:p>
            <a:fld id="{CD340CE3-7D76-44F1-9C89-A9DC4D327AC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5415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Date Placeholder 3"/>
          <p:cNvSpPr>
            <a:spLocks noGrp="1"/>
          </p:cNvSpPr>
          <p:nvPr>
            <p:ph type="dt" idx="10"/>
          </p:nvPr>
        </p:nvSpPr>
        <p:spPr/>
        <p:txBody>
          <a:bodyPr/>
          <a:lstStyle/>
          <a:p>
            <a:fld id="{01FECFEC-AA98-49E6-9D95-238BCFE6D8E2}" type="datetime8">
              <a:rPr lang="en-US" smtClean="0"/>
              <a:pPr/>
              <a:t>9/7/2012 8:00 AM</a:t>
            </a:fld>
            <a:endParaRPr lang="en-US"/>
          </a:p>
        </p:txBody>
      </p:sp>
      <p:sp>
        <p:nvSpPr>
          <p:cNvPr id="5" name="Slide Number Placeholder 4"/>
          <p:cNvSpPr>
            <a:spLocks noGrp="1"/>
          </p:cNvSpPr>
          <p:nvPr>
            <p:ph type="sldNum" sz="quarter" idx="11"/>
          </p:nvPr>
        </p:nvSpPr>
        <p:spPr/>
        <p:txBody>
          <a:bodyPr/>
          <a:lstStyle/>
          <a:p>
            <a:fld id="{CD340CE3-7D76-44F1-9C89-A9DC4D327AC6}" type="slidenum">
              <a:rPr lang="en-US" smtClean="0"/>
              <a:pPr/>
              <a:t>8</a:t>
            </a:fld>
            <a:endParaRPr lang="en-US"/>
          </a:p>
        </p:txBody>
      </p:sp>
    </p:spTree>
    <p:extLst>
      <p:ext uri="{BB962C8B-B14F-4D97-AF65-F5344CB8AC3E}">
        <p14:creationId xmlns:p14="http://schemas.microsoft.com/office/powerpoint/2010/main" val="220486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over the past few days I’ve been able to see a number of wonderful talks at this conference that showed the breath and depth of work seeking to harness the data in ways that are novel and important in some ways providing new answers to old questions in others ways of providing answers to questions we thought were not possible to answer.  Thoughts on big data how it relates to HIS’s corporate mission and talk specifically about a key area of innovation that HIS is excited to announce in conjunction with Janice analytics a startup firm based out of Boston. Genesis technology which is built upon their experiences academics who produced the 1</a:t>
            </a:r>
            <a:r>
              <a:rPr lang="en-US" baseline="30000" dirty="0" smtClean="0"/>
              <a:t>st</a:t>
            </a:r>
            <a:r>
              <a:rPr lang="en-US" dirty="0" smtClean="0"/>
              <a:t> real-time twitter sentiment tracker in the world is the kind of product innovation that we seek to incorporate into a variety of areas and we believe will be one of the examples of technology that makes the promise of the data something that turns into reality a be talking as well about some case studies of how you can take real-time sentiment technology applied into key areas including security and economic forecasting. Given the level of sophistication of this audience I know they would expect nothing less than some hard results they can stand up to scrutiny and I hope to provide them today which shows how real-time social media streaming technology can be used to both prevent and predict events in the real world.</a:t>
            </a:r>
            <a:endParaRPr lang="en-US" dirty="0"/>
          </a:p>
        </p:txBody>
      </p:sp>
      <p:sp>
        <p:nvSpPr>
          <p:cNvPr id="4" name="Slide Number Placeholder 3"/>
          <p:cNvSpPr>
            <a:spLocks noGrp="1"/>
          </p:cNvSpPr>
          <p:nvPr>
            <p:ph type="sldNum" sz="quarter" idx="10"/>
          </p:nvPr>
        </p:nvSpPr>
        <p:spPr/>
        <p:txBody>
          <a:bodyPr/>
          <a:lstStyle/>
          <a:p>
            <a:fld id="{9875B302-0CCA-48A1-BE6E-A6B9D6BC738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7522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over the past few days I’ve been able to see a number of wonderful talks at this conference that showed the breath and depth of work seeking to harness the data in ways that are novel and important in some ways providing new answers to old questions in others ways of providing answers to questions we thought were not possible to answer.  Thoughts on big data how it relates to HIS’s corporate mission and talk specifically about a key area of innovation that HIS is excited to announce in conjunction with Janice analytics a startup firm based out of Boston. Genesis technology which is built upon their experiences academics who produced the 1</a:t>
            </a:r>
            <a:r>
              <a:rPr lang="en-US" baseline="30000" dirty="0" smtClean="0"/>
              <a:t>st</a:t>
            </a:r>
            <a:r>
              <a:rPr lang="en-US" dirty="0" smtClean="0"/>
              <a:t> real-time twitter sentiment tracker in the world is the kind of product innovation that we seek to incorporate into a variety of areas and we believe will be one of the examples of technology that makes the promise of the data something that turns into reality a be talking as well about some case studies of how you can take real-time sentiment technology applied into key areas including security and economic forecasting. Given the level of sophistication of this audience I know they would expect nothing less than some hard results they can stand up to scrutiny and I hope to provide them today which shows how real-time social media streaming technology can be used to both prevent and predict events in the real world.</a:t>
            </a:r>
            <a:endParaRPr lang="en-US" dirty="0"/>
          </a:p>
        </p:txBody>
      </p:sp>
      <p:sp>
        <p:nvSpPr>
          <p:cNvPr id="4" name="Slide Number Placeholder 3"/>
          <p:cNvSpPr>
            <a:spLocks noGrp="1"/>
          </p:cNvSpPr>
          <p:nvPr>
            <p:ph type="sldNum" sz="quarter" idx="10"/>
          </p:nvPr>
        </p:nvSpPr>
        <p:spPr/>
        <p:txBody>
          <a:bodyPr/>
          <a:lstStyle/>
          <a:p>
            <a:fld id="{9875B302-0CCA-48A1-BE6E-A6B9D6BC738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7522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over the past few days I’ve been able to see a number of wonderful talks at this conference that showed the breath and depth of work seeking to harness the data in ways that are novel and important in some ways providing new answers to old questions in others ways of providing answers to questions we thought were not possible to answer.  Thoughts on big data how it relates to HIS’s corporate mission and talk specifically about a key area of innovation that HIS is excited to announce in conjunction with Janice analytics a startup firm based out of Boston. Genesis technology which is built upon their experiences academics who produced the 1</a:t>
            </a:r>
            <a:r>
              <a:rPr lang="en-US" baseline="30000" dirty="0" smtClean="0"/>
              <a:t>st</a:t>
            </a:r>
            <a:r>
              <a:rPr lang="en-US" dirty="0" smtClean="0"/>
              <a:t> real-time twitter sentiment tracker in the world is the kind of product innovation that we seek to incorporate into a variety of areas and we believe will be one of the examples of technology that makes the promise of the data something that turns into reality a be talking as well about some case studies of how you can take real-time sentiment technology applied into key areas including security and economic forecasting. Given the level of sophistication of this audience I know they would expect nothing less than some hard results they can stand up to scrutiny and I hope to provide them today which shows how real-time social media streaming technology can be used to both prevent and predict events in the real world.</a:t>
            </a:r>
            <a:endParaRPr lang="en-US" dirty="0"/>
          </a:p>
        </p:txBody>
      </p:sp>
      <p:sp>
        <p:nvSpPr>
          <p:cNvPr id="4" name="Slide Number Placeholder 3"/>
          <p:cNvSpPr>
            <a:spLocks noGrp="1"/>
          </p:cNvSpPr>
          <p:nvPr>
            <p:ph type="sldNum" sz="quarter" idx="10"/>
          </p:nvPr>
        </p:nvSpPr>
        <p:spPr/>
        <p:txBody>
          <a:bodyPr/>
          <a:lstStyle/>
          <a:p>
            <a:fld id="{9875B302-0CCA-48A1-BE6E-A6B9D6BC738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7522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over the past few days I’ve been able to see a number of wonderful talks at this conference that showed the breath and depth of work seeking to harness the data in ways that are novel and important in some ways providing new answers to old questions in others ways of providing answers to questions we thought were not possible to answer.  Thoughts on big data how it relates to HIS’s corporate mission and talk specifically about a key area of innovation that HIS is excited to announce in conjunction with Janice analytics a startup firm based out of Boston. Genesis technology which is built upon their experiences academics who produced the 1</a:t>
            </a:r>
            <a:r>
              <a:rPr lang="en-US" baseline="30000" dirty="0" smtClean="0"/>
              <a:t>st</a:t>
            </a:r>
            <a:r>
              <a:rPr lang="en-US" dirty="0" smtClean="0"/>
              <a:t> real-time twitter sentiment tracker in the world is the kind of product innovation that we seek to incorporate into a variety of areas and we believe will be one of the examples of technology that makes the promise of the data something that turns into reality a be talking as well about some case studies of how you can take real-time sentiment technology applied into key areas including security and economic forecasting. Given the level of sophistication of this audience I know they would expect nothing less than some hard results they can stand up to scrutiny and I hope to provide them today which shows how real-time social media streaming technology can be used to both prevent and predict events in the real world.</a:t>
            </a:r>
            <a:endParaRPr lang="en-US" dirty="0"/>
          </a:p>
        </p:txBody>
      </p:sp>
      <p:sp>
        <p:nvSpPr>
          <p:cNvPr id="4" name="Slide Number Placeholder 3"/>
          <p:cNvSpPr>
            <a:spLocks noGrp="1"/>
          </p:cNvSpPr>
          <p:nvPr>
            <p:ph type="sldNum" sz="quarter" idx="10"/>
          </p:nvPr>
        </p:nvSpPr>
        <p:spPr/>
        <p:txBody>
          <a:bodyPr/>
          <a:lstStyle/>
          <a:p>
            <a:fld id="{9875B302-0CCA-48A1-BE6E-A6B9D6BC738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75223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4"/>
          <p:cNvGrpSpPr>
            <a:grpSpLocks/>
          </p:cNvGrpSpPr>
          <p:nvPr/>
        </p:nvGrpSpPr>
        <p:grpSpPr bwMode="auto">
          <a:xfrm>
            <a:off x="0" y="292100"/>
            <a:ext cx="9144000" cy="1050925"/>
            <a:chOff x="0" y="184"/>
            <a:chExt cx="5760" cy="662"/>
          </a:xfrm>
        </p:grpSpPr>
        <p:sp>
          <p:nvSpPr>
            <p:cNvPr id="5" name="Line 11"/>
            <p:cNvSpPr>
              <a:spLocks noChangeShapeType="1"/>
            </p:cNvSpPr>
            <p:nvPr userDrawn="1"/>
          </p:nvSpPr>
          <p:spPr bwMode="auto">
            <a:xfrm>
              <a:off x="0" y="846"/>
              <a:ext cx="5760" cy="0"/>
            </a:xfrm>
            <a:prstGeom prst="line">
              <a:avLst/>
            </a:prstGeom>
            <a:noFill/>
            <a:ln w="12700">
              <a:solidFill>
                <a:schemeClr val="accent2"/>
              </a:solidFill>
              <a:round/>
              <a:headEnd/>
              <a:tailEnd/>
            </a:ln>
            <a:effectLst/>
          </p:spPr>
          <p:txBody>
            <a:bodyPr/>
            <a:lstStyle/>
            <a:p>
              <a:pPr eaLnBrk="0" fontAlgn="base" hangingPunct="0">
                <a:spcBef>
                  <a:spcPct val="0"/>
                </a:spcBef>
                <a:spcAft>
                  <a:spcPct val="0"/>
                </a:spcAft>
                <a:defRPr/>
              </a:pPr>
              <a:endParaRPr lang="en-US" sz="1000" b="1">
                <a:solidFill>
                  <a:srgbClr val="000000"/>
                </a:solidFill>
                <a:cs typeface="Arial" charset="0"/>
              </a:endParaRPr>
            </a:p>
          </p:txBody>
        </p:sp>
        <p:pic>
          <p:nvPicPr>
            <p:cNvPr id="6" name="Picture 12" descr="IHS-Pr-sml-rgb"/>
            <p:cNvPicPr>
              <a:picLocks noChangeAspect="1" noChangeArrowheads="1"/>
            </p:cNvPicPr>
            <p:nvPr userDrawn="1"/>
          </p:nvPicPr>
          <p:blipFill>
            <a:blip r:embed="rId2" cstate="print"/>
            <a:srcRect/>
            <a:stretch>
              <a:fillRect/>
            </a:stretch>
          </p:blipFill>
          <p:spPr bwMode="auto">
            <a:xfrm>
              <a:off x="5063" y="184"/>
              <a:ext cx="547" cy="600"/>
            </a:xfrm>
            <a:prstGeom prst="rect">
              <a:avLst/>
            </a:prstGeom>
            <a:noFill/>
            <a:ln w="9525">
              <a:noFill/>
              <a:miter lim="800000"/>
              <a:headEnd/>
              <a:tailEnd/>
            </a:ln>
          </p:spPr>
        </p:pic>
      </p:grpSp>
      <p:pic>
        <p:nvPicPr>
          <p:cNvPr id="7" name="Picture 13" descr="IHS-Tag-rgb4-25"/>
          <p:cNvPicPr>
            <a:picLocks noChangeAspect="1" noChangeArrowheads="1"/>
          </p:cNvPicPr>
          <p:nvPr/>
        </p:nvPicPr>
        <p:blipFill>
          <a:blip r:embed="rId3" cstate="print"/>
          <a:srcRect/>
          <a:stretch>
            <a:fillRect/>
          </a:stretch>
        </p:blipFill>
        <p:spPr bwMode="auto">
          <a:xfrm>
            <a:off x="490538" y="919163"/>
            <a:ext cx="3967162" cy="215900"/>
          </a:xfrm>
          <a:prstGeom prst="rect">
            <a:avLst/>
          </a:prstGeom>
          <a:noFill/>
          <a:ln w="9525">
            <a:noFill/>
            <a:miter lim="800000"/>
            <a:headEnd/>
            <a:tailEnd/>
          </a:ln>
        </p:spPr>
      </p:pic>
      <p:sp>
        <p:nvSpPr>
          <p:cNvPr id="8" name="Text Box 15"/>
          <p:cNvSpPr txBox="1">
            <a:spLocks noChangeArrowheads="1"/>
          </p:cNvSpPr>
          <p:nvPr userDrawn="1"/>
        </p:nvSpPr>
        <p:spPr bwMode="auto">
          <a:xfrm>
            <a:off x="406400" y="6510338"/>
            <a:ext cx="5156200" cy="214312"/>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800" dirty="0">
                <a:solidFill>
                  <a:srgbClr val="808080"/>
                </a:solidFill>
                <a:cs typeface="Arial" charset="0"/>
              </a:rPr>
              <a:t>Copyright </a:t>
            </a:r>
            <a:r>
              <a:rPr lang="en-US" altLang="ja-JP" sz="800" dirty="0">
                <a:solidFill>
                  <a:srgbClr val="808080"/>
                </a:solidFill>
                <a:ea typeface="ＭＳ Ｐゴシック" pitchFamily="34" charset="-128"/>
                <a:cs typeface="Arial" charset="0"/>
              </a:rPr>
              <a:t>© </a:t>
            </a:r>
            <a:r>
              <a:rPr lang="en-US" sz="800" dirty="0" smtClean="0">
                <a:solidFill>
                  <a:srgbClr val="808080"/>
                </a:solidFill>
                <a:cs typeface="Arial" charset="0"/>
              </a:rPr>
              <a:t>2012 </a:t>
            </a:r>
            <a:r>
              <a:rPr lang="en-US" sz="800" dirty="0">
                <a:solidFill>
                  <a:srgbClr val="808080"/>
                </a:solidFill>
                <a:cs typeface="Arial" charset="0"/>
              </a:rPr>
              <a:t>IHS Inc. All Rights Reserved.     Company Confidential      </a:t>
            </a:r>
          </a:p>
        </p:txBody>
      </p:sp>
      <p:sp>
        <p:nvSpPr>
          <p:cNvPr id="590854" name="Rectangle 6"/>
          <p:cNvSpPr>
            <a:spLocks noGrp="1" noChangeArrowheads="1"/>
          </p:cNvSpPr>
          <p:nvPr>
            <p:ph type="ctrTitle"/>
          </p:nvPr>
        </p:nvSpPr>
        <p:spPr>
          <a:xfrm>
            <a:off x="388938" y="1449388"/>
            <a:ext cx="7643812" cy="1371600"/>
          </a:xfrm>
        </p:spPr>
        <p:txBody>
          <a:bodyPr/>
          <a:lstStyle>
            <a:lvl1pPr>
              <a:lnSpc>
                <a:spcPct val="90000"/>
              </a:lnSpc>
              <a:defRPr sz="3600"/>
            </a:lvl1pPr>
          </a:lstStyle>
          <a:p>
            <a:r>
              <a:rPr lang="en-US"/>
              <a:t>Click to edit Master title style</a:t>
            </a:r>
          </a:p>
        </p:txBody>
      </p:sp>
      <p:sp>
        <p:nvSpPr>
          <p:cNvPr id="590855" name="Rectangle 7"/>
          <p:cNvSpPr>
            <a:spLocks noGrp="1" noChangeArrowheads="1"/>
          </p:cNvSpPr>
          <p:nvPr>
            <p:ph type="subTitle" idx="1"/>
          </p:nvPr>
        </p:nvSpPr>
        <p:spPr bwMode="gray">
          <a:xfrm>
            <a:off x="388938" y="2824163"/>
            <a:ext cx="7643812" cy="1063625"/>
          </a:xfrm>
          <a:ln/>
        </p:spPr>
        <p:txBody>
          <a:bodyPr/>
          <a:lstStyle>
            <a:lvl1pPr marL="0" indent="0">
              <a:buFont typeface="Times" pitchFamily="18" charset="0"/>
              <a:buNone/>
              <a:defRPr>
                <a:solidFill>
                  <a:schemeClr val="accent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73BB103E-6B88-48A1-8AF5-AF856619220B}"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88913"/>
            <a:ext cx="2133600" cy="5881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9550" y="188913"/>
            <a:ext cx="6251575" cy="5881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156339FC-3C09-4FB1-AC5D-C4AA35079DDE}"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2588" y="188913"/>
            <a:ext cx="7521575" cy="11318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9550" y="1562100"/>
            <a:ext cx="8537575" cy="4508500"/>
          </a:xfrm>
        </p:spPr>
        <p:txBody>
          <a:bodyPr/>
          <a:lstStyle/>
          <a:p>
            <a:pPr lvl="0"/>
            <a:endParaRPr lang="en-US" noProof="0" smtClean="0"/>
          </a:p>
        </p:txBody>
      </p:sp>
      <p:sp>
        <p:nvSpPr>
          <p:cNvPr id="4"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948F2758-7C0B-4B8C-BB5F-5C88453B7D32}"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188913"/>
            <a:ext cx="7521575" cy="11318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09550" y="1562100"/>
            <a:ext cx="8537575" cy="4508500"/>
          </a:xfrm>
        </p:spPr>
        <p:txBody>
          <a:bodyPr/>
          <a:lstStyle/>
          <a:p>
            <a:pPr lvl="0"/>
            <a:endParaRPr lang="en-US" noProof="0" smtClean="0"/>
          </a:p>
        </p:txBody>
      </p:sp>
      <p:sp>
        <p:nvSpPr>
          <p:cNvPr id="4"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83AD3606-E986-48BA-B535-557724AC7450}"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188913"/>
            <a:ext cx="7521575" cy="11318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9550" y="1562100"/>
            <a:ext cx="4192588" cy="450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54538" y="1562100"/>
            <a:ext cx="4192587" cy="4508500"/>
          </a:xfrm>
        </p:spPr>
        <p:txBody>
          <a:bodyPr/>
          <a:lstStyle/>
          <a:p>
            <a:pPr lvl="0"/>
            <a:endParaRPr lang="en-US" noProof="0" smtClean="0"/>
          </a:p>
        </p:txBody>
      </p:sp>
      <p:sp>
        <p:nvSpPr>
          <p:cNvPr id="5"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EB4FDBA3-0657-4BA7-9954-E66D7FC3A11E}"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4"/>
          <p:cNvGrpSpPr>
            <a:grpSpLocks/>
          </p:cNvGrpSpPr>
          <p:nvPr userDrawn="1"/>
        </p:nvGrpSpPr>
        <p:grpSpPr bwMode="auto">
          <a:xfrm>
            <a:off x="0" y="292100"/>
            <a:ext cx="9144000" cy="1050925"/>
            <a:chOff x="0" y="184"/>
            <a:chExt cx="5760" cy="662"/>
          </a:xfrm>
        </p:grpSpPr>
        <p:sp>
          <p:nvSpPr>
            <p:cNvPr id="5" name="Line 11"/>
            <p:cNvSpPr>
              <a:spLocks noChangeShapeType="1"/>
            </p:cNvSpPr>
            <p:nvPr userDrawn="1"/>
          </p:nvSpPr>
          <p:spPr bwMode="auto">
            <a:xfrm>
              <a:off x="0" y="846"/>
              <a:ext cx="5760" cy="0"/>
            </a:xfrm>
            <a:prstGeom prst="line">
              <a:avLst/>
            </a:prstGeom>
            <a:noFill/>
            <a:ln w="12700">
              <a:solidFill>
                <a:schemeClr val="accent2"/>
              </a:solidFill>
              <a:round/>
              <a:headEnd/>
              <a:tailEnd/>
            </a:ln>
            <a:effectLst/>
          </p:spPr>
          <p:txBody>
            <a:bodyPr/>
            <a:lstStyle/>
            <a:p>
              <a:pPr algn="ctr" eaLnBrk="0" fontAlgn="base" hangingPunct="0">
                <a:spcBef>
                  <a:spcPct val="0"/>
                </a:spcBef>
                <a:spcAft>
                  <a:spcPct val="0"/>
                </a:spcAft>
                <a:buFontTx/>
                <a:buChar char="•"/>
                <a:defRPr/>
              </a:pPr>
              <a:endParaRPr lang="en-US" sz="1200">
                <a:solidFill>
                  <a:srgbClr val="000000"/>
                </a:solidFill>
              </a:endParaRPr>
            </a:p>
          </p:txBody>
        </p:sp>
        <p:pic>
          <p:nvPicPr>
            <p:cNvPr id="6" name="Picture 12" descr="IHS-Pr-sml-rgb"/>
            <p:cNvPicPr>
              <a:picLocks noChangeAspect="1" noChangeArrowheads="1"/>
            </p:cNvPicPr>
            <p:nvPr userDrawn="1"/>
          </p:nvPicPr>
          <p:blipFill>
            <a:blip r:embed="rId2" cstate="print"/>
            <a:srcRect/>
            <a:stretch>
              <a:fillRect/>
            </a:stretch>
          </p:blipFill>
          <p:spPr bwMode="auto">
            <a:xfrm>
              <a:off x="5063" y="184"/>
              <a:ext cx="547" cy="600"/>
            </a:xfrm>
            <a:prstGeom prst="rect">
              <a:avLst/>
            </a:prstGeom>
            <a:noFill/>
            <a:ln w="9525">
              <a:noFill/>
              <a:miter lim="800000"/>
              <a:headEnd/>
              <a:tailEnd/>
            </a:ln>
          </p:spPr>
        </p:pic>
      </p:grpSp>
      <p:pic>
        <p:nvPicPr>
          <p:cNvPr id="7" name="Picture 13" descr="IHS-Tag-rgb4-25"/>
          <p:cNvPicPr>
            <a:picLocks noChangeAspect="1" noChangeArrowheads="1"/>
          </p:cNvPicPr>
          <p:nvPr userDrawn="1"/>
        </p:nvPicPr>
        <p:blipFill>
          <a:blip r:embed="rId3" cstate="print"/>
          <a:srcRect/>
          <a:stretch>
            <a:fillRect/>
          </a:stretch>
        </p:blipFill>
        <p:spPr bwMode="auto">
          <a:xfrm>
            <a:off x="490538" y="919163"/>
            <a:ext cx="3967162" cy="215900"/>
          </a:xfrm>
          <a:prstGeom prst="rect">
            <a:avLst/>
          </a:prstGeom>
          <a:noFill/>
          <a:ln w="9525">
            <a:noFill/>
            <a:miter lim="800000"/>
            <a:headEnd/>
            <a:tailEnd/>
          </a:ln>
        </p:spPr>
      </p:pic>
      <p:sp>
        <p:nvSpPr>
          <p:cNvPr id="590854" name="Rectangle 6"/>
          <p:cNvSpPr>
            <a:spLocks noGrp="1" noChangeArrowheads="1"/>
          </p:cNvSpPr>
          <p:nvPr>
            <p:ph type="ctrTitle"/>
          </p:nvPr>
        </p:nvSpPr>
        <p:spPr>
          <a:xfrm>
            <a:off x="388938" y="1449388"/>
            <a:ext cx="7643812" cy="1371600"/>
          </a:xfrm>
        </p:spPr>
        <p:txBody>
          <a:bodyPr/>
          <a:lstStyle>
            <a:lvl1pPr>
              <a:lnSpc>
                <a:spcPct val="90000"/>
              </a:lnSpc>
              <a:defRPr sz="2400"/>
            </a:lvl1pPr>
          </a:lstStyle>
          <a:p>
            <a:r>
              <a:rPr lang="en-US"/>
              <a:t>Click to edit Master title style</a:t>
            </a:r>
          </a:p>
        </p:txBody>
      </p:sp>
      <p:sp>
        <p:nvSpPr>
          <p:cNvPr id="590855" name="Rectangle 7"/>
          <p:cNvSpPr>
            <a:spLocks noGrp="1" noChangeArrowheads="1"/>
          </p:cNvSpPr>
          <p:nvPr>
            <p:ph type="subTitle" idx="1"/>
          </p:nvPr>
        </p:nvSpPr>
        <p:spPr bwMode="gray">
          <a:xfrm>
            <a:off x="388938" y="2824163"/>
            <a:ext cx="7643812" cy="1063625"/>
          </a:xfrm>
          <a:ln/>
        </p:spPr>
        <p:txBody>
          <a:bodyPr/>
          <a:lstStyle>
            <a:lvl1pPr marL="0" indent="0">
              <a:buFont typeface="Times" pitchFamily="84" charset="0"/>
              <a:buNone/>
              <a:defRPr>
                <a:solidFill>
                  <a:schemeClr val="accent1"/>
                </a:solidFill>
              </a:defRPr>
            </a:lvl1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6A87D6A-1E3F-4187-B7B2-4D123CC8E3EE}"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18DE721E-456C-463A-BE0A-069C26C0D324}"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4650" y="1303338"/>
            <a:ext cx="4135438" cy="508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303338"/>
            <a:ext cx="4135437" cy="508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6D740C69-C614-4709-97ED-B59B94A6D3D8}"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87D0CD1D-5805-4BB1-87A0-BE3577FD5C3C}"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1" y="1562100"/>
            <a:ext cx="8305800" cy="4508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xfrm>
            <a:off x="8153400" y="6400800"/>
            <a:ext cx="914400" cy="434975"/>
          </a:xfrm>
          <a:prstGeom prst="rect">
            <a:avLst/>
          </a:prstGeom>
          <a:ln/>
        </p:spPr>
        <p:txBody>
          <a:bodyPr/>
          <a:lstStyle>
            <a:lvl1pPr>
              <a:defRPr/>
            </a:lvl1pPr>
          </a:lstStyle>
          <a:p>
            <a:pPr fontAlgn="base">
              <a:spcBef>
                <a:spcPct val="0"/>
              </a:spcBef>
              <a:spcAft>
                <a:spcPct val="0"/>
              </a:spcAft>
              <a:defRPr/>
            </a:pPr>
            <a:fld id="{FF36921D-F2B7-48A3-8C85-5174A9CBC1B7}"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69421933-44A8-43DA-B143-9330DC0C4C8C}"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EFC083DB-B96F-4E5D-9CCD-44EB4F2540CB}"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6A87C659-9570-484E-8D5A-26B6D6D3F35D}"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ED2589D7-8D58-4768-AE1D-54851C56E33B}"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AEBC987-FB0E-43F8-B375-AD6C5A13BD27}"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188913"/>
            <a:ext cx="2125662" cy="6203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5275" y="188913"/>
            <a:ext cx="6224588" cy="6203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4774ADF-099C-4A3A-AB53-5301986921DA}"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5275" y="188913"/>
            <a:ext cx="7608888" cy="8985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4650" y="1303338"/>
            <a:ext cx="8423275" cy="5089525"/>
          </a:xfrm>
        </p:spPr>
        <p:txBody>
          <a:bodyPr/>
          <a:lstStyle/>
          <a:p>
            <a:pPr lvl="0"/>
            <a:endParaRPr 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23DAA1F2-00BA-4762-B902-6934C9C0D43C}"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5275" y="188913"/>
            <a:ext cx="8502650" cy="620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5F94903F-4AA0-4A7F-AE2B-94893164E408}" type="slidenum">
              <a:rPr lang="en-US">
                <a:solidFill>
                  <a:srgbClr val="808080"/>
                </a:solidFill>
              </a:rPr>
              <a:pPr>
                <a:defRPr/>
              </a:pPr>
              <a:t>‹#›</a:t>
            </a:fld>
            <a:endParaRPr lang="en-US">
              <a:solidFill>
                <a:srgbClr val="80808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xfrm>
            <a:off x="8153400" y="6400800"/>
            <a:ext cx="914400" cy="434975"/>
          </a:xfrm>
          <a:prstGeom prst="rect">
            <a:avLst/>
          </a:prstGeom>
          <a:ln/>
        </p:spPr>
        <p:txBody>
          <a:bodyPr/>
          <a:lstStyle>
            <a:lvl1pPr>
              <a:defRPr/>
            </a:lvl1pPr>
          </a:lstStyle>
          <a:p>
            <a:pPr fontAlgn="base">
              <a:spcBef>
                <a:spcPct val="0"/>
              </a:spcBef>
              <a:spcAft>
                <a:spcPct val="0"/>
              </a:spcAft>
              <a:defRPr/>
            </a:pPr>
            <a:fld id="{FF36921D-F2B7-48A3-8C85-5174A9CBC1B7}"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1562100"/>
            <a:ext cx="4192588"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4538" y="1562100"/>
            <a:ext cx="419258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E8D759ED-C958-4CF2-BE9E-8F3DA9C98B4E}"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A147CDDA-6F74-4513-94F6-61136BBDCCF9}"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891AABEA-BDA4-4E07-9FE1-2A660DD7F152}"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B575CF77-7AFB-4EAE-BD6E-CD3F2AF8541C}"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B0BF32CB-1027-4D37-8650-1C0B89D3E29C}"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xfrm>
            <a:off x="8229600" y="6553200"/>
            <a:ext cx="914400" cy="304800"/>
          </a:xfrm>
          <a:prstGeom prst="rect">
            <a:avLst/>
          </a:prstGeom>
          <a:ln/>
        </p:spPr>
        <p:txBody>
          <a:bodyPr/>
          <a:lstStyle>
            <a:lvl1pPr>
              <a:defRPr/>
            </a:lvl1pPr>
          </a:lstStyle>
          <a:p>
            <a:pPr fontAlgn="base">
              <a:spcBef>
                <a:spcPct val="0"/>
              </a:spcBef>
              <a:spcAft>
                <a:spcPct val="0"/>
              </a:spcAft>
              <a:defRPr/>
            </a:pPr>
            <a:fld id="{18EDAEA1-82A3-411A-82FC-31395F97E565}" type="slidenum">
              <a:rPr lang="en-US" sz="1000" b="1">
                <a:solidFill>
                  <a:srgbClr val="000000"/>
                </a:solidFill>
                <a:cs typeface="Arial" charset="0"/>
              </a:rPr>
              <a:pPr fontAlgn="base">
                <a:spcBef>
                  <a:spcPct val="0"/>
                </a:spcBef>
                <a:spcAft>
                  <a:spcPct val="0"/>
                </a:spcAft>
                <a:defRPr/>
              </a:pPr>
              <a:t>‹#›</a:t>
            </a:fld>
            <a:endParaRPr lang="en-US" sz="1000" b="1">
              <a:solidFill>
                <a:srgbClr val="000000"/>
              </a:solidFill>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9"/>
          <p:cNvGrpSpPr>
            <a:grpSpLocks/>
          </p:cNvGrpSpPr>
          <p:nvPr/>
        </p:nvGrpSpPr>
        <p:grpSpPr bwMode="auto">
          <a:xfrm>
            <a:off x="0" y="292100"/>
            <a:ext cx="9144000" cy="1050925"/>
            <a:chOff x="0" y="184"/>
            <a:chExt cx="5760" cy="662"/>
          </a:xfrm>
        </p:grpSpPr>
        <p:sp>
          <p:nvSpPr>
            <p:cNvPr id="589833" name="Line 9"/>
            <p:cNvSpPr>
              <a:spLocks noChangeShapeType="1"/>
            </p:cNvSpPr>
            <p:nvPr userDrawn="1"/>
          </p:nvSpPr>
          <p:spPr bwMode="auto">
            <a:xfrm>
              <a:off x="0" y="846"/>
              <a:ext cx="5760" cy="0"/>
            </a:xfrm>
            <a:prstGeom prst="line">
              <a:avLst/>
            </a:prstGeom>
            <a:noFill/>
            <a:ln w="12700">
              <a:solidFill>
                <a:schemeClr val="accent2"/>
              </a:solidFill>
              <a:round/>
              <a:headEnd/>
              <a:tailEnd/>
            </a:ln>
            <a:effectLst/>
          </p:spPr>
          <p:txBody>
            <a:bodyPr/>
            <a:lstStyle/>
            <a:p>
              <a:pPr eaLnBrk="0" fontAlgn="base" hangingPunct="0">
                <a:spcBef>
                  <a:spcPct val="0"/>
                </a:spcBef>
                <a:spcAft>
                  <a:spcPct val="0"/>
                </a:spcAft>
                <a:defRPr/>
              </a:pPr>
              <a:endParaRPr lang="en-US" sz="1000" b="1">
                <a:solidFill>
                  <a:srgbClr val="000000"/>
                </a:solidFill>
                <a:cs typeface="Arial" charset="0"/>
              </a:endParaRPr>
            </a:p>
          </p:txBody>
        </p:sp>
        <p:pic>
          <p:nvPicPr>
            <p:cNvPr id="1032" name="Picture 10" descr="IHS-Pr-sml-rgb"/>
            <p:cNvPicPr>
              <a:picLocks noChangeAspect="1" noChangeArrowheads="1"/>
            </p:cNvPicPr>
            <p:nvPr userDrawn="1"/>
          </p:nvPicPr>
          <p:blipFill>
            <a:blip r:embed="rId16" cstate="print"/>
            <a:srcRect/>
            <a:stretch>
              <a:fillRect/>
            </a:stretch>
          </p:blipFill>
          <p:spPr bwMode="auto">
            <a:xfrm>
              <a:off x="5063" y="184"/>
              <a:ext cx="547" cy="600"/>
            </a:xfrm>
            <a:prstGeom prst="rect">
              <a:avLst/>
            </a:prstGeom>
            <a:noFill/>
            <a:ln w="9525">
              <a:noFill/>
              <a:miter lim="800000"/>
              <a:headEnd/>
              <a:tailEnd/>
            </a:ln>
          </p:spPr>
        </p:pic>
      </p:grpSp>
      <p:sp>
        <p:nvSpPr>
          <p:cNvPr id="1028" name="Rectangle 6"/>
          <p:cNvSpPr>
            <a:spLocks noGrp="1" noChangeArrowheads="1"/>
          </p:cNvSpPr>
          <p:nvPr>
            <p:ph type="body" idx="1"/>
          </p:nvPr>
        </p:nvSpPr>
        <p:spPr bwMode="auto">
          <a:xfrm>
            <a:off x="304800" y="1600200"/>
            <a:ext cx="8305800" cy="45085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7"/>
          <p:cNvSpPr>
            <a:spLocks noGrp="1" noChangeArrowheads="1"/>
          </p:cNvSpPr>
          <p:nvPr>
            <p:ph type="title"/>
          </p:nvPr>
        </p:nvSpPr>
        <p:spPr bwMode="auto">
          <a:xfrm>
            <a:off x="382588" y="188913"/>
            <a:ext cx="7521575" cy="1131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9837" name="Text Box 13"/>
          <p:cNvSpPr txBox="1">
            <a:spLocks noChangeArrowheads="1"/>
          </p:cNvSpPr>
          <p:nvPr/>
        </p:nvSpPr>
        <p:spPr bwMode="auto">
          <a:xfrm>
            <a:off x="406400" y="6510338"/>
            <a:ext cx="5156200" cy="214312"/>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800" dirty="0">
                <a:solidFill>
                  <a:srgbClr val="808080"/>
                </a:solidFill>
                <a:cs typeface="Arial" charset="0"/>
              </a:rPr>
              <a:t>Copyright </a:t>
            </a:r>
            <a:r>
              <a:rPr lang="en-US" altLang="ja-JP" sz="800" dirty="0">
                <a:solidFill>
                  <a:srgbClr val="808080"/>
                </a:solidFill>
                <a:ea typeface="ＭＳ Ｐゴシック" pitchFamily="34" charset="-128"/>
                <a:cs typeface="Arial" charset="0"/>
              </a:rPr>
              <a:t>© </a:t>
            </a:r>
            <a:r>
              <a:rPr lang="en-US" sz="800" dirty="0" smtClean="0">
                <a:solidFill>
                  <a:srgbClr val="808080"/>
                </a:solidFill>
                <a:cs typeface="Arial" charset="0"/>
              </a:rPr>
              <a:t>2012 </a:t>
            </a:r>
            <a:r>
              <a:rPr lang="en-US" sz="800" dirty="0">
                <a:solidFill>
                  <a:srgbClr val="808080"/>
                </a:solidFill>
                <a:cs typeface="Arial" charset="0"/>
              </a:rPr>
              <a:t>IHS Inc. All Rights Reserved.     Company </a:t>
            </a:r>
            <a:r>
              <a:rPr lang="en-US" sz="800" dirty="0" smtClean="0">
                <a:solidFill>
                  <a:srgbClr val="808080"/>
                </a:solidFill>
                <a:cs typeface="Arial" charset="0"/>
              </a:rPr>
              <a:t>Confidential</a:t>
            </a:r>
            <a:endParaRPr lang="en-US" sz="800" dirty="0">
              <a:solidFill>
                <a:srgbClr val="808080"/>
              </a:solidFill>
              <a:cs typeface="Arial" charset="0"/>
            </a:endParaRPr>
          </a:p>
        </p:txBody>
      </p:sp>
      <p:sp>
        <p:nvSpPr>
          <p:cNvPr id="9" name="Rectangle 8"/>
          <p:cNvSpPr txBox="1">
            <a:spLocks noChangeArrowheads="1"/>
          </p:cNvSpPr>
          <p:nvPr/>
        </p:nvSpPr>
        <p:spPr>
          <a:xfrm>
            <a:off x="8153400" y="6553200"/>
            <a:ext cx="914400" cy="282575"/>
          </a:xfrm>
          <a:prstGeom prst="rect">
            <a:avLst/>
          </a:prstGeom>
          <a:ln/>
        </p:spPr>
        <p:txBody>
          <a:bodyPr/>
          <a:lstStyle>
            <a:lvl1pPr>
              <a:defRPr/>
            </a:lvl1pPr>
          </a:lstStyle>
          <a:p>
            <a:pPr algn="r" fontAlgn="base">
              <a:spcBef>
                <a:spcPct val="0"/>
              </a:spcBef>
              <a:spcAft>
                <a:spcPct val="0"/>
              </a:spcAft>
              <a:defRPr/>
            </a:pPr>
            <a:fld id="{FF36921D-F2B7-48A3-8C85-5174A9CBC1B7}" type="slidenum">
              <a:rPr lang="en-US" sz="1000" b="1" smtClean="0">
                <a:solidFill>
                  <a:srgbClr val="000000"/>
                </a:solidFill>
                <a:cs typeface="Arial" charset="0"/>
              </a:rPr>
              <a:pPr algn="r" fontAlgn="base">
                <a:spcBef>
                  <a:spcPct val="0"/>
                </a:spcBef>
                <a:spcAft>
                  <a:spcPct val="0"/>
                </a:spcAft>
                <a:defRPr/>
              </a:pPr>
              <a:t>‹#›</a:t>
            </a:fld>
            <a:endParaRPr lang="en-US" sz="1000" b="1" dirty="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hlink"/>
          </a:solidFill>
          <a:latin typeface="+mj-lt"/>
          <a:ea typeface="+mj-ea"/>
          <a:cs typeface="+mj-cs"/>
        </a:defRPr>
      </a:lvl1pPr>
      <a:lvl2pPr algn="l" rtl="0" eaLnBrk="0" fontAlgn="base" hangingPunct="0">
        <a:spcBef>
          <a:spcPct val="0"/>
        </a:spcBef>
        <a:spcAft>
          <a:spcPct val="0"/>
        </a:spcAft>
        <a:defRPr sz="2800">
          <a:solidFill>
            <a:schemeClr val="hlink"/>
          </a:solidFill>
          <a:latin typeface="Arial" charset="0"/>
        </a:defRPr>
      </a:lvl2pPr>
      <a:lvl3pPr algn="l" rtl="0" eaLnBrk="0" fontAlgn="base" hangingPunct="0">
        <a:spcBef>
          <a:spcPct val="0"/>
        </a:spcBef>
        <a:spcAft>
          <a:spcPct val="0"/>
        </a:spcAft>
        <a:defRPr sz="2800">
          <a:solidFill>
            <a:schemeClr val="hlink"/>
          </a:solidFill>
          <a:latin typeface="Arial" charset="0"/>
        </a:defRPr>
      </a:lvl3pPr>
      <a:lvl4pPr algn="l" rtl="0" eaLnBrk="0" fontAlgn="base" hangingPunct="0">
        <a:spcBef>
          <a:spcPct val="0"/>
        </a:spcBef>
        <a:spcAft>
          <a:spcPct val="0"/>
        </a:spcAft>
        <a:defRPr sz="2800">
          <a:solidFill>
            <a:schemeClr val="hlink"/>
          </a:solidFill>
          <a:latin typeface="Arial" charset="0"/>
        </a:defRPr>
      </a:lvl4pPr>
      <a:lvl5pPr algn="l" rtl="0" eaLnBrk="0" fontAlgn="base" hangingPunct="0">
        <a:spcBef>
          <a:spcPct val="0"/>
        </a:spcBef>
        <a:spcAft>
          <a:spcPct val="0"/>
        </a:spcAft>
        <a:defRPr sz="2800">
          <a:solidFill>
            <a:schemeClr val="hlink"/>
          </a:solidFill>
          <a:latin typeface="Arial" charset="0"/>
        </a:defRPr>
      </a:lvl5pPr>
      <a:lvl6pPr marL="457200" algn="l" rtl="0" fontAlgn="base">
        <a:spcBef>
          <a:spcPct val="0"/>
        </a:spcBef>
        <a:spcAft>
          <a:spcPct val="0"/>
        </a:spcAft>
        <a:defRPr sz="2800">
          <a:solidFill>
            <a:schemeClr val="hlink"/>
          </a:solidFill>
          <a:latin typeface="Arial" charset="0"/>
        </a:defRPr>
      </a:lvl6pPr>
      <a:lvl7pPr marL="914400" algn="l" rtl="0" fontAlgn="base">
        <a:spcBef>
          <a:spcPct val="0"/>
        </a:spcBef>
        <a:spcAft>
          <a:spcPct val="0"/>
        </a:spcAft>
        <a:defRPr sz="2800">
          <a:solidFill>
            <a:schemeClr val="hlink"/>
          </a:solidFill>
          <a:latin typeface="Arial" charset="0"/>
        </a:defRPr>
      </a:lvl7pPr>
      <a:lvl8pPr marL="1371600" algn="l" rtl="0" fontAlgn="base">
        <a:spcBef>
          <a:spcPct val="0"/>
        </a:spcBef>
        <a:spcAft>
          <a:spcPct val="0"/>
        </a:spcAft>
        <a:defRPr sz="2800">
          <a:solidFill>
            <a:schemeClr val="hlink"/>
          </a:solidFill>
          <a:latin typeface="Arial" charset="0"/>
        </a:defRPr>
      </a:lvl8pPr>
      <a:lvl9pPr marL="1828800" algn="l" rtl="0" fontAlgn="base">
        <a:spcBef>
          <a:spcPct val="0"/>
        </a:spcBef>
        <a:spcAft>
          <a:spcPct val="0"/>
        </a:spcAft>
        <a:defRPr sz="2800">
          <a:solidFill>
            <a:schemeClr val="hlink"/>
          </a:solidFill>
          <a:latin typeface="Arial" charset="0"/>
        </a:defRPr>
      </a:lvl9pPr>
    </p:titleStyle>
    <p:bodyStyle>
      <a:lvl1pPr marL="171450" indent="-171450" algn="l" rtl="0" eaLnBrk="0" fontAlgn="base" hangingPunct="0">
        <a:spcBef>
          <a:spcPct val="20000"/>
        </a:spcBef>
        <a:spcAft>
          <a:spcPct val="0"/>
        </a:spcAft>
        <a:buClr>
          <a:schemeClr val="accent2"/>
        </a:buClr>
        <a:buSzPct val="90000"/>
        <a:buFont typeface="Times" pitchFamily="18" charset="0"/>
        <a:buChar char="•"/>
        <a:defRPr sz="2200">
          <a:solidFill>
            <a:schemeClr val="hlink"/>
          </a:solidFill>
          <a:latin typeface="+mn-lt"/>
          <a:ea typeface="+mn-ea"/>
          <a:cs typeface="+mn-cs"/>
        </a:defRPr>
      </a:lvl1pPr>
      <a:lvl2pPr marL="573088" indent="-171450" algn="l" rtl="0" eaLnBrk="0" fontAlgn="base" hangingPunct="0">
        <a:spcBef>
          <a:spcPct val="20000"/>
        </a:spcBef>
        <a:spcAft>
          <a:spcPct val="0"/>
        </a:spcAft>
        <a:buClr>
          <a:schemeClr val="accent2"/>
        </a:buClr>
        <a:buSzPct val="90000"/>
        <a:buFont typeface="Times" pitchFamily="18" charset="0"/>
        <a:buChar char="•"/>
        <a:defRPr>
          <a:solidFill>
            <a:schemeClr val="hlink"/>
          </a:solidFill>
          <a:latin typeface="+mn-lt"/>
        </a:defRPr>
      </a:lvl2pPr>
      <a:lvl3pPr marL="917575" indent="-173038" algn="l" rtl="0" eaLnBrk="0" fontAlgn="base" hangingPunct="0">
        <a:spcBef>
          <a:spcPct val="20000"/>
        </a:spcBef>
        <a:spcAft>
          <a:spcPct val="0"/>
        </a:spcAft>
        <a:buClr>
          <a:schemeClr val="accent2"/>
        </a:buClr>
        <a:buSzPct val="90000"/>
        <a:buFont typeface="Times" pitchFamily="18" charset="0"/>
        <a:buChar char="•"/>
        <a:defRPr sz="1400">
          <a:solidFill>
            <a:schemeClr val="hlink"/>
          </a:solidFill>
          <a:latin typeface="+mn-lt"/>
        </a:defRPr>
      </a:lvl3pPr>
      <a:lvl4pPr marL="1196975" indent="-16510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4pPr>
      <a:lvl5pPr marL="1539875" indent="-17145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5pPr>
      <a:lvl6pPr marL="1997075" indent="-171450" algn="l" rtl="0" fontAlgn="base">
        <a:spcBef>
          <a:spcPct val="20000"/>
        </a:spcBef>
        <a:spcAft>
          <a:spcPct val="0"/>
        </a:spcAft>
        <a:buClr>
          <a:schemeClr val="accent2"/>
        </a:buClr>
        <a:buSzPct val="90000"/>
        <a:buFont typeface="Times" pitchFamily="18" charset="0"/>
        <a:buChar char="•"/>
        <a:defRPr sz="1200">
          <a:solidFill>
            <a:schemeClr val="hlink"/>
          </a:solidFill>
          <a:latin typeface="+mn-lt"/>
        </a:defRPr>
      </a:lvl6pPr>
      <a:lvl7pPr marL="2454275" indent="-171450" algn="l" rtl="0" fontAlgn="base">
        <a:spcBef>
          <a:spcPct val="20000"/>
        </a:spcBef>
        <a:spcAft>
          <a:spcPct val="0"/>
        </a:spcAft>
        <a:buClr>
          <a:schemeClr val="accent2"/>
        </a:buClr>
        <a:buSzPct val="90000"/>
        <a:buFont typeface="Times" pitchFamily="18" charset="0"/>
        <a:buChar char="•"/>
        <a:defRPr sz="1200">
          <a:solidFill>
            <a:schemeClr val="hlink"/>
          </a:solidFill>
          <a:latin typeface="+mn-lt"/>
        </a:defRPr>
      </a:lvl7pPr>
      <a:lvl8pPr marL="2911475" indent="-171450" algn="l" rtl="0" fontAlgn="base">
        <a:spcBef>
          <a:spcPct val="20000"/>
        </a:spcBef>
        <a:spcAft>
          <a:spcPct val="0"/>
        </a:spcAft>
        <a:buClr>
          <a:schemeClr val="accent2"/>
        </a:buClr>
        <a:buSzPct val="90000"/>
        <a:buFont typeface="Times" pitchFamily="18" charset="0"/>
        <a:buChar char="•"/>
        <a:defRPr sz="1200">
          <a:solidFill>
            <a:schemeClr val="hlink"/>
          </a:solidFill>
          <a:latin typeface="+mn-lt"/>
        </a:defRPr>
      </a:lvl8pPr>
      <a:lvl9pPr marL="3368675" indent="-171450" algn="l" rtl="0" fontAlgn="base">
        <a:spcBef>
          <a:spcPct val="20000"/>
        </a:spcBef>
        <a:spcAft>
          <a:spcPct val="0"/>
        </a:spcAft>
        <a:buClr>
          <a:schemeClr val="accent2"/>
        </a:buClr>
        <a:buSzPct val="90000"/>
        <a:buFont typeface="Times" pitchFamily="18" charset="0"/>
        <a:buChar char="•"/>
        <a:defRPr sz="12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9833" name="Line 9"/>
          <p:cNvSpPr>
            <a:spLocks noChangeShapeType="1"/>
          </p:cNvSpPr>
          <p:nvPr userDrawn="1"/>
        </p:nvSpPr>
        <p:spPr bwMode="auto">
          <a:xfrm>
            <a:off x="0" y="1104900"/>
            <a:ext cx="9144000" cy="0"/>
          </a:xfrm>
          <a:prstGeom prst="line">
            <a:avLst/>
          </a:prstGeom>
          <a:noFill/>
          <a:ln w="12700">
            <a:solidFill>
              <a:schemeClr val="accent2"/>
            </a:solidFill>
            <a:round/>
            <a:headEnd/>
            <a:tailEnd/>
          </a:ln>
          <a:effectLst/>
        </p:spPr>
        <p:txBody>
          <a:bodyPr/>
          <a:lstStyle/>
          <a:p>
            <a:pPr algn="ctr" eaLnBrk="0" fontAlgn="base" hangingPunct="0">
              <a:spcBef>
                <a:spcPct val="0"/>
              </a:spcBef>
              <a:spcAft>
                <a:spcPct val="0"/>
              </a:spcAft>
              <a:buFontTx/>
              <a:buChar char="•"/>
              <a:defRPr/>
            </a:pPr>
            <a:endParaRPr lang="en-US" sz="1200">
              <a:solidFill>
                <a:srgbClr val="000000"/>
              </a:solidFill>
            </a:endParaRPr>
          </a:p>
        </p:txBody>
      </p:sp>
      <p:pic>
        <p:nvPicPr>
          <p:cNvPr id="48131" name="Picture 10" descr="IHS-Pr-sml-rgb"/>
          <p:cNvPicPr>
            <a:picLocks noChangeAspect="1" noChangeArrowheads="1"/>
          </p:cNvPicPr>
          <p:nvPr userDrawn="1"/>
        </p:nvPicPr>
        <p:blipFill>
          <a:blip r:embed="rId15" cstate="print"/>
          <a:srcRect/>
          <a:stretch>
            <a:fillRect/>
          </a:stretch>
        </p:blipFill>
        <p:spPr bwMode="auto">
          <a:xfrm>
            <a:off x="8123238" y="82550"/>
            <a:ext cx="868362" cy="952500"/>
          </a:xfrm>
          <a:prstGeom prst="rect">
            <a:avLst/>
          </a:prstGeom>
          <a:noFill/>
          <a:ln w="9525">
            <a:noFill/>
            <a:miter lim="800000"/>
            <a:headEnd/>
            <a:tailEnd/>
          </a:ln>
        </p:spPr>
      </p:pic>
      <p:sp>
        <p:nvSpPr>
          <p:cNvPr id="589832" name="Rectangle 8"/>
          <p:cNvSpPr>
            <a:spLocks noGrp="1" noChangeArrowheads="1"/>
          </p:cNvSpPr>
          <p:nvPr>
            <p:ph type="sldNum" sz="quarter" idx="4"/>
          </p:nvPr>
        </p:nvSpPr>
        <p:spPr bwMode="auto">
          <a:xfrm>
            <a:off x="8189913" y="6527800"/>
            <a:ext cx="9144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800" smtClean="0">
                <a:solidFill>
                  <a:schemeClr val="accent1"/>
                </a:solidFill>
              </a:defRPr>
            </a:lvl1pPr>
          </a:lstStyle>
          <a:p>
            <a:pPr eaLnBrk="0" fontAlgn="base" hangingPunct="0">
              <a:spcBef>
                <a:spcPct val="0"/>
              </a:spcBef>
              <a:spcAft>
                <a:spcPct val="0"/>
              </a:spcAft>
              <a:defRPr/>
            </a:pPr>
            <a:fld id="{5E664F0A-C61B-4BA8-8398-89CD686BB84F}" type="slidenum">
              <a:rPr lang="en-US">
                <a:solidFill>
                  <a:srgbClr val="808080"/>
                </a:solidFill>
              </a:rPr>
              <a:pPr eaLnBrk="0" fontAlgn="base" hangingPunct="0">
                <a:spcBef>
                  <a:spcPct val="0"/>
                </a:spcBef>
                <a:spcAft>
                  <a:spcPct val="0"/>
                </a:spcAft>
                <a:defRPr/>
              </a:pPr>
              <a:t>‹#›</a:t>
            </a:fld>
            <a:endParaRPr lang="en-US">
              <a:solidFill>
                <a:srgbClr val="808080"/>
              </a:solidFill>
            </a:endParaRPr>
          </a:p>
        </p:txBody>
      </p:sp>
      <p:sp>
        <p:nvSpPr>
          <p:cNvPr id="48133" name="Rectangle 6"/>
          <p:cNvSpPr>
            <a:spLocks noGrp="1" noChangeArrowheads="1"/>
          </p:cNvSpPr>
          <p:nvPr>
            <p:ph type="body" idx="1"/>
          </p:nvPr>
        </p:nvSpPr>
        <p:spPr bwMode="auto">
          <a:xfrm>
            <a:off x="374650" y="1303338"/>
            <a:ext cx="8423275" cy="50895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7"/>
          <p:cNvSpPr>
            <a:spLocks noGrp="1" noChangeArrowheads="1"/>
          </p:cNvSpPr>
          <p:nvPr>
            <p:ph type="title"/>
          </p:nvPr>
        </p:nvSpPr>
        <p:spPr bwMode="auto">
          <a:xfrm>
            <a:off x="295275" y="188913"/>
            <a:ext cx="7608888" cy="8985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9837" name="Text Box 13"/>
          <p:cNvSpPr txBox="1">
            <a:spLocks noChangeArrowheads="1"/>
          </p:cNvSpPr>
          <p:nvPr userDrawn="1"/>
        </p:nvSpPr>
        <p:spPr bwMode="auto">
          <a:xfrm>
            <a:off x="47625" y="6613525"/>
            <a:ext cx="3268663" cy="214313"/>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800" dirty="0">
                <a:solidFill>
                  <a:srgbClr val="808080"/>
                </a:solidFill>
              </a:rPr>
              <a:t>Copyright </a:t>
            </a:r>
            <a:r>
              <a:rPr lang="en-US" altLang="ja-JP" sz="800" dirty="0">
                <a:solidFill>
                  <a:srgbClr val="808080"/>
                </a:solidFill>
                <a:ea typeface="MS PGothic" pitchFamily="34" charset="-128"/>
              </a:rPr>
              <a:t>© </a:t>
            </a:r>
            <a:r>
              <a:rPr lang="en-US" sz="800" dirty="0" smtClean="0">
                <a:solidFill>
                  <a:srgbClr val="808080"/>
                </a:solidFill>
              </a:rPr>
              <a:t>2011 </a:t>
            </a:r>
            <a:r>
              <a:rPr lang="en-US" sz="800" dirty="0">
                <a:solidFill>
                  <a:srgbClr val="808080"/>
                </a:solidFill>
              </a:rPr>
              <a:t>IHS Inc. All Rights Reserved.</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a:solidFill>
            <a:schemeClr val="hlink"/>
          </a:solidFill>
          <a:latin typeface="+mj-lt"/>
          <a:ea typeface="+mj-ea"/>
          <a:cs typeface="+mj-cs"/>
        </a:defRPr>
      </a:lvl1pPr>
      <a:lvl2pPr algn="l" rtl="0" eaLnBrk="0" fontAlgn="base" hangingPunct="0">
        <a:spcBef>
          <a:spcPct val="0"/>
        </a:spcBef>
        <a:spcAft>
          <a:spcPct val="0"/>
        </a:spcAft>
        <a:defRPr>
          <a:solidFill>
            <a:schemeClr val="hlink"/>
          </a:solidFill>
          <a:latin typeface="Arial" pitchFamily="34" charset="0"/>
        </a:defRPr>
      </a:lvl2pPr>
      <a:lvl3pPr algn="l" rtl="0" eaLnBrk="0" fontAlgn="base" hangingPunct="0">
        <a:spcBef>
          <a:spcPct val="0"/>
        </a:spcBef>
        <a:spcAft>
          <a:spcPct val="0"/>
        </a:spcAft>
        <a:defRPr>
          <a:solidFill>
            <a:schemeClr val="hlink"/>
          </a:solidFill>
          <a:latin typeface="Arial" pitchFamily="34" charset="0"/>
        </a:defRPr>
      </a:lvl3pPr>
      <a:lvl4pPr algn="l" rtl="0" eaLnBrk="0" fontAlgn="base" hangingPunct="0">
        <a:spcBef>
          <a:spcPct val="0"/>
        </a:spcBef>
        <a:spcAft>
          <a:spcPct val="0"/>
        </a:spcAft>
        <a:defRPr>
          <a:solidFill>
            <a:schemeClr val="hlink"/>
          </a:solidFill>
          <a:latin typeface="Arial" pitchFamily="34" charset="0"/>
        </a:defRPr>
      </a:lvl4pPr>
      <a:lvl5pPr algn="l" rtl="0" eaLnBrk="0" fontAlgn="base" hangingPunct="0">
        <a:spcBef>
          <a:spcPct val="0"/>
        </a:spcBef>
        <a:spcAft>
          <a:spcPct val="0"/>
        </a:spcAft>
        <a:defRPr>
          <a:solidFill>
            <a:schemeClr val="hlink"/>
          </a:solidFill>
          <a:latin typeface="Arial" pitchFamily="34" charset="0"/>
        </a:defRPr>
      </a:lvl5pPr>
      <a:lvl6pPr marL="457200" algn="l" rtl="0" fontAlgn="base">
        <a:spcBef>
          <a:spcPct val="0"/>
        </a:spcBef>
        <a:spcAft>
          <a:spcPct val="0"/>
        </a:spcAft>
        <a:defRPr>
          <a:solidFill>
            <a:schemeClr val="hlink"/>
          </a:solidFill>
          <a:latin typeface="Arial" pitchFamily="34" charset="0"/>
        </a:defRPr>
      </a:lvl6pPr>
      <a:lvl7pPr marL="914400" algn="l" rtl="0" fontAlgn="base">
        <a:spcBef>
          <a:spcPct val="0"/>
        </a:spcBef>
        <a:spcAft>
          <a:spcPct val="0"/>
        </a:spcAft>
        <a:defRPr>
          <a:solidFill>
            <a:schemeClr val="hlink"/>
          </a:solidFill>
          <a:latin typeface="Arial" pitchFamily="34" charset="0"/>
        </a:defRPr>
      </a:lvl7pPr>
      <a:lvl8pPr marL="1371600" algn="l" rtl="0" fontAlgn="base">
        <a:spcBef>
          <a:spcPct val="0"/>
        </a:spcBef>
        <a:spcAft>
          <a:spcPct val="0"/>
        </a:spcAft>
        <a:defRPr>
          <a:solidFill>
            <a:schemeClr val="hlink"/>
          </a:solidFill>
          <a:latin typeface="Arial" pitchFamily="34" charset="0"/>
        </a:defRPr>
      </a:lvl8pPr>
      <a:lvl9pPr marL="1828800" algn="l" rtl="0" fontAlgn="base">
        <a:spcBef>
          <a:spcPct val="0"/>
        </a:spcBef>
        <a:spcAft>
          <a:spcPct val="0"/>
        </a:spcAft>
        <a:defRPr>
          <a:solidFill>
            <a:schemeClr val="hlink"/>
          </a:solidFill>
          <a:latin typeface="Arial" pitchFamily="34" charset="0"/>
        </a:defRPr>
      </a:lvl9pPr>
    </p:titleStyle>
    <p:bodyStyle>
      <a:lvl1pPr marL="171450" indent="-171450" algn="l" rtl="0" eaLnBrk="0" fontAlgn="base" hangingPunct="0">
        <a:spcBef>
          <a:spcPct val="45000"/>
        </a:spcBef>
        <a:spcAft>
          <a:spcPct val="25000"/>
        </a:spcAft>
        <a:buClr>
          <a:schemeClr val="accent2"/>
        </a:buClr>
        <a:buSzPct val="90000"/>
        <a:buFont typeface="Times" charset="0"/>
        <a:buChar char="•"/>
        <a:defRPr sz="1400">
          <a:solidFill>
            <a:schemeClr val="hlink"/>
          </a:solidFill>
          <a:latin typeface="+mn-lt"/>
          <a:ea typeface="+mn-ea"/>
          <a:cs typeface="+mn-cs"/>
        </a:defRPr>
      </a:lvl1pPr>
      <a:lvl2pPr marL="573088" indent="-171450" algn="l" rtl="0" eaLnBrk="0" fontAlgn="base" hangingPunct="0">
        <a:spcBef>
          <a:spcPct val="20000"/>
        </a:spcBef>
        <a:spcAft>
          <a:spcPct val="0"/>
        </a:spcAft>
        <a:buClr>
          <a:schemeClr val="accent2"/>
        </a:buClr>
        <a:buSzPct val="90000"/>
        <a:buFont typeface="Times" charset="0"/>
        <a:buChar char="•"/>
        <a:defRPr sz="1400">
          <a:solidFill>
            <a:schemeClr val="hlink"/>
          </a:solidFill>
          <a:latin typeface="+mn-lt"/>
        </a:defRPr>
      </a:lvl2pPr>
      <a:lvl3pPr marL="917575" indent="-173038" algn="l" rtl="0" eaLnBrk="0" fontAlgn="base" hangingPunct="0">
        <a:spcBef>
          <a:spcPct val="20000"/>
        </a:spcBef>
        <a:spcAft>
          <a:spcPct val="0"/>
        </a:spcAft>
        <a:buClr>
          <a:schemeClr val="accent2"/>
        </a:buClr>
        <a:buSzPct val="90000"/>
        <a:buFont typeface="Times" charset="0"/>
        <a:buChar char="•"/>
        <a:defRPr sz="1000">
          <a:solidFill>
            <a:schemeClr val="hlink"/>
          </a:solidFill>
          <a:latin typeface="+mn-lt"/>
        </a:defRPr>
      </a:lvl3pPr>
      <a:lvl4pPr marL="1196975" indent="-165100" algn="l" rtl="0" eaLnBrk="0" fontAlgn="base" hangingPunct="0">
        <a:spcBef>
          <a:spcPct val="20000"/>
        </a:spcBef>
        <a:spcAft>
          <a:spcPct val="0"/>
        </a:spcAft>
        <a:buClr>
          <a:schemeClr val="accent2"/>
        </a:buClr>
        <a:buSzPct val="90000"/>
        <a:buFont typeface="Times" charset="0"/>
        <a:buChar char="•"/>
        <a:defRPr sz="1000">
          <a:solidFill>
            <a:schemeClr val="hlink"/>
          </a:solidFill>
          <a:latin typeface="+mn-lt"/>
        </a:defRPr>
      </a:lvl4pPr>
      <a:lvl5pPr marL="1539875" indent="-171450" algn="l" rtl="0" eaLnBrk="0" fontAlgn="base" hangingPunct="0">
        <a:spcBef>
          <a:spcPct val="20000"/>
        </a:spcBef>
        <a:spcAft>
          <a:spcPct val="0"/>
        </a:spcAft>
        <a:buClr>
          <a:schemeClr val="accent2"/>
        </a:buClr>
        <a:buSzPct val="90000"/>
        <a:buFont typeface="Times" charset="0"/>
        <a:buChar char="•"/>
        <a:defRPr sz="1000">
          <a:solidFill>
            <a:schemeClr val="hlink"/>
          </a:solidFill>
          <a:latin typeface="+mn-lt"/>
        </a:defRPr>
      </a:lvl5pPr>
      <a:lvl6pPr marL="1997075" indent="-171450" algn="l" rtl="0" fontAlgn="base">
        <a:spcBef>
          <a:spcPct val="20000"/>
        </a:spcBef>
        <a:spcAft>
          <a:spcPct val="0"/>
        </a:spcAft>
        <a:buClr>
          <a:schemeClr val="accent2"/>
        </a:buClr>
        <a:buSzPct val="90000"/>
        <a:buFont typeface="Times" pitchFamily="84" charset="0"/>
        <a:buChar char="•"/>
        <a:defRPr sz="1000">
          <a:solidFill>
            <a:schemeClr val="hlink"/>
          </a:solidFill>
          <a:latin typeface="+mn-lt"/>
        </a:defRPr>
      </a:lvl6pPr>
      <a:lvl7pPr marL="2454275" indent="-171450" algn="l" rtl="0" fontAlgn="base">
        <a:spcBef>
          <a:spcPct val="20000"/>
        </a:spcBef>
        <a:spcAft>
          <a:spcPct val="0"/>
        </a:spcAft>
        <a:buClr>
          <a:schemeClr val="accent2"/>
        </a:buClr>
        <a:buSzPct val="90000"/>
        <a:buFont typeface="Times" pitchFamily="84" charset="0"/>
        <a:buChar char="•"/>
        <a:defRPr sz="1000">
          <a:solidFill>
            <a:schemeClr val="hlink"/>
          </a:solidFill>
          <a:latin typeface="+mn-lt"/>
        </a:defRPr>
      </a:lvl7pPr>
      <a:lvl8pPr marL="2911475" indent="-171450" algn="l" rtl="0" fontAlgn="base">
        <a:spcBef>
          <a:spcPct val="20000"/>
        </a:spcBef>
        <a:spcAft>
          <a:spcPct val="0"/>
        </a:spcAft>
        <a:buClr>
          <a:schemeClr val="accent2"/>
        </a:buClr>
        <a:buSzPct val="90000"/>
        <a:buFont typeface="Times" pitchFamily="84" charset="0"/>
        <a:buChar char="•"/>
        <a:defRPr sz="1000">
          <a:solidFill>
            <a:schemeClr val="hlink"/>
          </a:solidFill>
          <a:latin typeface="+mn-lt"/>
        </a:defRPr>
      </a:lvl8pPr>
      <a:lvl9pPr marL="3368675" indent="-171450" algn="l" rtl="0" fontAlgn="base">
        <a:spcBef>
          <a:spcPct val="20000"/>
        </a:spcBef>
        <a:spcAft>
          <a:spcPct val="0"/>
        </a:spcAft>
        <a:buClr>
          <a:schemeClr val="accent2"/>
        </a:buClr>
        <a:buSzPct val="90000"/>
        <a:buFont typeface="Times" pitchFamily="84" charset="0"/>
        <a:buChar char="•"/>
        <a:defRPr sz="1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XNsrj5bE2q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Leveraging Social Media Data as Real-Time Indicators of X</a:t>
            </a:r>
            <a:endParaRPr lang="en-US" dirty="0"/>
          </a:p>
        </p:txBody>
      </p:sp>
      <p:sp>
        <p:nvSpPr>
          <p:cNvPr id="6" name="Subtitle 5"/>
          <p:cNvSpPr>
            <a:spLocks noGrp="1"/>
          </p:cNvSpPr>
          <p:nvPr>
            <p:ph type="subTitle" idx="1"/>
          </p:nvPr>
        </p:nvSpPr>
        <p:spPr>
          <a:xfrm>
            <a:off x="381000" y="3124200"/>
            <a:ext cx="7643812" cy="1063625"/>
          </a:xfrm>
        </p:spPr>
        <p:txBody>
          <a:bodyPr/>
          <a:lstStyle/>
          <a:p>
            <a:endParaRPr lang="en-US" dirty="0" smtClean="0"/>
          </a:p>
          <a:p>
            <a:r>
              <a:rPr lang="en-US" dirty="0" smtClean="0"/>
              <a:t>September 7, 2012</a:t>
            </a:r>
            <a:endParaRPr lang="en-US" dirty="0"/>
          </a:p>
        </p:txBody>
      </p:sp>
      <p:sp>
        <p:nvSpPr>
          <p:cNvPr id="4" name="Slide Number Placeholder 3"/>
          <p:cNvSpPr>
            <a:spLocks noGrp="1"/>
          </p:cNvSpPr>
          <p:nvPr>
            <p:ph type="sldNum" sz="quarter" idx="4294967295"/>
          </p:nvPr>
        </p:nvSpPr>
        <p:spPr>
          <a:xfrm>
            <a:off x="8229600" y="6400800"/>
            <a:ext cx="914400" cy="434975"/>
          </a:xfrm>
          <a:prstGeom prst="rect">
            <a:avLst/>
          </a:prstGeom>
        </p:spPr>
        <p:txBody>
          <a:bodyPr/>
          <a:lstStyle/>
          <a:p>
            <a:pPr fontAlgn="base">
              <a:spcBef>
                <a:spcPct val="0"/>
              </a:spcBef>
              <a:spcAft>
                <a:spcPct val="0"/>
              </a:spcAft>
              <a:defRPr/>
            </a:pPr>
            <a:fld id="{FF36921D-F2B7-48A3-8C85-5174A9CBC1B7}" type="slidenum">
              <a:rPr lang="en-US" sz="1000" b="1" smtClean="0">
                <a:solidFill>
                  <a:srgbClr val="000000"/>
                </a:solidFill>
                <a:cs typeface="Arial" charset="0"/>
              </a:rPr>
              <a:pPr fontAlgn="base">
                <a:spcBef>
                  <a:spcPct val="0"/>
                </a:spcBef>
                <a:spcAft>
                  <a:spcPct val="0"/>
                </a:spcAft>
                <a:defRPr/>
              </a:pPr>
              <a:t>1</a:t>
            </a:fld>
            <a:endParaRPr lang="en-US" sz="1000" b="1">
              <a:solidFill>
                <a:srgbClr val="000000"/>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Revolution Will BE Tweeted</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FF36921D-F2B7-48A3-8C85-5174A9CBC1B7}" type="slidenum">
              <a:rPr lang="en-US" sz="1000" b="1" smtClean="0">
                <a:solidFill>
                  <a:srgbClr val="000000"/>
                </a:solidFill>
                <a:cs typeface="Arial" charset="0"/>
              </a:rPr>
              <a:pPr fontAlgn="base">
                <a:spcBef>
                  <a:spcPct val="0"/>
                </a:spcBef>
                <a:spcAft>
                  <a:spcPct val="0"/>
                </a:spcAft>
                <a:defRPr/>
              </a:pPr>
              <a:t>10</a:t>
            </a:fld>
            <a:endParaRPr lang="en-US" sz="1000" b="1">
              <a:solidFill>
                <a:srgbClr val="000000"/>
              </a:solidFill>
              <a:cs typeface="Arial" charset="0"/>
            </a:endParaRPr>
          </a:p>
        </p:txBody>
      </p:sp>
      <p:pic>
        <p:nvPicPr>
          <p:cNvPr id="36866" name="Picture 2"/>
          <p:cNvPicPr>
            <a:picLocks noChangeAspect="1" noChangeArrowheads="1"/>
          </p:cNvPicPr>
          <p:nvPr/>
        </p:nvPicPr>
        <p:blipFill>
          <a:blip r:embed="rId2" cstate="print"/>
          <a:srcRect/>
          <a:stretch>
            <a:fillRect/>
          </a:stretch>
        </p:blipFill>
        <p:spPr bwMode="auto">
          <a:xfrm>
            <a:off x="838200" y="1600200"/>
            <a:ext cx="7315200" cy="47720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25550"/>
            <a:ext cx="9144000" cy="5632450"/>
          </a:xfrm>
          <a:prstGeom prst="rect">
            <a:avLst/>
          </a:prstGeom>
        </p:spPr>
      </p:pic>
      <p:sp>
        <p:nvSpPr>
          <p:cNvPr id="3" name="Title 2"/>
          <p:cNvSpPr>
            <a:spLocks noGrp="1"/>
          </p:cNvSpPr>
          <p:nvPr>
            <p:ph type="title"/>
          </p:nvPr>
        </p:nvSpPr>
        <p:spPr>
          <a:xfrm>
            <a:off x="382588" y="188913"/>
            <a:ext cx="7521575" cy="801687"/>
          </a:xfrm>
        </p:spPr>
        <p:txBody>
          <a:bodyPr/>
          <a:lstStyle/>
          <a:p>
            <a:r>
              <a:rPr lang="en-US" dirty="0" smtClean="0"/>
              <a:t>Central London</a:t>
            </a:r>
            <a:endParaRPr lang="en-US" dirty="0"/>
          </a:p>
        </p:txBody>
      </p:sp>
    </p:spTree>
    <p:extLst>
      <p:ext uri="{BB962C8B-B14F-4D97-AF65-F5344CB8AC3E}">
        <p14:creationId xmlns:p14="http://schemas.microsoft.com/office/powerpoint/2010/main" val="362372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750"/>
            <a:ext cx="9144000" cy="4762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
            <a:ext cx="9144000" cy="5626100"/>
          </a:xfrm>
          <a:prstGeom prst="rect">
            <a:avLst/>
          </a:prstGeom>
        </p:spPr>
      </p:pic>
    </p:spTree>
    <p:extLst>
      <p:ext uri="{BB962C8B-B14F-4D97-AF65-F5344CB8AC3E}">
        <p14:creationId xmlns:p14="http://schemas.microsoft.com/office/powerpoint/2010/main" val="2911562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750"/>
            <a:ext cx="9144000" cy="4762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
            <a:ext cx="9144000" cy="5626100"/>
          </a:xfrm>
          <a:prstGeom prst="rect">
            <a:avLst/>
          </a:prstGeom>
        </p:spPr>
      </p:pic>
    </p:spTree>
    <p:extLst>
      <p:ext uri="{BB962C8B-B14F-4D97-AF65-F5344CB8AC3E}">
        <p14:creationId xmlns:p14="http://schemas.microsoft.com/office/powerpoint/2010/main" val="1954543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00"/>
            <a:ext cx="9144000" cy="5626100"/>
          </a:xfrm>
          <a:prstGeom prst="rect">
            <a:avLst/>
          </a:prstGeom>
        </p:spPr>
      </p:pic>
      <p:sp>
        <p:nvSpPr>
          <p:cNvPr id="25" name="Rectangle 24"/>
          <p:cNvSpPr/>
          <p:nvPr/>
        </p:nvSpPr>
        <p:spPr>
          <a:xfrm>
            <a:off x="4904482" y="2767312"/>
            <a:ext cx="1800200" cy="2092994"/>
          </a:xfrm>
          <a:prstGeom prst="rect">
            <a:avLst/>
          </a:prstGeom>
          <a:gradFill>
            <a:gsLst>
              <a:gs pos="100000">
                <a:srgbClr val="D2D2D2"/>
              </a:gs>
              <a:gs pos="0">
                <a:schemeClr val="bg1"/>
              </a:gs>
            </a:gsLst>
            <a:lin ang="5400000" scaled="0"/>
          </a:gradFill>
          <a:ln>
            <a:noFill/>
          </a:ln>
          <a:effectLst>
            <a:outerShdw blurRad="190500" dist="381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effectLst>
                <a:outerShdw blurRad="1092200" dist="50800" dir="5400000" sx="95000" sy="95000" algn="ctr" rotWithShape="0">
                  <a:srgbClr val="000000">
                    <a:alpha val="43137"/>
                  </a:srgbClr>
                </a:outerShdw>
              </a:effectLst>
            </a:endParaRPr>
          </a:p>
        </p:txBody>
      </p:sp>
      <p:sp>
        <p:nvSpPr>
          <p:cNvPr id="26" name="Rectangle 25"/>
          <p:cNvSpPr/>
          <p:nvPr/>
        </p:nvSpPr>
        <p:spPr>
          <a:xfrm>
            <a:off x="4904482" y="2762548"/>
            <a:ext cx="1800200" cy="234000"/>
          </a:xfrm>
          <a:prstGeom prst="rect">
            <a:avLst/>
          </a:prstGeom>
          <a:solidFill>
            <a:srgbClr val="2E3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1750"/>
            <a:ext cx="9144000" cy="476250"/>
          </a:xfrm>
          <a:prstGeom prst="rect">
            <a:avLst/>
          </a:prstGeom>
        </p:spPr>
      </p:pic>
      <p:sp>
        <p:nvSpPr>
          <p:cNvPr id="7" name="Title 1"/>
          <p:cNvSpPr>
            <a:spLocks noGrp="1"/>
          </p:cNvSpPr>
          <p:nvPr>
            <p:ph type="title"/>
          </p:nvPr>
        </p:nvSpPr>
        <p:spPr>
          <a:xfrm>
            <a:off x="4735066" y="2772073"/>
            <a:ext cx="1008112" cy="216024"/>
          </a:xfrm>
        </p:spPr>
        <p:txBody>
          <a:bodyPr>
            <a:noAutofit/>
          </a:bodyPr>
          <a:lstStyle/>
          <a:p>
            <a:r>
              <a:rPr lang="es-ES_tradnl" sz="1200" dirty="0" smtClean="0">
                <a:solidFill>
                  <a:schemeClr val="bg1"/>
                </a:solidFill>
                <a:latin typeface="Gotham XNarrow Book" pitchFamily="50" charset="0"/>
              </a:rPr>
              <a:t>Alcohol</a:t>
            </a:r>
            <a:endParaRPr lang="es-UY" sz="1200" dirty="0">
              <a:solidFill>
                <a:schemeClr val="bg1"/>
              </a:solidFill>
              <a:latin typeface="Gotham XNarrow Book" pitchFamily="50" charset="0"/>
            </a:endParaRPr>
          </a:p>
        </p:txBody>
      </p:sp>
      <p:sp>
        <p:nvSpPr>
          <p:cNvPr id="11" name="Title 1"/>
          <p:cNvSpPr txBox="1">
            <a:spLocks/>
          </p:cNvSpPr>
          <p:nvPr/>
        </p:nvSpPr>
        <p:spPr>
          <a:xfrm>
            <a:off x="4942582" y="3053754"/>
            <a:ext cx="1552426" cy="2848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800" dirty="0" err="1" smtClean="0">
                <a:solidFill>
                  <a:schemeClr val="tx2"/>
                </a:solidFill>
                <a:latin typeface="+mn-lt"/>
              </a:rPr>
              <a:t>Compilation</a:t>
            </a:r>
            <a:r>
              <a:rPr lang="es-ES_tradnl" sz="800" dirty="0" smtClean="0">
                <a:solidFill>
                  <a:schemeClr val="tx2"/>
                </a:solidFill>
                <a:latin typeface="+mn-lt"/>
              </a:rPr>
              <a:t> of </a:t>
            </a:r>
            <a:r>
              <a:rPr lang="es-ES_tradnl" sz="800" dirty="0" err="1" smtClean="0">
                <a:solidFill>
                  <a:schemeClr val="tx2"/>
                </a:solidFill>
                <a:latin typeface="+mn-lt"/>
              </a:rPr>
              <a:t>Trigger</a:t>
            </a:r>
            <a:r>
              <a:rPr lang="es-ES_tradnl" sz="800" dirty="0" smtClean="0">
                <a:solidFill>
                  <a:schemeClr val="tx2"/>
                </a:solidFill>
                <a:latin typeface="+mn-lt"/>
              </a:rPr>
              <a:t> </a:t>
            </a:r>
            <a:r>
              <a:rPr lang="es-ES_tradnl" sz="800" dirty="0" err="1" smtClean="0">
                <a:solidFill>
                  <a:schemeClr val="tx2"/>
                </a:solidFill>
                <a:latin typeface="+mn-lt"/>
              </a:rPr>
              <a:t>Messages</a:t>
            </a:r>
            <a:endParaRPr lang="es-UY" sz="800" dirty="0">
              <a:solidFill>
                <a:schemeClr val="tx2"/>
              </a:solidFill>
              <a:latin typeface="+mn-lt"/>
            </a:endParaRPr>
          </a:p>
        </p:txBody>
      </p:sp>
      <p:sp>
        <p:nvSpPr>
          <p:cNvPr id="13" name="Title 1"/>
          <p:cNvSpPr txBox="1">
            <a:spLocks/>
          </p:cNvSpPr>
          <p:nvPr/>
        </p:nvSpPr>
        <p:spPr>
          <a:xfrm>
            <a:off x="4947915" y="3714527"/>
            <a:ext cx="1368152" cy="178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100" dirty="0" smtClean="0">
                <a:solidFill>
                  <a:srgbClr val="38429D"/>
                </a:solidFill>
                <a:latin typeface="Gotham XNarrow Book" pitchFamily="50" charset="0"/>
              </a:rPr>
              <a:t>Top </a:t>
            </a:r>
            <a:r>
              <a:rPr lang="es-ES_tradnl" sz="1100" dirty="0" err="1" smtClean="0">
                <a:solidFill>
                  <a:srgbClr val="38429D"/>
                </a:solidFill>
                <a:latin typeface="Gotham XNarrow Book" pitchFamily="50" charset="0"/>
              </a:rPr>
              <a:t>Tweets</a:t>
            </a:r>
            <a:endParaRPr lang="es-UY" sz="1100" dirty="0">
              <a:solidFill>
                <a:srgbClr val="38429D"/>
              </a:solidFill>
              <a:latin typeface="Gotham XNarrow Book" pitchFamily="50" charset="0"/>
            </a:endParaRPr>
          </a:p>
        </p:txBody>
      </p:sp>
      <p:sp>
        <p:nvSpPr>
          <p:cNvPr id="16" name="Title 1"/>
          <p:cNvSpPr txBox="1">
            <a:spLocks/>
          </p:cNvSpPr>
          <p:nvPr/>
        </p:nvSpPr>
        <p:spPr>
          <a:xfrm>
            <a:off x="4945757" y="3933726"/>
            <a:ext cx="1552426"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 dirty="0">
                <a:solidFill>
                  <a:schemeClr val="tx2"/>
                </a:solidFill>
                <a:latin typeface="+mn-lt"/>
              </a:rPr>
              <a:t>"...and another round of </a:t>
            </a:r>
            <a:r>
              <a:rPr lang="en-US" sz="800" dirty="0" err="1">
                <a:solidFill>
                  <a:schemeClr val="tx2"/>
                </a:solidFill>
                <a:latin typeface="+mn-lt"/>
              </a:rPr>
              <a:t>Chivas</a:t>
            </a:r>
            <a:endParaRPr lang="en-US" sz="800" dirty="0">
              <a:solidFill>
                <a:schemeClr val="tx2"/>
              </a:solidFill>
              <a:latin typeface="+mn-lt"/>
            </a:endParaRPr>
          </a:p>
          <a:p>
            <a:pPr algn="l"/>
            <a:r>
              <a:rPr lang="en-US" sz="800" dirty="0">
                <a:solidFill>
                  <a:schemeClr val="tx2"/>
                </a:solidFill>
                <a:latin typeface="+mn-lt"/>
              </a:rPr>
              <a:t>goes down!"</a:t>
            </a:r>
            <a:endParaRPr lang="es-UY" sz="800" dirty="0">
              <a:solidFill>
                <a:schemeClr val="tx2"/>
              </a:solidFill>
              <a:latin typeface="+mn-lt"/>
            </a:endParaRPr>
          </a:p>
        </p:txBody>
      </p:sp>
      <p:sp>
        <p:nvSpPr>
          <p:cNvPr id="17" name="Title 1"/>
          <p:cNvSpPr txBox="1">
            <a:spLocks/>
          </p:cNvSpPr>
          <p:nvPr/>
        </p:nvSpPr>
        <p:spPr>
          <a:xfrm>
            <a:off x="4945757" y="4232709"/>
            <a:ext cx="1552426" cy="1860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 dirty="0">
                <a:solidFill>
                  <a:schemeClr val="tx2"/>
                </a:solidFill>
                <a:latin typeface="+mn-lt"/>
              </a:rPr>
              <a:t>'....we are pissed</a:t>
            </a:r>
            <a:r>
              <a:rPr lang="en-US" sz="800" dirty="0" smtClean="0">
                <a:solidFill>
                  <a:schemeClr val="tx2"/>
                </a:solidFill>
                <a:latin typeface="+mn-lt"/>
              </a:rPr>
              <a:t>..."</a:t>
            </a:r>
            <a:endParaRPr lang="es-UY" sz="800" dirty="0">
              <a:solidFill>
                <a:schemeClr val="tx2"/>
              </a:solidFill>
              <a:latin typeface="+mn-lt"/>
            </a:endParaRPr>
          </a:p>
        </p:txBody>
      </p:sp>
      <p:sp>
        <p:nvSpPr>
          <p:cNvPr id="20" name="Title 1"/>
          <p:cNvSpPr txBox="1">
            <a:spLocks/>
          </p:cNvSpPr>
          <p:nvPr/>
        </p:nvSpPr>
        <p:spPr>
          <a:xfrm>
            <a:off x="4945757" y="4434607"/>
            <a:ext cx="1552426" cy="2851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 dirty="0">
                <a:solidFill>
                  <a:schemeClr val="tx2"/>
                </a:solidFill>
                <a:latin typeface="+mn-lt"/>
              </a:rPr>
              <a:t>"...bloody City, chokes again, </a:t>
            </a:r>
            <a:r>
              <a:rPr lang="en-US" sz="800" dirty="0" smtClean="0">
                <a:solidFill>
                  <a:schemeClr val="tx2"/>
                </a:solidFill>
                <a:latin typeface="+mn-lt"/>
              </a:rPr>
              <a:t>send me </a:t>
            </a:r>
            <a:r>
              <a:rPr lang="en-US" sz="800" dirty="0">
                <a:solidFill>
                  <a:schemeClr val="tx2"/>
                </a:solidFill>
                <a:latin typeface="+mn-lt"/>
              </a:rPr>
              <a:t>another, bartender..."</a:t>
            </a:r>
            <a:endParaRPr lang="es-UY" sz="800" dirty="0">
              <a:solidFill>
                <a:schemeClr val="tx2"/>
              </a:solidFill>
              <a:latin typeface="+mn-lt"/>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524" y="2337644"/>
            <a:ext cx="654409" cy="800539"/>
          </a:xfrm>
          <a:prstGeom prst="rect">
            <a:avLst/>
          </a:prstGeom>
        </p:spPr>
      </p:pic>
      <p:pic>
        <p:nvPicPr>
          <p:cNvPr id="1026" name="Picture 2" descr="D:\4.AndieWork\JANYS\Presentation\SearchBo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4212" y="3397439"/>
            <a:ext cx="1512168" cy="226825"/>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4993735" y="3420145"/>
            <a:ext cx="1312811" cy="1583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800" dirty="0" err="1" smtClean="0">
                <a:solidFill>
                  <a:schemeClr val="tx2"/>
                </a:solidFill>
                <a:latin typeface="+mn-lt"/>
              </a:rPr>
              <a:t>Search</a:t>
            </a:r>
            <a:r>
              <a:rPr lang="es-ES_tradnl" sz="800" dirty="0" smtClean="0">
                <a:solidFill>
                  <a:schemeClr val="tx2"/>
                </a:solidFill>
                <a:latin typeface="+mn-lt"/>
              </a:rPr>
              <a:t> </a:t>
            </a:r>
            <a:r>
              <a:rPr lang="es-ES_tradnl" sz="800" dirty="0" err="1" smtClean="0">
                <a:solidFill>
                  <a:schemeClr val="tx2"/>
                </a:solidFill>
                <a:latin typeface="+mn-lt"/>
              </a:rPr>
              <a:t>for</a:t>
            </a:r>
            <a:r>
              <a:rPr lang="es-ES_tradnl" sz="800" dirty="0" smtClean="0">
                <a:solidFill>
                  <a:schemeClr val="tx2"/>
                </a:solidFill>
                <a:latin typeface="+mn-lt"/>
              </a:rPr>
              <a:t>…</a:t>
            </a:r>
            <a:endParaRPr lang="es-UY" sz="800" dirty="0">
              <a:solidFill>
                <a:schemeClr val="tx2"/>
              </a:solidFill>
              <a:latin typeface="+mn-lt"/>
            </a:endParaRPr>
          </a:p>
        </p:txBody>
      </p:sp>
    </p:spTree>
    <p:extLst>
      <p:ext uri="{BB962C8B-B14F-4D97-AF65-F5344CB8AC3E}">
        <p14:creationId xmlns:p14="http://schemas.microsoft.com/office/powerpoint/2010/main" val="3104120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Sentiment + the economy</a:t>
            </a:r>
            <a:endParaRPr lang="en-US" dirty="0"/>
          </a:p>
        </p:txBody>
      </p:sp>
      <p:sp>
        <p:nvSpPr>
          <p:cNvPr id="3" name="Content Placeholder 2"/>
          <p:cNvSpPr>
            <a:spLocks noGrp="1"/>
          </p:cNvSpPr>
          <p:nvPr>
            <p:ph idx="1"/>
          </p:nvPr>
        </p:nvSpPr>
        <p:spPr>
          <a:xfrm>
            <a:off x="304800" y="1524000"/>
            <a:ext cx="8305800" cy="4508500"/>
          </a:xfrm>
        </p:spPr>
        <p:txBody>
          <a:bodyPr/>
          <a:lstStyle/>
          <a:p>
            <a:r>
              <a:rPr lang="en-US" sz="2400" dirty="0">
                <a:latin typeface="+mj-lt"/>
                <a:cs typeface="Calibri" pitchFamily="34" charset="0"/>
              </a:rPr>
              <a:t>Validity of mood scores: </a:t>
            </a:r>
          </a:p>
          <a:p>
            <a:pPr lvl="1"/>
            <a:r>
              <a:rPr lang="en-US" sz="2400" dirty="0">
                <a:latin typeface="+mj-lt"/>
                <a:cs typeface="Calibri" pitchFamily="34" charset="0"/>
              </a:rPr>
              <a:t>Internal: </a:t>
            </a:r>
            <a:r>
              <a:rPr lang="en-US" sz="2400" dirty="0" smtClean="0">
                <a:latin typeface="+mj-lt"/>
                <a:cs typeface="Calibri" pitchFamily="34" charset="0"/>
              </a:rPr>
              <a:t>Our </a:t>
            </a:r>
            <a:r>
              <a:rPr lang="en-US" sz="2400" dirty="0">
                <a:latin typeface="+mj-lt"/>
                <a:cs typeface="Calibri" pitchFamily="34" charset="0"/>
              </a:rPr>
              <a:t>algorithm does an extremely good job of matching human scoring of mood</a:t>
            </a:r>
          </a:p>
          <a:p>
            <a:pPr lvl="1"/>
            <a:r>
              <a:rPr lang="en-US" sz="2400" dirty="0">
                <a:latin typeface="+mj-lt"/>
                <a:cs typeface="Calibri" pitchFamily="34" charset="0"/>
              </a:rPr>
              <a:t>External: </a:t>
            </a:r>
            <a:r>
              <a:rPr lang="en-US" sz="2400" dirty="0" smtClean="0">
                <a:latin typeface="+mj-lt"/>
                <a:cs typeface="Calibri" pitchFamily="34" charset="0"/>
              </a:rPr>
              <a:t>When </a:t>
            </a:r>
            <a:r>
              <a:rPr lang="en-US" sz="2400" dirty="0">
                <a:latin typeface="+mj-lt"/>
                <a:cs typeface="Calibri" pitchFamily="34" charset="0"/>
              </a:rPr>
              <a:t>we construct a ‘sentiment’ measure from the individual tweets, this measure moves in ways that are not surprising.  High on Christmas, low after earthquakes</a:t>
            </a:r>
          </a:p>
          <a:p>
            <a:pPr lvl="1"/>
            <a:r>
              <a:rPr lang="en-US" sz="2400" dirty="0">
                <a:latin typeface="+mj-lt"/>
                <a:cs typeface="Calibri" pitchFamily="34" charset="0"/>
              </a:rPr>
              <a:t>External: </a:t>
            </a:r>
            <a:r>
              <a:rPr lang="en-US" sz="2400" dirty="0" smtClean="0">
                <a:latin typeface="+mj-lt"/>
                <a:cs typeface="Calibri" pitchFamily="34" charset="0"/>
              </a:rPr>
              <a:t>How </a:t>
            </a:r>
            <a:r>
              <a:rPr lang="en-US" sz="2400" dirty="0">
                <a:latin typeface="+mj-lt"/>
                <a:cs typeface="Calibri" pitchFamily="34" charset="0"/>
              </a:rPr>
              <a:t>is this sentiment measure correlated with economic </a:t>
            </a:r>
            <a:r>
              <a:rPr lang="en-US" sz="2400" dirty="0" smtClean="0">
                <a:latin typeface="+mj-lt"/>
                <a:cs typeface="Calibri" pitchFamily="34" charset="0"/>
              </a:rPr>
              <a:t>activity?</a:t>
            </a:r>
            <a:endParaRPr lang="en-US" sz="2400" dirty="0">
              <a:latin typeface="+mj-lt"/>
              <a:cs typeface="Calibri" pitchFamily="34" charset="0"/>
            </a:endParaRPr>
          </a:p>
          <a:p>
            <a:pPr marL="457200" indent="-457200">
              <a:buAutoNum type="arabicPeriod"/>
            </a:pPr>
            <a:endParaRPr lang="en-US" sz="2400" dirty="0" smtClean="0">
              <a:latin typeface="+mj-lt"/>
            </a:endParaRPr>
          </a:p>
          <a:p>
            <a:pPr marL="457200" indent="-457200">
              <a:buAutoNum type="arabicPeriod"/>
            </a:pPr>
            <a:endParaRPr lang="en-US" sz="2000" dirty="0" smtClean="0">
              <a:latin typeface="+mj-lt"/>
            </a:endParaRPr>
          </a:p>
          <a:p>
            <a:pPr marL="457200" indent="-457200">
              <a:buAutoNum type="arabicPeriod"/>
            </a:pPr>
            <a:endParaRPr lang="en-US" sz="2000" dirty="0"/>
          </a:p>
        </p:txBody>
      </p:sp>
    </p:spTree>
    <p:extLst>
      <p:ext uri="{BB962C8B-B14F-4D97-AF65-F5344CB8AC3E}">
        <p14:creationId xmlns:p14="http://schemas.microsoft.com/office/powerpoint/2010/main" val="91573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State-level analysis</a:t>
            </a:r>
            <a:endParaRPr lang="en-US" dirty="0"/>
          </a:p>
        </p:txBody>
      </p:sp>
      <p:pic>
        <p:nvPicPr>
          <p:cNvPr id="5"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0676" y="1562100"/>
            <a:ext cx="6194048" cy="4508500"/>
          </a:xfrm>
        </p:spPr>
      </p:pic>
    </p:spTree>
    <p:extLst>
      <p:ext uri="{BB962C8B-B14F-4D97-AF65-F5344CB8AC3E}">
        <p14:creationId xmlns:p14="http://schemas.microsoft.com/office/powerpoint/2010/main" val="275908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Unemployment + mood</a:t>
            </a:r>
            <a:endParaRPr lang="en-US" dirty="0"/>
          </a:p>
        </p:txBody>
      </p:sp>
      <p:pic>
        <p:nvPicPr>
          <p:cNvPr id="5"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0676" y="1562100"/>
            <a:ext cx="6194048" cy="4508500"/>
          </a:xfrm>
        </p:spPr>
      </p:pic>
    </p:spTree>
    <p:extLst>
      <p:ext uri="{BB962C8B-B14F-4D97-AF65-F5344CB8AC3E}">
        <p14:creationId xmlns:p14="http://schemas.microsoft.com/office/powerpoint/2010/main" val="119306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Sentiment + the economy</a:t>
            </a:r>
            <a:endParaRPr lang="en-US" dirty="0"/>
          </a:p>
        </p:txBody>
      </p:sp>
      <p:sp>
        <p:nvSpPr>
          <p:cNvPr id="3" name="Content Placeholder 2"/>
          <p:cNvSpPr>
            <a:spLocks noGrp="1"/>
          </p:cNvSpPr>
          <p:nvPr>
            <p:ph idx="1"/>
          </p:nvPr>
        </p:nvSpPr>
        <p:spPr>
          <a:xfrm>
            <a:off x="304800" y="1524000"/>
            <a:ext cx="8305800" cy="4508500"/>
          </a:xfrm>
        </p:spPr>
        <p:txBody>
          <a:bodyPr/>
          <a:lstStyle/>
          <a:p>
            <a:r>
              <a:rPr lang="en-US" sz="2400" dirty="0">
                <a:latin typeface="+mj-lt"/>
                <a:cs typeface="Calibri" pitchFamily="34" charset="0"/>
              </a:rPr>
              <a:t>Takeaway: sentiment measure has some incremental predictive power for state-level changes in unemployment.  </a:t>
            </a:r>
          </a:p>
          <a:p>
            <a:r>
              <a:rPr lang="en-US" sz="2400" dirty="0">
                <a:latin typeface="+mj-lt"/>
                <a:cs typeface="Calibri" pitchFamily="34" charset="0"/>
              </a:rPr>
              <a:t>Evidence from financial markets: (daily) increases in sentiment measure followed by increases in market volatility.</a:t>
            </a:r>
          </a:p>
          <a:p>
            <a:r>
              <a:rPr lang="en-US" sz="2400" dirty="0">
                <a:latin typeface="+mj-lt"/>
                <a:cs typeface="Calibri" pitchFamily="34" charset="0"/>
              </a:rPr>
              <a:t>Overall: evidence for external validity of sentiment indicator.</a:t>
            </a:r>
          </a:p>
          <a:p>
            <a:pPr marL="457200" indent="-457200">
              <a:buAutoNum type="arabicPeriod"/>
            </a:pPr>
            <a:endParaRPr lang="en-US" sz="2400" dirty="0" smtClean="0">
              <a:latin typeface="+mj-lt"/>
            </a:endParaRPr>
          </a:p>
          <a:p>
            <a:pPr marL="457200" indent="-457200">
              <a:buAutoNum type="arabicPeriod"/>
            </a:pPr>
            <a:endParaRPr lang="en-US" sz="2000" dirty="0" smtClean="0">
              <a:latin typeface="+mj-lt"/>
            </a:endParaRPr>
          </a:p>
          <a:p>
            <a:pPr marL="457200" indent="-457200">
              <a:buAutoNum type="arabicPeriod"/>
            </a:pPr>
            <a:endParaRPr lang="en-US" sz="2000" dirty="0"/>
          </a:p>
        </p:txBody>
      </p:sp>
    </p:spTree>
    <p:extLst>
      <p:ext uri="{BB962C8B-B14F-4D97-AF65-F5344CB8AC3E}">
        <p14:creationId xmlns:p14="http://schemas.microsoft.com/office/powerpoint/2010/main" val="275929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Outline </a:t>
            </a:r>
            <a:endParaRPr lang="en-US" dirty="0"/>
          </a:p>
        </p:txBody>
      </p:sp>
      <p:sp>
        <p:nvSpPr>
          <p:cNvPr id="3" name="Content Placeholder 2"/>
          <p:cNvSpPr>
            <a:spLocks noGrp="1"/>
          </p:cNvSpPr>
          <p:nvPr>
            <p:ph idx="1"/>
          </p:nvPr>
        </p:nvSpPr>
        <p:spPr>
          <a:xfrm>
            <a:off x="304800" y="1524000"/>
            <a:ext cx="8305800" cy="4508500"/>
          </a:xfrm>
        </p:spPr>
        <p:txBody>
          <a:bodyPr/>
          <a:lstStyle/>
          <a:p>
            <a:pPr marL="457200" indent="-457200">
              <a:buAutoNum type="arabicPeriod"/>
            </a:pPr>
            <a:r>
              <a:rPr lang="en-US" sz="3200" dirty="0" smtClean="0"/>
              <a:t>Opportunities and Challenges in Big Data</a:t>
            </a:r>
          </a:p>
          <a:p>
            <a:pPr marL="457200" indent="-457200">
              <a:buAutoNum type="arabicPeriod"/>
            </a:pPr>
            <a:r>
              <a:rPr lang="en-US" sz="3200" dirty="0" smtClean="0"/>
              <a:t>Sentiment Tracking</a:t>
            </a:r>
          </a:p>
          <a:p>
            <a:pPr marL="858838" lvl="1" indent="-457200"/>
            <a:r>
              <a:rPr lang="en-US" sz="2800" dirty="0" smtClean="0"/>
              <a:t>Methods</a:t>
            </a:r>
          </a:p>
          <a:p>
            <a:pPr marL="858838" lvl="1" indent="-457200"/>
            <a:r>
              <a:rPr lang="en-US" sz="2800" dirty="0" smtClean="0"/>
              <a:t>Validating Results</a:t>
            </a:r>
          </a:p>
          <a:p>
            <a:pPr marL="457200" indent="-457200">
              <a:buAutoNum type="arabicPeriod"/>
            </a:pPr>
            <a:r>
              <a:rPr lang="en-US" sz="3200" dirty="0" smtClean="0"/>
              <a:t>Case Study: Heat Mapping</a:t>
            </a:r>
          </a:p>
          <a:p>
            <a:pPr marL="457200" indent="-457200">
              <a:buAutoNum type="arabicPeriod"/>
            </a:pPr>
            <a:r>
              <a:rPr lang="en-US" sz="3200" dirty="0" smtClean="0"/>
              <a:t>Case Study- Economic forecasting</a:t>
            </a:r>
          </a:p>
          <a:p>
            <a:pPr marL="457200" indent="-457200">
              <a:buAutoNum type="arabicPeriod"/>
            </a:pPr>
            <a:endParaRPr lang="en-US" sz="3200" dirty="0" smtClean="0"/>
          </a:p>
          <a:p>
            <a:pPr marL="457200" indent="-457200">
              <a:buAutoNum type="arabicPeriod"/>
            </a:pPr>
            <a:endParaRPr lang="en-US" sz="3200" dirty="0" smtClean="0"/>
          </a:p>
          <a:p>
            <a:pPr marL="457200" indent="-457200">
              <a:buAutoNum type="arabicPeriod"/>
            </a:pPr>
            <a:endParaRPr lang="en-US" sz="2000" dirty="0" smtClean="0"/>
          </a:p>
          <a:p>
            <a:pPr marL="457200" indent="-457200">
              <a:buAutoNum type="arabicPeriod"/>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Energy Market as a Metaphor</a:t>
            </a:r>
            <a:endParaRPr lang="en-US" sz="3600" dirty="0"/>
          </a:p>
        </p:txBody>
      </p:sp>
      <p:sp>
        <p:nvSpPr>
          <p:cNvPr id="3" name="Text Placeholder 2"/>
          <p:cNvSpPr>
            <a:spLocks noGrp="1"/>
          </p:cNvSpPr>
          <p:nvPr>
            <p:ph type="body" idx="1"/>
          </p:nvPr>
        </p:nvSpPr>
        <p:spPr/>
        <p:txBody>
          <a:bodyPr/>
          <a:lstStyle/>
          <a:p>
            <a:r>
              <a:rPr lang="en-US" dirty="0" smtClean="0"/>
              <a:t>Big Data	</a:t>
            </a:r>
            <a:endParaRPr lang="en-US" dirty="0"/>
          </a:p>
        </p:txBody>
      </p:sp>
      <p:sp>
        <p:nvSpPr>
          <p:cNvPr id="5" name="Content Placeholder 4"/>
          <p:cNvSpPr>
            <a:spLocks noGrp="1"/>
          </p:cNvSpPr>
          <p:nvPr>
            <p:ph sz="half" idx="2"/>
          </p:nvPr>
        </p:nvSpPr>
        <p:spPr/>
        <p:txBody>
          <a:bodyPr/>
          <a:lstStyle/>
          <a:p>
            <a:r>
              <a:rPr lang="en-US" dirty="0" smtClean="0"/>
              <a:t>Variety of Sources</a:t>
            </a:r>
          </a:p>
          <a:p>
            <a:r>
              <a:rPr lang="en-US" dirty="0" smtClean="0"/>
              <a:t>High Volume </a:t>
            </a:r>
          </a:p>
          <a:p>
            <a:r>
              <a:rPr lang="en-US" dirty="0" smtClean="0"/>
              <a:t>Converting to valuable product is a particular challenge that varies on topic area</a:t>
            </a:r>
            <a:endParaRPr lang="en-US" dirty="0"/>
          </a:p>
        </p:txBody>
      </p:sp>
      <p:sp>
        <p:nvSpPr>
          <p:cNvPr id="6" name="Text Placeholder 5"/>
          <p:cNvSpPr>
            <a:spLocks noGrp="1"/>
          </p:cNvSpPr>
          <p:nvPr>
            <p:ph type="body" sz="quarter" idx="3"/>
          </p:nvPr>
        </p:nvSpPr>
        <p:spPr/>
        <p:txBody>
          <a:bodyPr/>
          <a:lstStyle/>
          <a:p>
            <a:r>
              <a:rPr lang="en-US" dirty="0" smtClean="0"/>
              <a:t>Energy</a:t>
            </a:r>
            <a:endParaRPr lang="en-US" dirty="0"/>
          </a:p>
        </p:txBody>
      </p:sp>
      <p:sp>
        <p:nvSpPr>
          <p:cNvPr id="7" name="Content Placeholder 6"/>
          <p:cNvSpPr>
            <a:spLocks noGrp="1"/>
          </p:cNvSpPr>
          <p:nvPr>
            <p:ph sz="quarter" idx="4"/>
          </p:nvPr>
        </p:nvSpPr>
        <p:spPr/>
        <p:txBody>
          <a:bodyPr/>
          <a:lstStyle/>
          <a:p>
            <a:r>
              <a:rPr lang="en-US" dirty="0" smtClean="0"/>
              <a:t>Variety of sources</a:t>
            </a:r>
          </a:p>
          <a:p>
            <a:r>
              <a:rPr lang="en-US" dirty="0" smtClean="0"/>
              <a:t>Tremendous potential value</a:t>
            </a:r>
          </a:p>
          <a:p>
            <a:r>
              <a:rPr lang="en-US" dirty="0" smtClean="0"/>
              <a:t>Extraction, delivery and conversion a challenge</a:t>
            </a:r>
          </a:p>
          <a:p>
            <a:endParaRPr lang="en-US" dirty="0"/>
          </a:p>
        </p:txBody>
      </p:sp>
      <p:pic>
        <p:nvPicPr>
          <p:cNvPr id="16386" name="Picture 2" descr="http://images2.wikia.nocookie.net/__cb57886/zombie/images/8/8b/Oil-Drilling-Offshore.jpg"/>
          <p:cNvPicPr>
            <a:picLocks noChangeAspect="1" noChangeArrowheads="1"/>
          </p:cNvPicPr>
          <p:nvPr/>
        </p:nvPicPr>
        <p:blipFill>
          <a:blip r:embed="rId3" cstate="print"/>
          <a:srcRect/>
          <a:stretch>
            <a:fillRect/>
          </a:stretch>
        </p:blipFill>
        <p:spPr bwMode="auto">
          <a:xfrm>
            <a:off x="5638800" y="4312684"/>
            <a:ext cx="3352800" cy="24691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 Product Area: Real-time sentiment</a:t>
            </a:r>
            <a:endParaRPr lang="en-US" sz="3200" dirty="0"/>
          </a:p>
        </p:txBody>
      </p:sp>
      <p:sp>
        <p:nvSpPr>
          <p:cNvPr id="3" name="Content Placeholder 2"/>
          <p:cNvSpPr>
            <a:spLocks noGrp="1"/>
          </p:cNvSpPr>
          <p:nvPr>
            <p:ph idx="1"/>
          </p:nvPr>
        </p:nvSpPr>
        <p:spPr>
          <a:xfrm>
            <a:off x="304801" y="6045200"/>
            <a:ext cx="8305800" cy="355600"/>
          </a:xfrm>
        </p:spPr>
        <p:txBody>
          <a:bodyPr/>
          <a:lstStyle/>
          <a:p>
            <a:r>
              <a:rPr lang="en-US" dirty="0" smtClean="0">
                <a:hlinkClick r:id="rId3"/>
              </a:rPr>
              <a:t>Video of Twittermood</a:t>
            </a:r>
            <a:endParaRPr lang="en-US" dirty="0" smtClean="0"/>
          </a:p>
          <a:p>
            <a:endParaRPr lang="en-US" dirty="0"/>
          </a:p>
        </p:txBody>
      </p:sp>
      <p:sp>
        <p:nvSpPr>
          <p:cNvPr id="4" name="Content Placeholder 2"/>
          <p:cNvSpPr txBox="1">
            <a:spLocks/>
          </p:cNvSpPr>
          <p:nvPr/>
        </p:nvSpPr>
        <p:spPr bwMode="auto">
          <a:xfrm>
            <a:off x="228600" y="1371600"/>
            <a:ext cx="8305800" cy="3556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20000"/>
              </a:spcBef>
              <a:spcAft>
                <a:spcPct val="0"/>
              </a:spcAft>
              <a:buClr>
                <a:schemeClr val="accent2"/>
              </a:buClr>
              <a:buSzPct val="90000"/>
              <a:tabLst/>
              <a:defRPr/>
            </a:pPr>
            <a:r>
              <a:rPr lang="en-US" sz="2200" kern="0" dirty="0" smtClean="0">
                <a:solidFill>
                  <a:schemeClr val="hlink"/>
                </a:solidFill>
              </a:rPr>
              <a:t>Starting Point – Pulse of the Nation – “</a:t>
            </a:r>
            <a:r>
              <a:rPr kumimoji="0" lang="en-US" sz="2200" b="0" i="0" strike="noStrike" kern="0" cap="none" spc="0" normalizeH="0" baseline="0" noProof="0" dirty="0" smtClean="0">
                <a:ln>
                  <a:noFill/>
                </a:ln>
                <a:solidFill>
                  <a:schemeClr val="hlink"/>
                </a:solidFill>
                <a:effectLst/>
                <a:uLnTx/>
                <a:uFillTx/>
                <a:latin typeface="+mn-lt"/>
                <a:ea typeface="+mn-ea"/>
                <a:cs typeface="+mn-cs"/>
              </a:rPr>
              <a:t>Twittermood”</a:t>
            </a:r>
            <a:r>
              <a:rPr kumimoji="0" lang="en-US" sz="2200" b="0" i="0" u="none" strike="noStrike" kern="0" cap="none" spc="0" normalizeH="0" baseline="0" noProof="0" dirty="0" smtClean="0">
                <a:ln>
                  <a:noFill/>
                </a:ln>
                <a:solidFill>
                  <a:schemeClr val="hlink"/>
                </a:solidFill>
                <a:effectLst/>
                <a:uLnTx/>
                <a:uFillTx/>
                <a:latin typeface="+mn-lt"/>
                <a:ea typeface="+mn-ea"/>
                <a:cs typeface="+mn-cs"/>
              </a:rPr>
              <a:t> (2010)</a:t>
            </a:r>
          </a:p>
          <a:p>
            <a:pPr marL="171450" marR="0" lvl="0" indent="-171450" algn="l" defTabSz="914400" rtl="0" eaLnBrk="0" fontAlgn="base" latinLnBrk="0" hangingPunct="0">
              <a:lnSpc>
                <a:spcPct val="100000"/>
              </a:lnSpc>
              <a:spcBef>
                <a:spcPct val="20000"/>
              </a:spcBef>
              <a:spcAft>
                <a:spcPct val="0"/>
              </a:spcAft>
              <a:buClr>
                <a:schemeClr val="accent2"/>
              </a:buClr>
              <a:buSzPct val="90000"/>
              <a:buFont typeface="Times" pitchFamily="18" charset="0"/>
              <a:buChar char="•"/>
              <a:tabLst/>
              <a:defRPr/>
            </a:pPr>
            <a:endParaRPr kumimoji="0" lang="en-US" sz="2200" b="0" i="0" u="none" strike="noStrike" kern="0" cap="none" spc="0" normalizeH="0" baseline="0" noProof="0" dirty="0">
              <a:ln>
                <a:noFill/>
              </a:ln>
              <a:solidFill>
                <a:schemeClr val="hlink"/>
              </a:solidFill>
              <a:effectLst/>
              <a:uLnTx/>
              <a:uFillTx/>
              <a:latin typeface="+mn-lt"/>
              <a:ea typeface="+mn-ea"/>
              <a:cs typeface="+mn-cs"/>
            </a:endParaRPr>
          </a:p>
        </p:txBody>
      </p:sp>
      <p:pic>
        <p:nvPicPr>
          <p:cNvPr id="5" name="Picture 4" descr="poster-large.png"/>
          <p:cNvPicPr>
            <a:picLocks noChangeAspect="1"/>
          </p:cNvPicPr>
          <p:nvPr/>
        </p:nvPicPr>
        <p:blipFill>
          <a:blip r:embed="rId4" cstate="print"/>
          <a:stretch>
            <a:fillRect/>
          </a:stretch>
        </p:blipFill>
        <p:spPr>
          <a:xfrm>
            <a:off x="1981200" y="1905000"/>
            <a:ext cx="5486400" cy="4114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394283" y="2908557"/>
            <a:ext cx="8271545" cy="1449798"/>
          </a:xfrm>
          <a:prstGeom prst="roundRect">
            <a:avLst/>
          </a:prstGeom>
          <a:ln>
            <a:noFill/>
            <a:headEnd type="none" w="med" len="med"/>
            <a:tailEnd type="none" w="med" len="me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45720" tIns="45720" rIns="45720" bIns="45720" numCol="1" rtlCol="0" anchor="ctr" anchorCtr="1" compatLnSpc="1">
            <a:prstTxWarp prst="textNoShape">
              <a:avLst/>
            </a:prstTxWarp>
          </a:bodyPr>
          <a:lstStyle/>
          <a:p>
            <a:pPr algn="ctr" eaLnBrk="0" fontAlgn="base" hangingPunct="0">
              <a:spcBef>
                <a:spcPct val="0"/>
              </a:spcBef>
              <a:spcAft>
                <a:spcPct val="0"/>
              </a:spcAft>
              <a:buFontTx/>
              <a:buChar char="•"/>
            </a:pPr>
            <a:endParaRPr lang="en-US" sz="1200" smtClean="0">
              <a:solidFill>
                <a:srgbClr val="000000"/>
              </a:solidFill>
            </a:endParaRPr>
          </a:p>
        </p:txBody>
      </p:sp>
      <p:sp>
        <p:nvSpPr>
          <p:cNvPr id="2" name="Title 1"/>
          <p:cNvSpPr>
            <a:spLocks noGrp="1"/>
          </p:cNvSpPr>
          <p:nvPr>
            <p:ph type="title"/>
          </p:nvPr>
        </p:nvSpPr>
        <p:spPr/>
        <p:txBody>
          <a:bodyPr/>
          <a:lstStyle/>
          <a:p>
            <a:r>
              <a:rPr lang="en-US" sz="2800" dirty="0" smtClean="0"/>
              <a:t>Analysis Approach and Methods</a:t>
            </a:r>
            <a:endParaRPr lang="en-US" sz="2800" dirty="0"/>
          </a:p>
        </p:txBody>
      </p:sp>
      <p:sp>
        <p:nvSpPr>
          <p:cNvPr id="3" name="Content Placeholder 2"/>
          <p:cNvSpPr>
            <a:spLocks noGrp="1"/>
          </p:cNvSpPr>
          <p:nvPr>
            <p:ph idx="1"/>
          </p:nvPr>
        </p:nvSpPr>
        <p:spPr>
          <a:xfrm>
            <a:off x="461394" y="1328819"/>
            <a:ext cx="8498048" cy="3542283"/>
          </a:xfrm>
        </p:spPr>
        <p:txBody>
          <a:bodyPr/>
          <a:lstStyle/>
          <a:p>
            <a:r>
              <a:rPr lang="en-US" dirty="0" smtClean="0"/>
              <a:t>Sentiment analysis well-studied in the academic literature</a:t>
            </a:r>
          </a:p>
          <a:p>
            <a:pPr lvl="1"/>
            <a:r>
              <a:rPr lang="en-US" dirty="0" smtClean="0"/>
              <a:t>NLP techniques often expensive</a:t>
            </a:r>
          </a:p>
          <a:p>
            <a:pPr lvl="1"/>
            <a:r>
              <a:rPr lang="en-US" dirty="0" smtClean="0"/>
              <a:t>Luckily, Twitter messages are short</a:t>
            </a:r>
          </a:p>
          <a:p>
            <a:r>
              <a:rPr lang="en-US" dirty="0" smtClean="0"/>
              <a:t>First cut: Look for occurrences of words (Use ANEW or EMOT word list)</a:t>
            </a:r>
          </a:p>
          <a:p>
            <a:r>
              <a:rPr lang="en-US" dirty="0" smtClean="0"/>
              <a:t>Second cut: associate words and emoticons</a:t>
            </a:r>
          </a:p>
          <a:p>
            <a:pPr>
              <a:buNone/>
            </a:pPr>
            <a:r>
              <a:rPr lang="en-US" u="sng" dirty="0" smtClean="0"/>
              <a:t>TWEET EXAMPLES:</a:t>
            </a:r>
          </a:p>
          <a:p>
            <a:pPr>
              <a:buNone/>
            </a:pPr>
            <a:r>
              <a:rPr lang="en-US" i="1" dirty="0" smtClean="0"/>
              <a:t>My new Ford Focus needs repair again, so frustrating </a:t>
            </a:r>
            <a:r>
              <a:rPr lang="en-US" dirty="0" smtClean="0"/>
              <a:t>				</a:t>
            </a:r>
            <a:r>
              <a:rPr lang="en-US" sz="2000" b="1" dirty="0" smtClean="0">
                <a:sym typeface="Wingdings" pitchFamily="2" charset="2"/>
              </a:rPr>
              <a:t></a:t>
            </a:r>
            <a:endParaRPr lang="en-US" b="1" dirty="0" smtClean="0"/>
          </a:p>
          <a:p>
            <a:pPr>
              <a:buNone/>
            </a:pPr>
            <a:r>
              <a:rPr lang="en-US" i="1" dirty="0" smtClean="0"/>
              <a:t>Just back from road trip, loved the comfort of my new Accord</a:t>
            </a:r>
            <a:r>
              <a:rPr lang="en-US" dirty="0" smtClean="0"/>
              <a:t>			</a:t>
            </a:r>
            <a:r>
              <a:rPr lang="en-US" sz="2000" b="1" dirty="0" smtClean="0">
                <a:sym typeface="Wingdings" pitchFamily="2" charset="2"/>
              </a:rPr>
              <a:t></a:t>
            </a:r>
          </a:p>
          <a:p>
            <a:pPr>
              <a:buNone/>
            </a:pPr>
            <a:r>
              <a:rPr lang="en-US" sz="1600" dirty="0" smtClean="0"/>
              <a:t>Visualize trends over course of day, week and can overlay geography with location of users</a:t>
            </a:r>
          </a:p>
        </p:txBody>
      </p:sp>
      <p:sp>
        <p:nvSpPr>
          <p:cNvPr id="4" name="Slide Number Placeholder 3"/>
          <p:cNvSpPr>
            <a:spLocks noGrp="1"/>
          </p:cNvSpPr>
          <p:nvPr>
            <p:ph type="sldNum" sz="quarter" idx="10"/>
          </p:nvPr>
        </p:nvSpPr>
        <p:spPr/>
        <p:txBody>
          <a:bodyPr/>
          <a:lstStyle/>
          <a:p>
            <a:pPr>
              <a:defRPr/>
            </a:pPr>
            <a:fld id="{D6A87D6A-1E3F-4187-B7B2-4D123CC8E3EE}" type="slidenum">
              <a:rPr lang="en-US" smtClean="0">
                <a:solidFill>
                  <a:srgbClr val="808080"/>
                </a:solidFill>
              </a:rPr>
              <a:pPr>
                <a:defRPr/>
              </a:pPr>
              <a:t>5</a:t>
            </a:fld>
            <a:endParaRPr lang="en-US">
              <a:solidFill>
                <a:srgbClr val="808080"/>
              </a:solidFill>
            </a:endParaRPr>
          </a:p>
        </p:txBody>
      </p:sp>
      <p:pic>
        <p:nvPicPr>
          <p:cNvPr id="1027" name="Picture 3"/>
          <p:cNvPicPr>
            <a:picLocks noChangeAspect="1" noChangeArrowheads="1"/>
          </p:cNvPicPr>
          <p:nvPr/>
        </p:nvPicPr>
        <p:blipFill>
          <a:blip r:embed="rId3" cstate="print"/>
          <a:srcRect/>
          <a:stretch>
            <a:fillRect/>
          </a:stretch>
        </p:blipFill>
        <p:spPr bwMode="auto">
          <a:xfrm>
            <a:off x="2853088" y="4765635"/>
            <a:ext cx="6139910" cy="183298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08625" y="5009797"/>
            <a:ext cx="2489986" cy="1308683"/>
          </a:xfrm>
          <a:prstGeom prst="rect">
            <a:avLst/>
          </a:prstGeom>
          <a:noFill/>
          <a:ln w="9525">
            <a:noFill/>
            <a:miter lim="800000"/>
            <a:headEnd/>
            <a:tailEnd/>
          </a:ln>
        </p:spPr>
      </p:pic>
      <p:grpSp>
        <p:nvGrpSpPr>
          <p:cNvPr id="5" name="Group 12"/>
          <p:cNvGrpSpPr/>
          <p:nvPr/>
        </p:nvGrpSpPr>
        <p:grpSpPr>
          <a:xfrm>
            <a:off x="1192633" y="3598482"/>
            <a:ext cx="4142764" cy="602610"/>
            <a:chOff x="1192633" y="3256642"/>
            <a:chExt cx="4142764" cy="602610"/>
          </a:xfrm>
        </p:grpSpPr>
        <p:sp>
          <p:nvSpPr>
            <p:cNvPr id="8" name="Right Bracket 7"/>
            <p:cNvSpPr/>
            <p:nvPr/>
          </p:nvSpPr>
          <p:spPr bwMode="auto">
            <a:xfrm rot="5400000">
              <a:off x="3124900" y="3133603"/>
              <a:ext cx="83888" cy="1367407"/>
            </a:xfrm>
            <a:prstGeom prst="rightBracket">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45720" tIns="45720" rIns="45720" bIns="45720" numCol="1" rtlCol="0" anchor="ctr" anchorCtr="1" compatLnSpc="1">
              <a:prstTxWarp prst="textNoShape">
                <a:avLst/>
              </a:prstTxWarp>
            </a:bodyPr>
            <a:lstStyle/>
            <a:p>
              <a:pPr algn="ctr" eaLnBrk="0" fontAlgn="base" hangingPunct="0">
                <a:spcBef>
                  <a:spcPct val="0"/>
                </a:spcBef>
                <a:spcAft>
                  <a:spcPct val="0"/>
                </a:spcAft>
                <a:buFontTx/>
                <a:buChar char="•"/>
              </a:pPr>
              <a:endParaRPr lang="en-US" sz="1200" b="1" dirty="0" smtClean="0">
                <a:solidFill>
                  <a:srgbClr val="000000"/>
                </a:solidFill>
              </a:endParaRPr>
            </a:p>
          </p:txBody>
        </p:sp>
        <p:sp>
          <p:nvSpPr>
            <p:cNvPr id="9" name="Right Bracket 8"/>
            <p:cNvSpPr/>
            <p:nvPr/>
          </p:nvSpPr>
          <p:spPr bwMode="auto">
            <a:xfrm rot="5400000">
              <a:off x="4980264" y="3504119"/>
              <a:ext cx="65713" cy="644553"/>
            </a:xfrm>
            <a:prstGeom prst="rightBracket">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45720" tIns="45720" rIns="45720" bIns="45720" numCol="1" rtlCol="0" anchor="ctr" anchorCtr="1" compatLnSpc="1">
              <a:prstTxWarp prst="textNoShape">
                <a:avLst/>
              </a:prstTxWarp>
            </a:bodyPr>
            <a:lstStyle/>
            <a:p>
              <a:pPr algn="ctr" eaLnBrk="0" fontAlgn="base" hangingPunct="0">
                <a:spcBef>
                  <a:spcPct val="0"/>
                </a:spcBef>
                <a:spcAft>
                  <a:spcPct val="0"/>
                </a:spcAft>
                <a:buFontTx/>
                <a:buChar char="•"/>
              </a:pPr>
              <a:endParaRPr lang="en-US" sz="1200" b="1" dirty="0" smtClean="0">
                <a:solidFill>
                  <a:srgbClr val="000000"/>
                </a:solidFill>
              </a:endParaRPr>
            </a:p>
          </p:txBody>
        </p:sp>
        <p:sp>
          <p:nvSpPr>
            <p:cNvPr id="10" name="Right Bracket 9"/>
            <p:cNvSpPr/>
            <p:nvPr/>
          </p:nvSpPr>
          <p:spPr bwMode="auto">
            <a:xfrm rot="5400000">
              <a:off x="1603694" y="2845581"/>
              <a:ext cx="107659" cy="929781"/>
            </a:xfrm>
            <a:prstGeom prst="rightBracket">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45720" tIns="45720" rIns="45720" bIns="45720" numCol="1" rtlCol="0" anchor="ctr" anchorCtr="1" compatLnSpc="1">
              <a:prstTxWarp prst="textNoShape">
                <a:avLst/>
              </a:prstTxWarp>
            </a:bodyPr>
            <a:lstStyle/>
            <a:p>
              <a:pPr algn="ctr" eaLnBrk="0" fontAlgn="base" hangingPunct="0">
                <a:spcBef>
                  <a:spcPct val="0"/>
                </a:spcBef>
                <a:spcAft>
                  <a:spcPct val="0"/>
                </a:spcAft>
                <a:buFontTx/>
                <a:buChar char="•"/>
              </a:pPr>
              <a:endParaRPr lang="en-US" sz="1200" b="1" dirty="0" smtClean="0">
                <a:solidFill>
                  <a:srgbClr val="000000"/>
                </a:solidFill>
              </a:endParaRPr>
            </a:p>
          </p:txBody>
        </p:sp>
        <p:sp>
          <p:nvSpPr>
            <p:cNvPr id="11" name="Right Bracket 10"/>
            <p:cNvSpPr/>
            <p:nvPr/>
          </p:nvSpPr>
          <p:spPr bwMode="auto">
            <a:xfrm rot="5400000">
              <a:off x="4313339" y="2895916"/>
              <a:ext cx="90881" cy="829111"/>
            </a:xfrm>
            <a:prstGeom prst="rightBracket">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45720" tIns="45720" rIns="45720" bIns="45720" numCol="1" rtlCol="0" anchor="ctr" anchorCtr="1" compatLnSpc="1">
              <a:prstTxWarp prst="textNoShape">
                <a:avLst/>
              </a:prstTxWarp>
            </a:bodyPr>
            <a:lstStyle/>
            <a:p>
              <a:pPr algn="ctr" eaLnBrk="0" fontAlgn="base" hangingPunct="0">
                <a:spcBef>
                  <a:spcPct val="0"/>
                </a:spcBef>
                <a:spcAft>
                  <a:spcPct val="0"/>
                </a:spcAft>
                <a:buFontTx/>
                <a:buChar char="•"/>
              </a:pPr>
              <a:endParaRPr lang="en-US" sz="1200" b="1" dirty="0" smtClean="0">
                <a:solidFill>
                  <a:srgbClr val="000000"/>
                </a:solidFill>
              </a:endParaRPr>
            </a:p>
          </p:txBody>
        </p:sp>
      </p:grpSp>
      <p:sp>
        <p:nvSpPr>
          <p:cNvPr id="14" name="TextBox 13"/>
          <p:cNvSpPr txBox="1"/>
          <p:nvPr/>
        </p:nvSpPr>
        <p:spPr>
          <a:xfrm>
            <a:off x="7376151" y="2960912"/>
            <a:ext cx="1149674" cy="307777"/>
          </a:xfrm>
          <a:prstGeom prst="rect">
            <a:avLst/>
          </a:prstGeom>
          <a:noFill/>
        </p:spPr>
        <p:txBody>
          <a:bodyPr wrap="none" rtlCol="0">
            <a:spAutoFit/>
          </a:bodyPr>
          <a:lstStyle/>
          <a:p>
            <a:pPr eaLnBrk="0" fontAlgn="base" hangingPunct="0">
              <a:spcBef>
                <a:spcPct val="0"/>
              </a:spcBef>
              <a:spcAft>
                <a:spcPct val="0"/>
              </a:spcAft>
            </a:pPr>
            <a:r>
              <a:rPr lang="en-US" sz="1400" u="sng" dirty="0" smtClean="0">
                <a:solidFill>
                  <a:srgbClr val="000000"/>
                </a:solidFill>
              </a:rPr>
              <a:t>Mood Score</a:t>
            </a:r>
            <a:endParaRPr lang="en-US" sz="1400" u="sng"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
          </p:nvPr>
        </p:nvSpPr>
        <p:spPr>
          <a:xfrm>
            <a:off x="304800" y="1828800"/>
            <a:ext cx="4267200" cy="4038600"/>
          </a:xfrm>
        </p:spPr>
        <p:txBody>
          <a:bodyPr/>
          <a:lstStyle/>
          <a:p>
            <a:pPr>
              <a:spcBef>
                <a:spcPts val="1200"/>
              </a:spcBef>
            </a:pPr>
            <a:r>
              <a:rPr lang="en-US" dirty="0">
                <a:solidFill>
                  <a:srgbClr val="000000"/>
                </a:solidFill>
              </a:rPr>
              <a:t>Amazon’s Mechanical Turk Test is used to compare</a:t>
            </a:r>
            <a:r>
              <a:rPr lang="en-US" dirty="0" smtClean="0">
                <a:solidFill>
                  <a:srgbClr val="000000"/>
                </a:solidFill>
              </a:rPr>
              <a:t> our proprietary sentiment scoring of tweets with </a:t>
            </a:r>
            <a:r>
              <a:rPr lang="en-US" dirty="0">
                <a:solidFill>
                  <a:srgbClr val="000000"/>
                </a:solidFill>
              </a:rPr>
              <a:t>those of human</a:t>
            </a:r>
            <a:r>
              <a:rPr lang="en-US" dirty="0" smtClean="0">
                <a:solidFill>
                  <a:srgbClr val="000000"/>
                </a:solidFill>
              </a:rPr>
              <a:t> raters.</a:t>
            </a:r>
            <a:endParaRPr lang="en-US" dirty="0">
              <a:solidFill>
                <a:srgbClr val="000000"/>
              </a:solidFill>
            </a:endParaRPr>
          </a:p>
          <a:p>
            <a:pPr>
              <a:spcBef>
                <a:spcPts val="1200"/>
              </a:spcBef>
            </a:pPr>
            <a:r>
              <a:rPr lang="en-US" dirty="0">
                <a:solidFill>
                  <a:srgbClr val="000000"/>
                </a:solidFill>
              </a:rPr>
              <a:t>Best </a:t>
            </a:r>
            <a:r>
              <a:rPr lang="en-US" dirty="0" smtClean="0">
                <a:solidFill>
                  <a:srgbClr val="000000"/>
                </a:solidFill>
              </a:rPr>
              <a:t>inter-rater reliability correlation between </a:t>
            </a:r>
            <a:r>
              <a:rPr lang="en-US" dirty="0">
                <a:solidFill>
                  <a:srgbClr val="000000"/>
                </a:solidFill>
              </a:rPr>
              <a:t>humans is </a:t>
            </a:r>
            <a:r>
              <a:rPr lang="en-US" dirty="0" smtClean="0">
                <a:solidFill>
                  <a:srgbClr val="000000"/>
                </a:solidFill>
              </a:rPr>
              <a:t>0.80 </a:t>
            </a:r>
            <a:r>
              <a:rPr lang="en-US" dirty="0">
                <a:solidFill>
                  <a:srgbClr val="000000"/>
                </a:solidFill>
              </a:rPr>
              <a:t>(gold standard</a:t>
            </a:r>
            <a:r>
              <a:rPr lang="en-US" dirty="0" smtClean="0">
                <a:solidFill>
                  <a:srgbClr val="000000"/>
                </a:solidFill>
              </a:rPr>
              <a:t>).</a:t>
            </a:r>
          </a:p>
          <a:p>
            <a:pPr>
              <a:spcBef>
                <a:spcPts val="1200"/>
              </a:spcBef>
            </a:pPr>
            <a:r>
              <a:rPr lang="en-US" dirty="0" smtClean="0">
                <a:solidFill>
                  <a:srgbClr val="000000"/>
                </a:solidFill>
              </a:rPr>
              <a:t>Our </a:t>
            </a:r>
            <a:r>
              <a:rPr lang="en-US" dirty="0" smtClean="0">
                <a:solidFill>
                  <a:srgbClr val="000000"/>
                </a:solidFill>
              </a:rPr>
              <a:t>test of our algorithm’s sentiment assignment resulted in Pearson </a:t>
            </a:r>
            <a:r>
              <a:rPr lang="en-US" dirty="0" smtClean="0">
                <a:solidFill>
                  <a:srgbClr val="000000"/>
                </a:solidFill>
              </a:rPr>
              <a:t>and Spearman </a:t>
            </a:r>
            <a:r>
              <a:rPr lang="en-US" dirty="0" smtClean="0">
                <a:solidFill>
                  <a:srgbClr val="000000"/>
                </a:solidFill>
              </a:rPr>
              <a:t>correlations of ~0.75.</a:t>
            </a:r>
            <a:endParaRPr lang="en-US" dirty="0">
              <a:solidFill>
                <a:srgbClr val="000000"/>
              </a:solidFill>
            </a:endParaRPr>
          </a:p>
        </p:txBody>
      </p:sp>
      <p:pic>
        <p:nvPicPr>
          <p:cNvPr id="11" name="Chart Placeholder 10" descr="human-sentiment-correlation.png"/>
          <p:cNvPicPr>
            <a:picLocks noGrp="1" noChangeAspect="1"/>
          </p:cNvPicPr>
          <p:nvPr>
            <p:ph type="chart" sz="half" idx="2"/>
          </p:nvPr>
        </p:nvPicPr>
        <p:blipFill>
          <a:blip r:embed="rId2" cstate="print"/>
          <a:stretch>
            <a:fillRect/>
          </a:stretch>
        </p:blipFill>
        <p:spPr>
          <a:xfrm>
            <a:off x="4572000" y="1524000"/>
            <a:ext cx="4572000" cy="2249842"/>
          </a:xfrm>
        </p:spPr>
      </p:pic>
      <p:pic>
        <p:nvPicPr>
          <p:cNvPr id="12" name="Picture 11" descr="transformed-computer-human.png"/>
          <p:cNvPicPr>
            <a:picLocks noChangeAspect="1"/>
          </p:cNvPicPr>
          <p:nvPr/>
        </p:nvPicPr>
        <p:blipFill>
          <a:blip r:embed="rId3" cstate="print"/>
          <a:stretch>
            <a:fillRect/>
          </a:stretch>
        </p:blipFill>
        <p:spPr>
          <a:xfrm>
            <a:off x="4572000" y="3733800"/>
            <a:ext cx="4572000" cy="2249842"/>
          </a:xfrm>
          <a:prstGeom prst="rect">
            <a:avLst/>
          </a:prstGeom>
        </p:spPr>
      </p:pic>
      <p:sp>
        <p:nvSpPr>
          <p:cNvPr id="8" name="Title 1"/>
          <p:cNvSpPr txBox="1">
            <a:spLocks/>
          </p:cNvSpPr>
          <p:nvPr/>
        </p:nvSpPr>
        <p:spPr bwMode="auto">
          <a:xfrm>
            <a:off x="76200" y="163513"/>
            <a:ext cx="8991600" cy="1131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a:solidFill>
                  <a:schemeClr val="hlink"/>
                </a:solidFill>
                <a:latin typeface="+mj-lt"/>
                <a:ea typeface="+mj-ea"/>
                <a:cs typeface="+mj-cs"/>
              </a:defRPr>
            </a:lvl1pPr>
            <a:lvl2pPr algn="l" rtl="0" eaLnBrk="0" fontAlgn="base" hangingPunct="0">
              <a:spcBef>
                <a:spcPct val="0"/>
              </a:spcBef>
              <a:spcAft>
                <a:spcPct val="0"/>
              </a:spcAft>
              <a:defRPr sz="2400">
                <a:solidFill>
                  <a:schemeClr val="hlink"/>
                </a:solidFill>
                <a:latin typeface="Arial" charset="0"/>
              </a:defRPr>
            </a:lvl2pPr>
            <a:lvl3pPr algn="l" rtl="0" eaLnBrk="0" fontAlgn="base" hangingPunct="0">
              <a:spcBef>
                <a:spcPct val="0"/>
              </a:spcBef>
              <a:spcAft>
                <a:spcPct val="0"/>
              </a:spcAft>
              <a:defRPr sz="2400">
                <a:solidFill>
                  <a:schemeClr val="hlink"/>
                </a:solidFill>
                <a:latin typeface="Arial" charset="0"/>
              </a:defRPr>
            </a:lvl3pPr>
            <a:lvl4pPr algn="l" rtl="0" eaLnBrk="0" fontAlgn="base" hangingPunct="0">
              <a:spcBef>
                <a:spcPct val="0"/>
              </a:spcBef>
              <a:spcAft>
                <a:spcPct val="0"/>
              </a:spcAft>
              <a:defRPr sz="2400">
                <a:solidFill>
                  <a:schemeClr val="hlink"/>
                </a:solidFill>
                <a:latin typeface="Arial" charset="0"/>
              </a:defRPr>
            </a:lvl4pPr>
            <a:lvl5pPr algn="l" rtl="0" eaLnBrk="0" fontAlgn="base" hangingPunct="0">
              <a:spcBef>
                <a:spcPct val="0"/>
              </a:spcBef>
              <a:spcAft>
                <a:spcPct val="0"/>
              </a:spcAft>
              <a:defRPr sz="2400">
                <a:solidFill>
                  <a:schemeClr val="hlink"/>
                </a:solidFill>
                <a:latin typeface="Arial" charset="0"/>
              </a:defRPr>
            </a:lvl5pPr>
            <a:lvl6pPr marL="457200" algn="l" rtl="0" fontAlgn="base">
              <a:spcBef>
                <a:spcPct val="0"/>
              </a:spcBef>
              <a:spcAft>
                <a:spcPct val="0"/>
              </a:spcAft>
              <a:defRPr sz="2800">
                <a:solidFill>
                  <a:schemeClr val="hlink"/>
                </a:solidFill>
                <a:latin typeface="Arial" charset="0"/>
              </a:defRPr>
            </a:lvl6pPr>
            <a:lvl7pPr marL="914400" algn="l" rtl="0" fontAlgn="base">
              <a:spcBef>
                <a:spcPct val="0"/>
              </a:spcBef>
              <a:spcAft>
                <a:spcPct val="0"/>
              </a:spcAft>
              <a:defRPr sz="2800">
                <a:solidFill>
                  <a:schemeClr val="hlink"/>
                </a:solidFill>
                <a:latin typeface="Arial" charset="0"/>
              </a:defRPr>
            </a:lvl7pPr>
            <a:lvl8pPr marL="1371600" algn="l" rtl="0" fontAlgn="base">
              <a:spcBef>
                <a:spcPct val="0"/>
              </a:spcBef>
              <a:spcAft>
                <a:spcPct val="0"/>
              </a:spcAft>
              <a:defRPr sz="2800">
                <a:solidFill>
                  <a:schemeClr val="hlink"/>
                </a:solidFill>
                <a:latin typeface="Arial" charset="0"/>
              </a:defRPr>
            </a:lvl8pPr>
            <a:lvl9pPr marL="1828800" algn="l" rtl="0" fontAlgn="base">
              <a:spcBef>
                <a:spcPct val="0"/>
              </a:spcBef>
              <a:spcAft>
                <a:spcPct val="0"/>
              </a:spcAft>
              <a:defRPr sz="2800">
                <a:solidFill>
                  <a:schemeClr val="hlink"/>
                </a:solidFill>
                <a:latin typeface="Arial" charset="0"/>
              </a:defRPr>
            </a:lvl9pPr>
          </a:lstStyle>
          <a:p>
            <a:r>
              <a:rPr lang="en-US" sz="3200" b="1" dirty="0" smtClean="0">
                <a:solidFill>
                  <a:srgbClr val="000099"/>
                </a:solidFill>
              </a:rPr>
              <a:t>OPTIMIZING</a:t>
            </a:r>
            <a:r>
              <a:rPr lang="en-US" sz="3200" b="1" dirty="0" smtClean="0">
                <a:solidFill>
                  <a:srgbClr val="E37526"/>
                </a:solidFill>
              </a:rPr>
              <a:t> </a:t>
            </a:r>
            <a:r>
              <a:rPr lang="en-US" sz="3200" b="1" dirty="0" smtClean="0">
                <a:solidFill>
                  <a:srgbClr val="000000"/>
                </a:solidFill>
              </a:rPr>
              <a:t>SENTIMENT ACCURACY</a:t>
            </a:r>
          </a:p>
        </p:txBody>
      </p:sp>
    </p:spTree>
    <p:extLst>
      <p:ext uri="{BB962C8B-B14F-4D97-AF65-F5344CB8AC3E}">
        <p14:creationId xmlns:p14="http://schemas.microsoft.com/office/powerpoint/2010/main" val="30756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562100"/>
            <a:ext cx="8610599" cy="1943100"/>
          </a:xfrm>
        </p:spPr>
        <p:txBody>
          <a:bodyPr/>
          <a:lstStyle/>
          <a:p>
            <a:pPr marL="0" indent="0">
              <a:buNone/>
            </a:pPr>
            <a:r>
              <a:rPr lang="en-US" dirty="0" smtClean="0">
                <a:solidFill>
                  <a:srgbClr val="000000"/>
                </a:solidFill>
              </a:rPr>
              <a:t>We adjust the daily average by population size and gender make-up from census data. A tweet from some state can be weighted by the relative proportion of that state’s population to the U.S. It can be further weighted by gender ratio within the state.  </a:t>
            </a:r>
          </a:p>
          <a:p>
            <a:endParaRPr lang="en-US" dirty="0" smtClean="0"/>
          </a:p>
          <a:p>
            <a:endParaRPr lang="en-US" dirty="0"/>
          </a:p>
        </p:txBody>
      </p:sp>
      <p:pic>
        <p:nvPicPr>
          <p:cNvPr id="5" name="Picture 4" descr="adjusted-mood-score.png"/>
          <p:cNvPicPr>
            <a:picLocks noChangeAspect="1"/>
          </p:cNvPicPr>
          <p:nvPr/>
        </p:nvPicPr>
        <p:blipFill>
          <a:blip r:embed="rId2" cstate="print"/>
          <a:stretch>
            <a:fillRect/>
          </a:stretch>
        </p:blipFill>
        <p:spPr>
          <a:xfrm>
            <a:off x="838200" y="3048000"/>
            <a:ext cx="7315200" cy="3599747"/>
          </a:xfrm>
          <a:prstGeom prst="rect">
            <a:avLst/>
          </a:prstGeom>
        </p:spPr>
      </p:pic>
      <p:sp>
        <p:nvSpPr>
          <p:cNvPr id="9" name="Title 1"/>
          <p:cNvSpPr>
            <a:spLocks noGrp="1"/>
          </p:cNvSpPr>
          <p:nvPr>
            <p:ph type="title"/>
          </p:nvPr>
        </p:nvSpPr>
        <p:spPr>
          <a:xfrm>
            <a:off x="304800" y="152400"/>
            <a:ext cx="8458200" cy="1131887"/>
          </a:xfrm>
        </p:spPr>
        <p:txBody>
          <a:bodyPr/>
          <a:lstStyle/>
          <a:p>
            <a:r>
              <a:rPr lang="en-US" sz="3600" b="1" dirty="0" smtClean="0">
                <a:solidFill>
                  <a:srgbClr val="000099"/>
                </a:solidFill>
              </a:rPr>
              <a:t>CONTROLLING</a:t>
            </a:r>
            <a:r>
              <a:rPr lang="en-US" sz="3600" b="1" dirty="0" smtClean="0">
                <a:solidFill>
                  <a:schemeClr val="tx1"/>
                </a:solidFill>
              </a:rPr>
              <a:t> </a:t>
            </a:r>
            <a:br>
              <a:rPr lang="en-US" sz="3600" b="1" dirty="0" smtClean="0">
                <a:solidFill>
                  <a:schemeClr val="tx1"/>
                </a:solidFill>
              </a:rPr>
            </a:br>
            <a:r>
              <a:rPr lang="en-US" sz="2500" b="1" dirty="0" smtClean="0">
                <a:solidFill>
                  <a:schemeClr val="tx1"/>
                </a:solidFill>
              </a:rPr>
              <a:t>FOR SAMPLE BIASES</a:t>
            </a:r>
            <a:endParaRPr lang="en-US" sz="2500" b="1" dirty="0">
              <a:solidFill>
                <a:schemeClr val="tx1"/>
              </a:solidFill>
            </a:endParaRPr>
          </a:p>
        </p:txBody>
      </p:sp>
    </p:spTree>
    <p:extLst>
      <p:ext uri="{BB962C8B-B14F-4D97-AF65-F5344CB8AC3E}">
        <p14:creationId xmlns:p14="http://schemas.microsoft.com/office/powerpoint/2010/main" val="1674774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Correcting for Population Levels</a:t>
            </a:r>
            <a:endParaRPr lang="en-US" sz="3200" dirty="0"/>
          </a:p>
        </p:txBody>
      </p:sp>
      <p:pic>
        <p:nvPicPr>
          <p:cNvPr id="8" name="Picture 7"/>
          <p:cNvPicPr>
            <a:picLocks noChangeAspect="1"/>
          </p:cNvPicPr>
          <p:nvPr/>
        </p:nvPicPr>
        <p:blipFill>
          <a:blip r:embed="rId3" cstate="print"/>
          <a:stretch>
            <a:fillRect/>
          </a:stretch>
        </p:blipFill>
        <p:spPr>
          <a:xfrm>
            <a:off x="187342" y="2194811"/>
            <a:ext cx="8305771" cy="28125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447800"/>
            <a:ext cx="8305800" cy="1600200"/>
          </a:xfrm>
        </p:spPr>
        <p:txBody>
          <a:bodyPr/>
          <a:lstStyle/>
          <a:p>
            <a:pPr marL="0" indent="0">
              <a:spcBef>
                <a:spcPts val="1200"/>
              </a:spcBef>
              <a:buNone/>
            </a:pPr>
            <a:r>
              <a:rPr lang="en-US" sz="2000" dirty="0" smtClean="0">
                <a:solidFill>
                  <a:srgbClr val="000000"/>
                </a:solidFill>
              </a:rPr>
              <a:t>Compared </a:t>
            </a:r>
            <a:r>
              <a:rPr lang="en-US" sz="2000" dirty="0" smtClean="0">
                <a:solidFill>
                  <a:srgbClr val="000000"/>
                </a:solidFill>
              </a:rPr>
              <a:t>U.S. data to data of 4 European countries (using different languages) over the past month.</a:t>
            </a:r>
          </a:p>
          <a:p>
            <a:pPr marL="0" indent="0">
              <a:spcBef>
                <a:spcPts val="1200"/>
              </a:spcBef>
              <a:buNone/>
            </a:pPr>
            <a:r>
              <a:rPr lang="en-US" sz="2000" dirty="0">
                <a:solidFill>
                  <a:srgbClr val="000000"/>
                </a:solidFill>
              </a:rPr>
              <a:t>One-week moving average shows broad trends, with some similarity in overall shape, differences in degree of variation.</a:t>
            </a:r>
          </a:p>
        </p:txBody>
      </p:sp>
      <p:pic>
        <p:nvPicPr>
          <p:cNvPr id="5" name="Picture 4" descr="2012-jan-euro-week-mov-avg.png"/>
          <p:cNvPicPr>
            <a:picLocks noChangeAspect="1"/>
          </p:cNvPicPr>
          <p:nvPr/>
        </p:nvPicPr>
        <p:blipFill>
          <a:blip r:embed="rId2" cstate="print"/>
          <a:stretch>
            <a:fillRect/>
          </a:stretch>
        </p:blipFill>
        <p:spPr>
          <a:xfrm>
            <a:off x="457200" y="2857020"/>
            <a:ext cx="7975711" cy="3924779"/>
          </a:xfrm>
          <a:prstGeom prst="rect">
            <a:avLst/>
          </a:prstGeom>
        </p:spPr>
      </p:pic>
      <p:sp>
        <p:nvSpPr>
          <p:cNvPr id="11" name="Title 1"/>
          <p:cNvSpPr>
            <a:spLocks noGrp="1"/>
          </p:cNvSpPr>
          <p:nvPr>
            <p:ph type="title"/>
          </p:nvPr>
        </p:nvSpPr>
        <p:spPr>
          <a:xfrm>
            <a:off x="152400" y="163513"/>
            <a:ext cx="8686800" cy="1131887"/>
          </a:xfrm>
        </p:spPr>
        <p:txBody>
          <a:bodyPr/>
          <a:lstStyle/>
          <a:p>
            <a:r>
              <a:rPr lang="en-US" sz="3600" b="1" dirty="0" smtClean="0">
                <a:solidFill>
                  <a:srgbClr val="003399"/>
                </a:solidFill>
              </a:rPr>
              <a:t>MOVING BEYOND </a:t>
            </a:r>
            <a:r>
              <a:rPr lang="en-US" sz="3600" b="1" dirty="0" smtClean="0">
                <a:solidFill>
                  <a:schemeClr val="tx1"/>
                </a:solidFill>
              </a:rPr>
              <a:t>U.S. BORDERS</a:t>
            </a:r>
            <a:endParaRPr lang="en-US" sz="3600" b="1" dirty="0">
              <a:solidFill>
                <a:schemeClr val="tx1"/>
              </a:solidFill>
            </a:endParaRPr>
          </a:p>
        </p:txBody>
      </p:sp>
    </p:spTree>
    <p:extLst>
      <p:ext uri="{BB962C8B-B14F-4D97-AF65-F5344CB8AC3E}">
        <p14:creationId xmlns:p14="http://schemas.microsoft.com/office/powerpoint/2010/main" val="1912678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7_Blank Presentation">
  <a:themeElements>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Blank Presentation">
  <a:themeElements>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Char char="•"/>
          <a:tabLst/>
          <a:defRPr kumimoji="0" lang="en-US" sz="1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Char char="•"/>
          <a:tabLst/>
          <a:defRPr kumimoji="0" lang="en-US" sz="1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2211</Words>
  <Application>Microsoft Office PowerPoint</Application>
  <PresentationFormat>On-screen Show (4:3)</PresentationFormat>
  <Paragraphs>91</Paragraphs>
  <Slides>18</Slides>
  <Notes>9</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7_Blank Presentation</vt:lpstr>
      <vt:lpstr>6_Blank Presentation</vt:lpstr>
      <vt:lpstr>Leveraging Social Media Data as Real-Time Indicators of X</vt:lpstr>
      <vt:lpstr>Outline </vt:lpstr>
      <vt:lpstr>The Energy Market as a Metaphor</vt:lpstr>
      <vt:lpstr>Key Product Area: Real-time sentiment</vt:lpstr>
      <vt:lpstr>Analysis Approach and Methods</vt:lpstr>
      <vt:lpstr>PowerPoint Presentation</vt:lpstr>
      <vt:lpstr>CONTROLLING  FOR SAMPLE BIASES</vt:lpstr>
      <vt:lpstr>Correcting for Population Levels</vt:lpstr>
      <vt:lpstr>MOVING BEYOND U.S. BORDERS</vt:lpstr>
      <vt:lpstr>The Revolution Will BE Tweeted</vt:lpstr>
      <vt:lpstr>Central London</vt:lpstr>
      <vt:lpstr>PowerPoint Presentation</vt:lpstr>
      <vt:lpstr>PowerPoint Presentation</vt:lpstr>
      <vt:lpstr>Alcohol</vt:lpstr>
      <vt:lpstr>Sentiment + the economy</vt:lpstr>
      <vt:lpstr>State-level analysis</vt:lpstr>
      <vt:lpstr>Unemployment + mood</vt:lpstr>
      <vt:lpstr>Sentiment + the economy</vt:lpstr>
    </vt:vector>
  </TitlesOfParts>
  <Company>IHS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Planner</dc:title>
  <dc:creator>xuz40373</dc:creator>
  <cp:lastModifiedBy>IHS</cp:lastModifiedBy>
  <cp:revision>78</cp:revision>
  <dcterms:created xsi:type="dcterms:W3CDTF">2011-09-08T13:11:33Z</dcterms:created>
  <dcterms:modified xsi:type="dcterms:W3CDTF">2012-09-07T12:18:04Z</dcterms:modified>
</cp:coreProperties>
</file>