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9"/>
  </p:notesMasterIdLst>
  <p:sldIdLst>
    <p:sldId id="354" r:id="rId5"/>
    <p:sldId id="356" r:id="rId6"/>
    <p:sldId id="316" r:id="rId7"/>
    <p:sldId id="327" r:id="rId8"/>
    <p:sldId id="329" r:id="rId9"/>
    <p:sldId id="318" r:id="rId10"/>
    <p:sldId id="325" r:id="rId11"/>
    <p:sldId id="326" r:id="rId12"/>
    <p:sldId id="359" r:id="rId13"/>
    <p:sldId id="361" r:id="rId14"/>
    <p:sldId id="363" r:id="rId15"/>
    <p:sldId id="273" r:id="rId16"/>
    <p:sldId id="300" r:id="rId17"/>
    <p:sldId id="280" r:id="rId18"/>
    <p:sldId id="297" r:id="rId19"/>
    <p:sldId id="348" r:id="rId20"/>
    <p:sldId id="338" r:id="rId21"/>
    <p:sldId id="341" r:id="rId22"/>
    <p:sldId id="342" r:id="rId23"/>
    <p:sldId id="343" r:id="rId24"/>
    <p:sldId id="344" r:id="rId25"/>
    <p:sldId id="365" r:id="rId26"/>
    <p:sldId id="366" r:id="rId27"/>
    <p:sldId id="26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D2E9"/>
    <a:srgbClr val="F3901D"/>
    <a:srgbClr val="66FF33"/>
    <a:srgbClr val="666666"/>
    <a:srgbClr val="333333"/>
    <a:srgbClr val="CCCCCC"/>
    <a:srgbClr val="BFB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722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1440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7F0F0-C386-4066-9E5B-3B84F0943C7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E1F024-51E6-44B2-B80B-F9C7F2ACBB9D}">
      <dgm:prSet phldrT="[Text]"/>
      <dgm:spPr/>
      <dgm:t>
        <a:bodyPr/>
        <a:lstStyle/>
        <a:p>
          <a:r>
            <a:rPr lang="en-US" dirty="0" smtClean="0"/>
            <a:t>Virtualization Servers</a:t>
          </a:r>
          <a:endParaRPr lang="en-US" dirty="0"/>
        </a:p>
      </dgm:t>
    </dgm:pt>
    <dgm:pt modelId="{AEA2E925-CDA9-473D-BB13-FCB94FE91FE3}" type="parTrans" cxnId="{ECCA793B-1732-44FB-884D-150E2883775C}">
      <dgm:prSet/>
      <dgm:spPr/>
      <dgm:t>
        <a:bodyPr/>
        <a:lstStyle/>
        <a:p>
          <a:endParaRPr lang="en-US"/>
        </a:p>
      </dgm:t>
    </dgm:pt>
    <dgm:pt modelId="{899D004B-0BFC-4982-BA8D-548D9AB6DB55}" type="sibTrans" cxnId="{ECCA793B-1732-44FB-884D-150E2883775C}">
      <dgm:prSet/>
      <dgm:spPr/>
      <dgm:t>
        <a:bodyPr/>
        <a:lstStyle/>
        <a:p>
          <a:endParaRPr lang="en-US"/>
        </a:p>
      </dgm:t>
    </dgm:pt>
    <dgm:pt modelId="{4F770B8B-6C84-4744-98A1-1400F1F1EBA3}">
      <dgm:prSet phldrT="[Text]"/>
      <dgm:spPr/>
      <dgm:t>
        <a:bodyPr/>
        <a:lstStyle/>
        <a:p>
          <a:r>
            <a:rPr lang="en-US" dirty="0" smtClean="0"/>
            <a:t>Trusted User</a:t>
          </a:r>
        </a:p>
        <a:p>
          <a:r>
            <a:rPr lang="en-US" dirty="0" smtClean="0"/>
            <a:t>(with secure credentials)</a:t>
          </a:r>
          <a:endParaRPr lang="en-US" dirty="0"/>
        </a:p>
      </dgm:t>
    </dgm:pt>
    <dgm:pt modelId="{4154EDEE-2E16-4416-A614-E72434591588}" type="parTrans" cxnId="{71905E29-FA76-485B-AE42-46945902C377}">
      <dgm:prSet/>
      <dgm:spPr/>
      <dgm:t>
        <a:bodyPr/>
        <a:lstStyle/>
        <a:p>
          <a:endParaRPr lang="en-US"/>
        </a:p>
      </dgm:t>
    </dgm:pt>
    <dgm:pt modelId="{9C0C672B-1903-47BB-B54A-41A5BA6B6F82}" type="sibTrans" cxnId="{71905E29-FA76-485B-AE42-46945902C377}">
      <dgm:prSet/>
      <dgm:spPr/>
      <dgm:t>
        <a:bodyPr/>
        <a:lstStyle/>
        <a:p>
          <a:endParaRPr lang="en-US"/>
        </a:p>
      </dgm:t>
    </dgm:pt>
    <dgm:pt modelId="{9C0BB7EC-7F8B-44C9-A1EB-0A91275EC476}">
      <dgm:prSet phldrT="[Text]"/>
      <dgm:spPr/>
      <dgm:t>
        <a:bodyPr/>
        <a:lstStyle/>
        <a:p>
          <a:r>
            <a:rPr lang="en-US" dirty="0" smtClean="0"/>
            <a:t>Trusted Token</a:t>
          </a:r>
        </a:p>
        <a:p>
          <a:r>
            <a:rPr lang="en-US" dirty="0" smtClean="0"/>
            <a:t>(second authentication factor)</a:t>
          </a:r>
          <a:endParaRPr lang="en-US" dirty="0"/>
        </a:p>
      </dgm:t>
    </dgm:pt>
    <dgm:pt modelId="{B6CF35A0-8894-4425-9723-46CA0A0A6467}" type="parTrans" cxnId="{41B32F0D-E44E-42D1-9EE1-6EC590EA5FB6}">
      <dgm:prSet/>
      <dgm:spPr/>
      <dgm:t>
        <a:bodyPr/>
        <a:lstStyle/>
        <a:p>
          <a:endParaRPr lang="en-US"/>
        </a:p>
      </dgm:t>
    </dgm:pt>
    <dgm:pt modelId="{6ACE9DBD-212B-4814-B608-5E2B91C5A21B}" type="sibTrans" cxnId="{41B32F0D-E44E-42D1-9EE1-6EC590EA5FB6}">
      <dgm:prSet/>
      <dgm:spPr/>
      <dgm:t>
        <a:bodyPr/>
        <a:lstStyle/>
        <a:p>
          <a:endParaRPr lang="en-US"/>
        </a:p>
      </dgm:t>
    </dgm:pt>
    <dgm:pt modelId="{B6A4EEAD-EE00-429D-ABD1-180E2E8739B1}">
      <dgm:prSet phldrT="[Text]"/>
      <dgm:spPr/>
      <dgm:t>
        <a:bodyPr/>
        <a:lstStyle/>
        <a:p>
          <a:r>
            <a:rPr lang="en-US" dirty="0" smtClean="0"/>
            <a:t>Trusted Endpoint</a:t>
          </a:r>
        </a:p>
        <a:p>
          <a:r>
            <a:rPr lang="en-US" dirty="0" smtClean="0"/>
            <a:t>(Thin Client)</a:t>
          </a:r>
          <a:endParaRPr lang="en-US" dirty="0"/>
        </a:p>
      </dgm:t>
    </dgm:pt>
    <dgm:pt modelId="{D9F36BA2-2134-47A5-A506-CF8BF00B1E00}" type="parTrans" cxnId="{1CAB6235-2C8E-4DF4-9381-8A24A6C72842}">
      <dgm:prSet/>
      <dgm:spPr/>
      <dgm:t>
        <a:bodyPr/>
        <a:lstStyle/>
        <a:p>
          <a:endParaRPr lang="en-US"/>
        </a:p>
      </dgm:t>
    </dgm:pt>
    <dgm:pt modelId="{AE0E8DDC-B373-4BA6-82C4-6EF6CDFEE80B}" type="sibTrans" cxnId="{1CAB6235-2C8E-4DF4-9381-8A24A6C72842}">
      <dgm:prSet/>
      <dgm:spPr/>
      <dgm:t>
        <a:bodyPr/>
        <a:lstStyle/>
        <a:p>
          <a:endParaRPr lang="en-US"/>
        </a:p>
      </dgm:t>
    </dgm:pt>
    <dgm:pt modelId="{B5B789F3-6F33-4F91-9373-FD1D2C669340}">
      <dgm:prSet phldrT="[Text]"/>
      <dgm:spPr/>
      <dgm:t>
        <a:bodyPr/>
        <a:lstStyle/>
        <a:p>
          <a:r>
            <a:rPr lang="en-US" dirty="0" smtClean="0"/>
            <a:t>VPN</a:t>
          </a:r>
          <a:endParaRPr lang="en-US" dirty="0"/>
        </a:p>
      </dgm:t>
    </dgm:pt>
    <dgm:pt modelId="{635BEA8A-4C20-4CF0-9EA6-5D3EDBBB2322}" type="parTrans" cxnId="{8AF82896-09B6-404E-B3E8-B15B493CDA7B}">
      <dgm:prSet/>
      <dgm:spPr/>
      <dgm:t>
        <a:bodyPr/>
        <a:lstStyle/>
        <a:p>
          <a:endParaRPr lang="en-US"/>
        </a:p>
      </dgm:t>
    </dgm:pt>
    <dgm:pt modelId="{196BE94C-434E-4C16-A929-4E859EA43403}" type="sibTrans" cxnId="{8AF82896-09B6-404E-B3E8-B15B493CDA7B}">
      <dgm:prSet/>
      <dgm:spPr/>
      <dgm:t>
        <a:bodyPr/>
        <a:lstStyle/>
        <a:p>
          <a:endParaRPr lang="en-US"/>
        </a:p>
      </dgm:t>
    </dgm:pt>
    <dgm:pt modelId="{EBADB7DF-6D1D-49D8-AEBB-DFDBD735B3F5}">
      <dgm:prSet phldrT="[Text]"/>
      <dgm:spPr/>
      <dgm:t>
        <a:bodyPr/>
        <a:lstStyle/>
        <a:p>
          <a:r>
            <a:rPr lang="en-US" dirty="0" smtClean="0"/>
            <a:t>VPN</a:t>
          </a:r>
          <a:endParaRPr lang="en-US" dirty="0"/>
        </a:p>
      </dgm:t>
    </dgm:pt>
    <dgm:pt modelId="{7F21F252-2A72-4B7C-8C67-2C423392C9AD}" type="parTrans" cxnId="{54B5D4A9-F684-4F3A-9B57-32418535D9B5}">
      <dgm:prSet/>
      <dgm:spPr/>
      <dgm:t>
        <a:bodyPr/>
        <a:lstStyle/>
        <a:p>
          <a:endParaRPr lang="en-US"/>
        </a:p>
      </dgm:t>
    </dgm:pt>
    <dgm:pt modelId="{CEF90635-7A51-4A0B-A5F7-E5C3F7BB8E5E}" type="sibTrans" cxnId="{54B5D4A9-F684-4F3A-9B57-32418535D9B5}">
      <dgm:prSet/>
      <dgm:spPr/>
      <dgm:t>
        <a:bodyPr/>
        <a:lstStyle/>
        <a:p>
          <a:endParaRPr lang="en-US"/>
        </a:p>
      </dgm:t>
    </dgm:pt>
    <dgm:pt modelId="{84B53AE9-65E6-4083-ABD9-C56D3B5F5170}">
      <dgm:prSet phldrT="[Text]"/>
      <dgm:spPr/>
      <dgm:t>
        <a:bodyPr/>
        <a:lstStyle/>
        <a:p>
          <a:r>
            <a:rPr lang="en-US" dirty="0" smtClean="0"/>
            <a:t>Secure Data Storage</a:t>
          </a:r>
          <a:endParaRPr lang="en-US" dirty="0"/>
        </a:p>
      </dgm:t>
    </dgm:pt>
    <dgm:pt modelId="{21B9D2E9-6EBD-4850-AD25-470919B48DED}" type="parTrans" cxnId="{D220A0AB-3DCC-469B-BD15-B2FB0743E454}">
      <dgm:prSet/>
      <dgm:spPr/>
      <dgm:t>
        <a:bodyPr/>
        <a:lstStyle/>
        <a:p>
          <a:endParaRPr lang="en-US"/>
        </a:p>
      </dgm:t>
    </dgm:pt>
    <dgm:pt modelId="{B37BBFE7-7832-4003-BF8B-AEA93B5B332B}" type="sibTrans" cxnId="{D220A0AB-3DCC-469B-BD15-B2FB0743E454}">
      <dgm:prSet/>
      <dgm:spPr/>
      <dgm:t>
        <a:bodyPr/>
        <a:lstStyle/>
        <a:p>
          <a:endParaRPr lang="en-US"/>
        </a:p>
      </dgm:t>
    </dgm:pt>
    <dgm:pt modelId="{A3FB5E0E-6554-4D63-9949-B6325B9FD509}" type="pres">
      <dgm:prSet presAssocID="{4E07F0F0-C386-4066-9E5B-3B84F0943C7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F5A71B-7EC4-4A64-BB2C-FEEFAC81FD75}" type="pres">
      <dgm:prSet presAssocID="{84B53AE9-65E6-4083-ABD9-C56D3B5F517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D87332-302A-45CF-B834-EF6CE2AC81A8}" type="pres">
      <dgm:prSet presAssocID="{84B53AE9-65E6-4083-ABD9-C56D3B5F5170}" presName="rootComposite1" presStyleCnt="0"/>
      <dgm:spPr/>
      <dgm:t>
        <a:bodyPr/>
        <a:lstStyle/>
        <a:p>
          <a:endParaRPr lang="en-US"/>
        </a:p>
      </dgm:t>
    </dgm:pt>
    <dgm:pt modelId="{6B81484D-A525-457A-988F-45A71705D9DE}" type="pres">
      <dgm:prSet presAssocID="{84B53AE9-65E6-4083-ABD9-C56D3B5F51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45D2F-23AF-4E10-99BA-F6CAEDD94535}" type="pres">
      <dgm:prSet presAssocID="{84B53AE9-65E6-4083-ABD9-C56D3B5F51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CE8B38E-B47F-4E2F-92BB-1484E7A6DFAF}" type="pres">
      <dgm:prSet presAssocID="{84B53AE9-65E6-4083-ABD9-C56D3B5F5170}" presName="hierChild2" presStyleCnt="0"/>
      <dgm:spPr/>
      <dgm:t>
        <a:bodyPr/>
        <a:lstStyle/>
        <a:p>
          <a:endParaRPr lang="en-US"/>
        </a:p>
      </dgm:t>
    </dgm:pt>
    <dgm:pt modelId="{E129C31E-294F-4CBB-AD0F-C1C8F5CDACBF}" type="pres">
      <dgm:prSet presAssocID="{7F21F252-2A72-4B7C-8C67-2C423392C9AD}" presName="Name66" presStyleLbl="parChTrans1D2" presStyleIdx="0" presStyleCnt="1"/>
      <dgm:spPr/>
      <dgm:t>
        <a:bodyPr/>
        <a:lstStyle/>
        <a:p>
          <a:endParaRPr lang="en-US"/>
        </a:p>
      </dgm:t>
    </dgm:pt>
    <dgm:pt modelId="{DFA225E2-BCFC-414F-8932-4E057574F0F7}" type="pres">
      <dgm:prSet presAssocID="{EBADB7DF-6D1D-49D8-AEBB-DFDBD735B3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39B1C3E-A8A9-4834-84F6-977C13C4161B}" type="pres">
      <dgm:prSet presAssocID="{EBADB7DF-6D1D-49D8-AEBB-DFDBD735B3F5}" presName="rootComposite" presStyleCnt="0"/>
      <dgm:spPr/>
      <dgm:t>
        <a:bodyPr/>
        <a:lstStyle/>
        <a:p>
          <a:endParaRPr lang="en-US"/>
        </a:p>
      </dgm:t>
    </dgm:pt>
    <dgm:pt modelId="{9598691A-DF8F-41A8-884E-3C1509AA9121}" type="pres">
      <dgm:prSet presAssocID="{EBADB7DF-6D1D-49D8-AEBB-DFDBD735B3F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D2AAC-8A2C-4B04-8FD0-4FB0007D92E7}" type="pres">
      <dgm:prSet presAssocID="{EBADB7DF-6D1D-49D8-AEBB-DFDBD735B3F5}" presName="rootConnector" presStyleLbl="node2" presStyleIdx="0" presStyleCnt="1"/>
      <dgm:spPr/>
      <dgm:t>
        <a:bodyPr/>
        <a:lstStyle/>
        <a:p>
          <a:endParaRPr lang="en-US"/>
        </a:p>
      </dgm:t>
    </dgm:pt>
    <dgm:pt modelId="{3D223EFB-D137-4F0A-8F30-EE4507E4FEA3}" type="pres">
      <dgm:prSet presAssocID="{EBADB7DF-6D1D-49D8-AEBB-DFDBD735B3F5}" presName="hierChild4" presStyleCnt="0"/>
      <dgm:spPr/>
      <dgm:t>
        <a:bodyPr/>
        <a:lstStyle/>
        <a:p>
          <a:endParaRPr lang="en-US"/>
        </a:p>
      </dgm:t>
    </dgm:pt>
    <dgm:pt modelId="{CB4D17BB-3F08-4238-A21A-F543180B7C4F}" type="pres">
      <dgm:prSet presAssocID="{AEA2E925-CDA9-473D-BB13-FCB94FE91FE3}" presName="Name66" presStyleLbl="parChTrans1D3" presStyleIdx="0" presStyleCnt="1"/>
      <dgm:spPr/>
      <dgm:t>
        <a:bodyPr/>
        <a:lstStyle/>
        <a:p>
          <a:endParaRPr lang="en-US"/>
        </a:p>
      </dgm:t>
    </dgm:pt>
    <dgm:pt modelId="{660BEEB7-6844-47D6-88B5-B043EEEF62B4}" type="pres">
      <dgm:prSet presAssocID="{60E1F024-51E6-44B2-B80B-F9C7F2ACB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69AA4B2-5EB8-424B-BD8F-16A52AE215B9}" type="pres">
      <dgm:prSet presAssocID="{60E1F024-51E6-44B2-B80B-F9C7F2ACBB9D}" presName="rootComposite" presStyleCnt="0"/>
      <dgm:spPr/>
      <dgm:t>
        <a:bodyPr/>
        <a:lstStyle/>
        <a:p>
          <a:endParaRPr lang="en-US"/>
        </a:p>
      </dgm:t>
    </dgm:pt>
    <dgm:pt modelId="{2B743D5C-77E8-411A-89DE-19C40A912D5B}" type="pres">
      <dgm:prSet presAssocID="{60E1F024-51E6-44B2-B80B-F9C7F2ACBB9D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05119-653D-434D-9679-897F20581D10}" type="pres">
      <dgm:prSet presAssocID="{60E1F024-51E6-44B2-B80B-F9C7F2ACBB9D}" presName="rootConnector" presStyleLbl="node3" presStyleIdx="0" presStyleCnt="1"/>
      <dgm:spPr/>
      <dgm:t>
        <a:bodyPr/>
        <a:lstStyle/>
        <a:p>
          <a:endParaRPr lang="en-US"/>
        </a:p>
      </dgm:t>
    </dgm:pt>
    <dgm:pt modelId="{797DFB80-9934-41AC-9943-C4791DB1D40F}" type="pres">
      <dgm:prSet presAssocID="{60E1F024-51E6-44B2-B80B-F9C7F2ACBB9D}" presName="hierChild4" presStyleCnt="0"/>
      <dgm:spPr/>
      <dgm:t>
        <a:bodyPr/>
        <a:lstStyle/>
        <a:p>
          <a:endParaRPr lang="en-US"/>
        </a:p>
      </dgm:t>
    </dgm:pt>
    <dgm:pt modelId="{6DF5C498-073E-4162-8BD0-2A4A886654F3}" type="pres">
      <dgm:prSet presAssocID="{635BEA8A-4C20-4CF0-9EA6-5D3EDBBB2322}" presName="Name66" presStyleLbl="parChTrans1D4" presStyleIdx="0" presStyleCnt="4"/>
      <dgm:spPr/>
      <dgm:t>
        <a:bodyPr/>
        <a:lstStyle/>
        <a:p>
          <a:endParaRPr lang="en-US"/>
        </a:p>
      </dgm:t>
    </dgm:pt>
    <dgm:pt modelId="{675BFF17-3BA9-47E2-B1BD-A7F719159948}" type="pres">
      <dgm:prSet presAssocID="{B5B789F3-6F33-4F91-9373-FD1D2C6693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F05708-234C-41AD-9869-068A45639875}" type="pres">
      <dgm:prSet presAssocID="{B5B789F3-6F33-4F91-9373-FD1D2C669340}" presName="rootComposite" presStyleCnt="0"/>
      <dgm:spPr/>
      <dgm:t>
        <a:bodyPr/>
        <a:lstStyle/>
        <a:p>
          <a:endParaRPr lang="en-US"/>
        </a:p>
      </dgm:t>
    </dgm:pt>
    <dgm:pt modelId="{385F805B-A78A-4D76-A125-1EFF4935B5F3}" type="pres">
      <dgm:prSet presAssocID="{B5B789F3-6F33-4F91-9373-FD1D2C669340}" presName="rootText" presStyleLbl="node4" presStyleIdx="0" presStyleCnt="4" custLinFactNeighborX="-556" custLinFactNeighborY="-1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50DD01-4499-4173-9BB5-D89395CA390A}" type="pres">
      <dgm:prSet presAssocID="{B5B789F3-6F33-4F91-9373-FD1D2C669340}" presName="rootConnector" presStyleLbl="node4" presStyleIdx="0" presStyleCnt="4"/>
      <dgm:spPr/>
      <dgm:t>
        <a:bodyPr/>
        <a:lstStyle/>
        <a:p>
          <a:endParaRPr lang="en-US"/>
        </a:p>
      </dgm:t>
    </dgm:pt>
    <dgm:pt modelId="{67285CA6-78F7-46A0-A20E-5F2D769299BE}" type="pres">
      <dgm:prSet presAssocID="{B5B789F3-6F33-4F91-9373-FD1D2C669340}" presName="hierChild4" presStyleCnt="0"/>
      <dgm:spPr/>
      <dgm:t>
        <a:bodyPr/>
        <a:lstStyle/>
        <a:p>
          <a:endParaRPr lang="en-US"/>
        </a:p>
      </dgm:t>
    </dgm:pt>
    <dgm:pt modelId="{CCB44C8C-93E2-4E6B-95B5-9F0A89600A27}" type="pres">
      <dgm:prSet presAssocID="{4154EDEE-2E16-4416-A614-E72434591588}" presName="Name66" presStyleLbl="parChTrans1D4" presStyleIdx="1" presStyleCnt="4"/>
      <dgm:spPr/>
      <dgm:t>
        <a:bodyPr/>
        <a:lstStyle/>
        <a:p>
          <a:endParaRPr lang="en-US"/>
        </a:p>
      </dgm:t>
    </dgm:pt>
    <dgm:pt modelId="{552066DA-2DCC-4373-8B9E-53646832F615}" type="pres">
      <dgm:prSet presAssocID="{4F770B8B-6C84-4744-98A1-1400F1F1EB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C7CA1D-951C-4E16-BC25-E08D9DA6FDCA}" type="pres">
      <dgm:prSet presAssocID="{4F770B8B-6C84-4744-98A1-1400F1F1EBA3}" presName="rootComposite" presStyleCnt="0"/>
      <dgm:spPr/>
      <dgm:t>
        <a:bodyPr/>
        <a:lstStyle/>
        <a:p>
          <a:endParaRPr lang="en-US"/>
        </a:p>
      </dgm:t>
    </dgm:pt>
    <dgm:pt modelId="{7CA9AC97-AAF8-4CD4-9989-9DF6423A8879}" type="pres">
      <dgm:prSet presAssocID="{4F770B8B-6C84-4744-98A1-1400F1F1EBA3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1F5FB-A005-40E9-9C05-0D289E0C8C8B}" type="pres">
      <dgm:prSet presAssocID="{4F770B8B-6C84-4744-98A1-1400F1F1EBA3}" presName="rootConnector" presStyleLbl="node4" presStyleIdx="1" presStyleCnt="4"/>
      <dgm:spPr/>
      <dgm:t>
        <a:bodyPr/>
        <a:lstStyle/>
        <a:p>
          <a:endParaRPr lang="en-US"/>
        </a:p>
      </dgm:t>
    </dgm:pt>
    <dgm:pt modelId="{4A6BD778-6A90-441C-B752-C5FC73C6C1F2}" type="pres">
      <dgm:prSet presAssocID="{4F770B8B-6C84-4744-98A1-1400F1F1EBA3}" presName="hierChild4" presStyleCnt="0"/>
      <dgm:spPr/>
      <dgm:t>
        <a:bodyPr/>
        <a:lstStyle/>
        <a:p>
          <a:endParaRPr lang="en-US"/>
        </a:p>
      </dgm:t>
    </dgm:pt>
    <dgm:pt modelId="{527436A9-DCC4-44B9-B286-6F205A54BFF8}" type="pres">
      <dgm:prSet presAssocID="{4F770B8B-6C84-4744-98A1-1400F1F1EBA3}" presName="hierChild5" presStyleCnt="0"/>
      <dgm:spPr/>
      <dgm:t>
        <a:bodyPr/>
        <a:lstStyle/>
        <a:p>
          <a:endParaRPr lang="en-US"/>
        </a:p>
      </dgm:t>
    </dgm:pt>
    <dgm:pt modelId="{F288909E-E038-4F04-A962-E470D908A3F3}" type="pres">
      <dgm:prSet presAssocID="{B6CF35A0-8894-4425-9723-46CA0A0A6467}" presName="Name66" presStyleLbl="parChTrans1D4" presStyleIdx="2" presStyleCnt="4"/>
      <dgm:spPr/>
      <dgm:t>
        <a:bodyPr/>
        <a:lstStyle/>
        <a:p>
          <a:endParaRPr lang="en-US"/>
        </a:p>
      </dgm:t>
    </dgm:pt>
    <dgm:pt modelId="{57DD5625-434A-4826-B2E2-52E223F4F49E}" type="pres">
      <dgm:prSet presAssocID="{9C0BB7EC-7F8B-44C9-A1EB-0A91275EC4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F4AF89-7ACA-46C3-9BD7-596DBD3FA6E0}" type="pres">
      <dgm:prSet presAssocID="{9C0BB7EC-7F8B-44C9-A1EB-0A91275EC476}" presName="rootComposite" presStyleCnt="0"/>
      <dgm:spPr/>
      <dgm:t>
        <a:bodyPr/>
        <a:lstStyle/>
        <a:p>
          <a:endParaRPr lang="en-US"/>
        </a:p>
      </dgm:t>
    </dgm:pt>
    <dgm:pt modelId="{BE46318B-3E11-4F8C-8B51-72D3B785F000}" type="pres">
      <dgm:prSet presAssocID="{9C0BB7EC-7F8B-44C9-A1EB-0A91275EC47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52DB80-E691-4B4E-8A49-9F4C37831144}" type="pres">
      <dgm:prSet presAssocID="{9C0BB7EC-7F8B-44C9-A1EB-0A91275EC476}" presName="rootConnector" presStyleLbl="node4" presStyleIdx="2" presStyleCnt="4"/>
      <dgm:spPr/>
      <dgm:t>
        <a:bodyPr/>
        <a:lstStyle/>
        <a:p>
          <a:endParaRPr lang="en-US"/>
        </a:p>
      </dgm:t>
    </dgm:pt>
    <dgm:pt modelId="{31F9CDCF-E9C3-480F-9A83-6AA821AFB6AF}" type="pres">
      <dgm:prSet presAssocID="{9C0BB7EC-7F8B-44C9-A1EB-0A91275EC476}" presName="hierChild4" presStyleCnt="0"/>
      <dgm:spPr/>
      <dgm:t>
        <a:bodyPr/>
        <a:lstStyle/>
        <a:p>
          <a:endParaRPr lang="en-US"/>
        </a:p>
      </dgm:t>
    </dgm:pt>
    <dgm:pt modelId="{F20B618B-F7BC-4903-BCAC-574E23DC9A7F}" type="pres">
      <dgm:prSet presAssocID="{9C0BB7EC-7F8B-44C9-A1EB-0A91275EC476}" presName="hierChild5" presStyleCnt="0"/>
      <dgm:spPr/>
      <dgm:t>
        <a:bodyPr/>
        <a:lstStyle/>
        <a:p>
          <a:endParaRPr lang="en-US"/>
        </a:p>
      </dgm:t>
    </dgm:pt>
    <dgm:pt modelId="{E5973F48-74F4-4F5B-B435-3C1D6171E386}" type="pres">
      <dgm:prSet presAssocID="{D9F36BA2-2134-47A5-A506-CF8BF00B1E00}" presName="Name66" presStyleLbl="parChTrans1D4" presStyleIdx="3" presStyleCnt="4"/>
      <dgm:spPr/>
      <dgm:t>
        <a:bodyPr/>
        <a:lstStyle/>
        <a:p>
          <a:endParaRPr lang="en-US"/>
        </a:p>
      </dgm:t>
    </dgm:pt>
    <dgm:pt modelId="{A094A7C3-5175-4EDE-811F-E76A3B4316FF}" type="pres">
      <dgm:prSet presAssocID="{B6A4EEAD-EE00-429D-ABD1-180E2E8739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01F6A4-FEFC-462F-8AC8-25CA5EB67BC8}" type="pres">
      <dgm:prSet presAssocID="{B6A4EEAD-EE00-429D-ABD1-180E2E8739B1}" presName="rootComposite" presStyleCnt="0"/>
      <dgm:spPr/>
      <dgm:t>
        <a:bodyPr/>
        <a:lstStyle/>
        <a:p>
          <a:endParaRPr lang="en-US"/>
        </a:p>
      </dgm:t>
    </dgm:pt>
    <dgm:pt modelId="{5F55F61E-88D3-4F96-8FAE-E3EB3DEB6039}" type="pres">
      <dgm:prSet presAssocID="{B6A4EEAD-EE00-429D-ABD1-180E2E8739B1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295DA-2D18-4D14-811E-73F7C6DF63AC}" type="pres">
      <dgm:prSet presAssocID="{B6A4EEAD-EE00-429D-ABD1-180E2E8739B1}" presName="rootConnector" presStyleLbl="node4" presStyleIdx="3" presStyleCnt="4"/>
      <dgm:spPr/>
      <dgm:t>
        <a:bodyPr/>
        <a:lstStyle/>
        <a:p>
          <a:endParaRPr lang="en-US"/>
        </a:p>
      </dgm:t>
    </dgm:pt>
    <dgm:pt modelId="{4CCF87E8-3A92-4FD0-969D-500E7678B984}" type="pres">
      <dgm:prSet presAssocID="{B6A4EEAD-EE00-429D-ABD1-180E2E8739B1}" presName="hierChild4" presStyleCnt="0"/>
      <dgm:spPr/>
      <dgm:t>
        <a:bodyPr/>
        <a:lstStyle/>
        <a:p>
          <a:endParaRPr lang="en-US"/>
        </a:p>
      </dgm:t>
    </dgm:pt>
    <dgm:pt modelId="{2A554EF7-4B45-4F22-84D0-0BA863637A55}" type="pres">
      <dgm:prSet presAssocID="{B6A4EEAD-EE00-429D-ABD1-180E2E8739B1}" presName="hierChild5" presStyleCnt="0"/>
      <dgm:spPr/>
      <dgm:t>
        <a:bodyPr/>
        <a:lstStyle/>
        <a:p>
          <a:endParaRPr lang="en-US"/>
        </a:p>
      </dgm:t>
    </dgm:pt>
    <dgm:pt modelId="{FD3E28A9-536A-4A9A-A8FE-74A5F9073C60}" type="pres">
      <dgm:prSet presAssocID="{B5B789F3-6F33-4F91-9373-FD1D2C669340}" presName="hierChild5" presStyleCnt="0"/>
      <dgm:spPr/>
      <dgm:t>
        <a:bodyPr/>
        <a:lstStyle/>
        <a:p>
          <a:endParaRPr lang="en-US"/>
        </a:p>
      </dgm:t>
    </dgm:pt>
    <dgm:pt modelId="{F751BE99-21FB-4058-8F55-7C9CB4D111E3}" type="pres">
      <dgm:prSet presAssocID="{60E1F024-51E6-44B2-B80B-F9C7F2ACBB9D}" presName="hierChild5" presStyleCnt="0"/>
      <dgm:spPr/>
      <dgm:t>
        <a:bodyPr/>
        <a:lstStyle/>
        <a:p>
          <a:endParaRPr lang="en-US"/>
        </a:p>
      </dgm:t>
    </dgm:pt>
    <dgm:pt modelId="{30BF6C59-79BF-4538-B6AD-62E4AA57FF45}" type="pres">
      <dgm:prSet presAssocID="{EBADB7DF-6D1D-49D8-AEBB-DFDBD735B3F5}" presName="hierChild5" presStyleCnt="0"/>
      <dgm:spPr/>
      <dgm:t>
        <a:bodyPr/>
        <a:lstStyle/>
        <a:p>
          <a:endParaRPr lang="en-US"/>
        </a:p>
      </dgm:t>
    </dgm:pt>
    <dgm:pt modelId="{ABA76F44-6005-4429-9322-970355F728D7}" type="pres">
      <dgm:prSet presAssocID="{84B53AE9-65E6-4083-ABD9-C56D3B5F5170}" presName="hierChild3" presStyleCnt="0"/>
      <dgm:spPr/>
      <dgm:t>
        <a:bodyPr/>
        <a:lstStyle/>
        <a:p>
          <a:endParaRPr lang="en-US"/>
        </a:p>
      </dgm:t>
    </dgm:pt>
  </dgm:ptLst>
  <dgm:cxnLst>
    <dgm:cxn modelId="{8079F82C-9481-4C84-AC20-E1426ABB6C34}" type="presOf" srcId="{B6A4EEAD-EE00-429D-ABD1-180E2E8739B1}" destId="{5F55F61E-88D3-4F96-8FAE-E3EB3DEB6039}" srcOrd="0" destOrd="0" presId="urn:microsoft.com/office/officeart/2009/3/layout/HorizontalOrganizationChart"/>
    <dgm:cxn modelId="{6035F698-DD0D-40A6-B374-A250A2D18425}" type="presOf" srcId="{4154EDEE-2E16-4416-A614-E72434591588}" destId="{CCB44C8C-93E2-4E6B-95B5-9F0A89600A27}" srcOrd="0" destOrd="0" presId="urn:microsoft.com/office/officeart/2009/3/layout/HorizontalOrganizationChart"/>
    <dgm:cxn modelId="{1F2205D7-B632-4C47-98D2-B3DC282A9072}" type="presOf" srcId="{4F770B8B-6C84-4744-98A1-1400F1F1EBA3}" destId="{61D1F5FB-A005-40E9-9C05-0D289E0C8C8B}" srcOrd="1" destOrd="0" presId="urn:microsoft.com/office/officeart/2009/3/layout/HorizontalOrganizationChart"/>
    <dgm:cxn modelId="{ECCA793B-1732-44FB-884D-150E2883775C}" srcId="{EBADB7DF-6D1D-49D8-AEBB-DFDBD735B3F5}" destId="{60E1F024-51E6-44B2-B80B-F9C7F2ACBB9D}" srcOrd="0" destOrd="0" parTransId="{AEA2E925-CDA9-473D-BB13-FCB94FE91FE3}" sibTransId="{899D004B-0BFC-4982-BA8D-548D9AB6DB55}"/>
    <dgm:cxn modelId="{41B32F0D-E44E-42D1-9EE1-6EC590EA5FB6}" srcId="{B5B789F3-6F33-4F91-9373-FD1D2C669340}" destId="{9C0BB7EC-7F8B-44C9-A1EB-0A91275EC476}" srcOrd="1" destOrd="0" parTransId="{B6CF35A0-8894-4425-9723-46CA0A0A6467}" sibTransId="{6ACE9DBD-212B-4814-B608-5E2B91C5A21B}"/>
    <dgm:cxn modelId="{54B5D4A9-F684-4F3A-9B57-32418535D9B5}" srcId="{84B53AE9-65E6-4083-ABD9-C56D3B5F5170}" destId="{EBADB7DF-6D1D-49D8-AEBB-DFDBD735B3F5}" srcOrd="0" destOrd="0" parTransId="{7F21F252-2A72-4B7C-8C67-2C423392C9AD}" sibTransId="{CEF90635-7A51-4A0B-A5F7-E5C3F7BB8E5E}"/>
    <dgm:cxn modelId="{D220A0AB-3DCC-469B-BD15-B2FB0743E454}" srcId="{4E07F0F0-C386-4066-9E5B-3B84F0943C7E}" destId="{84B53AE9-65E6-4083-ABD9-C56D3B5F5170}" srcOrd="0" destOrd="0" parTransId="{21B9D2E9-6EBD-4850-AD25-470919B48DED}" sibTransId="{B37BBFE7-7832-4003-BF8B-AEA93B5B332B}"/>
    <dgm:cxn modelId="{F1AD6B0F-3E8C-4435-9DD8-00C196670A0F}" type="presOf" srcId="{7F21F252-2A72-4B7C-8C67-2C423392C9AD}" destId="{E129C31E-294F-4CBB-AD0F-C1C8F5CDACBF}" srcOrd="0" destOrd="0" presId="urn:microsoft.com/office/officeart/2009/3/layout/HorizontalOrganizationChart"/>
    <dgm:cxn modelId="{4C32BE17-4060-436C-9807-553E355F5478}" type="presOf" srcId="{B5B789F3-6F33-4F91-9373-FD1D2C669340}" destId="{B050DD01-4499-4173-9BB5-D89395CA390A}" srcOrd="1" destOrd="0" presId="urn:microsoft.com/office/officeart/2009/3/layout/HorizontalOrganizationChart"/>
    <dgm:cxn modelId="{8AF82896-09B6-404E-B3E8-B15B493CDA7B}" srcId="{60E1F024-51E6-44B2-B80B-F9C7F2ACBB9D}" destId="{B5B789F3-6F33-4F91-9373-FD1D2C669340}" srcOrd="0" destOrd="0" parTransId="{635BEA8A-4C20-4CF0-9EA6-5D3EDBBB2322}" sibTransId="{196BE94C-434E-4C16-A929-4E859EA43403}"/>
    <dgm:cxn modelId="{A677CC82-623E-4B28-9A2F-6D3D4EFF7F8E}" type="presOf" srcId="{AEA2E925-CDA9-473D-BB13-FCB94FE91FE3}" destId="{CB4D17BB-3F08-4238-A21A-F543180B7C4F}" srcOrd="0" destOrd="0" presId="urn:microsoft.com/office/officeart/2009/3/layout/HorizontalOrganizationChart"/>
    <dgm:cxn modelId="{40BACC40-4BA2-468D-9482-4721CC6F0F68}" type="presOf" srcId="{84B53AE9-65E6-4083-ABD9-C56D3B5F5170}" destId="{77B45D2F-23AF-4E10-99BA-F6CAEDD94535}" srcOrd="1" destOrd="0" presId="urn:microsoft.com/office/officeart/2009/3/layout/HorizontalOrganizationChart"/>
    <dgm:cxn modelId="{D86B49D3-44D7-47B0-8878-5FCC64247942}" type="presOf" srcId="{60E1F024-51E6-44B2-B80B-F9C7F2ACBB9D}" destId="{E8005119-653D-434D-9679-897F20581D10}" srcOrd="1" destOrd="0" presId="urn:microsoft.com/office/officeart/2009/3/layout/HorizontalOrganizationChart"/>
    <dgm:cxn modelId="{D1A05D8C-73E8-4F5B-A483-091059DF79F1}" type="presOf" srcId="{B6A4EEAD-EE00-429D-ABD1-180E2E8739B1}" destId="{582295DA-2D18-4D14-811E-73F7C6DF63AC}" srcOrd="1" destOrd="0" presId="urn:microsoft.com/office/officeart/2009/3/layout/HorizontalOrganizationChart"/>
    <dgm:cxn modelId="{80451BC1-C8D5-4CF7-8EF3-089377F7A23F}" type="presOf" srcId="{EBADB7DF-6D1D-49D8-AEBB-DFDBD735B3F5}" destId="{397D2AAC-8A2C-4B04-8FD0-4FB0007D92E7}" srcOrd="1" destOrd="0" presId="urn:microsoft.com/office/officeart/2009/3/layout/HorizontalOrganizationChart"/>
    <dgm:cxn modelId="{1CAB6235-2C8E-4DF4-9381-8A24A6C72842}" srcId="{B5B789F3-6F33-4F91-9373-FD1D2C669340}" destId="{B6A4EEAD-EE00-429D-ABD1-180E2E8739B1}" srcOrd="2" destOrd="0" parTransId="{D9F36BA2-2134-47A5-A506-CF8BF00B1E00}" sibTransId="{AE0E8DDC-B373-4BA6-82C4-6EF6CDFEE80B}"/>
    <dgm:cxn modelId="{325B734E-E69A-4198-AD8A-91CE6775F0C7}" type="presOf" srcId="{60E1F024-51E6-44B2-B80B-F9C7F2ACBB9D}" destId="{2B743D5C-77E8-411A-89DE-19C40A912D5B}" srcOrd="0" destOrd="0" presId="urn:microsoft.com/office/officeart/2009/3/layout/HorizontalOrganizationChart"/>
    <dgm:cxn modelId="{250511FD-E140-4EF4-87B7-D0AE0798AC46}" type="presOf" srcId="{4F770B8B-6C84-4744-98A1-1400F1F1EBA3}" destId="{7CA9AC97-AAF8-4CD4-9989-9DF6423A8879}" srcOrd="0" destOrd="0" presId="urn:microsoft.com/office/officeart/2009/3/layout/HorizontalOrganizationChart"/>
    <dgm:cxn modelId="{6D493757-A5E1-43EC-823C-CFAB98992251}" type="presOf" srcId="{D9F36BA2-2134-47A5-A506-CF8BF00B1E00}" destId="{E5973F48-74F4-4F5B-B435-3C1D6171E386}" srcOrd="0" destOrd="0" presId="urn:microsoft.com/office/officeart/2009/3/layout/HorizontalOrganizationChart"/>
    <dgm:cxn modelId="{71905E29-FA76-485B-AE42-46945902C377}" srcId="{B5B789F3-6F33-4F91-9373-FD1D2C669340}" destId="{4F770B8B-6C84-4744-98A1-1400F1F1EBA3}" srcOrd="0" destOrd="0" parTransId="{4154EDEE-2E16-4416-A614-E72434591588}" sibTransId="{9C0C672B-1903-47BB-B54A-41A5BA6B6F82}"/>
    <dgm:cxn modelId="{AF3653D3-CB20-4DA3-AD7F-4A0AC3D72BF1}" type="presOf" srcId="{635BEA8A-4C20-4CF0-9EA6-5D3EDBBB2322}" destId="{6DF5C498-073E-4162-8BD0-2A4A886654F3}" srcOrd="0" destOrd="0" presId="urn:microsoft.com/office/officeart/2009/3/layout/HorizontalOrganizationChart"/>
    <dgm:cxn modelId="{8DDEE5DC-6D5D-4BF9-8FE5-621015B12C9B}" type="presOf" srcId="{B5B789F3-6F33-4F91-9373-FD1D2C669340}" destId="{385F805B-A78A-4D76-A125-1EFF4935B5F3}" srcOrd="0" destOrd="0" presId="urn:microsoft.com/office/officeart/2009/3/layout/HorizontalOrganizationChart"/>
    <dgm:cxn modelId="{3CABC97C-DF32-4F22-923D-AEA07263118A}" type="presOf" srcId="{9C0BB7EC-7F8B-44C9-A1EB-0A91275EC476}" destId="{BE46318B-3E11-4F8C-8B51-72D3B785F000}" srcOrd="0" destOrd="0" presId="urn:microsoft.com/office/officeart/2009/3/layout/HorizontalOrganizationChart"/>
    <dgm:cxn modelId="{98796275-3818-4C2E-81B9-15E4A56A2188}" type="presOf" srcId="{4E07F0F0-C386-4066-9E5B-3B84F0943C7E}" destId="{A3FB5E0E-6554-4D63-9949-B6325B9FD509}" srcOrd="0" destOrd="0" presId="urn:microsoft.com/office/officeart/2009/3/layout/HorizontalOrganizationChart"/>
    <dgm:cxn modelId="{E6A16D1F-EA19-4BFA-A022-5280BD5F00AF}" type="presOf" srcId="{B6CF35A0-8894-4425-9723-46CA0A0A6467}" destId="{F288909E-E038-4F04-A962-E470D908A3F3}" srcOrd="0" destOrd="0" presId="urn:microsoft.com/office/officeart/2009/3/layout/HorizontalOrganizationChart"/>
    <dgm:cxn modelId="{D8B4355C-4DF6-47AC-9D4D-01CDCF09F871}" type="presOf" srcId="{EBADB7DF-6D1D-49D8-AEBB-DFDBD735B3F5}" destId="{9598691A-DF8F-41A8-884E-3C1509AA9121}" srcOrd="0" destOrd="0" presId="urn:microsoft.com/office/officeart/2009/3/layout/HorizontalOrganizationChart"/>
    <dgm:cxn modelId="{9DB9DC11-6C85-48CC-BE69-735B15AA1D5A}" type="presOf" srcId="{9C0BB7EC-7F8B-44C9-A1EB-0A91275EC476}" destId="{B952DB80-E691-4B4E-8A49-9F4C37831144}" srcOrd="1" destOrd="0" presId="urn:microsoft.com/office/officeart/2009/3/layout/HorizontalOrganizationChart"/>
    <dgm:cxn modelId="{E8F4D3E9-03ED-4363-AA91-831AEE2674D2}" type="presOf" srcId="{84B53AE9-65E6-4083-ABD9-C56D3B5F5170}" destId="{6B81484D-A525-457A-988F-45A71705D9DE}" srcOrd="0" destOrd="0" presId="urn:microsoft.com/office/officeart/2009/3/layout/HorizontalOrganizationChart"/>
    <dgm:cxn modelId="{C31EAD45-C54F-41AB-91DF-FF669650CDC5}" type="presParOf" srcId="{A3FB5E0E-6554-4D63-9949-B6325B9FD509}" destId="{B3F5A71B-7EC4-4A64-BB2C-FEEFAC81FD75}" srcOrd="0" destOrd="0" presId="urn:microsoft.com/office/officeart/2009/3/layout/HorizontalOrganizationChart"/>
    <dgm:cxn modelId="{29403ADA-6C46-4DDC-9647-CA49E0B2313C}" type="presParOf" srcId="{B3F5A71B-7EC4-4A64-BB2C-FEEFAC81FD75}" destId="{21D87332-302A-45CF-B834-EF6CE2AC81A8}" srcOrd="0" destOrd="0" presId="urn:microsoft.com/office/officeart/2009/3/layout/HorizontalOrganizationChart"/>
    <dgm:cxn modelId="{5C30EE4A-FB32-4B16-9F45-B31D14AB2006}" type="presParOf" srcId="{21D87332-302A-45CF-B834-EF6CE2AC81A8}" destId="{6B81484D-A525-457A-988F-45A71705D9DE}" srcOrd="0" destOrd="0" presId="urn:microsoft.com/office/officeart/2009/3/layout/HorizontalOrganizationChart"/>
    <dgm:cxn modelId="{C64D4695-CDBF-4882-87F7-8BF5617BBB75}" type="presParOf" srcId="{21D87332-302A-45CF-B834-EF6CE2AC81A8}" destId="{77B45D2F-23AF-4E10-99BA-F6CAEDD94535}" srcOrd="1" destOrd="0" presId="urn:microsoft.com/office/officeart/2009/3/layout/HorizontalOrganizationChart"/>
    <dgm:cxn modelId="{3AA491F5-F86B-47C3-8673-764C18A48321}" type="presParOf" srcId="{B3F5A71B-7EC4-4A64-BB2C-FEEFAC81FD75}" destId="{BCE8B38E-B47F-4E2F-92BB-1484E7A6DFAF}" srcOrd="1" destOrd="0" presId="urn:microsoft.com/office/officeart/2009/3/layout/HorizontalOrganizationChart"/>
    <dgm:cxn modelId="{6EB27502-7B15-4CA4-B756-6B2337B9FEDC}" type="presParOf" srcId="{BCE8B38E-B47F-4E2F-92BB-1484E7A6DFAF}" destId="{E129C31E-294F-4CBB-AD0F-C1C8F5CDACBF}" srcOrd="0" destOrd="0" presId="urn:microsoft.com/office/officeart/2009/3/layout/HorizontalOrganizationChart"/>
    <dgm:cxn modelId="{0C9015D1-D563-4409-8816-CC6B89618029}" type="presParOf" srcId="{BCE8B38E-B47F-4E2F-92BB-1484E7A6DFAF}" destId="{DFA225E2-BCFC-414F-8932-4E057574F0F7}" srcOrd="1" destOrd="0" presId="urn:microsoft.com/office/officeart/2009/3/layout/HorizontalOrganizationChart"/>
    <dgm:cxn modelId="{E3B2BC2B-4F48-401B-B428-8E6E78D56C2A}" type="presParOf" srcId="{DFA225E2-BCFC-414F-8932-4E057574F0F7}" destId="{E39B1C3E-A8A9-4834-84F6-977C13C4161B}" srcOrd="0" destOrd="0" presId="urn:microsoft.com/office/officeart/2009/3/layout/HorizontalOrganizationChart"/>
    <dgm:cxn modelId="{7B4E4A0E-35DE-4B8E-97E8-1D265F2A013E}" type="presParOf" srcId="{E39B1C3E-A8A9-4834-84F6-977C13C4161B}" destId="{9598691A-DF8F-41A8-884E-3C1509AA9121}" srcOrd="0" destOrd="0" presId="urn:microsoft.com/office/officeart/2009/3/layout/HorizontalOrganizationChart"/>
    <dgm:cxn modelId="{70D4D865-42E3-4452-8FC9-AEF4C6FC6C82}" type="presParOf" srcId="{E39B1C3E-A8A9-4834-84F6-977C13C4161B}" destId="{397D2AAC-8A2C-4B04-8FD0-4FB0007D92E7}" srcOrd="1" destOrd="0" presId="urn:microsoft.com/office/officeart/2009/3/layout/HorizontalOrganizationChart"/>
    <dgm:cxn modelId="{7B524A0A-573F-40FB-9380-CD85D8BD6D3B}" type="presParOf" srcId="{DFA225E2-BCFC-414F-8932-4E057574F0F7}" destId="{3D223EFB-D137-4F0A-8F30-EE4507E4FEA3}" srcOrd="1" destOrd="0" presId="urn:microsoft.com/office/officeart/2009/3/layout/HorizontalOrganizationChart"/>
    <dgm:cxn modelId="{A8327577-6DBC-49DB-B8FA-402B14AC44C5}" type="presParOf" srcId="{3D223EFB-D137-4F0A-8F30-EE4507E4FEA3}" destId="{CB4D17BB-3F08-4238-A21A-F543180B7C4F}" srcOrd="0" destOrd="0" presId="urn:microsoft.com/office/officeart/2009/3/layout/HorizontalOrganizationChart"/>
    <dgm:cxn modelId="{77324733-EF36-496B-B2CF-7ECACA998B18}" type="presParOf" srcId="{3D223EFB-D137-4F0A-8F30-EE4507E4FEA3}" destId="{660BEEB7-6844-47D6-88B5-B043EEEF62B4}" srcOrd="1" destOrd="0" presId="urn:microsoft.com/office/officeart/2009/3/layout/HorizontalOrganizationChart"/>
    <dgm:cxn modelId="{A8EF87B0-B77D-49BB-A145-B2A316148B07}" type="presParOf" srcId="{660BEEB7-6844-47D6-88B5-B043EEEF62B4}" destId="{469AA4B2-5EB8-424B-BD8F-16A52AE215B9}" srcOrd="0" destOrd="0" presId="urn:microsoft.com/office/officeart/2009/3/layout/HorizontalOrganizationChart"/>
    <dgm:cxn modelId="{6BB55516-D358-415E-A471-74F36B7B1D46}" type="presParOf" srcId="{469AA4B2-5EB8-424B-BD8F-16A52AE215B9}" destId="{2B743D5C-77E8-411A-89DE-19C40A912D5B}" srcOrd="0" destOrd="0" presId="urn:microsoft.com/office/officeart/2009/3/layout/HorizontalOrganizationChart"/>
    <dgm:cxn modelId="{57443653-7B3F-48FF-B726-CBF7FD39DEC5}" type="presParOf" srcId="{469AA4B2-5EB8-424B-BD8F-16A52AE215B9}" destId="{E8005119-653D-434D-9679-897F20581D10}" srcOrd="1" destOrd="0" presId="urn:microsoft.com/office/officeart/2009/3/layout/HorizontalOrganizationChart"/>
    <dgm:cxn modelId="{4D5DF00F-3F61-40F6-BDB6-386864352375}" type="presParOf" srcId="{660BEEB7-6844-47D6-88B5-B043EEEF62B4}" destId="{797DFB80-9934-41AC-9943-C4791DB1D40F}" srcOrd="1" destOrd="0" presId="urn:microsoft.com/office/officeart/2009/3/layout/HorizontalOrganizationChart"/>
    <dgm:cxn modelId="{29DCBC78-D967-4969-A861-BBD70000E2CD}" type="presParOf" srcId="{797DFB80-9934-41AC-9943-C4791DB1D40F}" destId="{6DF5C498-073E-4162-8BD0-2A4A886654F3}" srcOrd="0" destOrd="0" presId="urn:microsoft.com/office/officeart/2009/3/layout/HorizontalOrganizationChart"/>
    <dgm:cxn modelId="{C3366023-D12B-4F98-9A3D-0B43824410CB}" type="presParOf" srcId="{797DFB80-9934-41AC-9943-C4791DB1D40F}" destId="{675BFF17-3BA9-47E2-B1BD-A7F719159948}" srcOrd="1" destOrd="0" presId="urn:microsoft.com/office/officeart/2009/3/layout/HorizontalOrganizationChart"/>
    <dgm:cxn modelId="{7822B1D5-847A-46AA-8BD6-B3B8DFA7813E}" type="presParOf" srcId="{675BFF17-3BA9-47E2-B1BD-A7F719159948}" destId="{85F05708-234C-41AD-9869-068A45639875}" srcOrd="0" destOrd="0" presId="urn:microsoft.com/office/officeart/2009/3/layout/HorizontalOrganizationChart"/>
    <dgm:cxn modelId="{428DC875-3E65-4F4A-A127-C44D4CD645C7}" type="presParOf" srcId="{85F05708-234C-41AD-9869-068A45639875}" destId="{385F805B-A78A-4D76-A125-1EFF4935B5F3}" srcOrd="0" destOrd="0" presId="urn:microsoft.com/office/officeart/2009/3/layout/HorizontalOrganizationChart"/>
    <dgm:cxn modelId="{BBDC30D0-191E-4919-BCEA-9EC2173A037D}" type="presParOf" srcId="{85F05708-234C-41AD-9869-068A45639875}" destId="{B050DD01-4499-4173-9BB5-D89395CA390A}" srcOrd="1" destOrd="0" presId="urn:microsoft.com/office/officeart/2009/3/layout/HorizontalOrganizationChart"/>
    <dgm:cxn modelId="{9BC8BE16-D766-4EEB-B5F4-CC15233402C2}" type="presParOf" srcId="{675BFF17-3BA9-47E2-B1BD-A7F719159948}" destId="{67285CA6-78F7-46A0-A20E-5F2D769299BE}" srcOrd="1" destOrd="0" presId="urn:microsoft.com/office/officeart/2009/3/layout/HorizontalOrganizationChart"/>
    <dgm:cxn modelId="{A17D7244-81CA-4BB8-B923-88EC949C3E49}" type="presParOf" srcId="{67285CA6-78F7-46A0-A20E-5F2D769299BE}" destId="{CCB44C8C-93E2-4E6B-95B5-9F0A89600A27}" srcOrd="0" destOrd="0" presId="urn:microsoft.com/office/officeart/2009/3/layout/HorizontalOrganizationChart"/>
    <dgm:cxn modelId="{AFD49E35-DA4E-4C25-8F33-C26E13F70F27}" type="presParOf" srcId="{67285CA6-78F7-46A0-A20E-5F2D769299BE}" destId="{552066DA-2DCC-4373-8B9E-53646832F615}" srcOrd="1" destOrd="0" presId="urn:microsoft.com/office/officeart/2009/3/layout/HorizontalOrganizationChart"/>
    <dgm:cxn modelId="{5EB498EE-98D0-4124-B455-61CA98BC63C0}" type="presParOf" srcId="{552066DA-2DCC-4373-8B9E-53646832F615}" destId="{E6C7CA1D-951C-4E16-BC25-E08D9DA6FDCA}" srcOrd="0" destOrd="0" presId="urn:microsoft.com/office/officeart/2009/3/layout/HorizontalOrganizationChart"/>
    <dgm:cxn modelId="{7533BC42-2988-4709-8F26-6A7F138CD8A5}" type="presParOf" srcId="{E6C7CA1D-951C-4E16-BC25-E08D9DA6FDCA}" destId="{7CA9AC97-AAF8-4CD4-9989-9DF6423A8879}" srcOrd="0" destOrd="0" presId="urn:microsoft.com/office/officeart/2009/3/layout/HorizontalOrganizationChart"/>
    <dgm:cxn modelId="{B8D3F818-0D1E-439C-A060-3255E25E6592}" type="presParOf" srcId="{E6C7CA1D-951C-4E16-BC25-E08D9DA6FDCA}" destId="{61D1F5FB-A005-40E9-9C05-0D289E0C8C8B}" srcOrd="1" destOrd="0" presId="urn:microsoft.com/office/officeart/2009/3/layout/HorizontalOrganizationChart"/>
    <dgm:cxn modelId="{515D8C85-7D83-4764-890D-9EEB22036DEE}" type="presParOf" srcId="{552066DA-2DCC-4373-8B9E-53646832F615}" destId="{4A6BD778-6A90-441C-B752-C5FC73C6C1F2}" srcOrd="1" destOrd="0" presId="urn:microsoft.com/office/officeart/2009/3/layout/HorizontalOrganizationChart"/>
    <dgm:cxn modelId="{08C94B2A-BBDE-412E-9210-02A888C1F1D3}" type="presParOf" srcId="{552066DA-2DCC-4373-8B9E-53646832F615}" destId="{527436A9-DCC4-44B9-B286-6F205A54BFF8}" srcOrd="2" destOrd="0" presId="urn:microsoft.com/office/officeart/2009/3/layout/HorizontalOrganizationChart"/>
    <dgm:cxn modelId="{F4F02193-FAF8-45EF-BF93-23439E236A7E}" type="presParOf" srcId="{67285CA6-78F7-46A0-A20E-5F2D769299BE}" destId="{F288909E-E038-4F04-A962-E470D908A3F3}" srcOrd="2" destOrd="0" presId="urn:microsoft.com/office/officeart/2009/3/layout/HorizontalOrganizationChart"/>
    <dgm:cxn modelId="{95B53286-22BA-4D51-B730-7EAE997F73C1}" type="presParOf" srcId="{67285CA6-78F7-46A0-A20E-5F2D769299BE}" destId="{57DD5625-434A-4826-B2E2-52E223F4F49E}" srcOrd="3" destOrd="0" presId="urn:microsoft.com/office/officeart/2009/3/layout/HorizontalOrganizationChart"/>
    <dgm:cxn modelId="{56D01C63-6331-4C21-910F-9DB95C9E3BA4}" type="presParOf" srcId="{57DD5625-434A-4826-B2E2-52E223F4F49E}" destId="{65F4AF89-7ACA-46C3-9BD7-596DBD3FA6E0}" srcOrd="0" destOrd="0" presId="urn:microsoft.com/office/officeart/2009/3/layout/HorizontalOrganizationChart"/>
    <dgm:cxn modelId="{F47F0B0C-F2A5-4A87-9494-970A42158413}" type="presParOf" srcId="{65F4AF89-7ACA-46C3-9BD7-596DBD3FA6E0}" destId="{BE46318B-3E11-4F8C-8B51-72D3B785F000}" srcOrd="0" destOrd="0" presId="urn:microsoft.com/office/officeart/2009/3/layout/HorizontalOrganizationChart"/>
    <dgm:cxn modelId="{FD142668-AD6E-4839-9877-7A84F16219A5}" type="presParOf" srcId="{65F4AF89-7ACA-46C3-9BD7-596DBD3FA6E0}" destId="{B952DB80-E691-4B4E-8A49-9F4C37831144}" srcOrd="1" destOrd="0" presId="urn:microsoft.com/office/officeart/2009/3/layout/HorizontalOrganizationChart"/>
    <dgm:cxn modelId="{3FF1B182-C2B7-4ED6-8F24-660E9ED3C936}" type="presParOf" srcId="{57DD5625-434A-4826-B2E2-52E223F4F49E}" destId="{31F9CDCF-E9C3-480F-9A83-6AA821AFB6AF}" srcOrd="1" destOrd="0" presId="urn:microsoft.com/office/officeart/2009/3/layout/HorizontalOrganizationChart"/>
    <dgm:cxn modelId="{857F7C62-8A21-4855-A8BC-5B185FBD3205}" type="presParOf" srcId="{57DD5625-434A-4826-B2E2-52E223F4F49E}" destId="{F20B618B-F7BC-4903-BCAC-574E23DC9A7F}" srcOrd="2" destOrd="0" presId="urn:microsoft.com/office/officeart/2009/3/layout/HorizontalOrganizationChart"/>
    <dgm:cxn modelId="{25BB5452-1228-4F88-AD6A-18E460C17507}" type="presParOf" srcId="{67285CA6-78F7-46A0-A20E-5F2D769299BE}" destId="{E5973F48-74F4-4F5B-B435-3C1D6171E386}" srcOrd="4" destOrd="0" presId="urn:microsoft.com/office/officeart/2009/3/layout/HorizontalOrganizationChart"/>
    <dgm:cxn modelId="{3A5BF510-08C7-462C-9A98-8B229F5BB32C}" type="presParOf" srcId="{67285CA6-78F7-46A0-A20E-5F2D769299BE}" destId="{A094A7C3-5175-4EDE-811F-E76A3B4316FF}" srcOrd="5" destOrd="0" presId="urn:microsoft.com/office/officeart/2009/3/layout/HorizontalOrganizationChart"/>
    <dgm:cxn modelId="{70B25E5C-2B86-4A72-9A3C-91CD25E92E86}" type="presParOf" srcId="{A094A7C3-5175-4EDE-811F-E76A3B4316FF}" destId="{7E01F6A4-FEFC-462F-8AC8-25CA5EB67BC8}" srcOrd="0" destOrd="0" presId="urn:microsoft.com/office/officeart/2009/3/layout/HorizontalOrganizationChart"/>
    <dgm:cxn modelId="{CD13FA34-74F7-4910-AD7E-FA1985473BA0}" type="presParOf" srcId="{7E01F6A4-FEFC-462F-8AC8-25CA5EB67BC8}" destId="{5F55F61E-88D3-4F96-8FAE-E3EB3DEB6039}" srcOrd="0" destOrd="0" presId="urn:microsoft.com/office/officeart/2009/3/layout/HorizontalOrganizationChart"/>
    <dgm:cxn modelId="{1CF14A39-52B9-49B2-AF8E-B114B224312A}" type="presParOf" srcId="{7E01F6A4-FEFC-462F-8AC8-25CA5EB67BC8}" destId="{582295DA-2D18-4D14-811E-73F7C6DF63AC}" srcOrd="1" destOrd="0" presId="urn:microsoft.com/office/officeart/2009/3/layout/HorizontalOrganizationChart"/>
    <dgm:cxn modelId="{A82231D9-16F8-4B2C-8AD8-4638FDF825FA}" type="presParOf" srcId="{A094A7C3-5175-4EDE-811F-E76A3B4316FF}" destId="{4CCF87E8-3A92-4FD0-969D-500E7678B984}" srcOrd="1" destOrd="0" presId="urn:microsoft.com/office/officeart/2009/3/layout/HorizontalOrganizationChart"/>
    <dgm:cxn modelId="{93A3F75A-4627-4626-9A85-237D0DBAAC62}" type="presParOf" srcId="{A094A7C3-5175-4EDE-811F-E76A3B4316FF}" destId="{2A554EF7-4B45-4F22-84D0-0BA863637A55}" srcOrd="2" destOrd="0" presId="urn:microsoft.com/office/officeart/2009/3/layout/HorizontalOrganizationChart"/>
    <dgm:cxn modelId="{0E36BCFF-5B0E-4FC8-A10C-BF139C152488}" type="presParOf" srcId="{675BFF17-3BA9-47E2-B1BD-A7F719159948}" destId="{FD3E28A9-536A-4A9A-A8FE-74A5F9073C60}" srcOrd="2" destOrd="0" presId="urn:microsoft.com/office/officeart/2009/3/layout/HorizontalOrganizationChart"/>
    <dgm:cxn modelId="{46D2A183-3203-4544-BF33-2845D7CF6699}" type="presParOf" srcId="{660BEEB7-6844-47D6-88B5-B043EEEF62B4}" destId="{F751BE99-21FB-4058-8F55-7C9CB4D111E3}" srcOrd="2" destOrd="0" presId="urn:microsoft.com/office/officeart/2009/3/layout/HorizontalOrganizationChart"/>
    <dgm:cxn modelId="{E7E15060-0C1F-456E-9C86-9BCBE8F60187}" type="presParOf" srcId="{DFA225E2-BCFC-414F-8932-4E057574F0F7}" destId="{30BF6C59-79BF-4538-B6AD-62E4AA57FF45}" srcOrd="2" destOrd="0" presId="urn:microsoft.com/office/officeart/2009/3/layout/HorizontalOrganizationChart"/>
    <dgm:cxn modelId="{1417DC5F-570A-478D-8A00-2F15EBA1010C}" type="presParOf" srcId="{B3F5A71B-7EC4-4A64-BB2C-FEEFAC81FD75}" destId="{ABA76F44-6005-4429-9322-970355F728D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73F48-74F4-4F5B-B435-3C1D6171E386}">
      <dsp:nvSpPr>
        <dsp:cNvPr id="0" name=""/>
        <dsp:cNvSpPr/>
      </dsp:nvSpPr>
      <dsp:spPr>
        <a:xfrm>
          <a:off x="1423503" y="2203406"/>
          <a:ext cx="275418" cy="615476"/>
        </a:xfrm>
        <a:custGeom>
          <a:avLst/>
          <a:gdLst/>
          <a:ahLst/>
          <a:cxnLst/>
          <a:rect l="0" t="0" r="0" b="0"/>
          <a:pathLst>
            <a:path>
              <a:moveTo>
                <a:pt x="275418" y="0"/>
              </a:moveTo>
              <a:lnTo>
                <a:pt x="141647" y="0"/>
              </a:lnTo>
              <a:lnTo>
                <a:pt x="141647" y="615476"/>
              </a:lnTo>
              <a:lnTo>
                <a:pt x="0" y="61547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8909E-E038-4F04-A962-E470D908A3F3}">
      <dsp:nvSpPr>
        <dsp:cNvPr id="0" name=""/>
        <dsp:cNvSpPr/>
      </dsp:nvSpPr>
      <dsp:spPr>
        <a:xfrm>
          <a:off x="1423503" y="2157686"/>
          <a:ext cx="275418" cy="91440"/>
        </a:xfrm>
        <a:custGeom>
          <a:avLst/>
          <a:gdLst/>
          <a:ahLst/>
          <a:cxnLst/>
          <a:rect l="0" t="0" r="0" b="0"/>
          <a:pathLst>
            <a:path>
              <a:moveTo>
                <a:pt x="275418" y="45720"/>
              </a:moveTo>
              <a:lnTo>
                <a:pt x="141647" y="45720"/>
              </a:lnTo>
              <a:lnTo>
                <a:pt x="141647" y="52113"/>
              </a:lnTo>
              <a:lnTo>
                <a:pt x="0" y="5211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44C8C-93E2-4E6B-95B5-9F0A89600A27}">
      <dsp:nvSpPr>
        <dsp:cNvPr id="0" name=""/>
        <dsp:cNvSpPr/>
      </dsp:nvSpPr>
      <dsp:spPr>
        <a:xfrm>
          <a:off x="1423503" y="1600717"/>
          <a:ext cx="275418" cy="602688"/>
        </a:xfrm>
        <a:custGeom>
          <a:avLst/>
          <a:gdLst/>
          <a:ahLst/>
          <a:cxnLst/>
          <a:rect l="0" t="0" r="0" b="0"/>
          <a:pathLst>
            <a:path>
              <a:moveTo>
                <a:pt x="275418" y="602688"/>
              </a:moveTo>
              <a:lnTo>
                <a:pt x="141647" y="602688"/>
              </a:lnTo>
              <a:lnTo>
                <a:pt x="141647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5C498-073E-4162-8BD0-2A4A886654F3}">
      <dsp:nvSpPr>
        <dsp:cNvPr id="0" name=""/>
        <dsp:cNvSpPr/>
      </dsp:nvSpPr>
      <dsp:spPr>
        <a:xfrm>
          <a:off x="3115394" y="2157686"/>
          <a:ext cx="291169" cy="91440"/>
        </a:xfrm>
        <a:custGeom>
          <a:avLst/>
          <a:gdLst/>
          <a:ahLst/>
          <a:cxnLst/>
          <a:rect l="0" t="0" r="0" b="0"/>
          <a:pathLst>
            <a:path>
              <a:moveTo>
                <a:pt x="291169" y="52113"/>
              </a:moveTo>
              <a:lnTo>
                <a:pt x="141647" y="52113"/>
              </a:lnTo>
              <a:lnTo>
                <a:pt x="141647" y="45720"/>
              </a:ln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D17BB-3F08-4238-A21A-F543180B7C4F}">
      <dsp:nvSpPr>
        <dsp:cNvPr id="0" name=""/>
        <dsp:cNvSpPr/>
      </dsp:nvSpPr>
      <dsp:spPr>
        <a:xfrm>
          <a:off x="4823035" y="2164080"/>
          <a:ext cx="283294" cy="91440"/>
        </a:xfrm>
        <a:custGeom>
          <a:avLst/>
          <a:gdLst/>
          <a:ahLst/>
          <a:cxnLst/>
          <a:rect l="0" t="0" r="0" b="0"/>
          <a:pathLst>
            <a:path>
              <a:moveTo>
                <a:pt x="283294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9C31E-294F-4CBB-AD0F-C1C8F5CDACBF}">
      <dsp:nvSpPr>
        <dsp:cNvPr id="0" name=""/>
        <dsp:cNvSpPr/>
      </dsp:nvSpPr>
      <dsp:spPr>
        <a:xfrm>
          <a:off x="6522801" y="2164080"/>
          <a:ext cx="283294" cy="91440"/>
        </a:xfrm>
        <a:custGeom>
          <a:avLst/>
          <a:gdLst/>
          <a:ahLst/>
          <a:cxnLst/>
          <a:rect l="0" t="0" r="0" b="0"/>
          <a:pathLst>
            <a:path>
              <a:moveTo>
                <a:pt x="283294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1484D-A525-457A-988F-45A71705D9DE}">
      <dsp:nvSpPr>
        <dsp:cNvPr id="0" name=""/>
        <dsp:cNvSpPr/>
      </dsp:nvSpPr>
      <dsp:spPr>
        <a:xfrm>
          <a:off x="6806096" y="1993788"/>
          <a:ext cx="1416471" cy="43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Secure Data Storage</a:t>
          </a:r>
          <a:endParaRPr lang="en-US" sz="900" kern="1200" dirty="0"/>
        </a:p>
      </dsp:txBody>
      <dsp:txXfrm>
        <a:off x="6806096" y="1993788"/>
        <a:ext cx="1416471" cy="432023"/>
      </dsp:txXfrm>
    </dsp:sp>
    <dsp:sp modelId="{9598691A-DF8F-41A8-884E-3C1509AA9121}">
      <dsp:nvSpPr>
        <dsp:cNvPr id="0" name=""/>
        <dsp:cNvSpPr/>
      </dsp:nvSpPr>
      <dsp:spPr>
        <a:xfrm>
          <a:off x="5106330" y="1993788"/>
          <a:ext cx="1416471" cy="43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VPN</a:t>
          </a:r>
          <a:endParaRPr lang="en-US" sz="900" kern="1200" dirty="0"/>
        </a:p>
      </dsp:txBody>
      <dsp:txXfrm>
        <a:off x="5106330" y="1993788"/>
        <a:ext cx="1416471" cy="432023"/>
      </dsp:txXfrm>
    </dsp:sp>
    <dsp:sp modelId="{2B743D5C-77E8-411A-89DE-19C40A912D5B}">
      <dsp:nvSpPr>
        <dsp:cNvPr id="0" name=""/>
        <dsp:cNvSpPr/>
      </dsp:nvSpPr>
      <dsp:spPr>
        <a:xfrm>
          <a:off x="3406564" y="1993788"/>
          <a:ext cx="1416471" cy="43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Virtualization Servers</a:t>
          </a:r>
          <a:endParaRPr lang="en-US" sz="900" kern="1200" dirty="0"/>
        </a:p>
      </dsp:txBody>
      <dsp:txXfrm>
        <a:off x="3406564" y="1993788"/>
        <a:ext cx="1416471" cy="432023"/>
      </dsp:txXfrm>
    </dsp:sp>
    <dsp:sp modelId="{385F805B-A78A-4D76-A125-1EFF4935B5F3}">
      <dsp:nvSpPr>
        <dsp:cNvPr id="0" name=""/>
        <dsp:cNvSpPr/>
      </dsp:nvSpPr>
      <dsp:spPr>
        <a:xfrm>
          <a:off x="1698922" y="1987394"/>
          <a:ext cx="1416471" cy="43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VPN</a:t>
          </a:r>
          <a:endParaRPr lang="en-US" sz="900" kern="1200" dirty="0"/>
        </a:p>
      </dsp:txBody>
      <dsp:txXfrm>
        <a:off x="1698922" y="1987394"/>
        <a:ext cx="1416471" cy="432023"/>
      </dsp:txXfrm>
    </dsp:sp>
    <dsp:sp modelId="{7CA9AC97-AAF8-4CD4-9989-9DF6423A8879}">
      <dsp:nvSpPr>
        <dsp:cNvPr id="0" name=""/>
        <dsp:cNvSpPr/>
      </dsp:nvSpPr>
      <dsp:spPr>
        <a:xfrm>
          <a:off x="7032" y="1384705"/>
          <a:ext cx="1416471" cy="43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Trusted User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(with secure credentials)</a:t>
          </a:r>
          <a:endParaRPr lang="en-US" sz="900" kern="1200" dirty="0"/>
        </a:p>
      </dsp:txBody>
      <dsp:txXfrm>
        <a:off x="7032" y="1384705"/>
        <a:ext cx="1416471" cy="432023"/>
      </dsp:txXfrm>
    </dsp:sp>
    <dsp:sp modelId="{BE46318B-3E11-4F8C-8B51-72D3B785F000}">
      <dsp:nvSpPr>
        <dsp:cNvPr id="0" name=""/>
        <dsp:cNvSpPr/>
      </dsp:nvSpPr>
      <dsp:spPr>
        <a:xfrm>
          <a:off x="7032" y="1993788"/>
          <a:ext cx="1416471" cy="43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Trusted Token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(second authentication factor)</a:t>
          </a:r>
          <a:endParaRPr lang="en-US" sz="900" kern="1200" dirty="0"/>
        </a:p>
      </dsp:txBody>
      <dsp:txXfrm>
        <a:off x="7032" y="1993788"/>
        <a:ext cx="1416471" cy="432023"/>
      </dsp:txXfrm>
    </dsp:sp>
    <dsp:sp modelId="{5F55F61E-88D3-4F96-8FAE-E3EB3DEB6039}">
      <dsp:nvSpPr>
        <dsp:cNvPr id="0" name=""/>
        <dsp:cNvSpPr/>
      </dsp:nvSpPr>
      <dsp:spPr>
        <a:xfrm>
          <a:off x="7032" y="2602870"/>
          <a:ext cx="1416471" cy="43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Trusted Endpoint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(Thin Client)</a:t>
          </a:r>
          <a:endParaRPr lang="en-US" sz="900" kern="1200" dirty="0"/>
        </a:p>
      </dsp:txBody>
      <dsp:txXfrm>
        <a:off x="7032" y="2602870"/>
        <a:ext cx="1416471" cy="43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A5BB98-3593-4733-ABCA-D55F1E91D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0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far as data analytic utility is concerned, PUFs are bound by certain limitations</a:t>
            </a:r>
          </a:p>
          <a:p>
            <a:pPr lvl="1"/>
            <a:r>
              <a:rPr lang="en-US" dirty="0"/>
              <a:t>De-identification implies analytic utility loss</a:t>
            </a:r>
          </a:p>
          <a:p>
            <a:pPr lvl="1"/>
            <a:r>
              <a:rPr lang="en-US" dirty="0"/>
              <a:t>Some useful information must be at least partially suppressed to protect confidentiality </a:t>
            </a:r>
          </a:p>
          <a:p>
            <a:r>
              <a:rPr lang="en-US" dirty="0"/>
              <a:t>Value Add: PUFs may be made widely available for public consumption</a:t>
            </a:r>
          </a:p>
          <a:p>
            <a:pPr lvl="1"/>
            <a:r>
              <a:rPr lang="en-US" dirty="0"/>
              <a:t>By default, however,  PUFs exclude some useful information that is crucial for </a:t>
            </a:r>
            <a:r>
              <a:rPr lang="en-US" dirty="0" smtClean="0"/>
              <a:t>in depth researcher</a:t>
            </a:r>
            <a:endParaRPr lang="en-US" dirty="0"/>
          </a:p>
          <a:p>
            <a:r>
              <a:rPr lang="en-US" dirty="0"/>
              <a:t>Problem: How can we disseminate data in a way that minimizes risk but also maximizes utility?</a:t>
            </a:r>
          </a:p>
          <a:p>
            <a:endParaRPr lang="en-US" dirty="0" smtClean="0"/>
          </a:p>
          <a:p>
            <a:r>
              <a:rPr lang="en-US" dirty="0" smtClean="0"/>
              <a:t>WE ARE NOW CREATING SYNTHETIC PUBLIC USE FILES – i.e., SYN-PUFs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public facing online tabulation engine. </a:t>
            </a:r>
            <a:endParaRPr lang="en-US" dirty="0"/>
          </a:p>
          <a:p>
            <a:r>
              <a:rPr lang="en-US" dirty="0" smtClean="0"/>
              <a:t>Users may submit queries that include confidential variables </a:t>
            </a:r>
          </a:p>
          <a:p>
            <a:endParaRPr lang="en-US" dirty="0"/>
          </a:p>
          <a:p>
            <a:r>
              <a:rPr lang="en-US" dirty="0" smtClean="0"/>
              <a:t>Users can filter by year, gender, race/ethnicity, citizenship, discipline, institution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4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/>
              <a:t>Licensing: </a:t>
            </a:r>
            <a:r>
              <a:rPr lang="en-US" b="1" i="1" dirty="0"/>
              <a:t>very high disclosure risk</a:t>
            </a:r>
          </a:p>
          <a:p>
            <a:pPr lvl="1"/>
            <a:r>
              <a:rPr lang="en-US" i="1" dirty="0"/>
              <a:t>Remote batch processing: </a:t>
            </a:r>
            <a:r>
              <a:rPr lang="en-US" b="1" i="1" dirty="0"/>
              <a:t>time-consuming and costly</a:t>
            </a:r>
          </a:p>
          <a:p>
            <a:pPr lvl="1"/>
            <a:r>
              <a:rPr lang="en-US" i="1" dirty="0"/>
              <a:t>Synthetic </a:t>
            </a:r>
            <a:r>
              <a:rPr lang="en-US" i="1" dirty="0" err="1"/>
              <a:t>microdata</a:t>
            </a:r>
            <a:r>
              <a:rPr lang="en-US" i="1" dirty="0"/>
              <a:t>: </a:t>
            </a:r>
            <a:r>
              <a:rPr lang="en-US" b="1" i="1" dirty="0"/>
              <a:t>low analytic utility</a:t>
            </a:r>
            <a:r>
              <a:rPr lang="en-US" i="1" dirty="0"/>
              <a:t>, highly dependent on model accuracy</a:t>
            </a:r>
          </a:p>
          <a:p>
            <a:pPr lvl="1"/>
            <a:r>
              <a:rPr lang="en-US" i="1" dirty="0"/>
              <a:t>RDCs and data enclaves: </a:t>
            </a:r>
            <a:r>
              <a:rPr lang="en-US" b="1" i="1" dirty="0"/>
              <a:t>high data analytic utility </a:t>
            </a:r>
            <a:r>
              <a:rPr lang="en-US" i="1" dirty="0"/>
              <a:t>while maintaining </a:t>
            </a:r>
            <a:r>
              <a:rPr lang="en-US" b="1" i="1" dirty="0"/>
              <a:t>high standard of data confidentiality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security – the ability to control disclosure risk, ensure privacy, and thus maintain data confidentiality</a:t>
            </a:r>
          </a:p>
          <a:p>
            <a:r>
              <a:rPr lang="en-US" dirty="0"/>
              <a:t>Both RDCs and data enclaves allow secure </a:t>
            </a:r>
            <a:r>
              <a:rPr lang="en-US" dirty="0" err="1"/>
              <a:t>microdata</a:t>
            </a:r>
            <a:r>
              <a:rPr lang="en-US" dirty="0"/>
              <a:t> access: similar level of data analytic utility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RDC</a:t>
            </a:r>
            <a:r>
              <a:rPr lang="en-US" dirty="0"/>
              <a:t>: researchers physically access data stored at a secure physical facility</a:t>
            </a:r>
          </a:p>
          <a:p>
            <a:pPr lvl="1"/>
            <a:r>
              <a:rPr lang="en-US" b="1" dirty="0"/>
              <a:t>Data Enclave</a:t>
            </a:r>
            <a:r>
              <a:rPr lang="en-US" dirty="0"/>
              <a:t>: researchers remotely access data stored at a file server through a secure system on a virtualized environment</a:t>
            </a:r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modalities provide high confidentiality protection: information inflow &amp; outflow are monitored and controlled.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3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6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Problem</a:t>
            </a:r>
            <a:r>
              <a:rPr lang="en-US" sz="1400" dirty="0"/>
              <a:t>: USDA needed to disseminate survey data to the agricultural economics research community</a:t>
            </a:r>
          </a:p>
          <a:p>
            <a:pPr lvl="1"/>
            <a:r>
              <a:rPr lang="en-US" sz="1400" dirty="0"/>
              <a:t>The Agricultural Resources Management Survey</a:t>
            </a:r>
          </a:p>
          <a:p>
            <a:endParaRPr lang="en-US" sz="1400" dirty="0"/>
          </a:p>
          <a:p>
            <a:r>
              <a:rPr lang="en-US" sz="1400" dirty="0"/>
              <a:t>As a cost savings move, they are closing </a:t>
            </a:r>
            <a:r>
              <a:rPr lang="en-US" sz="1400" dirty="0" smtClean="0"/>
              <a:t>over 500 RDCs </a:t>
            </a:r>
            <a:r>
              <a:rPr lang="en-US" sz="1400" dirty="0"/>
              <a:t>across the </a:t>
            </a:r>
            <a:r>
              <a:rPr lang="en-US" sz="1400" dirty="0" smtClean="0"/>
              <a:t>country</a:t>
            </a:r>
            <a:r>
              <a:rPr lang="en-US" sz="1400" dirty="0"/>
              <a:t> </a:t>
            </a:r>
            <a:r>
              <a:rPr lang="en-US" sz="1400" dirty="0" smtClean="0"/>
              <a:t>– moving to a regional model that leverages secure virtual data enclave approac</a:t>
            </a:r>
            <a:r>
              <a:rPr lang="en-US" sz="1400" dirty="0"/>
              <a:t>h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Implementing a remote access solution allowed them to engage a larger number of more dispersed researchers and centralize their researcher outreach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enclave is a “virtual</a:t>
            </a:r>
            <a:r>
              <a:rPr lang="en-US" baseline="0" dirty="0" smtClean="0"/>
              <a:t> Research Data Center”: recent technological innovations have allowed us to deploy a remote access methodology with the same level of security protections traditionally found at brick and mortar facilities.   Researchers have access to a terminal session on our secure servers, meaning they can run analyses on the data, but the data never leave our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BFBB-D2FA-4F0A-9656-FCFEFCD5B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BFBB-D2FA-4F0A-9656-FCFEFCD5B7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9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BFBB-D2FA-4F0A-9656-FCFEFCD5B7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Sharing research data with others as an integral part of the scientific process</a:t>
            </a:r>
          </a:p>
          <a:p>
            <a:pPr marL="457200" indent="-457200">
              <a:buAutoNum type="arabicPeriod"/>
            </a:pPr>
            <a:r>
              <a:rPr lang="en-US" dirty="0"/>
              <a:t>Federal funding agencies increasingly are strongly encouraging (if not mandating) that their grantees share research data with others to promote new discoveries meet the replication standard (Gary King, date).  </a:t>
            </a:r>
          </a:p>
          <a:p>
            <a:pPr marL="457200" indent="-457200">
              <a:buAutoNum type="arabicPeriod"/>
            </a:pPr>
            <a:r>
              <a:rPr lang="en-US" dirty="0"/>
              <a:t>Data providers are ethically and often legally obligated to protect the confidentiality of data subjects' identities and sensitive attributes. 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3901D"/>
                </a:solidFill>
              </a:rPr>
              <a:t>This creates a tension: how to share research data while also protecting confidentiality</a:t>
            </a:r>
            <a:r>
              <a:rPr lang="en-US" b="1" dirty="0" smtClean="0">
                <a:solidFill>
                  <a:srgbClr val="F3901D"/>
                </a:solidFill>
              </a:rPr>
              <a:t>?</a:t>
            </a:r>
            <a:endParaRPr lang="en-US" dirty="0">
              <a:solidFill>
                <a:srgbClr val="F3901D"/>
              </a:solidFill>
            </a:endParaRPr>
          </a:p>
          <a:p>
            <a:r>
              <a:rPr lang="en-US" dirty="0"/>
              <a:t>To operate efficiently and effectively, governments, businesses, households, and </a:t>
            </a:r>
            <a:r>
              <a:rPr lang="en-US" dirty="0" smtClean="0"/>
              <a:t>other organizations </a:t>
            </a:r>
            <a:r>
              <a:rPr lang="en-US" dirty="0"/>
              <a:t>depend on timely, objective, and credible statistics. Any loss of trust in </a:t>
            </a:r>
            <a:r>
              <a:rPr lang="en-US" dirty="0" smtClean="0"/>
              <a:t>the integrity </a:t>
            </a:r>
            <a:r>
              <a:rPr lang="en-US" dirty="0"/>
              <a:t>of the Federal statistical system and its products will lessen respondent </a:t>
            </a:r>
            <a:r>
              <a:rPr lang="en-US"/>
              <a:t>cooperation </a:t>
            </a:r>
            <a:r>
              <a:rPr lang="en-US" smtClean="0"/>
              <a:t>with Federal </a:t>
            </a:r>
            <a:r>
              <a:rPr lang="en-US" dirty="0"/>
              <a:t>statistical surveys, decrease the quality and </a:t>
            </a:r>
            <a:r>
              <a:rPr lang="en-US"/>
              <a:t>increase </a:t>
            </a:r>
            <a:r>
              <a:rPr lang="en-US" smtClean="0"/>
              <a:t>the costs </a:t>
            </a:r>
            <a:r>
              <a:rPr lang="en-US" dirty="0"/>
              <a:t>of </a:t>
            </a:r>
            <a:r>
              <a:rPr lang="en-US"/>
              <a:t>statistical </a:t>
            </a:r>
            <a:r>
              <a:rPr lang="en-US" smtClean="0"/>
              <a:t>system products</a:t>
            </a:r>
            <a:r>
              <a:rPr lang="en-US" dirty="0"/>
              <a:t>, and foster uncertainty </a:t>
            </a:r>
            <a:r>
              <a:rPr lang="en-US"/>
              <a:t>about </a:t>
            </a:r>
            <a:r>
              <a:rPr lang="en-US" smtClean="0"/>
              <a:t>the validity </a:t>
            </a:r>
            <a:r>
              <a:rPr lang="en-US" dirty="0"/>
              <a:t>of measures our Nation uses to </a:t>
            </a:r>
            <a:r>
              <a:rPr lang="en-US"/>
              <a:t>monitor </a:t>
            </a:r>
            <a:r>
              <a:rPr lang="en-US" smtClean="0"/>
              <a:t>and assess </a:t>
            </a:r>
            <a:r>
              <a:rPr lang="en-US" dirty="0"/>
              <a:t>its performance and progress.</a:t>
            </a:r>
            <a:endParaRPr lang="en-US" dirty="0" smtClean="0">
              <a:solidFill>
                <a:srgbClr val="F390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32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54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Aggregated, scalable and redundant, parallel processing power and storage</a:t>
            </a:r>
          </a:p>
          <a:p>
            <a:endParaRPr lang="en-US" dirty="0"/>
          </a:p>
          <a:p>
            <a:r>
              <a:rPr lang="en-US" dirty="0" smtClean="0"/>
              <a:t>Application/Database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7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8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dealing with sensitive data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3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CD that is sent to authorized researchers represents a distinct potential breach point</a:t>
            </a:r>
          </a:p>
          <a:p>
            <a:endParaRPr lang="en-US" dirty="0"/>
          </a:p>
          <a:p>
            <a:r>
              <a:rPr lang="en-US" dirty="0" smtClean="0"/>
              <a:t>Data Producers must keep track of who has what data</a:t>
            </a:r>
          </a:p>
          <a:p>
            <a:endParaRPr lang="en-US" dirty="0"/>
          </a:p>
          <a:p>
            <a:r>
              <a:rPr lang="en-US" dirty="0" smtClean="0"/>
              <a:t>PIs are responsible for updating Producer on changes to researcher – e.g., update the contract every time an authorized researcher on the team leaves the project or university and update all new researchers with access.</a:t>
            </a:r>
          </a:p>
          <a:p>
            <a:endParaRPr lang="en-US" dirty="0"/>
          </a:p>
          <a:p>
            <a:r>
              <a:rPr lang="en-US" dirty="0" smtClean="0"/>
              <a:t>Producer must trust the PI</a:t>
            </a:r>
          </a:p>
          <a:p>
            <a:endParaRPr lang="en-US" dirty="0"/>
          </a:p>
          <a:p>
            <a:r>
              <a:rPr lang="en-US" dirty="0" smtClean="0"/>
              <a:t>Sneaker net / onsite surprise visits are simply not sufficient for appropriate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All data remains in the </a:t>
            </a:r>
            <a:r>
              <a:rPr lang="en-US" dirty="0" smtClean="0"/>
              <a:t> secure </a:t>
            </a:r>
            <a:r>
              <a:rPr lang="en-US" dirty="0"/>
              <a:t>lab</a:t>
            </a:r>
          </a:p>
          <a:p>
            <a:pPr marL="0" indent="0">
              <a:buNone/>
            </a:pPr>
            <a:r>
              <a:rPr lang="en-US" dirty="0"/>
              <a:t>- Only safe results </a:t>
            </a:r>
            <a:r>
              <a:rPr lang="en-US" dirty="0" smtClean="0"/>
              <a:t>are exported after thorough disclosure review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producers/providers must  weigh the relative advantages &amp; disadvantages of available data </a:t>
            </a:r>
            <a:r>
              <a:rPr lang="en-US" dirty="0" err="1" smtClean="0"/>
              <a:t>disseimation</a:t>
            </a:r>
            <a:r>
              <a:rPr lang="en-US" dirty="0" smtClean="0"/>
              <a:t>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modalities carry +/-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7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far as data analytic utility is concerned, PUFs are bound by certain limitations</a:t>
            </a:r>
          </a:p>
          <a:p>
            <a:pPr lvl="1"/>
            <a:r>
              <a:rPr lang="en-US" dirty="0"/>
              <a:t>De-identification implies analytic utility loss</a:t>
            </a:r>
          </a:p>
          <a:p>
            <a:pPr lvl="1"/>
            <a:r>
              <a:rPr lang="en-US" dirty="0"/>
              <a:t>Some useful information must be at least partially suppressed to protect confidentiality </a:t>
            </a:r>
          </a:p>
          <a:p>
            <a:r>
              <a:rPr lang="en-US" dirty="0"/>
              <a:t>Value Add: PUFs may be made widely available for public consumption</a:t>
            </a:r>
          </a:p>
          <a:p>
            <a:pPr lvl="1"/>
            <a:r>
              <a:rPr lang="en-US" dirty="0"/>
              <a:t>By default, however,  PUFs exclude some useful information that is crucial for </a:t>
            </a:r>
            <a:r>
              <a:rPr lang="en-US" dirty="0" smtClean="0"/>
              <a:t>in depth researcher</a:t>
            </a:r>
            <a:endParaRPr lang="en-US" dirty="0"/>
          </a:p>
          <a:p>
            <a:r>
              <a:rPr lang="en-US" dirty="0"/>
              <a:t>Problem: How can we disseminate data in a way that minimizes risk but also maximizes utility?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5BB98-3593-4733-ABCA-D55F1E91D2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2"/>
          <p:cNvSpPr>
            <a:spLocks noChangeArrowheads="1"/>
          </p:cNvSpPr>
          <p:nvPr userDrawn="1"/>
        </p:nvSpPr>
        <p:spPr bwMode="auto">
          <a:xfrm>
            <a:off x="381000" y="381000"/>
            <a:ext cx="4953000" cy="44958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470525"/>
            <a:ext cx="32702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_MG_2238-adj_72dpi.jpg"/>
          <p:cNvPicPr>
            <a:picLocks noChangeAspect="1"/>
          </p:cNvPicPr>
          <p:nvPr userDrawn="1"/>
        </p:nvPicPr>
        <p:blipFill>
          <a:blip r:embed="rId3" cstate="print"/>
          <a:srcRect l="28651" r="23409"/>
          <a:stretch>
            <a:fillRect/>
          </a:stretch>
        </p:blipFill>
        <p:spPr bwMode="auto">
          <a:xfrm>
            <a:off x="5486400" y="381000"/>
            <a:ext cx="325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4343400" cy="12954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4038600" cy="15240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rgbClr val="F3901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533400"/>
            <a:ext cx="4343400" cy="2819400"/>
          </a:xfrm>
        </p:spPr>
        <p:txBody>
          <a:bodyPr anchor="ctr"/>
          <a:lstStyle>
            <a:lvl1pPr marL="0" indent="0">
              <a:lnSpc>
                <a:spcPts val="36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A987BBF5-3D8A-4FE5-8A03-7DBBC9EDE28C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1"/>
            <a:ext cx="82296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6248400" y="7620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Contact">
    <p:bg>
      <p:bgPr>
        <a:solidFill>
          <a:srgbClr val="F39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248400" y="2438400"/>
            <a:ext cx="2895600" cy="1143000"/>
          </a:xfrm>
          <a:prstGeom prst="rect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/>
          <a:srcRect l="23235" t="34460" r="16724" b="37500"/>
          <a:stretch>
            <a:fillRect/>
          </a:stretch>
        </p:blipFill>
        <p:spPr bwMode="auto">
          <a:xfrm>
            <a:off x="6724650" y="2628900"/>
            <a:ext cx="2190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 cstate="print"/>
          <a:srcRect l="16628" r="21782" b="40028"/>
          <a:stretch>
            <a:fillRect/>
          </a:stretch>
        </p:blipFill>
        <p:spPr bwMode="auto">
          <a:xfrm>
            <a:off x="5400675" y="2438400"/>
            <a:ext cx="781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384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 cstate="print"/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0" y="2438400"/>
            <a:ext cx="4572000" cy="1143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Strategizing Data Dissemination and Secure </a:t>
            </a:r>
            <a:r>
              <a:rPr lang="en-US" dirty="0" err="1" smtClean="0"/>
              <a:t>Microdata</a:t>
            </a:r>
            <a:r>
              <a:rPr lang="en-US" dirty="0" smtClean="0"/>
              <a:t> Access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8862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153400" cy="457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3901D"/>
                </a:solidFill>
              </a:defRPr>
            </a:lvl1pPr>
            <a:lvl2pPr marL="457200" indent="0">
              <a:buFontTx/>
              <a:buNone/>
              <a:defRPr sz="2000" b="1">
                <a:solidFill>
                  <a:srgbClr val="F3901D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F3901D"/>
                </a:solidFill>
              </a:defRPr>
            </a:lvl4pPr>
            <a:lvl5pPr>
              <a:buFontTx/>
              <a:buNone/>
              <a:defRPr sz="2000" b="1">
                <a:solidFill>
                  <a:srgbClr val="F3901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/>
          </p:cNvPicPr>
          <p:nvPr userDrawn="1"/>
        </p:nvPicPr>
        <p:blipFill>
          <a:blip r:embed="rId2" cstate="print"/>
          <a:srcRect l="10410"/>
          <a:stretch>
            <a:fillRect/>
          </a:stretch>
        </p:blipFill>
        <p:spPr bwMode="auto">
          <a:xfrm>
            <a:off x="5408613" y="76200"/>
            <a:ext cx="765175" cy="114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86200" cy="44196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8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19600"/>
          </a:xfrm>
        </p:spPr>
        <p:txBody>
          <a:bodyPr/>
          <a:lstStyle>
            <a:lvl1pPr marL="1828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 sz="2800"/>
            </a:lvl1pPr>
            <a:lvl2pPr marL="640080" marR="0" indent="-1828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–"/>
              <a:tabLst/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18288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b="0">
                <a:solidFill>
                  <a:srgbClr val="F3901D"/>
                </a:solidFill>
              </a:defRPr>
            </a:lvl3pPr>
            <a:lvl4pPr marL="1371600" indent="0">
              <a:buFontTx/>
              <a:buNone/>
              <a:defRPr sz="1400" b="1"/>
            </a:lvl4pPr>
            <a:lvl5pPr>
              <a:buFontTx/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ORC_ppt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781300"/>
            <a:ext cx="2057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6248400" y="243840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6180138" cy="1143000"/>
          </a:xfrm>
        </p:spPr>
        <p:txBody>
          <a:bodyPr tIns="0" rIns="274320" bIns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7772400" cy="1066800"/>
          </a:xfrm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F3901D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1032"/>
          <p:cNvSpPr>
            <a:spLocks noChangeArrowheads="1"/>
          </p:cNvSpPr>
          <p:nvPr userDrawn="1"/>
        </p:nvSpPr>
        <p:spPr bwMode="auto">
          <a:xfrm>
            <a:off x="6251575" y="1524000"/>
            <a:ext cx="301625" cy="4419600"/>
          </a:xfrm>
          <a:prstGeom prst="rect">
            <a:avLst/>
          </a:prstGeom>
          <a:solidFill>
            <a:srgbClr val="F3901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01FE379-F2A9-44AB-8DC0-5A44092EED64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524000"/>
            <a:ext cx="5715000" cy="44196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438400"/>
            <a:ext cx="2133600" cy="3505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4000"/>
            <a:ext cx="2133600" cy="8382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/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2"/>
          <p:cNvSpPr>
            <a:spLocks noChangeArrowheads="1"/>
          </p:cNvSpPr>
          <p:nvPr userDrawn="1"/>
        </p:nvSpPr>
        <p:spPr bwMode="auto">
          <a:xfrm>
            <a:off x="6251575" y="1524000"/>
            <a:ext cx="301625" cy="4419600"/>
          </a:xfrm>
          <a:prstGeom prst="rect">
            <a:avLst/>
          </a:prstGeom>
          <a:solidFill>
            <a:srgbClr val="F3901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3FC2DA8-956C-4CF9-AAA4-6CD65793F6B0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1"/>
            <a:ext cx="5715000" cy="4419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438400"/>
            <a:ext cx="2133600" cy="3505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4000"/>
            <a:ext cx="2133600" cy="838200"/>
          </a:xfrm>
        </p:spPr>
        <p:txBody>
          <a:bodyPr tIns="9144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 b="1">
                <a:solidFill>
                  <a:srgbClr val="F3901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B32F5F51-F758-4400-B92D-B580A9796413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238876" y="1524001"/>
            <a:ext cx="2447924" cy="4419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57200" y="1524000"/>
            <a:ext cx="5715000" cy="4419600"/>
          </a:xfrm>
        </p:spPr>
        <p:txBody>
          <a:bodyPr/>
          <a:lstStyle>
            <a:lvl1pPr>
              <a:defRPr sz="2800"/>
            </a:lvl1pPr>
            <a:lvl3pPr>
              <a:defRPr b="0">
                <a:solidFill>
                  <a:srgbClr val="F3901D"/>
                </a:solidFill>
              </a:defRPr>
            </a:lvl3pPr>
            <a:lvl4pPr>
              <a:defRPr sz="1400" b="1"/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82550"/>
            <a:ext cx="6172200" cy="11430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Presentation Title and Any Confidentiality Information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414338"/>
            <a:ext cx="2057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2550"/>
            <a:ext cx="6184900" cy="11430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vert="horz" wrap="square" lIns="457200" tIns="9144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78600"/>
            <a:ext cx="735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baseline="0">
                <a:solidFill>
                  <a:srgbClr val="BEB5AB"/>
                </a:solidFill>
                <a:latin typeface="+mn-lt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 “Header and Footer”, Insert Presentation Title and Any Confidentiality Information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0" y="6477000"/>
            <a:ext cx="8915400" cy="0"/>
          </a:xfrm>
          <a:prstGeom prst="line">
            <a:avLst/>
          </a:prstGeom>
          <a:noFill/>
          <a:ln w="76200">
            <a:solidFill>
              <a:srgbClr val="CC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7239000" y="65024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7E32D3EE-2274-4901-9B0B-45AF3E5F0089}" type="slidenum">
              <a:rPr lang="en-US" sz="1200" smtClean="0">
                <a:solidFill>
                  <a:srgbClr val="F3901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F3901D"/>
              </a:solidFill>
            </a:endParaRPr>
          </a:p>
        </p:txBody>
      </p:sp>
      <p:sp>
        <p:nvSpPr>
          <p:cNvPr id="1032" name="Rectangle 1"/>
          <p:cNvSpPr>
            <a:spLocks noChangeArrowheads="1"/>
          </p:cNvSpPr>
          <p:nvPr userDrawn="1"/>
        </p:nvSpPr>
        <p:spPr bwMode="auto">
          <a:xfrm>
            <a:off x="6248400" y="82550"/>
            <a:ext cx="304800" cy="1143000"/>
          </a:xfrm>
          <a:prstGeom prst="rect">
            <a:avLst/>
          </a:prstGeom>
          <a:solidFill>
            <a:srgbClr val="F3901D"/>
          </a:solidFill>
          <a:ln w="9525">
            <a:solidFill>
              <a:srgbClr val="F390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•"/>
        <a:defRPr sz="2800">
          <a:solidFill>
            <a:srgbClr val="666666"/>
          </a:solidFill>
          <a:latin typeface="+mn-lt"/>
          <a:ea typeface="+mn-ea"/>
          <a:cs typeface="ＭＳ Ｐゴシック" charset="0"/>
        </a:defRPr>
      </a:lvl1pPr>
      <a:lvl2pPr marL="639763" indent="-182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6666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3901D"/>
        </a:buClr>
        <a:buFont typeface="Arial" pitchFamily="34" charset="0"/>
        <a:buChar char="–"/>
        <a:defRPr>
          <a:solidFill>
            <a:srgbClr val="F3901D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rgbClr val="666666"/>
          </a:solidFill>
          <a:latin typeface="+mn-lt"/>
          <a:ea typeface="+mn-ea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6666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desktop-icon.com/cart.php?add=desktop-building--brick_wall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upload.wikimedia.org/wikipedia/commons/0/0e/USDA_logo.svg" TargetMode="External"/><Relationship Id="rId4" Type="http://schemas.openxmlformats.org/officeDocument/2006/relationships/image" Target="../media/image24.gif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wmf"/><Relationship Id="rId11" Type="http://schemas.openxmlformats.org/officeDocument/2006/relationships/image" Target="../media/image36.gif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0.png"/><Relationship Id="rId5" Type="http://schemas.openxmlformats.org/officeDocument/2006/relationships/diagramData" Target="../diagrams/data1.xml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wmf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48768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Sharing </a:t>
            </a:r>
            <a:r>
              <a:rPr lang="en-US" dirty="0">
                <a:solidFill>
                  <a:schemeClr val="tx1"/>
                </a:solidFill>
              </a:rPr>
              <a:t>and Protecting Confidential Data: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Real-World Examples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Timothy </a:t>
            </a:r>
            <a:r>
              <a:rPr lang="en-US" dirty="0" smtClean="0"/>
              <a:t>M. Mulcahy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Principal </a:t>
            </a:r>
            <a:r>
              <a:rPr lang="en-US" dirty="0" smtClean="0"/>
              <a:t>Research Scientist 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NORC Data Enclave Program 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4800600" cy="28194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Wolfram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SUMMIT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2012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September 6, 2012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use </a:t>
            </a:r>
            <a:r>
              <a:rPr lang="en-US" dirty="0"/>
              <a:t>d</a:t>
            </a:r>
            <a:r>
              <a:rPr lang="en-US" dirty="0" smtClean="0"/>
              <a:t>atasets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  <p:pic>
        <p:nvPicPr>
          <p:cNvPr id="5" name="Content Placeholder 4" descr="BSA Inpatient Claims PUF Basic Stand Alone (BSA) Medicare Claims Public Use Files (PUFs) - Windows Internet Explorer provided 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22206" r="2291" b="30147"/>
          <a:stretch/>
        </p:blipFill>
        <p:spPr bwMode="auto">
          <a:xfrm>
            <a:off x="133911" y="1676400"/>
            <a:ext cx="8848030" cy="421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queries and tabulations</a:t>
            </a:r>
            <a:endParaRPr lang="en-US" dirty="0"/>
          </a:p>
        </p:txBody>
      </p:sp>
      <p:pic>
        <p:nvPicPr>
          <p:cNvPr id="4" name="Picture 3" descr="NSF SED Tabulation Engine - Windows Internet Explorer provided by NORC at the University of Chicag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5323" r="2092" b="15224"/>
          <a:stretch/>
        </p:blipFill>
        <p:spPr>
          <a:xfrm>
            <a:off x="90985" y="1295400"/>
            <a:ext cx="8830102" cy="47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Confidentiality-utility </a:t>
            </a:r>
            <a:r>
              <a:rPr lang="en-US" dirty="0"/>
              <a:t>c</a:t>
            </a:r>
            <a:r>
              <a:rPr lang="en-US" dirty="0" smtClean="0"/>
              <a:t>urve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3505200" y="1473918"/>
            <a:ext cx="11353800" cy="7924800"/>
            <a:chOff x="-3991708" y="1295400"/>
            <a:chExt cx="11353800" cy="7924800"/>
          </a:xfrm>
        </p:grpSpPr>
        <p:sp>
          <p:nvSpPr>
            <p:cNvPr id="7" name="Rectangle 6"/>
            <p:cNvSpPr/>
            <p:nvPr/>
          </p:nvSpPr>
          <p:spPr>
            <a:xfrm>
              <a:off x="4788877" y="1676400"/>
              <a:ext cx="2116015" cy="37673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29"/>
            <p:cNvSpPr txBox="1"/>
            <p:nvPr/>
          </p:nvSpPr>
          <p:spPr>
            <a:xfrm>
              <a:off x="3355589" y="5651203"/>
              <a:ext cx="1062429" cy="240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latin typeface="Times" pitchFamily="18" charset="0"/>
                </a:rPr>
                <a:t>Analytic Utility</a:t>
              </a:r>
              <a:endParaRPr lang="en-US" sz="1400" b="1" dirty="0">
                <a:latin typeface="Times" pitchFamily="18" charset="0"/>
              </a:endParaRPr>
            </a:p>
          </p:txBody>
        </p:sp>
        <p:sp>
          <p:nvSpPr>
            <p:cNvPr id="11" name="TextBox 30"/>
            <p:cNvSpPr txBox="1"/>
            <p:nvPr/>
          </p:nvSpPr>
          <p:spPr>
            <a:xfrm>
              <a:off x="427892" y="3181145"/>
              <a:ext cx="400110" cy="124649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Confidentiality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29554" y="2687792"/>
              <a:ext cx="32427" cy="554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13" name="TextBox 32"/>
            <p:cNvSpPr txBox="1"/>
            <p:nvPr/>
          </p:nvSpPr>
          <p:spPr>
            <a:xfrm>
              <a:off x="4999892" y="2438400"/>
              <a:ext cx="17835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Physical and/or Remote  Access Data Enclaves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3774829" y="3760904"/>
              <a:ext cx="17584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Remote Batch Processing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36"/>
            <p:cNvSpPr txBox="1"/>
            <p:nvPr/>
          </p:nvSpPr>
          <p:spPr>
            <a:xfrm>
              <a:off x="2085309" y="3030639"/>
              <a:ext cx="1331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Public Use Data-File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68077" y="5152310"/>
              <a:ext cx="32427" cy="554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4999892" y="5029200"/>
              <a:ext cx="16311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Licensing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000499" y="3084989"/>
              <a:ext cx="32427" cy="554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/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1026074" y="2953695"/>
              <a:ext cx="1150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Statistical Tables &amp; Data Cubes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3433103" y="3472459"/>
              <a:ext cx="15667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Synthetic Micro-Data</a:t>
              </a:r>
              <a:endParaRPr lang="en-US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-1316376" y="3420668"/>
              <a:ext cx="4290834" cy="402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849923" y="5562600"/>
              <a:ext cx="6512169" cy="214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>
              <a:off x="-3991708" y="1828800"/>
              <a:ext cx="10820400" cy="7391400"/>
            </a:xfrm>
            <a:prstGeom prst="arc">
              <a:avLst>
                <a:gd name="adj1" fmla="val 15669346"/>
                <a:gd name="adj2" fmla="val 28686"/>
              </a:avLst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578600"/>
            <a:ext cx="7353300" cy="304800"/>
          </a:xfrm>
        </p:spPr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  <p:sp>
        <p:nvSpPr>
          <p:cNvPr id="28" name="Oval 27"/>
          <p:cNvSpPr/>
          <p:nvPr/>
        </p:nvSpPr>
        <p:spPr>
          <a:xfrm>
            <a:off x="2548957" y="333226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0" name="Oval 29"/>
          <p:cNvSpPr/>
          <p:nvPr/>
        </p:nvSpPr>
        <p:spPr>
          <a:xfrm>
            <a:off x="4227719" y="4025729"/>
            <a:ext cx="32427" cy="55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31" name="Oval 30"/>
          <p:cNvSpPr/>
          <p:nvPr/>
        </p:nvSpPr>
        <p:spPr>
          <a:xfrm>
            <a:off x="3887184" y="3738570"/>
            <a:ext cx="32427" cy="554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Confidentiality and utility are not the only factors that influence the choice of data access modality</a:t>
            </a:r>
          </a:p>
          <a:p>
            <a:r>
              <a:rPr lang="en-US" sz="2400" dirty="0" smtClean="0"/>
              <a:t>The third factor: </a:t>
            </a:r>
            <a:r>
              <a:rPr lang="en-US" sz="2400" b="1" dirty="0" smtClean="0"/>
              <a:t>CONVENIENCE</a:t>
            </a:r>
          </a:p>
          <a:p>
            <a:r>
              <a:rPr lang="en-US" sz="2400" dirty="0" smtClean="0"/>
              <a:t>Producers’ perspective:</a:t>
            </a:r>
          </a:p>
          <a:p>
            <a:pPr lvl="1"/>
            <a:r>
              <a:rPr lang="en-US" sz="1800" dirty="0" smtClean="0"/>
              <a:t>How costly is it to implement an RDC or enclave?</a:t>
            </a:r>
          </a:p>
          <a:p>
            <a:pPr lvl="1"/>
            <a:r>
              <a:rPr lang="en-US" sz="1800" dirty="0" smtClean="0"/>
              <a:t>How easy is it to update and document the data?</a:t>
            </a:r>
          </a:p>
          <a:p>
            <a:pPr lvl="1"/>
            <a:r>
              <a:rPr lang="en-US" sz="1800" dirty="0" smtClean="0"/>
              <a:t>How easy is it to monitor researchers’ work and output requests?</a:t>
            </a:r>
          </a:p>
          <a:p>
            <a:r>
              <a:rPr lang="en-US" sz="2400" dirty="0" smtClean="0"/>
              <a:t>Researchers’ perspective:</a:t>
            </a:r>
          </a:p>
          <a:p>
            <a:pPr lvl="1"/>
            <a:r>
              <a:rPr lang="en-US" sz="1800" dirty="0" smtClean="0"/>
              <a:t>How far do they need to travel to the nearest RDC?</a:t>
            </a:r>
          </a:p>
          <a:p>
            <a:pPr lvl="1"/>
            <a:r>
              <a:rPr lang="en-US" sz="1800" dirty="0" smtClean="0"/>
              <a:t>How easy is it for them to conduct follow-up work?</a:t>
            </a:r>
          </a:p>
          <a:p>
            <a:pPr lvl="1"/>
            <a:r>
              <a:rPr lang="en-US" sz="1800" dirty="0" smtClean="0"/>
              <a:t>How quickly does the RDC review and approve output requests?</a:t>
            </a:r>
          </a:p>
          <a:p>
            <a:pPr lvl="1"/>
            <a:r>
              <a:rPr lang="en-US" sz="1800" dirty="0" smtClean="0"/>
              <a:t>How easy is it to seek assistance?</a:t>
            </a:r>
          </a:p>
          <a:p>
            <a:pPr lvl="1"/>
            <a:r>
              <a:rPr lang="en-US" sz="1800" dirty="0" smtClean="0"/>
              <a:t>Is there any peer-to-peer researcher interaction/collaboration?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</a:t>
            </a:r>
            <a:r>
              <a:rPr lang="en-US" dirty="0"/>
              <a:t>f</a:t>
            </a:r>
            <a:r>
              <a:rPr lang="en-US" dirty="0" smtClean="0"/>
              <a:t>actor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578600"/>
            <a:ext cx="7353300" cy="304800"/>
          </a:xfrm>
        </p:spPr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the same level of data utility and security…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3200400"/>
            <a:ext cx="1905000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3200400"/>
            <a:ext cx="2057400" cy="2133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8"/>
          <p:cNvSpPr txBox="1"/>
          <p:nvPr/>
        </p:nvSpPr>
        <p:spPr>
          <a:xfrm>
            <a:off x="3362393" y="5377210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Times" pitchFamily="18" charset="0"/>
              </a:rPr>
              <a:t>Convenience</a:t>
            </a:r>
            <a:endParaRPr lang="en-US" sz="1200" b="1" dirty="0">
              <a:latin typeface="Times" pitchFamily="18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808027" y="3210236"/>
            <a:ext cx="369332" cy="10845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Confidentiality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5334000"/>
            <a:ext cx="5867400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-723900" y="3467100"/>
            <a:ext cx="3733800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-4191000" y="2057400"/>
            <a:ext cx="10820400" cy="7391400"/>
          </a:xfrm>
          <a:prstGeom prst="arc">
            <a:avLst>
              <a:gd name="adj1" fmla="val 16153877"/>
              <a:gd name="adj2" fmla="val 21331783"/>
            </a:avLst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3200400"/>
            <a:ext cx="3962400" cy="0"/>
          </a:xfrm>
          <a:prstGeom prst="line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038600" y="4267200"/>
            <a:ext cx="213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-1066800" y="2057400"/>
            <a:ext cx="4572000" cy="5715000"/>
          </a:xfrm>
          <a:prstGeom prst="arc">
            <a:avLst>
              <a:gd name="adj1" fmla="val 16101541"/>
              <a:gd name="adj2" fmla="val 577830"/>
            </a:avLst>
          </a:prstGeom>
          <a:ln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981200" y="4267200"/>
            <a:ext cx="21336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74"/>
          <p:cNvSpPr txBox="1"/>
          <p:nvPr/>
        </p:nvSpPr>
        <p:spPr>
          <a:xfrm>
            <a:off x="2286000" y="2895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Physical Data Enclaves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75"/>
          <p:cNvSpPr txBox="1"/>
          <p:nvPr/>
        </p:nvSpPr>
        <p:spPr>
          <a:xfrm>
            <a:off x="5257800" y="2895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Remote Access Data Enclaves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35052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Value 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with a secure remote access enclave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78"/>
          <p:cNvSpPr txBox="1"/>
          <p:nvPr/>
        </p:nvSpPr>
        <p:spPr>
          <a:xfrm>
            <a:off x="14478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Value provided with a secure physical enclave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0" y="3124200"/>
            <a:ext cx="45719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05400" y="3124200"/>
            <a:ext cx="45719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578600"/>
            <a:ext cx="7353300" cy="304800"/>
          </a:xfrm>
        </p:spPr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990599" cy="990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USDA experience</a:t>
            </a:r>
            <a:endParaRPr lang="en-US" dirty="0"/>
          </a:p>
        </p:txBody>
      </p:sp>
      <p:pic>
        <p:nvPicPr>
          <p:cNvPr id="3074" name="Picture 2" descr="File:USDA 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428750"/>
            <a:ext cx="1905000" cy="13144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7655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990599" cy="990600"/>
          </a:xfrm>
          <a:prstGeom prst="rect">
            <a:avLst/>
          </a:prstGeom>
          <a:noFill/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87655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667000"/>
            <a:ext cx="990599" cy="990600"/>
          </a:xfrm>
          <a:prstGeom prst="rect">
            <a:avLst/>
          </a:prstGeom>
          <a:noFill/>
        </p:spPr>
      </p:pic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87655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334000"/>
            <a:ext cx="990599" cy="990600"/>
          </a:xfrm>
          <a:prstGeom prst="rect">
            <a:avLst/>
          </a:prstGeom>
          <a:noFill/>
        </p:spPr>
      </p:pic>
      <p:pic>
        <p:nvPicPr>
          <p:cNvPr id="102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334000"/>
            <a:ext cx="990599" cy="990600"/>
          </a:xfrm>
          <a:prstGeom prst="rect">
            <a:avLst/>
          </a:prstGeom>
          <a:noFill/>
        </p:spPr>
      </p:pic>
      <p:pic>
        <p:nvPicPr>
          <p:cNvPr id="105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4419600"/>
            <a:ext cx="990599" cy="990600"/>
          </a:xfrm>
          <a:prstGeom prst="rect">
            <a:avLst/>
          </a:prstGeom>
          <a:noFill/>
        </p:spPr>
      </p:pic>
      <p:pic>
        <p:nvPicPr>
          <p:cNvPr id="107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419600"/>
            <a:ext cx="990599" cy="990600"/>
          </a:xfrm>
          <a:prstGeom prst="rect">
            <a:avLst/>
          </a:prstGeom>
          <a:noFill/>
        </p:spPr>
      </p:pic>
      <p:pic>
        <p:nvPicPr>
          <p:cNvPr id="109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419600"/>
            <a:ext cx="990599" cy="990600"/>
          </a:xfrm>
          <a:prstGeom prst="rect">
            <a:avLst/>
          </a:prstGeom>
          <a:noFill/>
        </p:spPr>
      </p:pic>
      <p:pic>
        <p:nvPicPr>
          <p:cNvPr id="113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505200"/>
            <a:ext cx="990599" cy="990600"/>
          </a:xfrm>
          <a:prstGeom prst="rect">
            <a:avLst/>
          </a:prstGeom>
          <a:noFill/>
        </p:spPr>
      </p:pic>
      <p:pic>
        <p:nvPicPr>
          <p:cNvPr id="115" name="Picture 4" descr="Brick Wall 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505200"/>
            <a:ext cx="990599" cy="990600"/>
          </a:xfrm>
          <a:prstGeom prst="rect">
            <a:avLst/>
          </a:prstGeom>
          <a:noFill/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77000" y="38100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3400" y="52578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24000" y="52578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93963" y="52578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752600"/>
            <a:ext cx="48136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371600"/>
            <a:ext cx="1981200" cy="12752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0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43600" y="47244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34200" y="47244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24800" y="47244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00800" y="56388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91400" y="56388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TextBox 144"/>
          <p:cNvSpPr txBox="1"/>
          <p:nvPr/>
        </p:nvSpPr>
        <p:spPr bwMode="auto">
          <a:xfrm>
            <a:off x="3352800" y="2743200"/>
            <a:ext cx="2133600" cy="2657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Instead of creating additional costly brick and mortar RDCs, USDA can now roll out a virtual RDC to any university in the country</a:t>
            </a:r>
          </a:p>
        </p:txBody>
      </p:sp>
      <p:pic>
        <p:nvPicPr>
          <p:cNvPr id="114" name="Picture 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67600" y="38100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lowchart: Process 36"/>
          <p:cNvSpPr/>
          <p:nvPr/>
        </p:nvSpPr>
        <p:spPr bwMode="auto">
          <a:xfrm>
            <a:off x="228600" y="1524000"/>
            <a:ext cx="2743200" cy="838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  <a:ea typeface="ＭＳ Ｐゴシック" pitchFamily="-32" charset="-128"/>
              </a:rPr>
              <a:t>Geographically dispersed researchers travel to secure RDCs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38" name="Flowchart: Process 37"/>
          <p:cNvSpPr/>
          <p:nvPr/>
        </p:nvSpPr>
        <p:spPr bwMode="auto">
          <a:xfrm>
            <a:off x="3200400" y="5486400"/>
            <a:ext cx="2743200" cy="838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  <a:ea typeface="ＭＳ Ｐゴシック" pitchFamily="-32" charset="-128"/>
              </a:rPr>
              <a:t>Thin client terminals are installed in secure locations at researchers’ universities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578600"/>
            <a:ext cx="7353300" cy="304800"/>
          </a:xfrm>
        </p:spPr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-0.10955 0.2816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-0.00121 0.2816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-0.16788 0.414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-0.05955 0.414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0.04879 0.414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-0.00955 0.5479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4624E-7 L -0.11788 0.5479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What is the enclave	?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idx="4294967295"/>
          </p:nvPr>
        </p:nvSpPr>
        <p:spPr>
          <a:xfrm>
            <a:off x="0" y="1495425"/>
            <a:ext cx="83820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j-lt"/>
                <a:cs typeface="Arial" pitchFamily="34" charset="0"/>
              </a:rPr>
              <a:t>The Enclave is an environment that allows for secure remote access to confidential </a:t>
            </a:r>
            <a:r>
              <a:rPr lang="en-US" dirty="0" err="1" smtClean="0">
                <a:latin typeface="+mj-lt"/>
                <a:cs typeface="Arial" pitchFamily="34" charset="0"/>
              </a:rPr>
              <a:t>microdata</a:t>
            </a:r>
            <a:r>
              <a:rPr lang="en-US" dirty="0" smtClean="0">
                <a:latin typeface="+mj-lt"/>
                <a:cs typeface="Arial" pitchFamily="34" charset="0"/>
              </a:rPr>
              <a:t>. </a:t>
            </a:r>
            <a:endParaRPr lang="en-US" dirty="0">
              <a:latin typeface="+mj-lt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89884" y="2437444"/>
            <a:ext cx="5791200" cy="2895600"/>
            <a:chOff x="457200" y="1143000"/>
            <a:chExt cx="8534400" cy="4552950"/>
          </a:xfrm>
        </p:grpSpPr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9475" y="3438525"/>
              <a:ext cx="1304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" descr="MCj04352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143000"/>
              <a:ext cx="1617663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124200"/>
              <a:ext cx="142875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 descr="MCj042475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41900" y="1143000"/>
              <a:ext cx="1282700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 descr="MCj0426060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1654175"/>
              <a:ext cx="1676400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72275" y="4324350"/>
              <a:ext cx="8477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400" y="4333875"/>
              <a:ext cx="12192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0800" y="1809750"/>
              <a:ext cx="236220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6" descr="MCj0426060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2286000"/>
              <a:ext cx="1676400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7" descr="MCj0426060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3070225"/>
              <a:ext cx="1676400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8" descr="MCj0426060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0" y="3733800"/>
              <a:ext cx="1676400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>
              <a:off x="1981200" y="2362200"/>
              <a:ext cx="990600" cy="304800"/>
            </a:xfrm>
            <a:prstGeom prst="leftRight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auto">
            <a:xfrm>
              <a:off x="4419600" y="2362200"/>
              <a:ext cx="990600" cy="304800"/>
            </a:xfrm>
            <a:prstGeom prst="leftRight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auto">
            <a:xfrm>
              <a:off x="6096000" y="2362200"/>
              <a:ext cx="990600" cy="304800"/>
            </a:xfrm>
            <a:prstGeom prst="leftRight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39" name="Picture 1" descr="C:\Users\admin\Desktop\SPSSlogo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72200" y="5029200"/>
              <a:ext cx="666750" cy="666750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 bwMode="auto">
          <a:xfrm>
            <a:off x="500430" y="5333044"/>
            <a:ext cx="8001000" cy="10541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+mj-lt"/>
                <a:ea typeface="+mn-ea"/>
                <a:cs typeface="Arial" pitchFamily="34" charset="0"/>
              </a:rPr>
              <a:t>Through the use of a secure terminal session, researchers </a:t>
            </a:r>
            <a:r>
              <a:rPr lang="en-US" sz="2000" dirty="0" smtClean="0">
                <a:latin typeface="+mj-lt"/>
                <a:ea typeface="+mn-ea"/>
                <a:cs typeface="Arial" pitchFamily="34" charset="0"/>
              </a:rPr>
              <a:t>analyze </a:t>
            </a:r>
            <a:r>
              <a:rPr lang="en-US" sz="2000" dirty="0">
                <a:latin typeface="+mj-lt"/>
                <a:ea typeface="+mn-ea"/>
                <a:cs typeface="Arial" pitchFamily="34" charset="0"/>
              </a:rPr>
              <a:t>sensitive data </a:t>
            </a:r>
            <a:r>
              <a:rPr lang="en-US" sz="2000" dirty="0" smtClean="0">
                <a:latin typeface="+mj-lt"/>
                <a:ea typeface="+mn-ea"/>
                <a:cs typeface="Arial" pitchFamily="34" charset="0"/>
              </a:rPr>
              <a:t>in a convenient and cost-effective manner without the data </a:t>
            </a:r>
            <a:r>
              <a:rPr lang="en-US" sz="2000" dirty="0">
                <a:latin typeface="+mj-lt"/>
                <a:ea typeface="+mn-ea"/>
                <a:cs typeface="Arial" pitchFamily="34" charset="0"/>
              </a:rPr>
              <a:t>ever leaving the </a:t>
            </a:r>
            <a:r>
              <a:rPr lang="en-US" sz="2000" dirty="0" smtClean="0">
                <a:latin typeface="+mj-lt"/>
                <a:ea typeface="+mn-ea"/>
                <a:cs typeface="Arial" pitchFamily="34" charset="0"/>
              </a:rPr>
              <a:t>FISMA compliant secure data center.</a:t>
            </a:r>
            <a:endParaRPr lang="en-US" sz="2000" dirty="0"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1881186"/>
            <a:ext cx="1166813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0312"/>
            <a:ext cx="942975" cy="1095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64781743"/>
              </p:ext>
            </p:extLst>
          </p:nvPr>
        </p:nvGraphicFramePr>
        <p:xfrm>
          <a:off x="457200" y="15240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</a:t>
            </a:r>
            <a:r>
              <a:rPr lang="en-US" dirty="0" smtClean="0"/>
              <a:t>do users a</a:t>
            </a:r>
            <a:r>
              <a:rPr lang="en-US" sz="3200" dirty="0" smtClean="0"/>
              <a:t>ccess data?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77512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1143000" cy="44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69114"/>
            <a:ext cx="1143000" cy="44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12"/>
          <a:stretch>
            <a:fillRect/>
          </a:stretch>
        </p:blipFill>
        <p:spPr>
          <a:xfrm>
            <a:off x="3962400" y="2697957"/>
            <a:ext cx="1128712" cy="8134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47887"/>
            <a:ext cx="1143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functionality is available in the enclave?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Statistical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SAS, </a:t>
            </a:r>
            <a:r>
              <a:rPr lang="en-US" dirty="0" err="1" smtClean="0"/>
              <a:t>Stata</a:t>
            </a:r>
            <a:r>
              <a:rPr lang="en-US" dirty="0" smtClean="0"/>
              <a:t>, SPSS, R, </a:t>
            </a:r>
            <a:r>
              <a:rPr lang="en-US" dirty="0" err="1" smtClean="0"/>
              <a:t>Matlab</a:t>
            </a:r>
            <a:r>
              <a:rPr lang="en-US" dirty="0"/>
              <a:t>, GAMS, </a:t>
            </a:r>
            <a:r>
              <a:rPr lang="en-US" dirty="0" err="1"/>
              <a:t>LimDep</a:t>
            </a:r>
            <a:r>
              <a:rPr lang="en-US" dirty="0"/>
              <a:t> / </a:t>
            </a:r>
            <a:r>
              <a:rPr lang="en-US" dirty="0" err="1" smtClean="0"/>
              <a:t>Nlogit</a:t>
            </a:r>
            <a:r>
              <a:rPr lang="en-US" dirty="0" smtClean="0"/>
              <a:t>, LISREL &amp; more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Databases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SQL, MySQL, </a:t>
            </a:r>
            <a:r>
              <a:rPr lang="en-US" dirty="0" err="1" smtClean="0"/>
              <a:t>BaseX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Productivity Software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MS Office, Code Editors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Development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Python, Perl, C++, Java</a:t>
            </a:r>
          </a:p>
          <a:p>
            <a:endParaRPr lang="en-US" dirty="0"/>
          </a:p>
          <a:p>
            <a:r>
              <a:rPr lang="en-US" dirty="0" smtClean="0"/>
              <a:t>We are constantly expanding our offering to accommodate user needs.</a:t>
            </a:r>
          </a:p>
        </p:txBody>
      </p:sp>
    </p:spTree>
    <p:extLst>
      <p:ext uri="{BB962C8B-B14F-4D97-AF65-F5344CB8AC3E}">
        <p14:creationId xmlns:p14="http://schemas.microsoft.com/office/powerpoint/2010/main" val="42858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Streaming applications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24939" r="54367" b="23214"/>
          <a:stretch/>
        </p:blipFill>
        <p:spPr bwMode="auto">
          <a:xfrm>
            <a:off x="42862" y="1524000"/>
            <a:ext cx="3886200" cy="505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9" t="37305" r="16094" b="23534"/>
          <a:stretch/>
        </p:blipFill>
        <p:spPr bwMode="auto">
          <a:xfrm>
            <a:off x="4105275" y="2751817"/>
            <a:ext cx="4791076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 flipH="1">
            <a:off x="1828800" y="4191000"/>
            <a:ext cx="2276475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9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dirty="0">
                <a:cs typeface="ＭＳ Ｐゴシック"/>
              </a:rPr>
              <a:t>D</a:t>
            </a:r>
            <a:r>
              <a:rPr lang="en-US" dirty="0" smtClean="0">
                <a:cs typeface="ＭＳ Ｐゴシック"/>
              </a:rPr>
              <a:t>evelop data access </a:t>
            </a:r>
            <a:r>
              <a:rPr lang="en-US" dirty="0">
                <a:cs typeface="ＭＳ Ｐゴシック"/>
              </a:rPr>
              <a:t>methods that achieve the often conflicting goals of: </a:t>
            </a:r>
            <a:endParaRPr lang="en-US" dirty="0" smtClean="0">
              <a:cs typeface="ＭＳ Ｐゴシック"/>
            </a:endParaRPr>
          </a:p>
          <a:p>
            <a:pPr marL="0" indent="0">
              <a:buNone/>
            </a:pPr>
            <a:r>
              <a:rPr lang="en-US" dirty="0" smtClean="0">
                <a:cs typeface="ＭＳ Ｐゴシック"/>
              </a:rPr>
              <a:t>	- Data confidentiality</a:t>
            </a:r>
          </a:p>
          <a:p>
            <a:pPr marL="0" indent="0">
              <a:buNone/>
            </a:pPr>
            <a:r>
              <a:rPr lang="en-US" dirty="0">
                <a:cs typeface="ＭＳ Ｐゴシック"/>
              </a:rPr>
              <a:t>	</a:t>
            </a:r>
            <a:r>
              <a:rPr lang="en-US" dirty="0" smtClean="0">
                <a:cs typeface="ＭＳ Ｐゴシック"/>
              </a:rPr>
              <a:t>- Protecting privacy</a:t>
            </a:r>
          </a:p>
          <a:p>
            <a:pPr marL="0" indent="0">
              <a:buNone/>
            </a:pPr>
            <a:r>
              <a:rPr lang="en-US" dirty="0" smtClean="0">
                <a:cs typeface="ＭＳ Ｐゴシック"/>
              </a:rPr>
              <a:t>	- Maintaining </a:t>
            </a:r>
            <a:r>
              <a:rPr lang="en-US" dirty="0">
                <a:cs typeface="ＭＳ Ｐゴシック"/>
              </a:rPr>
              <a:t>data quality, and </a:t>
            </a:r>
            <a:endParaRPr lang="en-US" dirty="0" smtClean="0">
              <a:cs typeface="ＭＳ Ｐゴシック"/>
            </a:endParaRPr>
          </a:p>
          <a:p>
            <a:pPr marL="0" indent="0">
              <a:buNone/>
            </a:pPr>
            <a:r>
              <a:rPr lang="en-US" dirty="0" smtClean="0">
                <a:cs typeface="ＭＳ Ｐゴシック"/>
              </a:rPr>
              <a:t>	- Making </a:t>
            </a:r>
            <a:r>
              <a:rPr lang="en-US" dirty="0">
                <a:cs typeface="ＭＳ Ｐゴシック"/>
              </a:rPr>
              <a:t>data accessible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/>
              </a:rPr>
              <a:t>The challenge </a:t>
            </a:r>
            <a:r>
              <a:rPr lang="en-US" dirty="0">
                <a:cs typeface="ＭＳ Ｐゴシック"/>
              </a:rPr>
              <a:t>b</a:t>
            </a:r>
            <a:r>
              <a:rPr lang="en-US" dirty="0" smtClean="0">
                <a:cs typeface="ＭＳ Ｐゴシック"/>
              </a:rPr>
              <a:t>efore </a:t>
            </a:r>
            <a:r>
              <a:rPr lang="en-US" dirty="0">
                <a:cs typeface="ＭＳ Ｐゴシック"/>
              </a:rPr>
              <a:t>u</a:t>
            </a:r>
            <a:r>
              <a:rPr lang="en-US" dirty="0" smtClean="0">
                <a:cs typeface="ＭＳ Ｐゴシック"/>
              </a:rPr>
              <a:t>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Wolfram Data Summit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Font typeface="Arial" pitchFamily="34" charset="0"/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  <a:cs typeface="ＭＳ Ｐゴシック" charset="0"/>
              </a:defRPr>
            </a:lvl1pPr>
            <a:lvl2pPr marL="6397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6666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Font typeface="Arial" pitchFamily="34" charset="0"/>
              <a:buChar char="–"/>
              <a:defRPr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rgbClr val="666666"/>
                </a:solidFill>
                <a:latin typeface="+mn-lt"/>
                <a:ea typeface="+mn-ea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Data Linking is greatly </a:t>
            </a:r>
            <a:r>
              <a:rPr lang="en-US" dirty="0" smtClean="0">
                <a:solidFill>
                  <a:schemeClr val="tx1"/>
                </a:solidFill>
              </a:rPr>
              <a:t>facilitated via enclave access, e.g., by providing secure access </a:t>
            </a:r>
            <a:r>
              <a:rPr lang="en-US" dirty="0">
                <a:solidFill>
                  <a:schemeClr val="tx1"/>
                </a:solidFill>
              </a:rPr>
              <a:t>to patient and </a:t>
            </a:r>
            <a:r>
              <a:rPr lang="en-US" dirty="0" smtClean="0">
                <a:solidFill>
                  <a:schemeClr val="tx1"/>
                </a:solidFill>
              </a:rPr>
              <a:t>claim identifiers: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Approved data users can independently link datasets. 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Approved </a:t>
            </a:r>
            <a:r>
              <a:rPr lang="en-US" dirty="0">
                <a:solidFill>
                  <a:schemeClr val="tx1"/>
                </a:solidFill>
              </a:rPr>
              <a:t>data users upload data to which they have been granted access and restrictions can be put in place to prevent inappropriate file sharing.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Enclave staff can assist approved data users in data linking. 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operation of an Enclave requires statisticians to be on staff who can assist with more complex linking algorithms.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676400" y="4419600"/>
            <a:ext cx="3429000" cy="1524000"/>
          </a:xfrm>
          <a:prstGeom prst="rightArrow">
            <a:avLst/>
          </a:prstGeom>
          <a:solidFill>
            <a:srgbClr val="717074"/>
          </a:solidFill>
          <a:ln w="25400" cap="flat" cmpd="sng" algn="ctr">
            <a:solidFill>
              <a:srgbClr val="717074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32" charset="-128"/>
                <a:cs typeface="+mn-cs"/>
              </a:rPr>
              <a:t>Efficient Access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34000" y="3048000"/>
            <a:ext cx="3124200" cy="3057525"/>
          </a:xfrm>
          <a:prstGeom prst="rect">
            <a:avLst/>
          </a:prstGeom>
          <a:solidFill>
            <a:srgbClr val="F3901D"/>
          </a:solidFill>
          <a:ln w="25400" cap="flat" cmpd="sng" algn="ctr">
            <a:solidFill>
              <a:srgbClr val="F3901D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-32" charset="-128"/>
                <a:cs typeface="+mn-cs"/>
              </a:rPr>
              <a:t>Less time spent waiting for analyses to complete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-32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-32" charset="-128"/>
                <a:cs typeface="+mn-cs"/>
              </a:rPr>
              <a:t>More time available for interpretation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-32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ＭＳ Ｐゴシック" pitchFamily="-32" charset="-128"/>
                <a:cs typeface="+mn-cs"/>
              </a:rPr>
              <a:t>Increased publication quality and volume potential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Font typeface="Arial" pitchFamily="34" charset="0"/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  <a:cs typeface="ＭＳ Ｐゴシック" charset="0"/>
              </a:defRPr>
            </a:lvl1pPr>
            <a:lvl2pPr marL="6397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666666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Font typeface="Arial" pitchFamily="34" charset="0"/>
              <a:buChar char="–"/>
              <a:defRPr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rgbClr val="666666"/>
                </a:solidFill>
                <a:latin typeface="+mn-lt"/>
                <a:ea typeface="+mn-ea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6666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Data Queries Run on Advanced Computational Engines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3901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As the size and complexity of the data grows, a straightforward virtual desktop infrastructure can become inefficient.  Advanced data engines are necessary to provide adequate functionality:</a:t>
            </a:r>
          </a:p>
          <a:p>
            <a:pPr marL="639763" marR="0" lvl="1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Parallel Processing</a:t>
            </a:r>
          </a:p>
          <a:p>
            <a:pPr marL="639763" marR="0" lvl="1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Advanced Databases</a:t>
            </a:r>
          </a:p>
          <a:p>
            <a:pPr marL="639763" marR="0" lvl="1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Tabulation Engines</a:t>
            </a:r>
          </a:p>
          <a:p>
            <a:pPr marL="639763" marR="0" lvl="1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</a:rPr>
              <a:t>Extraction Tools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53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parallel </a:t>
            </a:r>
            <a:r>
              <a:rPr lang="en-US" dirty="0"/>
              <a:t>p</a:t>
            </a:r>
            <a:r>
              <a:rPr lang="en-US" dirty="0" smtClean="0"/>
              <a:t>rocessing (MPP) solutions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399"/>
            <a:ext cx="58483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MPP solutions for big data communities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9525"/>
            <a:ext cx="79248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Timothy  Mulcahy, NORC Data Enclave Program Director</a:t>
            </a:r>
          </a:p>
          <a:p>
            <a:r>
              <a:rPr lang="en-US" dirty="0" smtClean="0"/>
              <a:t>(301) 634-9352</a:t>
            </a:r>
          </a:p>
          <a:p>
            <a:r>
              <a:rPr lang="en-US" dirty="0" smtClean="0"/>
              <a:t>mulcahy-tim@norc.org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35814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Sponsors</a:t>
            </a:r>
            <a:r>
              <a:rPr lang="en-US" b="1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National Institute of Standards and </a:t>
            </a:r>
            <a:r>
              <a:rPr lang="en-US" sz="1800" dirty="0" smtClean="0">
                <a:solidFill>
                  <a:schemeClr val="bg1"/>
                </a:solidFill>
              </a:rPr>
              <a:t>Technology; Centers </a:t>
            </a:r>
            <a:r>
              <a:rPr lang="en-US" sz="1800" dirty="0">
                <a:solidFill>
                  <a:schemeClr val="bg1"/>
                </a:solidFill>
              </a:rPr>
              <a:t>for Medicare and Medicaid </a:t>
            </a:r>
            <a:r>
              <a:rPr lang="en-US" sz="1800" dirty="0" smtClean="0">
                <a:solidFill>
                  <a:schemeClr val="bg1"/>
                </a:solidFill>
              </a:rPr>
              <a:t>Services; National </a:t>
            </a:r>
            <a:r>
              <a:rPr lang="en-US" sz="1800" dirty="0">
                <a:solidFill>
                  <a:schemeClr val="bg1"/>
                </a:solidFill>
              </a:rPr>
              <a:t>Science </a:t>
            </a:r>
            <a:r>
              <a:rPr lang="en-US" sz="1800" dirty="0" smtClean="0">
                <a:solidFill>
                  <a:schemeClr val="bg1"/>
                </a:solidFill>
              </a:rPr>
              <a:t>Foundation; Kauffman Foundation; National </a:t>
            </a:r>
            <a:r>
              <a:rPr lang="en-US" sz="1800" dirty="0">
                <a:solidFill>
                  <a:schemeClr val="bg1"/>
                </a:solidFill>
              </a:rPr>
              <a:t>Agricultural Statistics </a:t>
            </a:r>
            <a:r>
              <a:rPr lang="en-US" sz="1800" dirty="0" smtClean="0">
                <a:solidFill>
                  <a:schemeClr val="bg1"/>
                </a:solidFill>
              </a:rPr>
              <a:t>Service; Economic </a:t>
            </a:r>
            <a:r>
              <a:rPr lang="en-US" sz="1800" dirty="0">
                <a:solidFill>
                  <a:schemeClr val="bg1"/>
                </a:solidFill>
              </a:rPr>
              <a:t>Research </a:t>
            </a:r>
            <a:r>
              <a:rPr lang="en-US" sz="1800" dirty="0" smtClean="0">
                <a:solidFill>
                  <a:schemeClr val="bg1"/>
                </a:solidFill>
              </a:rPr>
              <a:t>Service; Annie </a:t>
            </a:r>
            <a:r>
              <a:rPr lang="en-US" sz="1800" dirty="0">
                <a:solidFill>
                  <a:schemeClr val="bg1"/>
                </a:solidFill>
              </a:rPr>
              <a:t>E. Casey </a:t>
            </a:r>
            <a:r>
              <a:rPr lang="en-US" sz="1800" dirty="0" smtClean="0">
                <a:solidFill>
                  <a:schemeClr val="bg1"/>
                </a:solidFill>
              </a:rPr>
              <a:t>Foundation; Financial </a:t>
            </a:r>
            <a:r>
              <a:rPr lang="en-US" sz="1800" dirty="0">
                <a:solidFill>
                  <a:schemeClr val="bg1"/>
                </a:solidFill>
              </a:rPr>
              <a:t>Crisis Inquiry </a:t>
            </a:r>
            <a:r>
              <a:rPr lang="en-US" sz="1800" dirty="0" smtClean="0">
                <a:solidFill>
                  <a:schemeClr val="bg1"/>
                </a:solidFill>
              </a:rPr>
              <a:t>Commission; National </a:t>
            </a:r>
            <a:r>
              <a:rPr lang="en-US" sz="1800" dirty="0">
                <a:solidFill>
                  <a:schemeClr val="bg1"/>
                </a:solidFill>
              </a:rPr>
              <a:t>Bureau of Economic </a:t>
            </a:r>
            <a:r>
              <a:rPr lang="en-US" sz="1800" dirty="0" smtClean="0">
                <a:solidFill>
                  <a:schemeClr val="bg1"/>
                </a:solidFill>
              </a:rPr>
              <a:t>Research; Private </a:t>
            </a:r>
            <a:r>
              <a:rPr lang="en-US" sz="1800" dirty="0">
                <a:solidFill>
                  <a:schemeClr val="bg1"/>
                </a:solidFill>
              </a:rPr>
              <a:t>Capital Research </a:t>
            </a:r>
            <a:r>
              <a:rPr lang="en-US" sz="1800" dirty="0" smtClean="0">
                <a:solidFill>
                  <a:schemeClr val="bg1"/>
                </a:solidFill>
              </a:rPr>
              <a:t>Institute; Georgetown University; Oregon </a:t>
            </a:r>
            <a:r>
              <a:rPr lang="en-US" sz="1800" dirty="0">
                <a:solidFill>
                  <a:schemeClr val="bg1"/>
                </a:solidFill>
              </a:rPr>
              <a:t>State </a:t>
            </a:r>
            <a:r>
              <a:rPr lang="en-US" sz="1800" dirty="0" smtClean="0">
                <a:solidFill>
                  <a:schemeClr val="bg1"/>
                </a:solidFill>
              </a:rPr>
              <a:t>University; Duke University; </a:t>
            </a:r>
            <a:r>
              <a:rPr lang="en-US" sz="1800" dirty="0" err="1" smtClean="0">
                <a:solidFill>
                  <a:schemeClr val="bg1"/>
                </a:solidFill>
              </a:rPr>
              <a:t>Kresge</a:t>
            </a:r>
            <a:r>
              <a:rPr lang="en-US" sz="1800" dirty="0" smtClean="0">
                <a:solidFill>
                  <a:schemeClr val="bg1"/>
                </a:solidFill>
              </a:rPr>
              <a:t> Foundation, Mellon Foundation, </a:t>
            </a:r>
            <a:r>
              <a:rPr lang="en-US" sz="1800" dirty="0">
                <a:solidFill>
                  <a:schemeClr val="bg1"/>
                </a:solidFill>
              </a:rPr>
              <a:t>and MacArthur </a:t>
            </a:r>
            <a:r>
              <a:rPr lang="en-US" sz="1800" dirty="0" smtClean="0">
                <a:solidFill>
                  <a:schemeClr val="bg1"/>
                </a:solidFill>
              </a:rPr>
              <a:t>Foundation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perceptions need to be revisited and adjusted for accessing sensitive data </a:t>
            </a:r>
          </a:p>
          <a:p>
            <a:r>
              <a:rPr lang="en-US" dirty="0" smtClean="0"/>
              <a:t>Classic dissemination models need to change</a:t>
            </a:r>
          </a:p>
          <a:p>
            <a:r>
              <a:rPr lang="en-US" dirty="0" smtClean="0"/>
              <a:t>No longer pushing out sensitive data (e.g., via CDs and contracts to “trusted researchers”)</a:t>
            </a:r>
          </a:p>
          <a:p>
            <a:r>
              <a:rPr lang="en-US" dirty="0" smtClean="0"/>
              <a:t>Pulling in </a:t>
            </a:r>
            <a:r>
              <a:rPr lang="en-US" dirty="0"/>
              <a:t>trusted researchers </a:t>
            </a:r>
            <a:r>
              <a:rPr lang="en-US" dirty="0" smtClean="0"/>
              <a:t>through safe access nodes to secure systems</a:t>
            </a:r>
          </a:p>
          <a:p>
            <a:r>
              <a:rPr lang="en-US" dirty="0"/>
              <a:t>E</a:t>
            </a:r>
            <a:r>
              <a:rPr lang="en-US" dirty="0" smtClean="0"/>
              <a:t>nsuring safe outputs / statistical disclosure control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Resetting perceptions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</p:spTree>
    <p:extLst>
      <p:ext uri="{BB962C8B-B14F-4D97-AF65-F5344CB8AC3E}">
        <p14:creationId xmlns:p14="http://schemas.microsoft.com/office/powerpoint/2010/main" val="26708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licensing (“trust”)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59401"/>
            <a:ext cx="361950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59401"/>
            <a:ext cx="361950" cy="34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59401"/>
            <a:ext cx="361950" cy="34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59401"/>
            <a:ext cx="361950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70564"/>
            <a:ext cx="36195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78173"/>
            <a:ext cx="361950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59401"/>
            <a:ext cx="361950" cy="342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70564"/>
            <a:ext cx="361950" cy="342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6"/>
          <a:stretch/>
        </p:blipFill>
        <p:spPr bwMode="auto">
          <a:xfrm>
            <a:off x="4114800" y="3675888"/>
            <a:ext cx="1335087" cy="9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52600" y="2767445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49625" y="19050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29200" y="19050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01618" y="24384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52600" y="4491326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49625" y="54864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29200" y="548640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01617" y="4491326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0" y="2952750"/>
            <a:ext cx="36195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8160" y="2817957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969019"/>
            <a:ext cx="361950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96200" y="4834226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2154425"/>
            <a:ext cx="361950" cy="342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72375" y="2019632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37" y="1468625"/>
            <a:ext cx="361950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83237" y="1333832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80" y="1446854"/>
            <a:ext cx="361950" cy="3429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72580" y="1312061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87" y="6230793"/>
            <a:ext cx="361950" cy="342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40387" y="6096000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97" y="5403811"/>
            <a:ext cx="361950" cy="3429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22197" y="5269018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33" y="6283779"/>
            <a:ext cx="361950" cy="3429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89033" y="6148986"/>
            <a:ext cx="68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8646 -0.135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1146 -0.2578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6354 -0.2467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3854 -0.1689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24687 0.118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7187 0.2627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11146 0.2615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8646 0.1199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access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  <p:grpSp>
        <p:nvGrpSpPr>
          <p:cNvPr id="7" name="Group 27"/>
          <p:cNvGrpSpPr/>
          <p:nvPr/>
        </p:nvGrpSpPr>
        <p:grpSpPr>
          <a:xfrm>
            <a:off x="4824095" y="2010889"/>
            <a:ext cx="4213185" cy="3177396"/>
            <a:chOff x="2209800" y="2438401"/>
            <a:chExt cx="3200400" cy="2590800"/>
          </a:xfrm>
        </p:grpSpPr>
        <p:sp>
          <p:nvSpPr>
            <p:cNvPr id="14" name="Rounded Rectangle 13"/>
            <p:cNvSpPr/>
            <p:nvPr/>
          </p:nvSpPr>
          <p:spPr>
            <a:xfrm>
              <a:off x="2209800" y="2438401"/>
              <a:ext cx="3200400" cy="2590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i="1" dirty="0" smtClean="0"/>
            </a:p>
            <a:p>
              <a:pPr algn="ctr"/>
              <a:endParaRPr lang="en-US" b="1" i="1" dirty="0"/>
            </a:p>
            <a:p>
              <a:pPr algn="ctr"/>
              <a:r>
                <a:rPr lang="en-US" b="1" i="1" dirty="0" smtClean="0"/>
                <a:t>Secure Lab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15" name="Group 26"/>
            <p:cNvGrpSpPr/>
            <p:nvPr/>
          </p:nvGrpSpPr>
          <p:grpSpPr>
            <a:xfrm>
              <a:off x="2514600" y="2971800"/>
              <a:ext cx="2438400" cy="762000"/>
              <a:chOff x="2286000" y="2057400"/>
              <a:chExt cx="2667000" cy="762000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2286000" y="2057400"/>
                <a:ext cx="2667000" cy="762000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5400000">
                <a:off x="3473941" y="2441257"/>
                <a:ext cx="381000" cy="0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438400" y="2317297"/>
                <a:ext cx="1143000" cy="29128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Data</a:t>
                </a:r>
                <a:endParaRPr lang="en-US" sz="1200" b="1" dirty="0" smtClean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733800" y="2314479"/>
                <a:ext cx="1143000" cy="29128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Work Area</a:t>
                </a:r>
                <a:endParaRPr lang="en-US" sz="1200" b="1" dirty="0" smtClean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2667002" y="3785475"/>
              <a:ext cx="2614591" cy="1082481"/>
              <a:chOff x="2895600" y="2801644"/>
              <a:chExt cx="2963200" cy="1009619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2895600"/>
                <a:ext cx="914400" cy="40005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8923" y="2895600"/>
                <a:ext cx="604562" cy="28499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r="15693"/>
              <a:stretch/>
            </p:blipFill>
            <p:spPr bwMode="auto">
              <a:xfrm>
                <a:off x="5051217" y="2885281"/>
                <a:ext cx="807583" cy="29531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78727" y="3419193"/>
                <a:ext cx="374073" cy="384472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26601" y="3502203"/>
                <a:ext cx="1103986" cy="3090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r="13656"/>
              <a:stretch/>
            </p:blipFill>
            <p:spPr bwMode="auto">
              <a:xfrm>
                <a:off x="4571984" y="2801644"/>
                <a:ext cx="532663" cy="587960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6559" y="2148989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2680327"/>
            <a:ext cx="1290828" cy="20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6558" y="2834789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5003" y="349072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6559" y="417652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6560" y="4862320"/>
            <a:ext cx="554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 bwMode="auto">
          <a:xfrm>
            <a:off x="119719" y="1219200"/>
            <a:ext cx="7881802" cy="11127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  <a:spcBef>
                <a:spcPct val="20000"/>
              </a:spcBef>
              <a:buClr>
                <a:srgbClr val="F3901D"/>
              </a:buClr>
            </a:pPr>
            <a:endParaRPr lang="en-US" sz="2800" dirty="0" smtClean="0">
              <a:solidFill>
                <a:srgbClr val="6666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lnSpc>
                <a:spcPts val="2500"/>
              </a:lnSpc>
              <a:spcBef>
                <a:spcPct val="20000"/>
              </a:spcBef>
              <a:buClr>
                <a:srgbClr val="F3901D"/>
              </a:buClr>
            </a:pPr>
            <a:r>
              <a:rPr lang="en-US" sz="2800" dirty="0" smtClean="0">
                <a:solidFill>
                  <a:srgbClr val="666666"/>
                </a:solidFill>
                <a:latin typeface="+mn-lt"/>
                <a:ea typeface="+mn-ea"/>
                <a:cs typeface="ＭＳ Ｐゴシック" charset="0"/>
              </a:rPr>
              <a:t>Pull in safe people to safe setting</a:t>
            </a:r>
            <a:endParaRPr lang="en-US" sz="2800" dirty="0">
              <a:solidFill>
                <a:srgbClr val="6666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lnSpc>
                <a:spcPts val="2500"/>
              </a:lnSpc>
            </a:pPr>
            <a:endParaRPr lang="en-US" sz="1800" b="1" dirty="0" smtClean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49" y="4703858"/>
            <a:ext cx="1209505" cy="4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 rot="5400000">
            <a:off x="4078677" y="5062000"/>
            <a:ext cx="2055962" cy="587579"/>
          </a:xfrm>
          <a:prstGeom prst="rightArrow">
            <a:avLst>
              <a:gd name="adj1" fmla="val 50000"/>
              <a:gd name="adj2" fmla="val 5681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Exports/Output</a:t>
            </a:r>
            <a:endParaRPr lang="en-US" sz="1200" b="1" i="1" dirty="0"/>
          </a:p>
        </p:txBody>
      </p:sp>
      <p:sp>
        <p:nvSpPr>
          <p:cNvPr id="31" name="Right Arrow 30"/>
          <p:cNvSpPr/>
          <p:nvPr/>
        </p:nvSpPr>
        <p:spPr>
          <a:xfrm rot="16200000">
            <a:off x="7671898" y="5070439"/>
            <a:ext cx="2055963" cy="601884"/>
          </a:xfrm>
          <a:prstGeom prst="rightArrow">
            <a:avLst>
              <a:gd name="adj1" fmla="val 50000"/>
              <a:gd name="adj2" fmla="val 5681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Imports/Input</a:t>
            </a:r>
            <a:endParaRPr lang="en-US" sz="1200" b="1" i="1" dirty="0"/>
          </a:p>
        </p:txBody>
      </p:sp>
      <p:sp>
        <p:nvSpPr>
          <p:cNvPr id="33" name="Rounded Rectangle 32"/>
          <p:cNvSpPr/>
          <p:nvPr/>
        </p:nvSpPr>
        <p:spPr>
          <a:xfrm rot="5400000">
            <a:off x="6582071" y="4030263"/>
            <a:ext cx="511447" cy="2858026"/>
          </a:xfrm>
          <a:prstGeom prst="roundRect">
            <a:avLst>
              <a:gd name="adj" fmla="val 2480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Disclosure  Review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5400000">
            <a:off x="6570237" y="4545211"/>
            <a:ext cx="668770" cy="300834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Online transfer site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3902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827E-7 L 0.1658 0.22525 L 0.45087 0.0485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12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2.77521E-6 L 0.16424 0.12534 L 0.44705 0.027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62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-6.38298E-7 L 0.1658 0.02983 L 0.45087 0.0062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4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38889E-6 1.86864E-6 L 0.1658 -0.07008 L 0.45087 -0.0152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35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4.37558E-6 L 0.1658 -0.16999 L 0.45087 -0.0370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 data producer/provider </a:t>
            </a:r>
            <a:r>
              <a:rPr lang="en-US" dirty="0"/>
              <a:t>that seeks to </a:t>
            </a:r>
            <a:r>
              <a:rPr lang="en-US" dirty="0" smtClean="0"/>
              <a:t>extend access to confidential data must:</a:t>
            </a:r>
          </a:p>
          <a:p>
            <a:pPr marL="514350" indent="-514350">
              <a:buAutoNum type="arabicPeriod"/>
            </a:pPr>
            <a:r>
              <a:rPr lang="en-US" dirty="0" smtClean="0"/>
              <a:t>Clearly define goals &amp; objectives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desired </a:t>
            </a:r>
            <a:r>
              <a:rPr lang="en-US" dirty="0"/>
              <a:t>audience for data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Determine risk tolerance vs. data utility vs. </a:t>
            </a:r>
            <a:r>
              <a:rPr lang="en-US" dirty="0"/>
              <a:t>r</a:t>
            </a:r>
            <a:r>
              <a:rPr lang="en-US" dirty="0" smtClean="0"/>
              <a:t>esearcher convenience</a:t>
            </a:r>
            <a:endParaRPr lang="en-US" i="1" dirty="0" smtClean="0"/>
          </a:p>
          <a:p>
            <a:pPr marL="0" indent="0" algn="ctr">
              <a:buNone/>
            </a:pPr>
            <a:endParaRPr lang="en-US" sz="2000" i="1" dirty="0" smtClean="0"/>
          </a:p>
          <a:p>
            <a:pPr marL="0" indent="0" algn="ctr">
              <a:buNone/>
            </a:pPr>
            <a:r>
              <a:rPr lang="en-US" sz="2000" i="1" dirty="0" smtClean="0"/>
              <a:t>*In </a:t>
            </a:r>
            <a:r>
              <a:rPr lang="en-US" sz="2000" i="1" dirty="0"/>
              <a:t>practice this means </a:t>
            </a:r>
            <a:r>
              <a:rPr lang="en-US" sz="2000" i="1" dirty="0" smtClean="0"/>
              <a:t>weighing the balance/</a:t>
            </a:r>
            <a:r>
              <a:rPr lang="en-US" sz="2000" i="1" dirty="0"/>
              <a:t> tradeoff</a:t>
            </a:r>
            <a:r>
              <a:rPr lang="en-US" sz="2000" i="1" dirty="0" smtClean="0"/>
              <a:t> between disclosure risk, analytic utility, and researcher convenience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</a:t>
            </a:r>
            <a:r>
              <a:rPr lang="en-US" dirty="0"/>
              <a:t>s</a:t>
            </a:r>
            <a:r>
              <a:rPr lang="en-US" dirty="0" smtClean="0"/>
              <a:t>tep…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</p:spTree>
    <p:extLst>
      <p:ext uri="{BB962C8B-B14F-4D97-AF65-F5344CB8AC3E}">
        <p14:creationId xmlns:p14="http://schemas.microsoft.com/office/powerpoint/2010/main" val="24900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Identify, modify, or develop the most appropriate data access modality among the wide continuum of available options</a:t>
            </a:r>
          </a:p>
          <a:p>
            <a:endParaRPr lang="en-US" sz="2400" dirty="0" smtClean="0"/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	Licensing </a:t>
            </a:r>
            <a:r>
              <a:rPr lang="en-US" sz="2400" dirty="0"/>
              <a:t>and distribution of </a:t>
            </a:r>
            <a:r>
              <a:rPr lang="en-US" sz="2400" dirty="0" smtClean="0"/>
              <a:t>data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	Public use </a:t>
            </a:r>
            <a:r>
              <a:rPr lang="en-US" sz="2400" dirty="0"/>
              <a:t>f</a:t>
            </a:r>
            <a:r>
              <a:rPr lang="en-US" sz="2400" dirty="0" smtClean="0"/>
              <a:t>iles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	Buffered </a:t>
            </a:r>
            <a:r>
              <a:rPr lang="en-US" sz="2400" dirty="0"/>
              <a:t>remote access (data </a:t>
            </a:r>
            <a:r>
              <a:rPr lang="en-US" sz="2400" dirty="0" smtClean="0"/>
              <a:t>extracts, cubes/tables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	Remote </a:t>
            </a:r>
            <a:r>
              <a:rPr lang="en-US" sz="2400" dirty="0"/>
              <a:t>query execution/ tabulation engines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	Research data </a:t>
            </a:r>
            <a:r>
              <a:rPr lang="en-US" sz="2400" dirty="0"/>
              <a:t>c</a:t>
            </a:r>
            <a:r>
              <a:rPr lang="en-US" sz="2400" dirty="0" smtClean="0"/>
              <a:t>enters</a:t>
            </a:r>
            <a:endParaRPr lang="en-US" sz="2400" dirty="0"/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	Data </a:t>
            </a:r>
            <a:r>
              <a:rPr lang="en-US" sz="2400" dirty="0"/>
              <a:t>enclaves </a:t>
            </a:r>
            <a:r>
              <a:rPr lang="en-US" sz="2400" dirty="0" smtClean="0"/>
              <a:t>/ virtual </a:t>
            </a:r>
            <a:r>
              <a:rPr lang="en-US" sz="2400" dirty="0"/>
              <a:t>data </a:t>
            </a:r>
            <a:r>
              <a:rPr lang="en-US" sz="2400" dirty="0" smtClean="0"/>
              <a:t>centers 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</a:t>
            </a:r>
            <a:r>
              <a:rPr lang="en-US" dirty="0"/>
              <a:t>s</a:t>
            </a:r>
            <a:r>
              <a:rPr lang="en-US" dirty="0" smtClean="0"/>
              <a:t>tep…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</p:spTree>
    <p:extLst>
      <p:ext uri="{BB962C8B-B14F-4D97-AF65-F5344CB8AC3E}">
        <p14:creationId xmlns:p14="http://schemas.microsoft.com/office/powerpoint/2010/main" val="39974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primary risk factor of data access is disclosure</a:t>
            </a:r>
          </a:p>
          <a:p>
            <a:pPr lvl="1"/>
            <a:r>
              <a:rPr lang="en-US" sz="2000" dirty="0" smtClean="0"/>
              <a:t>Individual information must be handled very carefully</a:t>
            </a:r>
          </a:p>
          <a:p>
            <a:r>
              <a:rPr lang="en-US" sz="2400" dirty="0" smtClean="0"/>
              <a:t>The concept of risk-utility tradeoff has been widely cited to explain decision making processes</a:t>
            </a:r>
          </a:p>
          <a:p>
            <a:r>
              <a:rPr lang="en-US" sz="2400" dirty="0" smtClean="0"/>
              <a:t>In the context of data access, there is a tradeoff between disclosure risk and data analytic utility</a:t>
            </a:r>
          </a:p>
          <a:p>
            <a:pPr lvl="1"/>
            <a:r>
              <a:rPr lang="en-US" sz="2000" dirty="0" smtClean="0"/>
              <a:t>As additional measures are introduced to protect data confidentiality, data analytic utility will be reduced</a:t>
            </a:r>
          </a:p>
          <a:p>
            <a:pPr lvl="1"/>
            <a:r>
              <a:rPr lang="en-US" sz="2000" dirty="0" smtClean="0"/>
              <a:t>In other words, </a:t>
            </a:r>
            <a:r>
              <a:rPr lang="en-US" sz="2000" b="1" dirty="0" smtClean="0"/>
              <a:t>the lower the risk, the lower the utility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Risk-utility </a:t>
            </a:r>
            <a:r>
              <a:rPr lang="en-US" dirty="0"/>
              <a:t>t</a:t>
            </a:r>
            <a:r>
              <a:rPr lang="en-US" dirty="0" smtClean="0"/>
              <a:t>radeoff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Wolfram Data Summit 2012</a:t>
            </a:r>
          </a:p>
        </p:txBody>
      </p:sp>
    </p:spTree>
    <p:extLst>
      <p:ext uri="{BB962C8B-B14F-4D97-AF65-F5344CB8AC3E}">
        <p14:creationId xmlns:p14="http://schemas.microsoft.com/office/powerpoint/2010/main" val="2249714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use </a:t>
            </a:r>
            <a:r>
              <a:rPr lang="en-US" dirty="0"/>
              <a:t>d</a:t>
            </a:r>
            <a:r>
              <a:rPr lang="en-US" dirty="0" smtClean="0"/>
              <a:t>atasets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Wolfram Data Summit 2012</a:t>
            </a:r>
          </a:p>
          <a:p>
            <a:pPr algn="ctr"/>
            <a:r>
              <a:rPr lang="en-US" dirty="0" err="1" smtClean="0"/>
              <a:t>ess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524000"/>
            <a:ext cx="804672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Documents and Settings\mulcahy-tim\Desktop\TEMP-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4419600"/>
            <a:ext cx="8229600" cy="14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NORC Color Scheme">
      <a:dk1>
        <a:srgbClr val="404040"/>
      </a:dk1>
      <a:lt1>
        <a:srgbClr val="FFFFFF"/>
      </a:lt1>
      <a:dk2>
        <a:srgbClr val="404040"/>
      </a:dk2>
      <a:lt2>
        <a:srgbClr val="CCCCCC"/>
      </a:lt2>
      <a:accent1>
        <a:srgbClr val="717074"/>
      </a:accent1>
      <a:accent2>
        <a:srgbClr val="70A489"/>
      </a:accent2>
      <a:accent3>
        <a:srgbClr val="5C7F92"/>
      </a:accent3>
      <a:accent4>
        <a:srgbClr val="C6BF70"/>
      </a:accent4>
      <a:accent5>
        <a:srgbClr val="98002E"/>
      </a:accent5>
      <a:accent6>
        <a:srgbClr val="69923A"/>
      </a:accent6>
      <a:hlink>
        <a:srgbClr val="F3901D"/>
      </a:hlink>
      <a:folHlink>
        <a:srgbClr val="71707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</a:spPr>
      <a:bodyPr vert="horz" wrap="square" lIns="91440" tIns="91440" rIns="91440" bIns="0" numCol="1" anchor="t" anchorCtr="0" compatLnSpc="1">
        <a:prstTxWarp prst="textNoShape">
          <a:avLst/>
        </a:prstTxWarp>
      </a:bodyPr>
      <a:lstStyle>
        <a:defPPr>
          <a:lnSpc>
            <a:spcPts val="2500"/>
          </a:lnSpc>
          <a:defRPr sz="1800" b="1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8E575E95FE341B5954C427979F220" ma:contentTypeVersion="5" ma:contentTypeDescription="Create a new document." ma:contentTypeScope="" ma:versionID="94db8f5e4a904c252199f146abc08d84">
  <xsd:schema xmlns:xsd="http://www.w3.org/2001/XMLSchema" xmlns:p="http://schemas.microsoft.com/office/2006/metadata/properties" targetNamespace="http://schemas.microsoft.com/office/2006/metadata/properties" ma:root="true" ma:fieldsID="daff7a8922ca223246d6f9669ee62a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A0354F-BE93-496F-95B8-4DBF7A2F8BA1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4487FD-3754-48FE-A241-7711FEDCD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CB20143-A470-4DBB-8EBA-0A3E28C64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1643</Words>
  <Application>Microsoft Office PowerPoint</Application>
  <PresentationFormat>On-screen Show (4:3)</PresentationFormat>
  <Paragraphs>260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PowerPoint Presentation</vt:lpstr>
      <vt:lpstr>The challenge before us…</vt:lpstr>
      <vt:lpstr>Resetting perceptions</vt:lpstr>
      <vt:lpstr>The licensing (“trust”) model</vt:lpstr>
      <vt:lpstr>Controlled access model</vt:lpstr>
      <vt:lpstr>The first step…</vt:lpstr>
      <vt:lpstr>The second step…</vt:lpstr>
      <vt:lpstr>Risk-utility tradeoff</vt:lpstr>
      <vt:lpstr>Public use datasets </vt:lpstr>
      <vt:lpstr>Public use datasets </vt:lpstr>
      <vt:lpstr>Online queries and tabulations</vt:lpstr>
      <vt:lpstr>Confidentiality-utility curve</vt:lpstr>
      <vt:lpstr>The third factor</vt:lpstr>
      <vt:lpstr>Given the same level of data utility and security…</vt:lpstr>
      <vt:lpstr>The USDA experience</vt:lpstr>
      <vt:lpstr>What is the enclave ?</vt:lpstr>
      <vt:lpstr>How do users access data?</vt:lpstr>
      <vt:lpstr>What functionality is available in the enclave?</vt:lpstr>
      <vt:lpstr>Streaming applications</vt:lpstr>
      <vt:lpstr>Data linking</vt:lpstr>
      <vt:lpstr>Data analyses</vt:lpstr>
      <vt:lpstr>Massive parallel processing (MPP) solutions</vt:lpstr>
      <vt:lpstr>MPP solutions for big data communities</vt:lpstr>
      <vt:lpstr>PowerPoint Presentation</vt:lpstr>
    </vt:vector>
  </TitlesOfParts>
  <Company>Dino Stoneking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Stoneking</dc:creator>
  <cp:lastModifiedBy>wolfram</cp:lastModifiedBy>
  <cp:revision>186</cp:revision>
  <dcterms:created xsi:type="dcterms:W3CDTF">2011-01-07T22:11:04Z</dcterms:created>
  <dcterms:modified xsi:type="dcterms:W3CDTF">2012-09-07T18:28:17Z</dcterms:modified>
</cp:coreProperties>
</file>