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58" r:id="rId3"/>
    <p:sldId id="282" r:id="rId4"/>
    <p:sldId id="259" r:id="rId5"/>
    <p:sldId id="263" r:id="rId6"/>
    <p:sldId id="260" r:id="rId7"/>
    <p:sldId id="279" r:id="rId8"/>
    <p:sldId id="264" r:id="rId9"/>
    <p:sldId id="261" r:id="rId10"/>
    <p:sldId id="267" r:id="rId11"/>
    <p:sldId id="269" r:id="rId12"/>
    <p:sldId id="271" r:id="rId13"/>
    <p:sldId id="265" r:id="rId14"/>
    <p:sldId id="266" r:id="rId15"/>
    <p:sldId id="272" r:id="rId16"/>
    <p:sldId id="273" r:id="rId17"/>
    <p:sldId id="277" r:id="rId18"/>
    <p:sldId id="281" r:id="rId19"/>
    <p:sldId id="275" r:id="rId20"/>
    <p:sldId id="276" r:id="rId21"/>
    <p:sldId id="280" r:id="rId22"/>
    <p:sldId id="278" r:id="rId2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3" d="100"/>
          <a:sy n="63" d="100"/>
        </p:scale>
        <p:origin x="-180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62AA4938-4400-3944-A693-FB5385197EB2}" type="datetime1">
              <a:rPr lang="en-US"/>
              <a:pPr>
                <a:defRPr/>
              </a:pPr>
              <a:t>8/31/12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EA12FC66-BCA4-EC47-B11F-B0AF53F325AA}" type="slidenum">
              <a:rPr lang="en-US"/>
              <a:pPr>
                <a:defRPr/>
              </a:pPr>
              <a:t>‹#›</a:t>
            </a:fld>
            <a:endParaRPr lang="en-US"/>
          </a:p>
        </p:txBody>
      </p:sp>
    </p:spTree>
    <p:extLst>
      <p:ext uri="{BB962C8B-B14F-4D97-AF65-F5344CB8AC3E}">
        <p14:creationId xmlns:p14="http://schemas.microsoft.com/office/powerpoint/2010/main" val="3861411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C4B4FA4C-8EA3-7148-9860-DC651E7F51E9}" type="datetime1">
              <a:rPr lang="en-US"/>
              <a:pPr>
                <a:defRPr/>
              </a:pPr>
              <a:t>8/31/12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BCC312B8-CBAF-C34C-BD53-7D27615CB295}" type="slidenum">
              <a:rPr lang="en-US"/>
              <a:pPr>
                <a:defRPr/>
              </a:pPr>
              <a:t>‹#›</a:t>
            </a:fld>
            <a:endParaRPr lang="en-US"/>
          </a:p>
        </p:txBody>
      </p:sp>
    </p:spTree>
    <p:extLst>
      <p:ext uri="{BB962C8B-B14F-4D97-AF65-F5344CB8AC3E}">
        <p14:creationId xmlns:p14="http://schemas.microsoft.com/office/powerpoint/2010/main" val="27731066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E3F2FD-430E-A84D-858C-AA7E9FB2114B}" type="slidenum">
              <a:rPr lang="en-US"/>
              <a:pPr/>
              <a:t>7</a:t>
            </a:fld>
            <a:endParaRPr lang="en-US"/>
          </a:p>
        </p:txBody>
      </p:sp>
      <p:sp>
        <p:nvSpPr>
          <p:cNvPr id="43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619D83-D7AB-3048-8327-82338C9EAD71}" type="slidenum">
              <a:rPr lang="en-US"/>
              <a:pPr/>
              <a:t>11</a:t>
            </a:fld>
            <a:endParaRPr lang="en-US"/>
          </a:p>
        </p:txBody>
      </p:sp>
      <p:sp>
        <p:nvSpPr>
          <p:cNvPr id="40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91B56A-0F40-AD44-BFD0-4579BFDECA63}" type="slidenum">
              <a:rPr lang="en-US"/>
              <a:pPr/>
              <a:t>12</a:t>
            </a:fld>
            <a:endParaRPr lang="en-US"/>
          </a:p>
        </p:txBody>
      </p:sp>
      <p:sp>
        <p:nvSpPr>
          <p:cNvPr id="81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619D83-D7AB-3048-8327-82338C9EAD71}" type="slidenum">
              <a:rPr lang="en-US"/>
              <a:pPr/>
              <a:t>14</a:t>
            </a:fld>
            <a:endParaRPr lang="en-US"/>
          </a:p>
        </p:txBody>
      </p:sp>
      <p:sp>
        <p:nvSpPr>
          <p:cNvPr id="40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A64C9C-4B24-3D42-8C15-A0AC3D16A2DB}" type="slidenum">
              <a:rPr lang="en-US"/>
              <a:pPr/>
              <a:t>15</a:t>
            </a:fld>
            <a:endParaRPr lang="en-US"/>
          </a:p>
        </p:txBody>
      </p:sp>
      <p:sp>
        <p:nvSpPr>
          <p:cNvPr id="83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0E6B06-7643-E946-A85D-FDAD441F1C23}" type="slidenum">
              <a:rPr lang="en-US"/>
              <a:pPr/>
              <a:t>16</a:t>
            </a:fld>
            <a:endParaRPr lang="en-US"/>
          </a:p>
        </p:txBody>
      </p:sp>
      <p:sp>
        <p:nvSpPr>
          <p:cNvPr id="90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1AA5FE-42D3-D14C-8A39-75FE4A6A5125}" type="slidenum">
              <a:rPr lang="en-US"/>
              <a:pPr/>
              <a:t>18</a:t>
            </a:fld>
            <a:endParaRPr lang="en-US"/>
          </a:p>
        </p:txBody>
      </p:sp>
      <p:sp>
        <p:nvSpPr>
          <p:cNvPr id="136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914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592138" y="1273175"/>
            <a:ext cx="7916862" cy="1588"/>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760320"/>
            <a:ext cx="8229600" cy="510438"/>
          </a:xfrm>
          <a:prstGeom prst="rect">
            <a:avLst/>
          </a:prstGeom>
        </p:spPr>
        <p:txBody>
          <a:bodyPr/>
          <a:lstStyle>
            <a:lvl1pPr algn="l">
              <a:defRPr sz="2800" b="1">
                <a:solidFill>
                  <a:schemeClr val="accent6">
                    <a:lumMod val="75000"/>
                  </a:schemeClr>
                </a:solidFill>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FontTx/>
              <a:buNone/>
              <a:defRPr sz="2000">
                <a:solidFill>
                  <a:schemeClr val="tx1">
                    <a:lumMod val="50000"/>
                    <a:lumOff val="50000"/>
                  </a:schemeClr>
                </a:solidFill>
                <a:latin typeface="Arial"/>
              </a:defRPr>
            </a:lvl1pPr>
            <a:lvl2pPr>
              <a:buFontTx/>
              <a:buNone/>
              <a:defRPr sz="1600">
                <a:solidFill>
                  <a:schemeClr val="tx1">
                    <a:lumMod val="50000"/>
                    <a:lumOff val="50000"/>
                  </a:schemeClr>
                </a:solidFill>
                <a:latin typeface="Arial"/>
              </a:defRPr>
            </a:lvl2pPr>
            <a:lvl3pPr>
              <a:buFontTx/>
              <a:buNone/>
              <a:defRPr sz="1200">
                <a:latin typeface="Arial"/>
              </a:defRPr>
            </a:lvl3pPr>
            <a:lvl4pPr>
              <a:buFontTx/>
              <a:buNone/>
              <a:defRPr>
                <a:latin typeface="Arial"/>
              </a:defRPr>
            </a:lvl4pPr>
            <a:lvl5pPr>
              <a:buFontTx/>
              <a:buNone/>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636000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fld id="{79CD4847-11EF-4466-A8AD-85CDB7B49118}" type="datetime2">
              <a:rPr lang="en-US" smtClean="0"/>
              <a:t>Friday, August 31, 12</a:t>
            </a:fld>
            <a:endParaRPr lang="en-US"/>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1111465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pn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13.jpeg"/><Relationship Id="rId10"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919163" y="1295400"/>
            <a:ext cx="7399337" cy="4914900"/>
          </a:xfrm>
          <a:prstGeom prst="rect">
            <a:avLst/>
          </a:prstGeom>
        </p:spPr>
        <p:txBody>
          <a:bodyPr>
            <a:normAutofit/>
          </a:bodyPr>
          <a:lstStyle/>
          <a:p>
            <a:pPr marL="342900" indent="-342900" defTabSz="914400" fontAlgn="auto">
              <a:spcBef>
                <a:spcPts val="0"/>
              </a:spcBef>
              <a:spcAft>
                <a:spcPts val="0"/>
              </a:spcAft>
              <a:buFont typeface="Arial"/>
              <a:buNone/>
              <a:defRPr/>
            </a:pPr>
            <a:r>
              <a:rPr lang="en-US" sz="3600" b="1" kern="0" dirty="0" smtClean="0">
                <a:solidFill>
                  <a:srgbClr val="F26C00"/>
                </a:solidFill>
                <a:latin typeface="Arial Bold"/>
                <a:ea typeface="+mn-ea"/>
                <a:cs typeface="Arial Bold"/>
              </a:rPr>
              <a:t>The Trouble with House Elves:</a:t>
            </a:r>
          </a:p>
          <a:p>
            <a:pPr marL="342900" indent="-342900" defTabSz="914400" fontAlgn="auto">
              <a:spcBef>
                <a:spcPts val="0"/>
              </a:spcBef>
              <a:spcAft>
                <a:spcPts val="0"/>
              </a:spcAft>
              <a:buFont typeface="Arial"/>
              <a:buNone/>
              <a:defRPr/>
            </a:pPr>
            <a:r>
              <a:rPr lang="en-US" sz="2800" dirty="0"/>
              <a:t>Computational Folkloristics, Classification, and </a:t>
            </a:r>
            <a:r>
              <a:rPr lang="en-US" sz="2800" dirty="0" err="1"/>
              <a:t>Hypergraphs</a:t>
            </a:r>
            <a:endParaRPr lang="en-US" sz="2800" b="1" kern="0" dirty="0">
              <a:solidFill>
                <a:srgbClr val="F26C00"/>
              </a:solidFill>
              <a:latin typeface="Arial Bold"/>
              <a:ea typeface="+mn-ea"/>
              <a:cs typeface="Arial Bold"/>
            </a:endParaRPr>
          </a:p>
          <a:p>
            <a:pPr marL="342900" indent="-342900" defTabSz="914400" fontAlgn="auto">
              <a:spcBef>
                <a:spcPts val="0"/>
              </a:spcBef>
              <a:spcAft>
                <a:spcPts val="0"/>
              </a:spcAft>
              <a:buFont typeface="Arial"/>
              <a:buNone/>
              <a:defRPr/>
            </a:pPr>
            <a:endParaRPr lang="en-US" sz="4000" b="1" dirty="0">
              <a:solidFill>
                <a:srgbClr val="F26C00"/>
              </a:solidFill>
              <a:latin typeface="Arial Bold"/>
              <a:ea typeface="+mn-ea"/>
              <a:cs typeface="Arial Bold"/>
            </a:endParaRPr>
          </a:p>
          <a:p>
            <a:pPr marL="342900" indent="-342900" fontAlgn="auto">
              <a:spcBef>
                <a:spcPct val="20000"/>
              </a:spcBef>
              <a:spcAft>
                <a:spcPts val="0"/>
              </a:spcAft>
              <a:buFont typeface="Arial"/>
              <a:buNone/>
              <a:defRPr/>
            </a:pPr>
            <a:r>
              <a:rPr lang="en-US" sz="2400" dirty="0" smtClean="0">
                <a:solidFill>
                  <a:schemeClr val="tx1">
                    <a:lumMod val="50000"/>
                    <a:lumOff val="50000"/>
                  </a:schemeClr>
                </a:solidFill>
                <a:latin typeface="Arial"/>
                <a:ea typeface="+mn-ea"/>
                <a:cs typeface="Arial"/>
              </a:rPr>
              <a:t>Timothy R. Tangherlini</a:t>
            </a:r>
            <a:endParaRPr lang="en-US" sz="2400" dirty="0">
              <a:solidFill>
                <a:schemeClr val="tx1">
                  <a:lumMod val="50000"/>
                  <a:lumOff val="50000"/>
                </a:schemeClr>
              </a:solidFill>
              <a:latin typeface="Arial"/>
              <a:ea typeface="+mn-ea"/>
              <a:cs typeface="Arial"/>
            </a:endParaRPr>
          </a:p>
          <a:p>
            <a:pPr marL="342900" indent="-342900" fontAlgn="auto">
              <a:spcBef>
                <a:spcPct val="20000"/>
              </a:spcBef>
              <a:spcAft>
                <a:spcPts val="0"/>
              </a:spcAft>
              <a:buFont typeface="Arial"/>
              <a:buNone/>
              <a:defRPr/>
            </a:pPr>
            <a:r>
              <a:rPr lang="en-US" dirty="0" smtClean="0">
                <a:solidFill>
                  <a:schemeClr val="tx1">
                    <a:lumMod val="50000"/>
                    <a:lumOff val="50000"/>
                  </a:schemeClr>
                </a:solidFill>
                <a:latin typeface="Arial"/>
                <a:ea typeface="+mn-ea"/>
                <a:cs typeface="Arial"/>
              </a:rPr>
              <a:t>UCLA</a:t>
            </a:r>
          </a:p>
          <a:p>
            <a:pPr marL="342900" indent="-342900" fontAlgn="auto">
              <a:spcBef>
                <a:spcPct val="20000"/>
              </a:spcBef>
              <a:spcAft>
                <a:spcPts val="0"/>
              </a:spcAft>
              <a:buFont typeface="Arial"/>
              <a:buNone/>
              <a:defRPr/>
            </a:pPr>
            <a:r>
              <a:rPr lang="en-US" sz="2400" dirty="0" smtClean="0">
                <a:solidFill>
                  <a:schemeClr val="tx1">
                    <a:lumMod val="50000"/>
                    <a:lumOff val="50000"/>
                  </a:schemeClr>
                </a:solidFill>
                <a:latin typeface="Arial"/>
                <a:cs typeface="Arial"/>
              </a:rPr>
              <a:t>James </a:t>
            </a:r>
            <a:r>
              <a:rPr lang="en-US" sz="2400" dirty="0" err="1" smtClean="0">
                <a:solidFill>
                  <a:schemeClr val="tx1">
                    <a:lumMod val="50000"/>
                    <a:lumOff val="50000"/>
                  </a:schemeClr>
                </a:solidFill>
                <a:latin typeface="Arial"/>
                <a:cs typeface="Arial"/>
              </a:rPr>
              <a:t>Abello</a:t>
            </a:r>
            <a:endParaRPr lang="en-US" sz="2400" dirty="0">
              <a:solidFill>
                <a:schemeClr val="tx1">
                  <a:lumMod val="50000"/>
                  <a:lumOff val="50000"/>
                </a:schemeClr>
              </a:solidFill>
              <a:latin typeface="Arial"/>
              <a:cs typeface="Arial"/>
            </a:endParaRPr>
          </a:p>
          <a:p>
            <a:pPr marL="342900" indent="-342900" fontAlgn="auto">
              <a:spcBef>
                <a:spcPct val="20000"/>
              </a:spcBef>
              <a:spcAft>
                <a:spcPts val="0"/>
              </a:spcAft>
              <a:buFont typeface="Arial"/>
              <a:buNone/>
              <a:defRPr/>
            </a:pPr>
            <a:r>
              <a:rPr lang="en-US" dirty="0" smtClean="0">
                <a:solidFill>
                  <a:schemeClr val="tx1">
                    <a:lumMod val="50000"/>
                    <a:lumOff val="50000"/>
                  </a:schemeClr>
                </a:solidFill>
                <a:latin typeface="Arial"/>
                <a:cs typeface="Arial"/>
              </a:rPr>
              <a:t>DIMACS / Rutgers Univ.</a:t>
            </a:r>
            <a:endParaRPr lang="en-US" dirty="0">
              <a:solidFill>
                <a:schemeClr val="tx1">
                  <a:lumMod val="50000"/>
                  <a:lumOff val="50000"/>
                </a:schemeClr>
              </a:solidFill>
              <a:latin typeface="Arial"/>
              <a:ea typeface="+mn-ea"/>
              <a:cs typeface="Aria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7000" contrast="2000"/>
                    </a14:imgEffect>
                  </a14:imgLayer>
                </a14:imgProps>
              </a:ext>
            </a:extLst>
          </a:blip>
          <a:stretch>
            <a:fillRect/>
          </a:stretch>
        </p:blipFill>
        <p:spPr>
          <a:xfrm>
            <a:off x="5410200" y="4279900"/>
            <a:ext cx="3733800" cy="2578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ca_varian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9750" y="4144133"/>
            <a:ext cx="4794250" cy="2501526"/>
          </a:xfrm>
          <a:prstGeom prst="rect">
            <a:avLst/>
          </a:prstGeom>
        </p:spPr>
      </p:pic>
      <p:pic>
        <p:nvPicPr>
          <p:cNvPr id="4" name="Picture 3" descr="naive_bayes-devia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3047" y="1270758"/>
            <a:ext cx="4890953" cy="2873375"/>
          </a:xfrm>
          <a:prstGeom prst="rect">
            <a:avLst/>
          </a:prstGeom>
        </p:spPr>
      </p:pic>
      <p:sp>
        <p:nvSpPr>
          <p:cNvPr id="2" name="Title 1"/>
          <p:cNvSpPr>
            <a:spLocks noGrp="1"/>
          </p:cNvSpPr>
          <p:nvPr>
            <p:ph type="title"/>
          </p:nvPr>
        </p:nvSpPr>
        <p:spPr/>
        <p:txBody>
          <a:bodyPr>
            <a:normAutofit fontScale="90000"/>
          </a:bodyPr>
          <a:lstStyle/>
          <a:p>
            <a:r>
              <a:rPr lang="en-US" dirty="0" smtClean="0"/>
              <a:t>Standard computational approaches to classification</a:t>
            </a:r>
            <a:endParaRPr lang="en-US" dirty="0"/>
          </a:p>
        </p:txBody>
      </p:sp>
      <p:sp>
        <p:nvSpPr>
          <p:cNvPr id="3" name="Content Placeholder 2"/>
          <p:cNvSpPr>
            <a:spLocks noGrp="1"/>
          </p:cNvSpPr>
          <p:nvPr>
            <p:ph idx="1"/>
          </p:nvPr>
        </p:nvSpPr>
        <p:spPr/>
        <p:txBody>
          <a:bodyPr>
            <a:normAutofit/>
          </a:bodyPr>
          <a:lstStyle/>
          <a:p>
            <a:r>
              <a:rPr lang="en-US" dirty="0" smtClean="0"/>
              <a:t>Naïve Bayes Classifiers</a:t>
            </a:r>
          </a:p>
          <a:p>
            <a:pPr lvl="1"/>
            <a:r>
              <a:rPr lang="en-US" dirty="0" smtClean="0"/>
              <a:t>Straight forward (based on term frequency)</a:t>
            </a:r>
          </a:p>
          <a:p>
            <a:pPr lvl="1"/>
            <a:r>
              <a:rPr lang="en-US" dirty="0" smtClean="0"/>
              <a:t>Easily Understood</a:t>
            </a:r>
          </a:p>
          <a:p>
            <a:pPr lvl="1"/>
            <a:r>
              <a:rPr lang="en-US" dirty="0" smtClean="0"/>
              <a:t>Multiple binary tasks</a:t>
            </a:r>
          </a:p>
          <a:p>
            <a:pPr lvl="1"/>
            <a:r>
              <a:rPr lang="en-US" dirty="0" smtClean="0"/>
              <a:t>Noisy</a:t>
            </a:r>
          </a:p>
          <a:p>
            <a:r>
              <a:rPr lang="en-US" dirty="0" smtClean="0"/>
              <a:t>Support Vector Machines</a:t>
            </a:r>
          </a:p>
          <a:p>
            <a:pPr lvl="1"/>
            <a:r>
              <a:rPr lang="en-US" dirty="0" smtClean="0"/>
              <a:t>Based on TF*IDF vector representation</a:t>
            </a:r>
          </a:p>
          <a:p>
            <a:pPr lvl="1"/>
            <a:r>
              <a:rPr lang="en-US" dirty="0" smtClean="0"/>
              <a:t>Very fast</a:t>
            </a:r>
          </a:p>
          <a:p>
            <a:pPr lvl="1"/>
            <a:r>
              <a:rPr lang="en-US" dirty="0" smtClean="0"/>
              <a:t>Multiple binary tasks</a:t>
            </a:r>
          </a:p>
          <a:p>
            <a:pPr lvl="1"/>
            <a:r>
              <a:rPr lang="en-US" dirty="0" smtClean="0"/>
              <a:t>Large training sets</a:t>
            </a:r>
          </a:p>
          <a:p>
            <a:r>
              <a:rPr lang="en-US" dirty="0" smtClean="0"/>
              <a:t>Principle Components Analysis</a:t>
            </a:r>
          </a:p>
          <a:p>
            <a:pPr lvl="1"/>
            <a:r>
              <a:rPr lang="en-US" dirty="0" smtClean="0"/>
              <a:t>Complex mathematics</a:t>
            </a:r>
          </a:p>
          <a:p>
            <a:pPr lvl="1"/>
            <a:r>
              <a:rPr lang="en-US" dirty="0" smtClean="0"/>
              <a:t>Not easily understood</a:t>
            </a:r>
          </a:p>
          <a:p>
            <a:pPr lvl="1"/>
            <a:r>
              <a:rPr lang="en-US" dirty="0" smtClean="0"/>
              <a:t>Results are mysterious</a:t>
            </a:r>
          </a:p>
        </p:txBody>
      </p:sp>
      <p:pic>
        <p:nvPicPr>
          <p:cNvPr id="5" name="Picture 4" descr="pca_plot.jpg"/>
          <p:cNvPicPr>
            <a:picLocks noChangeAspect="1"/>
          </p:cNvPicPr>
          <p:nvPr/>
        </p:nvPicPr>
        <p:blipFill>
          <a:blip r:embed="rId4">
            <a:alphaModFix amt="86000"/>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364791" y="3563023"/>
            <a:ext cx="6167768" cy="4175125"/>
          </a:xfrm>
          <a:prstGeom prst="rect">
            <a:avLst/>
          </a:prstGeom>
        </p:spPr>
      </p:pic>
    </p:spTree>
    <p:extLst>
      <p:ext uri="{BB962C8B-B14F-4D97-AF65-F5344CB8AC3E}">
        <p14:creationId xmlns:p14="http://schemas.microsoft.com/office/powerpoint/2010/main" val="16524322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ko-KR" dirty="0">
                <a:ea typeface="굴림" charset="0"/>
                <a:cs typeface="굴림" charset="0"/>
              </a:rPr>
              <a:t>Naïve Bayes Classifier</a:t>
            </a:r>
            <a:r>
              <a:rPr lang="en-US" dirty="0"/>
              <a:t/>
            </a:r>
            <a:br>
              <a:rPr lang="en-US" dirty="0"/>
            </a:br>
            <a:endParaRPr lang="en-US" dirty="0"/>
          </a:p>
        </p:txBody>
      </p:sp>
      <p:pic>
        <p:nvPicPr>
          <p:cNvPr id="5" name="Content Placeholder 4" descr="nb_ds_confus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3237" b="23237"/>
          <a:stretch>
            <a:fillRect/>
          </a:stretch>
        </p:blipFill>
        <p:spPr bwMode="auto">
          <a:xfrm>
            <a:off x="457200" y="1600200"/>
            <a:ext cx="8229600" cy="473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0711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ko-KR" dirty="0" smtClean="0">
                <a:ea typeface="굴림" charset="0"/>
                <a:cs typeface="굴림" charset="0"/>
              </a:rPr>
              <a:t>So what?</a:t>
            </a:r>
            <a:endParaRPr lang="en-US" dirty="0"/>
          </a:p>
        </p:txBody>
      </p:sp>
      <p:sp>
        <p:nvSpPr>
          <p:cNvPr id="80899" name="Rectangle 3"/>
          <p:cNvSpPr>
            <a:spLocks noGrp="1" noChangeArrowheads="1"/>
          </p:cNvSpPr>
          <p:nvPr>
            <p:ph type="body" idx="1"/>
          </p:nvPr>
        </p:nvSpPr>
        <p:spPr/>
        <p:txBody>
          <a:bodyPr>
            <a:normAutofit fontScale="92500" lnSpcReduction="10000"/>
          </a:bodyPr>
          <a:lstStyle/>
          <a:p>
            <a:pPr>
              <a:lnSpc>
                <a:spcPct val="80000"/>
              </a:lnSpc>
            </a:pPr>
            <a:r>
              <a:rPr lang="en-US" altLang="ko-KR" sz="2800" dirty="0">
                <a:ea typeface="굴림" charset="0"/>
                <a:cs typeface="굴림" charset="0"/>
              </a:rPr>
              <a:t>Certain categories are easily recognized by </a:t>
            </a:r>
            <a:r>
              <a:rPr lang="en-US" altLang="ko-KR" sz="2800" dirty="0" smtClean="0">
                <a:ea typeface="굴림" charset="0"/>
                <a:cs typeface="굴림" charset="0"/>
              </a:rPr>
              <a:t>simple text classifiers</a:t>
            </a:r>
            <a:endParaRPr lang="en-US" altLang="ko-KR" sz="2800" dirty="0">
              <a:ea typeface="굴림" charset="0"/>
              <a:cs typeface="굴림" charset="0"/>
            </a:endParaRPr>
          </a:p>
          <a:p>
            <a:pPr>
              <a:lnSpc>
                <a:spcPct val="80000"/>
              </a:lnSpc>
            </a:pPr>
            <a:r>
              <a:rPr lang="en-US" altLang="ko-KR" sz="2800" dirty="0">
                <a:ea typeface="굴림" charset="0"/>
                <a:cs typeface="굴림" charset="0"/>
              </a:rPr>
              <a:t>Some </a:t>
            </a:r>
            <a:r>
              <a:rPr lang="en-US" altLang="ko-KR" sz="2800" dirty="0" smtClean="0">
                <a:ea typeface="굴림" charset="0"/>
                <a:cs typeface="굴림" charset="0"/>
              </a:rPr>
              <a:t>existing topic categories </a:t>
            </a:r>
            <a:r>
              <a:rPr lang="en-US" altLang="ko-KR" sz="2800" dirty="0">
                <a:ea typeface="굴림" charset="0"/>
                <a:cs typeface="굴림" charset="0"/>
              </a:rPr>
              <a:t>are “catch-all</a:t>
            </a:r>
            <a:r>
              <a:rPr lang="en-US" altLang="ko-KR" sz="2800" dirty="0" smtClean="0">
                <a:ea typeface="굴림" charset="0"/>
                <a:cs typeface="굴림" charset="0"/>
              </a:rPr>
              <a:t>” and not useful for most research</a:t>
            </a:r>
            <a:endParaRPr lang="en-US" altLang="ko-KR" sz="2800" dirty="0">
              <a:ea typeface="굴림" charset="0"/>
              <a:cs typeface="굴림" charset="0"/>
            </a:endParaRPr>
          </a:p>
          <a:p>
            <a:pPr lvl="1">
              <a:lnSpc>
                <a:spcPct val="80000"/>
              </a:lnSpc>
            </a:pPr>
            <a:r>
              <a:rPr lang="en-US" altLang="ko-KR" sz="2400" dirty="0" err="1">
                <a:ea typeface="굴림" charset="0"/>
                <a:cs typeface="굴림" charset="0"/>
              </a:rPr>
              <a:t>Hekse</a:t>
            </a:r>
            <a:r>
              <a:rPr lang="en-US" altLang="ko-KR" sz="2400" dirty="0">
                <a:ea typeface="굴림" charset="0"/>
                <a:cs typeface="굴림" charset="0"/>
              </a:rPr>
              <a:t> </a:t>
            </a:r>
            <a:r>
              <a:rPr lang="en-US" altLang="ko-KR" sz="2400" dirty="0" err="1">
                <a:ea typeface="굴림" charset="0"/>
                <a:cs typeface="굴림" charset="0"/>
              </a:rPr>
              <a:t>og</a:t>
            </a:r>
            <a:r>
              <a:rPr lang="en-US" altLang="ko-KR" sz="2400" dirty="0">
                <a:ea typeface="굴림" charset="0"/>
                <a:cs typeface="굴림" charset="0"/>
              </a:rPr>
              <a:t> </a:t>
            </a:r>
            <a:r>
              <a:rPr lang="en-US" altLang="ko-KR" sz="2400" dirty="0" err="1">
                <a:ea typeface="굴림" charset="0"/>
                <a:cs typeface="굴림" charset="0"/>
              </a:rPr>
              <a:t>deres</a:t>
            </a:r>
            <a:r>
              <a:rPr lang="en-US" altLang="ko-KR" sz="2400" dirty="0">
                <a:ea typeface="굴림" charset="0"/>
                <a:cs typeface="굴림" charset="0"/>
              </a:rPr>
              <a:t> </a:t>
            </a:r>
            <a:r>
              <a:rPr lang="en-US" altLang="ko-KR" sz="2400" dirty="0" err="1">
                <a:ea typeface="굴림" charset="0"/>
                <a:cs typeface="굴림" charset="0"/>
              </a:rPr>
              <a:t>idr</a:t>
            </a:r>
            <a:r>
              <a:rPr lang="da-DK" altLang="ko-KR" sz="2400" dirty="0">
                <a:ea typeface="굴림" charset="0"/>
                <a:cs typeface="굴림" charset="0"/>
              </a:rPr>
              <a:t>ætter </a:t>
            </a:r>
          </a:p>
          <a:p>
            <a:pPr lvl="2">
              <a:lnSpc>
                <a:spcPct val="80000"/>
              </a:lnSpc>
            </a:pPr>
            <a:r>
              <a:rPr lang="da-DK" altLang="ko-KR" sz="2000" dirty="0" err="1">
                <a:ea typeface="굴림" charset="0"/>
                <a:cs typeface="굴림" charset="0"/>
              </a:rPr>
              <a:t>Witches</a:t>
            </a:r>
            <a:r>
              <a:rPr lang="da-DK" altLang="ko-KR" sz="2000" dirty="0">
                <a:ea typeface="굴림" charset="0"/>
                <a:cs typeface="굴림" charset="0"/>
              </a:rPr>
              <a:t> and </a:t>
            </a:r>
            <a:r>
              <a:rPr lang="da-DK" altLang="ko-KR" sz="2000" dirty="0" err="1">
                <a:ea typeface="굴림" charset="0"/>
                <a:cs typeface="굴림" charset="0"/>
              </a:rPr>
              <a:t>their</a:t>
            </a:r>
            <a:r>
              <a:rPr lang="da-DK" altLang="ko-KR" sz="2000" dirty="0">
                <a:ea typeface="굴림" charset="0"/>
                <a:cs typeface="굴림" charset="0"/>
              </a:rPr>
              <a:t> sport</a:t>
            </a:r>
          </a:p>
          <a:p>
            <a:pPr lvl="1">
              <a:lnSpc>
                <a:spcPct val="80000"/>
              </a:lnSpc>
            </a:pPr>
            <a:r>
              <a:rPr lang="da-DK" altLang="ko-KR" sz="2400" dirty="0" err="1" smtClean="0">
                <a:ea typeface="굴림" charset="0"/>
                <a:cs typeface="굴림" charset="0"/>
              </a:rPr>
              <a:t>Forskjellige</a:t>
            </a:r>
            <a:r>
              <a:rPr lang="da-DK" altLang="ko-KR" sz="2400" dirty="0" smtClean="0">
                <a:ea typeface="굴림" charset="0"/>
                <a:cs typeface="굴림" charset="0"/>
              </a:rPr>
              <a:t> </a:t>
            </a:r>
            <a:r>
              <a:rPr lang="da-DK" altLang="ko-KR" sz="2400" dirty="0">
                <a:ea typeface="굴림" charset="0"/>
                <a:cs typeface="굴림" charset="0"/>
              </a:rPr>
              <a:t>spøgeri og </a:t>
            </a:r>
            <a:r>
              <a:rPr lang="da-DK" altLang="ko-KR" sz="2400" dirty="0" err="1">
                <a:ea typeface="굴림" charset="0"/>
                <a:cs typeface="굴림" charset="0"/>
              </a:rPr>
              <a:t>gjenfærds</a:t>
            </a:r>
            <a:r>
              <a:rPr lang="da-DK" altLang="ko-KR" sz="2400" dirty="0">
                <a:ea typeface="굴림" charset="0"/>
                <a:cs typeface="굴림" charset="0"/>
              </a:rPr>
              <a:t> </a:t>
            </a:r>
            <a:r>
              <a:rPr lang="da-DK" altLang="ko-KR" sz="2400" dirty="0" err="1">
                <a:ea typeface="굴림" charset="0"/>
                <a:cs typeface="굴림" charset="0"/>
              </a:rPr>
              <a:t>nedmaning</a:t>
            </a:r>
            <a:r>
              <a:rPr lang="da-DK" altLang="ko-KR" sz="2400" dirty="0">
                <a:ea typeface="굴림" charset="0"/>
                <a:cs typeface="굴림" charset="0"/>
              </a:rPr>
              <a:t> </a:t>
            </a:r>
          </a:p>
          <a:p>
            <a:pPr lvl="2">
              <a:lnSpc>
                <a:spcPct val="80000"/>
              </a:lnSpc>
            </a:pPr>
            <a:r>
              <a:rPr lang="da-DK" altLang="ko-KR" sz="2000" dirty="0" err="1">
                <a:ea typeface="굴림" charset="0"/>
                <a:cs typeface="굴림" charset="0"/>
              </a:rPr>
              <a:t>Different</a:t>
            </a:r>
            <a:r>
              <a:rPr lang="da-DK" altLang="ko-KR" sz="2000" dirty="0">
                <a:ea typeface="굴림" charset="0"/>
                <a:cs typeface="굴림" charset="0"/>
              </a:rPr>
              <a:t> types of </a:t>
            </a:r>
            <a:r>
              <a:rPr lang="da-DK" altLang="ko-KR" sz="2000" dirty="0" err="1">
                <a:ea typeface="굴림" charset="0"/>
                <a:cs typeface="굴림" charset="0"/>
              </a:rPr>
              <a:t>ghosts</a:t>
            </a:r>
            <a:r>
              <a:rPr lang="da-DK" altLang="ko-KR" sz="2000" dirty="0">
                <a:ea typeface="굴림" charset="0"/>
                <a:cs typeface="굴림" charset="0"/>
              </a:rPr>
              <a:t> and </a:t>
            </a:r>
            <a:r>
              <a:rPr lang="da-DK" altLang="ko-KR" sz="2000" dirty="0" err="1">
                <a:ea typeface="굴림" charset="0"/>
                <a:cs typeface="굴림" charset="0"/>
              </a:rPr>
              <a:t>their</a:t>
            </a:r>
            <a:r>
              <a:rPr lang="da-DK" altLang="ko-KR" sz="2000" dirty="0">
                <a:ea typeface="굴림" charset="0"/>
                <a:cs typeface="굴림" charset="0"/>
              </a:rPr>
              <a:t> </a:t>
            </a:r>
            <a:r>
              <a:rPr lang="da-DK" altLang="ko-KR" sz="2000" dirty="0" err="1">
                <a:ea typeface="굴림" charset="0"/>
                <a:cs typeface="굴림" charset="0"/>
              </a:rPr>
              <a:t>conjuring</a:t>
            </a:r>
            <a:endParaRPr lang="da-DK" altLang="ko-KR" sz="2000" dirty="0">
              <a:ea typeface="굴림" charset="0"/>
              <a:cs typeface="굴림" charset="0"/>
            </a:endParaRPr>
          </a:p>
          <a:p>
            <a:pPr lvl="1">
              <a:lnSpc>
                <a:spcPct val="80000"/>
              </a:lnSpc>
            </a:pPr>
            <a:r>
              <a:rPr lang="da-DK" altLang="ko-KR" sz="2400" dirty="0" err="1">
                <a:ea typeface="굴림" charset="0"/>
                <a:cs typeface="굴림" charset="0"/>
              </a:rPr>
              <a:t>Gjenfærd</a:t>
            </a:r>
            <a:r>
              <a:rPr lang="da-DK" altLang="ko-KR" sz="2400" dirty="0">
                <a:ea typeface="굴림" charset="0"/>
                <a:cs typeface="굴림" charset="0"/>
              </a:rPr>
              <a:t> på forskellige steder</a:t>
            </a:r>
          </a:p>
          <a:p>
            <a:pPr lvl="2">
              <a:lnSpc>
                <a:spcPct val="80000"/>
              </a:lnSpc>
            </a:pPr>
            <a:r>
              <a:rPr lang="da-DK" altLang="ko-KR" sz="2000" dirty="0" err="1">
                <a:ea typeface="굴림" charset="0"/>
                <a:cs typeface="굴림" charset="0"/>
              </a:rPr>
              <a:t>Revenants</a:t>
            </a:r>
            <a:r>
              <a:rPr lang="da-DK" altLang="ko-KR" sz="2000" dirty="0">
                <a:ea typeface="굴림" charset="0"/>
                <a:cs typeface="굴림" charset="0"/>
              </a:rPr>
              <a:t> in </a:t>
            </a:r>
            <a:r>
              <a:rPr lang="da-DK" altLang="ko-KR" sz="2000" dirty="0" err="1">
                <a:ea typeface="굴림" charset="0"/>
                <a:cs typeface="굴림" charset="0"/>
              </a:rPr>
              <a:t>different</a:t>
            </a:r>
            <a:r>
              <a:rPr lang="da-DK" altLang="ko-KR" sz="2000" dirty="0">
                <a:ea typeface="굴림" charset="0"/>
                <a:cs typeface="굴림" charset="0"/>
              </a:rPr>
              <a:t> </a:t>
            </a:r>
            <a:r>
              <a:rPr lang="da-DK" altLang="ko-KR" sz="2000" dirty="0" err="1">
                <a:ea typeface="굴림" charset="0"/>
                <a:cs typeface="굴림" charset="0"/>
              </a:rPr>
              <a:t>places</a:t>
            </a:r>
            <a:endParaRPr lang="da-DK" altLang="ko-KR" sz="2000" dirty="0">
              <a:ea typeface="굴림" charset="0"/>
              <a:cs typeface="굴림" charset="0"/>
            </a:endParaRPr>
          </a:p>
          <a:p>
            <a:pPr lvl="1">
              <a:lnSpc>
                <a:spcPct val="80000"/>
              </a:lnSpc>
            </a:pPr>
            <a:r>
              <a:rPr lang="da-DK" altLang="ko-KR" sz="2400" dirty="0" err="1">
                <a:ea typeface="굴림" charset="0"/>
                <a:cs typeface="굴림" charset="0"/>
              </a:rPr>
              <a:t>Bjærgmænd</a:t>
            </a:r>
            <a:endParaRPr lang="da-DK" altLang="ko-KR" sz="2400" dirty="0">
              <a:ea typeface="굴림" charset="0"/>
              <a:cs typeface="굴림" charset="0"/>
            </a:endParaRPr>
          </a:p>
          <a:p>
            <a:pPr lvl="2">
              <a:lnSpc>
                <a:spcPct val="80000"/>
              </a:lnSpc>
            </a:pPr>
            <a:r>
              <a:rPr lang="da-DK" altLang="ko-KR" sz="2000" dirty="0" err="1">
                <a:ea typeface="굴림" charset="0"/>
                <a:cs typeface="굴림" charset="0"/>
              </a:rPr>
              <a:t>Mound</a:t>
            </a:r>
            <a:r>
              <a:rPr lang="da-DK" altLang="ko-KR" sz="2000" dirty="0">
                <a:ea typeface="굴림" charset="0"/>
                <a:cs typeface="굴림" charset="0"/>
              </a:rPr>
              <a:t> </a:t>
            </a:r>
            <a:r>
              <a:rPr lang="da-DK" altLang="ko-KR" sz="2000" dirty="0" err="1" smtClean="0">
                <a:ea typeface="굴림" charset="0"/>
                <a:cs typeface="굴림" charset="0"/>
              </a:rPr>
              <a:t>dwellers</a:t>
            </a:r>
            <a:endParaRPr lang="da-DK" altLang="ko-KR" sz="2000" dirty="0" smtClean="0">
              <a:ea typeface="굴림" charset="0"/>
              <a:cs typeface="굴림" charset="0"/>
            </a:endParaRPr>
          </a:p>
          <a:p>
            <a:pPr lvl="2">
              <a:lnSpc>
                <a:spcPct val="80000"/>
              </a:lnSpc>
            </a:pPr>
            <a:endParaRPr lang="da-DK" altLang="ko-KR" sz="2800" dirty="0">
              <a:ea typeface="굴림" charset="0"/>
              <a:cs typeface="굴림" charset="0"/>
            </a:endParaRPr>
          </a:p>
          <a:p>
            <a:pPr>
              <a:lnSpc>
                <a:spcPct val="80000"/>
              </a:lnSpc>
            </a:pPr>
            <a:r>
              <a:rPr lang="da-DK" altLang="ko-KR" sz="2800" dirty="0">
                <a:ea typeface="굴림" charset="0"/>
                <a:cs typeface="굴림" charset="0"/>
              </a:rPr>
              <a:t>Can I </a:t>
            </a:r>
            <a:r>
              <a:rPr lang="da-DK" altLang="ko-KR" sz="2800" dirty="0" err="1">
                <a:ea typeface="굴림" charset="0"/>
                <a:cs typeface="굴림" charset="0"/>
              </a:rPr>
              <a:t>use</a:t>
            </a:r>
            <a:r>
              <a:rPr lang="da-DK" altLang="ko-KR" sz="2800" dirty="0">
                <a:ea typeface="굴림" charset="0"/>
                <a:cs typeface="굴림" charset="0"/>
              </a:rPr>
              <a:t> the </a:t>
            </a:r>
            <a:r>
              <a:rPr lang="da-DK" altLang="ko-KR" sz="2800" dirty="0" smtClean="0">
                <a:ea typeface="굴림" charset="0"/>
                <a:cs typeface="굴림" charset="0"/>
              </a:rPr>
              <a:t>hypergraph to </a:t>
            </a:r>
            <a:r>
              <a:rPr lang="da-DK" altLang="ko-KR" sz="2800" dirty="0" err="1">
                <a:ea typeface="굴림" charset="0"/>
                <a:cs typeface="굴림" charset="0"/>
              </a:rPr>
              <a:t>refine</a:t>
            </a:r>
            <a:r>
              <a:rPr lang="da-DK" altLang="ko-KR" sz="2800" dirty="0">
                <a:ea typeface="굴림" charset="0"/>
                <a:cs typeface="굴림" charset="0"/>
              </a:rPr>
              <a:t> </a:t>
            </a:r>
            <a:r>
              <a:rPr lang="da-DK" altLang="ko-KR" sz="2800" dirty="0" err="1">
                <a:ea typeface="굴림" charset="0"/>
                <a:cs typeface="굴림" charset="0"/>
              </a:rPr>
              <a:t>these</a:t>
            </a:r>
            <a:r>
              <a:rPr lang="da-DK" altLang="ko-KR" sz="2800" dirty="0">
                <a:ea typeface="굴림" charset="0"/>
                <a:cs typeface="굴림" charset="0"/>
              </a:rPr>
              <a:t> </a:t>
            </a:r>
            <a:r>
              <a:rPr lang="da-DK" altLang="ko-KR" sz="2800" dirty="0" err="1" smtClean="0">
                <a:ea typeface="굴림" charset="0"/>
                <a:cs typeface="굴림" charset="0"/>
              </a:rPr>
              <a:t>classifications</a:t>
            </a:r>
            <a:r>
              <a:rPr lang="da-DK" altLang="ko-KR" sz="2800" dirty="0">
                <a:ea typeface="굴림" charset="0"/>
                <a:cs typeface="굴림" charset="0"/>
              </a:rPr>
              <a:t> </a:t>
            </a:r>
            <a:r>
              <a:rPr lang="da-DK" altLang="ko-KR" sz="2800" dirty="0" smtClean="0">
                <a:ea typeface="굴림" charset="0"/>
                <a:cs typeface="굴림" charset="0"/>
              </a:rPr>
              <a:t>and to discover </a:t>
            </a:r>
            <a:r>
              <a:rPr lang="da-DK" altLang="ko-KR" sz="2800" b="1" u="sng" dirty="0">
                <a:ea typeface="굴림" charset="0"/>
                <a:cs typeface="굴림" charset="0"/>
              </a:rPr>
              <a:t>new </a:t>
            </a:r>
            <a:r>
              <a:rPr lang="da-DK" altLang="ko-KR" sz="2800" b="1" u="sng" dirty="0" err="1">
                <a:ea typeface="굴림" charset="0"/>
                <a:cs typeface="굴림" charset="0"/>
              </a:rPr>
              <a:t>areas</a:t>
            </a:r>
            <a:r>
              <a:rPr lang="da-DK" altLang="ko-KR" sz="2800" b="1" u="sng" dirty="0">
                <a:ea typeface="굴림" charset="0"/>
                <a:cs typeface="굴림" charset="0"/>
              </a:rPr>
              <a:t> of </a:t>
            </a:r>
            <a:r>
              <a:rPr lang="da-DK" altLang="ko-KR" sz="2800" b="1" u="sng" dirty="0" err="1">
                <a:ea typeface="굴림" charset="0"/>
                <a:cs typeface="굴림" charset="0"/>
              </a:rPr>
              <a:t>interest</a:t>
            </a:r>
            <a:r>
              <a:rPr lang="da-DK" altLang="ko-KR" sz="2800" dirty="0">
                <a:ea typeface="굴림" charset="0"/>
                <a:cs typeface="굴림" charset="0"/>
              </a:rPr>
              <a:t>?</a:t>
            </a:r>
          </a:p>
          <a:p>
            <a:pPr lvl="1">
              <a:lnSpc>
                <a:spcPct val="80000"/>
              </a:lnSpc>
            </a:pPr>
            <a:endParaRPr lang="en-US" altLang="ko-KR" sz="1800" dirty="0">
              <a:ea typeface="굴림" charset="0"/>
              <a:cs typeface="굴림" charset="0"/>
            </a:endParaRPr>
          </a:p>
          <a:p>
            <a:pPr lvl="1">
              <a:lnSpc>
                <a:spcPct val="80000"/>
              </a:lnSpc>
            </a:pPr>
            <a:endParaRPr lang="en-US" sz="1800" dirty="0"/>
          </a:p>
        </p:txBody>
      </p:sp>
    </p:spTree>
    <p:extLst>
      <p:ext uri="{BB962C8B-B14F-4D97-AF65-F5344CB8AC3E}">
        <p14:creationId xmlns:p14="http://schemas.microsoft.com/office/powerpoint/2010/main" val="39653895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Building a hypergraph: Connecting existing things</a:t>
            </a:r>
            <a:endParaRPr lang="en-US" sz="2600" dirty="0"/>
          </a:p>
        </p:txBody>
      </p:sp>
      <p:sp>
        <p:nvSpPr>
          <p:cNvPr id="3" name="Content Placeholder 2"/>
          <p:cNvSpPr>
            <a:spLocks noGrp="1"/>
          </p:cNvSpPr>
          <p:nvPr>
            <p:ph idx="1"/>
          </p:nvPr>
        </p:nvSpPr>
        <p:spPr/>
        <p:txBody>
          <a:bodyPr>
            <a:normAutofit lnSpcReduction="10000"/>
          </a:bodyPr>
          <a:lstStyle/>
          <a:p>
            <a:pPr>
              <a:lnSpc>
                <a:spcPct val="80000"/>
              </a:lnSpc>
            </a:pPr>
            <a:r>
              <a:rPr lang="en-US" altLang="ko-KR" sz="2800" dirty="0" smtClean="0">
                <a:ea typeface="굴림" charset="0"/>
                <a:cs typeface="굴림" charset="0"/>
              </a:rPr>
              <a:t>Folklore is the circulation of traditional expressions in an across social networks, embedded in time and place</a:t>
            </a:r>
          </a:p>
          <a:p>
            <a:pPr>
              <a:lnSpc>
                <a:spcPct val="80000"/>
              </a:lnSpc>
            </a:pPr>
            <a:r>
              <a:rPr lang="en-US" altLang="ko-KR" sz="2800" dirty="0" smtClean="0">
                <a:ea typeface="굴림" charset="0"/>
                <a:cs typeface="굴림" charset="0"/>
              </a:rPr>
              <a:t>To model this, we need to connect </a:t>
            </a:r>
          </a:p>
          <a:p>
            <a:pPr marL="857250" lvl="1" indent="-457200">
              <a:lnSpc>
                <a:spcPct val="80000"/>
              </a:lnSpc>
              <a:buFont typeface="Arial"/>
              <a:buChar char="•"/>
            </a:pPr>
            <a:r>
              <a:rPr lang="en-US" altLang="ko-KR" sz="2400" dirty="0" smtClean="0">
                <a:ea typeface="굴림" charset="0"/>
                <a:cs typeface="굴림" charset="0"/>
              </a:rPr>
              <a:t>storytellers </a:t>
            </a:r>
            <a:r>
              <a:rPr lang="en-US" altLang="ko-KR" sz="2400" dirty="0">
                <a:ea typeface="굴림" charset="0"/>
                <a:cs typeface="굴림" charset="0"/>
              </a:rPr>
              <a:t>to </a:t>
            </a:r>
            <a:r>
              <a:rPr lang="en-US" altLang="ko-KR" sz="2400" dirty="0" smtClean="0">
                <a:ea typeface="굴림" charset="0"/>
                <a:cs typeface="굴림" charset="0"/>
              </a:rPr>
              <a:t>places</a:t>
            </a:r>
          </a:p>
          <a:p>
            <a:pPr marL="857250" lvl="1" indent="-457200">
              <a:lnSpc>
                <a:spcPct val="80000"/>
              </a:lnSpc>
              <a:buFont typeface="Arial"/>
              <a:buChar char="•"/>
            </a:pPr>
            <a:r>
              <a:rPr lang="en-US" altLang="ko-KR" sz="2400" dirty="0" smtClean="0">
                <a:ea typeface="굴림" charset="0"/>
                <a:cs typeface="굴림" charset="0"/>
              </a:rPr>
              <a:t>storytellers </a:t>
            </a:r>
            <a:r>
              <a:rPr lang="en-US" altLang="ko-KR" sz="2400" dirty="0">
                <a:ea typeface="굴림" charset="0"/>
                <a:cs typeface="굴림" charset="0"/>
              </a:rPr>
              <a:t>to stories</a:t>
            </a:r>
          </a:p>
          <a:p>
            <a:pPr marL="857250" lvl="1" indent="-457200">
              <a:lnSpc>
                <a:spcPct val="80000"/>
              </a:lnSpc>
              <a:buFont typeface="Arial"/>
              <a:buChar char="•"/>
            </a:pPr>
            <a:r>
              <a:rPr lang="en-US" altLang="ko-KR" sz="2400" dirty="0" smtClean="0">
                <a:ea typeface="굴림" charset="0"/>
                <a:cs typeface="굴림" charset="0"/>
              </a:rPr>
              <a:t>stories </a:t>
            </a:r>
            <a:r>
              <a:rPr lang="en-US" altLang="ko-KR" sz="2400" dirty="0">
                <a:ea typeface="굴림" charset="0"/>
                <a:cs typeface="굴림" charset="0"/>
              </a:rPr>
              <a:t>to places</a:t>
            </a:r>
          </a:p>
          <a:p>
            <a:pPr marL="857250" lvl="1" indent="-457200">
              <a:lnSpc>
                <a:spcPct val="80000"/>
              </a:lnSpc>
              <a:buFont typeface="Arial"/>
              <a:buChar char="•"/>
            </a:pPr>
            <a:r>
              <a:rPr lang="en-US" altLang="ko-KR" sz="2400" dirty="0" smtClean="0">
                <a:ea typeface="굴림" charset="0"/>
                <a:cs typeface="굴림" charset="0"/>
              </a:rPr>
              <a:t>storytellers </a:t>
            </a:r>
            <a:r>
              <a:rPr lang="en-US" altLang="ko-KR" sz="2400" dirty="0">
                <a:ea typeface="굴림" charset="0"/>
                <a:cs typeface="굴림" charset="0"/>
              </a:rPr>
              <a:t>to </a:t>
            </a:r>
            <a:r>
              <a:rPr lang="en-US" altLang="ko-KR" sz="2400" dirty="0" smtClean="0">
                <a:ea typeface="굴림" charset="0"/>
                <a:cs typeface="굴림" charset="0"/>
              </a:rPr>
              <a:t>fieldtrips (dates/places)</a:t>
            </a:r>
          </a:p>
          <a:p>
            <a:pPr marL="857250" lvl="1" indent="-457200">
              <a:lnSpc>
                <a:spcPct val="80000"/>
              </a:lnSpc>
              <a:buFont typeface="Arial"/>
              <a:buChar char="•"/>
            </a:pPr>
            <a:r>
              <a:rPr lang="en-US" altLang="ko-KR" sz="2400" dirty="0">
                <a:ea typeface="굴림" charset="0"/>
                <a:cs typeface="굴림" charset="0"/>
              </a:rPr>
              <a:t>s</a:t>
            </a:r>
            <a:r>
              <a:rPr lang="en-US" altLang="ko-KR" sz="2400" dirty="0" smtClean="0">
                <a:ea typeface="굴림" charset="0"/>
                <a:cs typeface="굴림" charset="0"/>
              </a:rPr>
              <a:t>tories to existing indices</a:t>
            </a:r>
          </a:p>
          <a:p>
            <a:pPr marL="1257300" lvl="2" indent="-457200">
              <a:lnSpc>
                <a:spcPct val="80000"/>
              </a:lnSpc>
              <a:buFont typeface="Arial"/>
              <a:buChar char="•"/>
            </a:pPr>
            <a:r>
              <a:rPr lang="en-US" altLang="ko-KR" sz="2000" dirty="0" err="1" smtClean="0">
                <a:ea typeface="굴림" charset="0"/>
                <a:cs typeface="굴림" charset="0"/>
              </a:rPr>
              <a:t>Aarne</a:t>
            </a:r>
            <a:r>
              <a:rPr lang="en-US" altLang="ko-KR" sz="2000" dirty="0" smtClean="0">
                <a:ea typeface="굴림" charset="0"/>
                <a:cs typeface="굴림" charset="0"/>
              </a:rPr>
              <a:t>-Thompson-</a:t>
            </a:r>
            <a:r>
              <a:rPr lang="en-US" altLang="ko-KR" sz="2000" dirty="0" err="1" smtClean="0">
                <a:ea typeface="굴림" charset="0"/>
                <a:cs typeface="굴림" charset="0"/>
              </a:rPr>
              <a:t>Uther</a:t>
            </a:r>
            <a:r>
              <a:rPr lang="en-US" altLang="ko-KR" sz="2000" dirty="0" smtClean="0">
                <a:ea typeface="굴림" charset="0"/>
                <a:cs typeface="굴림" charset="0"/>
              </a:rPr>
              <a:t> index (ATU)</a:t>
            </a:r>
          </a:p>
          <a:p>
            <a:pPr marL="1257300" lvl="2" indent="-457200">
              <a:lnSpc>
                <a:spcPct val="80000"/>
              </a:lnSpc>
              <a:buFont typeface="Arial"/>
              <a:buChar char="•"/>
            </a:pPr>
            <a:r>
              <a:rPr lang="en-US" altLang="ko-KR" sz="2000" dirty="0" smtClean="0">
                <a:ea typeface="굴림" charset="0"/>
                <a:cs typeface="굴림" charset="0"/>
              </a:rPr>
              <a:t>Migratory legend index (ML)</a:t>
            </a:r>
          </a:p>
          <a:p>
            <a:pPr marL="1257300" lvl="2" indent="-457200">
              <a:lnSpc>
                <a:spcPct val="80000"/>
              </a:lnSpc>
              <a:buFont typeface="Arial"/>
              <a:buChar char="•"/>
            </a:pPr>
            <a:r>
              <a:rPr lang="en-US" altLang="ko-KR" sz="2000" dirty="0" smtClean="0">
                <a:ea typeface="굴림" charset="0"/>
                <a:cs typeface="굴림" charset="0"/>
              </a:rPr>
              <a:t>Ballad index (</a:t>
            </a:r>
            <a:r>
              <a:rPr lang="en-US" altLang="ko-KR" sz="2000" dirty="0" err="1" smtClean="0">
                <a:ea typeface="굴림" charset="0"/>
                <a:cs typeface="굴림" charset="0"/>
              </a:rPr>
              <a:t>DgF</a:t>
            </a:r>
            <a:r>
              <a:rPr lang="en-US" altLang="ko-KR" sz="2000" dirty="0" smtClean="0">
                <a:ea typeface="굴림" charset="0"/>
                <a:cs typeface="굴림" charset="0"/>
              </a:rPr>
              <a:t>)</a:t>
            </a:r>
          </a:p>
          <a:p>
            <a:pPr marL="1257300" lvl="2" indent="-457200">
              <a:lnSpc>
                <a:spcPct val="80000"/>
              </a:lnSpc>
              <a:buFont typeface="Arial"/>
              <a:buChar char="•"/>
            </a:pPr>
            <a:r>
              <a:rPr lang="en-US" altLang="ko-KR" sz="2000" dirty="0">
                <a:ea typeface="굴림" charset="0"/>
                <a:cs typeface="굴림" charset="0"/>
              </a:rPr>
              <a:t>Tang </a:t>
            </a:r>
            <a:r>
              <a:rPr lang="en-US" altLang="ko-KR" sz="2000" dirty="0" smtClean="0">
                <a:ea typeface="굴림" charset="0"/>
                <a:cs typeface="굴림" charset="0"/>
              </a:rPr>
              <a:t>Kristensen topic </a:t>
            </a:r>
            <a:r>
              <a:rPr lang="en-US" altLang="ko-KR" sz="2000" dirty="0">
                <a:ea typeface="굴림" charset="0"/>
                <a:cs typeface="굴림" charset="0"/>
              </a:rPr>
              <a:t>indices</a:t>
            </a:r>
          </a:p>
          <a:p>
            <a:pPr marL="800100" lvl="2" indent="0">
              <a:lnSpc>
                <a:spcPct val="80000"/>
              </a:lnSpc>
            </a:pPr>
            <a:endParaRPr lang="en-US" altLang="ko-KR" sz="2000" dirty="0">
              <a:ea typeface="굴림" charset="0"/>
              <a:cs typeface="굴림" charset="0"/>
            </a:endParaRPr>
          </a:p>
          <a:p>
            <a:pPr lvl="1">
              <a:buFont typeface="Arial"/>
              <a:buChar char="•"/>
            </a:pPr>
            <a:endParaRPr lang="en-US" dirty="0"/>
          </a:p>
        </p:txBody>
      </p:sp>
    </p:spTree>
    <p:extLst>
      <p:ext uri="{BB962C8B-B14F-4D97-AF65-F5344CB8AC3E}">
        <p14:creationId xmlns:p14="http://schemas.microsoft.com/office/powerpoint/2010/main" val="309106305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553221" y="3883402"/>
            <a:ext cx="2590779" cy="2974598"/>
          </a:xfrm>
          <a:prstGeom prst="rect">
            <a:avLst/>
          </a:prstGeom>
        </p:spPr>
      </p:pic>
      <p:sp>
        <p:nvSpPr>
          <p:cNvPr id="39938" name="Rectangle 2"/>
          <p:cNvSpPr>
            <a:spLocks noGrp="1" noChangeArrowheads="1"/>
          </p:cNvSpPr>
          <p:nvPr>
            <p:ph type="title"/>
          </p:nvPr>
        </p:nvSpPr>
        <p:spPr/>
        <p:txBody>
          <a:bodyPr/>
          <a:lstStyle/>
          <a:p>
            <a:r>
              <a:rPr lang="en-US" altLang="ko-KR" sz="2600" dirty="0" smtClean="0">
                <a:ea typeface="굴림" charset="0"/>
                <a:cs typeface="굴림" charset="0"/>
              </a:rPr>
              <a:t>Building a hypergraph: Adding more information</a:t>
            </a:r>
            <a:endParaRPr lang="en-US" sz="2600" dirty="0"/>
          </a:p>
        </p:txBody>
      </p:sp>
      <p:sp>
        <p:nvSpPr>
          <p:cNvPr id="39939" name="Rectangle 3"/>
          <p:cNvSpPr>
            <a:spLocks noGrp="1" noChangeArrowheads="1"/>
          </p:cNvSpPr>
          <p:nvPr>
            <p:ph type="body" idx="1"/>
          </p:nvPr>
        </p:nvSpPr>
        <p:spPr/>
        <p:txBody>
          <a:bodyPr>
            <a:noAutofit/>
          </a:bodyPr>
          <a:lstStyle/>
          <a:p>
            <a:pPr>
              <a:lnSpc>
                <a:spcPct val="80000"/>
              </a:lnSpc>
            </a:pPr>
            <a:r>
              <a:rPr lang="en-US" altLang="ko-KR" sz="2800" dirty="0">
                <a:ea typeface="굴림" charset="0"/>
                <a:cs typeface="굴림" charset="0"/>
              </a:rPr>
              <a:t>Keyword indexing</a:t>
            </a:r>
          </a:p>
          <a:p>
            <a:pPr lvl="1">
              <a:lnSpc>
                <a:spcPct val="80000"/>
              </a:lnSpc>
            </a:pPr>
            <a:r>
              <a:rPr lang="en-US" altLang="ko-KR" sz="1800" dirty="0">
                <a:ea typeface="굴림" charset="0"/>
                <a:cs typeface="굴림" charset="0"/>
              </a:rPr>
              <a:t>Extract keywords from texts</a:t>
            </a:r>
          </a:p>
          <a:p>
            <a:pPr lvl="2">
              <a:lnSpc>
                <a:spcPct val="80000"/>
              </a:lnSpc>
            </a:pPr>
            <a:r>
              <a:rPr lang="en-US" altLang="ko-KR" sz="1400" dirty="0">
                <a:ea typeface="굴림" charset="0"/>
                <a:cs typeface="굴림" charset="0"/>
              </a:rPr>
              <a:t>Requires language expertise</a:t>
            </a:r>
          </a:p>
          <a:p>
            <a:pPr lvl="1">
              <a:lnSpc>
                <a:spcPct val="80000"/>
              </a:lnSpc>
            </a:pPr>
            <a:r>
              <a:rPr lang="en-US" altLang="ko-KR" sz="1800" dirty="0">
                <a:ea typeface="굴림" charset="0"/>
                <a:cs typeface="굴림" charset="0"/>
              </a:rPr>
              <a:t>Named Entity Detection </a:t>
            </a:r>
          </a:p>
          <a:p>
            <a:pPr lvl="2">
              <a:lnSpc>
                <a:spcPct val="80000"/>
              </a:lnSpc>
            </a:pPr>
            <a:r>
              <a:rPr lang="en-US" altLang="ko-KR" sz="1400" dirty="0">
                <a:ea typeface="굴림" charset="0"/>
                <a:cs typeface="굴림" charset="0"/>
              </a:rPr>
              <a:t>Indices are incomplete / additional place names and personal names</a:t>
            </a:r>
          </a:p>
          <a:p>
            <a:pPr>
              <a:lnSpc>
                <a:spcPct val="80000"/>
              </a:lnSpc>
            </a:pPr>
            <a:r>
              <a:rPr lang="en-US" altLang="ko-KR" sz="2800" dirty="0">
                <a:ea typeface="굴림" charset="0"/>
                <a:cs typeface="굴림" charset="0"/>
              </a:rPr>
              <a:t>Shallow ontology</a:t>
            </a:r>
          </a:p>
          <a:p>
            <a:pPr lvl="1">
              <a:lnSpc>
                <a:spcPct val="80000"/>
              </a:lnSpc>
            </a:pPr>
            <a:r>
              <a:rPr lang="en-US" altLang="ko-KR" sz="1800" dirty="0">
                <a:ea typeface="굴림" charset="0"/>
                <a:cs typeface="굴림" charset="0"/>
              </a:rPr>
              <a:t>Devise a two-level ontology for </a:t>
            </a:r>
            <a:r>
              <a:rPr lang="en-US" altLang="ko-KR" sz="1800" dirty="0" smtClean="0">
                <a:ea typeface="굴림" charset="0"/>
                <a:cs typeface="굴림" charset="0"/>
              </a:rPr>
              <a:t>collection</a:t>
            </a:r>
            <a:endParaRPr lang="en-US" altLang="ko-KR" sz="1800" dirty="0">
              <a:ea typeface="굴림" charset="0"/>
              <a:cs typeface="굴림" charset="0"/>
            </a:endParaRPr>
          </a:p>
          <a:p>
            <a:pPr>
              <a:lnSpc>
                <a:spcPct val="80000"/>
              </a:lnSpc>
            </a:pPr>
            <a:r>
              <a:rPr lang="en-US" altLang="ko-KR" sz="2800" dirty="0">
                <a:ea typeface="굴림" charset="0"/>
                <a:cs typeface="굴림" charset="0"/>
              </a:rPr>
              <a:t>Genre classification</a:t>
            </a:r>
          </a:p>
          <a:p>
            <a:pPr lvl="1">
              <a:lnSpc>
                <a:spcPct val="80000"/>
              </a:lnSpc>
            </a:pPr>
            <a:r>
              <a:rPr lang="en-US" altLang="ko-KR" sz="1800" dirty="0">
                <a:ea typeface="굴림" charset="0"/>
                <a:cs typeface="굴림" charset="0"/>
              </a:rPr>
              <a:t>Rapid classification based on Tang Kristensen’s </a:t>
            </a:r>
            <a:r>
              <a:rPr lang="en-US" altLang="ko-KR" sz="1800" dirty="0" smtClean="0">
                <a:ea typeface="굴림" charset="0"/>
                <a:cs typeface="굴림" charset="0"/>
              </a:rPr>
              <a:t>collections</a:t>
            </a:r>
            <a:endParaRPr lang="en-US" altLang="ko-KR" sz="1800" dirty="0">
              <a:ea typeface="굴림" charset="0"/>
              <a:cs typeface="굴림" charset="0"/>
            </a:endParaRPr>
          </a:p>
          <a:p>
            <a:pPr>
              <a:lnSpc>
                <a:spcPct val="80000"/>
              </a:lnSpc>
            </a:pPr>
            <a:endParaRPr lang="en-US" altLang="ko-KR" sz="2400" dirty="0" smtClean="0">
              <a:ea typeface="굴림" charset="0"/>
              <a:cs typeface="굴림" charset="0"/>
            </a:endParaRPr>
          </a:p>
          <a:p>
            <a:pPr>
              <a:lnSpc>
                <a:spcPct val="80000"/>
              </a:lnSpc>
            </a:pPr>
            <a:r>
              <a:rPr lang="en-US" altLang="ko-KR" sz="2800" dirty="0" smtClean="0">
                <a:ea typeface="굴림" charset="0"/>
                <a:cs typeface="굴림" charset="0"/>
              </a:rPr>
              <a:t>Future additions?</a:t>
            </a:r>
            <a:endParaRPr lang="en-US" altLang="ko-KR" sz="2800" dirty="0">
              <a:ea typeface="굴림" charset="0"/>
              <a:cs typeface="굴림" charset="0"/>
            </a:endParaRPr>
          </a:p>
          <a:p>
            <a:pPr>
              <a:lnSpc>
                <a:spcPct val="80000"/>
              </a:lnSpc>
            </a:pPr>
            <a:r>
              <a:rPr lang="en-US" altLang="ko-KR" sz="2400" dirty="0" smtClean="0">
                <a:ea typeface="굴림" charset="0"/>
                <a:cs typeface="굴림" charset="0"/>
              </a:rPr>
              <a:t>	</a:t>
            </a:r>
            <a:r>
              <a:rPr lang="en-US" altLang="ko-KR" dirty="0" smtClean="0">
                <a:ea typeface="굴림" charset="0"/>
                <a:cs typeface="굴림" charset="0"/>
              </a:rPr>
              <a:t>	</a:t>
            </a:r>
            <a:r>
              <a:rPr lang="en-US" altLang="ko-KR" sz="1800" dirty="0" smtClean="0">
                <a:ea typeface="굴림" charset="0"/>
                <a:cs typeface="굴림" charset="0"/>
              </a:rPr>
              <a:t>Topic </a:t>
            </a:r>
            <a:r>
              <a:rPr lang="en-US" altLang="ko-KR" sz="1800" dirty="0">
                <a:ea typeface="굴림" charset="0"/>
                <a:cs typeface="굴림" charset="0"/>
              </a:rPr>
              <a:t>modeling (experimental</a:t>
            </a:r>
            <a:r>
              <a:rPr lang="en-US" altLang="ko-KR" sz="1800" dirty="0" smtClean="0">
                <a:ea typeface="굴림" charset="0"/>
                <a:cs typeface="굴림" charset="0"/>
              </a:rPr>
              <a:t>)—LDA</a:t>
            </a:r>
            <a:endParaRPr lang="en-US" sz="1800" dirty="0"/>
          </a:p>
        </p:txBody>
      </p:sp>
    </p:spTree>
    <p:extLst>
      <p:ext uri="{BB962C8B-B14F-4D97-AF65-F5344CB8AC3E}">
        <p14:creationId xmlns:p14="http://schemas.microsoft.com/office/powerpoint/2010/main" val="39456497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1" name="Rectangle 7"/>
          <p:cNvSpPr>
            <a:spLocks noGrp="1" noChangeArrowheads="1"/>
          </p:cNvSpPr>
          <p:nvPr>
            <p:ph type="body" idx="1"/>
          </p:nvPr>
        </p:nvSpPr>
        <p:spPr/>
        <p:txBody>
          <a:bodyPr/>
          <a:lstStyle/>
          <a:p>
            <a:pPr>
              <a:lnSpc>
                <a:spcPct val="80000"/>
              </a:lnSpc>
            </a:pPr>
            <a:r>
              <a:rPr lang="da-DK" sz="2800" dirty="0" smtClean="0"/>
              <a:t>Limit </a:t>
            </a:r>
            <a:r>
              <a:rPr lang="da-DK" sz="2800" dirty="0"/>
              <a:t>the </a:t>
            </a:r>
            <a:r>
              <a:rPr lang="da-DK" sz="2800" dirty="0" err="1"/>
              <a:t>edgelist</a:t>
            </a:r>
            <a:r>
              <a:rPr lang="da-DK" sz="2800" dirty="0"/>
              <a:t> to story data</a:t>
            </a:r>
          </a:p>
          <a:p>
            <a:pPr lvl="1">
              <a:lnSpc>
                <a:spcPct val="80000"/>
              </a:lnSpc>
            </a:pPr>
            <a:r>
              <a:rPr lang="da-DK" sz="2400" dirty="0" err="1"/>
              <a:t>Keywords</a:t>
            </a:r>
            <a:endParaRPr lang="da-DK" sz="2400" dirty="0"/>
          </a:p>
          <a:p>
            <a:pPr lvl="1">
              <a:lnSpc>
                <a:spcPct val="80000"/>
              </a:lnSpc>
            </a:pPr>
            <a:r>
              <a:rPr lang="da-DK" sz="2400" dirty="0" err="1"/>
              <a:t>Topic</a:t>
            </a:r>
            <a:r>
              <a:rPr lang="da-DK" sz="2400" dirty="0"/>
              <a:t> Index</a:t>
            </a:r>
          </a:p>
          <a:p>
            <a:pPr lvl="1">
              <a:lnSpc>
                <a:spcPct val="80000"/>
              </a:lnSpc>
            </a:pPr>
            <a:r>
              <a:rPr lang="da-DK" sz="2400" dirty="0" err="1"/>
              <a:t>Shallow</a:t>
            </a:r>
            <a:r>
              <a:rPr lang="da-DK" sz="2400" dirty="0"/>
              <a:t> </a:t>
            </a:r>
            <a:r>
              <a:rPr lang="da-DK" sz="2400" dirty="0" err="1"/>
              <a:t>Ontology</a:t>
            </a:r>
            <a:endParaRPr lang="da-DK" sz="2400" dirty="0"/>
          </a:p>
          <a:p>
            <a:pPr lvl="1">
              <a:lnSpc>
                <a:spcPct val="80000"/>
              </a:lnSpc>
            </a:pPr>
            <a:r>
              <a:rPr lang="da-DK" sz="2400" dirty="0" err="1"/>
              <a:t>Named</a:t>
            </a:r>
            <a:r>
              <a:rPr lang="da-DK" sz="2400" dirty="0"/>
              <a:t> </a:t>
            </a:r>
            <a:r>
              <a:rPr lang="da-DK" sz="2400" dirty="0" err="1"/>
              <a:t>entities</a:t>
            </a:r>
            <a:endParaRPr lang="da-DK" sz="2400" dirty="0"/>
          </a:p>
          <a:p>
            <a:pPr>
              <a:lnSpc>
                <a:spcPct val="80000"/>
              </a:lnSpc>
            </a:pPr>
            <a:r>
              <a:rPr lang="da-DK" sz="2800" dirty="0" smtClean="0"/>
              <a:t>Sort </a:t>
            </a:r>
            <a:r>
              <a:rPr lang="da-DK" sz="2800" dirty="0"/>
              <a:t>the </a:t>
            </a:r>
            <a:r>
              <a:rPr lang="da-DK" sz="2800" dirty="0" err="1" smtClean="0"/>
              <a:t>network</a:t>
            </a:r>
            <a:endParaRPr lang="da-DK" sz="2800" dirty="0" smtClean="0"/>
          </a:p>
          <a:p>
            <a:pPr>
              <a:lnSpc>
                <a:spcPct val="80000"/>
              </a:lnSpc>
            </a:pPr>
            <a:r>
              <a:rPr lang="da-DK" sz="2400" dirty="0"/>
              <a:t>		</a:t>
            </a:r>
            <a:r>
              <a:rPr lang="da-DK" sz="2400" dirty="0" err="1" smtClean="0"/>
              <a:t>Similarity</a:t>
            </a:r>
            <a:r>
              <a:rPr lang="da-DK" sz="2400" dirty="0" smtClean="0"/>
              <a:t> measures</a:t>
            </a:r>
          </a:p>
          <a:p>
            <a:pPr>
              <a:lnSpc>
                <a:spcPct val="80000"/>
              </a:lnSpc>
            </a:pPr>
            <a:r>
              <a:rPr lang="da-DK" sz="2400" dirty="0"/>
              <a:t>	</a:t>
            </a:r>
            <a:r>
              <a:rPr lang="da-DK" sz="2400" dirty="0" smtClean="0"/>
              <a:t>	Clustering</a:t>
            </a:r>
            <a:endParaRPr lang="da-DK" sz="2400" dirty="0"/>
          </a:p>
          <a:p>
            <a:pPr>
              <a:lnSpc>
                <a:spcPct val="80000"/>
              </a:lnSpc>
            </a:pPr>
            <a:r>
              <a:rPr lang="da-DK" sz="2800" dirty="0" smtClean="0"/>
              <a:t>Look </a:t>
            </a:r>
            <a:r>
              <a:rPr lang="da-DK" sz="2800" dirty="0"/>
              <a:t>for </a:t>
            </a:r>
            <a:r>
              <a:rPr lang="da-DK" sz="2800" dirty="0" err="1"/>
              <a:t>stories</a:t>
            </a:r>
            <a:r>
              <a:rPr lang="da-DK" sz="2800" dirty="0"/>
              <a:t> in the </a:t>
            </a:r>
            <a:r>
              <a:rPr lang="da-DK" sz="2800" dirty="0" err="1" smtClean="0"/>
              <a:t>target</a:t>
            </a:r>
            <a:r>
              <a:rPr lang="da-DK" sz="2800" dirty="0" smtClean="0"/>
              <a:t> </a:t>
            </a:r>
            <a:r>
              <a:rPr lang="da-DK" sz="2800" dirty="0" err="1" smtClean="0"/>
              <a:t>story’s</a:t>
            </a:r>
            <a:r>
              <a:rPr lang="da-DK" sz="2800" dirty="0" smtClean="0"/>
              <a:t> </a:t>
            </a:r>
            <a:r>
              <a:rPr lang="da-DK" sz="2800" dirty="0" err="1" smtClean="0"/>
              <a:t>neighborhood</a:t>
            </a:r>
            <a:endParaRPr lang="da-DK" sz="2800" dirty="0"/>
          </a:p>
          <a:p>
            <a:pPr lvl="1">
              <a:lnSpc>
                <a:spcPct val="80000"/>
              </a:lnSpc>
            </a:pPr>
            <a:r>
              <a:rPr lang="da-DK" sz="2400" dirty="0" smtClean="0"/>
              <a:t>**layout </a:t>
            </a:r>
            <a:r>
              <a:rPr lang="da-DK" sz="2400" dirty="0"/>
              <a:t>is </a:t>
            </a:r>
            <a:r>
              <a:rPr lang="da-DK" sz="2400" i="1" u="sng" dirty="0" err="1"/>
              <a:t>no</a:t>
            </a:r>
            <a:r>
              <a:rPr lang="da-DK" sz="2400" i="1" u="sng" dirty="0"/>
              <a:t> longer </a:t>
            </a:r>
            <a:r>
              <a:rPr lang="da-DK" sz="2400" i="1" u="sng" dirty="0" err="1"/>
              <a:t>random</a:t>
            </a:r>
            <a:endParaRPr lang="en-US" sz="2400" i="1" u="sng" dirty="0"/>
          </a:p>
        </p:txBody>
      </p:sp>
      <p:pic>
        <p:nvPicPr>
          <p:cNvPr id="3" name="Picture 2"/>
          <p:cNvPicPr>
            <a:picLocks noChangeAspect="1"/>
          </p:cNvPicPr>
          <p:nvPr/>
        </p:nvPicPr>
        <p:blipFill>
          <a:blip r:embed="rId3"/>
          <a:stretch>
            <a:fillRect/>
          </a:stretch>
        </p:blipFill>
        <p:spPr>
          <a:xfrm>
            <a:off x="5915425" y="2126234"/>
            <a:ext cx="2332988" cy="2405259"/>
          </a:xfrm>
          <a:prstGeom prst="rect">
            <a:avLst/>
          </a:prstGeom>
        </p:spPr>
      </p:pic>
      <p:sp>
        <p:nvSpPr>
          <p:cNvPr id="82946" name="Rectangle 2"/>
          <p:cNvSpPr>
            <a:spLocks noGrp="1" noChangeArrowheads="1"/>
          </p:cNvSpPr>
          <p:nvPr>
            <p:ph type="title"/>
          </p:nvPr>
        </p:nvSpPr>
        <p:spPr/>
        <p:txBody>
          <a:bodyPr>
            <a:noAutofit/>
          </a:bodyPr>
          <a:lstStyle/>
          <a:p>
            <a:r>
              <a:rPr lang="da-DK" dirty="0"/>
              <a:t>Using a </a:t>
            </a:r>
            <a:r>
              <a:rPr lang="da-DK" dirty="0" smtClean="0"/>
              <a:t>hypergraph to </a:t>
            </a:r>
            <a:r>
              <a:rPr lang="da-DK" dirty="0" err="1" smtClean="0"/>
              <a:t>solve</a:t>
            </a:r>
            <a:r>
              <a:rPr lang="da-DK" dirty="0" smtClean="0"/>
              <a:t> </a:t>
            </a:r>
            <a:r>
              <a:rPr lang="da-DK" dirty="0" err="1" smtClean="0"/>
              <a:t>our</a:t>
            </a:r>
            <a:r>
              <a:rPr lang="da-DK" dirty="0" smtClean="0"/>
              <a:t> problem(s)</a:t>
            </a:r>
            <a:endParaRPr lang="en-US" dirty="0"/>
          </a:p>
        </p:txBody>
      </p:sp>
    </p:spTree>
    <p:extLst>
      <p:ext uri="{BB962C8B-B14F-4D97-AF65-F5344CB8AC3E}">
        <p14:creationId xmlns:p14="http://schemas.microsoft.com/office/powerpoint/2010/main" val="418845885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6" name="Picture 8" descr="processed_no_labels-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6048375"/>
          </a:xfrm>
          <a:prstGeom prst="rect">
            <a:avLst/>
          </a:prstGeom>
          <a:noFill/>
          <a:extLst>
            <a:ext uri="{909E8E84-426E-40dd-AFC4-6F175D3DCCD1}">
              <a14:hiddenFill xmlns:a14="http://schemas.microsoft.com/office/drawing/2010/main">
                <a:solidFill>
                  <a:srgbClr val="FFFFFF"/>
                </a:solidFill>
              </a14:hiddenFill>
            </a:ext>
          </a:extLst>
        </p:spPr>
      </p:pic>
      <p:pic>
        <p:nvPicPr>
          <p:cNvPr id="89097" name="Picture 9" descr="medium_with_landmar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6400"/>
            <a:ext cx="9144000" cy="5181600"/>
          </a:xfrm>
          <a:prstGeom prst="rect">
            <a:avLst/>
          </a:prstGeom>
          <a:noFill/>
          <a:extLst>
            <a:ext uri="{909E8E84-426E-40dd-AFC4-6F175D3DCCD1}">
              <a14:hiddenFill xmlns:a14="http://schemas.microsoft.com/office/drawing/2010/main">
                <a:solidFill>
                  <a:srgbClr val="FFFFFF"/>
                </a:solidFill>
              </a14:hiddenFill>
            </a:ext>
          </a:extLst>
        </p:spPr>
      </p:pic>
      <p:pic>
        <p:nvPicPr>
          <p:cNvPr id="89098" name="Picture 10" descr="medium_closet_with_landmar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76400"/>
            <a:ext cx="9144000" cy="5181600"/>
          </a:xfrm>
          <a:prstGeom prst="rect">
            <a:avLst/>
          </a:prstGeom>
          <a:noFill/>
          <a:extLst>
            <a:ext uri="{909E8E84-426E-40dd-AFC4-6F175D3DCCD1}">
              <a14:hiddenFill xmlns:a14="http://schemas.microsoft.com/office/drawing/2010/main">
                <a:solidFill>
                  <a:srgbClr val="FFFFFF"/>
                </a:solidFill>
              </a14:hiddenFill>
            </a:ext>
          </a:extLst>
        </p:spPr>
      </p:pic>
      <p:pic>
        <p:nvPicPr>
          <p:cNvPr id="89100" name="Picture 12" descr="ghosts_and_niss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76400"/>
            <a:ext cx="9144000" cy="51816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smtClean="0"/>
              <a:t>The hypergraph navigator</a:t>
            </a:r>
            <a:endParaRPr lang="en-US" dirty="0"/>
          </a:p>
        </p:txBody>
      </p:sp>
    </p:spTree>
    <p:extLst>
      <p:ext uri="{BB962C8B-B14F-4D97-AF65-F5344CB8AC3E}">
        <p14:creationId xmlns:p14="http://schemas.microsoft.com/office/powerpoint/2010/main" val="37851341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9097"/>
                                        </p:tgtEl>
                                        <p:attrNameLst>
                                          <p:attrName>style.visibility</p:attrName>
                                        </p:attrNameLst>
                                      </p:cBhvr>
                                      <p:to>
                                        <p:strVal val="visible"/>
                                      </p:to>
                                    </p:set>
                                    <p:animEffect transition="in" filter="fade">
                                      <p:cBhvr>
                                        <p:cTn id="7" dur="500"/>
                                        <p:tgtEl>
                                          <p:spTgt spid="890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9098"/>
                                        </p:tgtEl>
                                        <p:attrNameLst>
                                          <p:attrName>style.visibility</p:attrName>
                                        </p:attrNameLst>
                                      </p:cBhvr>
                                      <p:to>
                                        <p:strVal val="visible"/>
                                      </p:to>
                                    </p:set>
                                    <p:animEffect transition="in" filter="fade">
                                      <p:cBhvr>
                                        <p:cTn id="12" dur="500"/>
                                        <p:tgtEl>
                                          <p:spTgt spid="890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9100"/>
                                        </p:tgtEl>
                                        <p:attrNameLst>
                                          <p:attrName>style.visibility</p:attrName>
                                        </p:attrNameLst>
                                      </p:cBhvr>
                                      <p:to>
                                        <p:strVal val="visible"/>
                                      </p:to>
                                    </p:set>
                                    <p:animEffect transition="in" filter="fade">
                                      <p:cBhvr>
                                        <p:cTn id="17" dur="500"/>
                                        <p:tgtEl>
                                          <p:spTgt spid="89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Helps us find an unexpected story</a:t>
            </a:r>
            <a:endParaRPr lang="en-US" dirty="0"/>
          </a:p>
        </p:txBody>
      </p:sp>
      <p:sp>
        <p:nvSpPr>
          <p:cNvPr id="3" name="Content Placeholder 2"/>
          <p:cNvSpPr>
            <a:spLocks noGrp="1"/>
          </p:cNvSpPr>
          <p:nvPr>
            <p:ph idx="1"/>
          </p:nvPr>
        </p:nvSpPr>
        <p:spPr/>
        <p:txBody>
          <a:bodyPr/>
          <a:lstStyle/>
          <a:p>
            <a:r>
              <a:rPr lang="en-US" sz="3200" dirty="0"/>
              <a:t>A story about a house elf at a farm in </a:t>
            </a:r>
            <a:r>
              <a:rPr lang="en-US" sz="3200" dirty="0" err="1"/>
              <a:t>Eg</a:t>
            </a:r>
            <a:r>
              <a:rPr lang="da-DK" sz="3200" dirty="0"/>
              <a:t>å...</a:t>
            </a:r>
          </a:p>
          <a:p>
            <a:pPr lvl="1"/>
            <a:r>
              <a:rPr lang="en-US" sz="2800" dirty="0" smtClean="0"/>
              <a:t>When </a:t>
            </a:r>
            <a:r>
              <a:rPr lang="en-US" sz="2800" dirty="0"/>
              <a:t>they got home, the farmhand was happy because now he</a:t>
            </a:r>
            <a:r>
              <a:rPr lang="ja-JP" altLang="en-US" sz="2800" dirty="0"/>
              <a:t>’</a:t>
            </a:r>
            <a:r>
              <a:rPr lang="en-US" sz="2800" dirty="0"/>
              <a:t>d gotten something to use for </a:t>
            </a:r>
            <a:r>
              <a:rPr lang="en-US" sz="2800" dirty="0" smtClean="0"/>
              <a:t>fodder, </a:t>
            </a:r>
            <a:r>
              <a:rPr lang="en-US" sz="2800" dirty="0"/>
              <a:t>and afterward </a:t>
            </a:r>
            <a:r>
              <a:rPr lang="en-US" sz="2800" i="1" dirty="0" err="1"/>
              <a:t>nis</a:t>
            </a:r>
            <a:r>
              <a:rPr lang="en-US" sz="2800" dirty="0"/>
              <a:t> could go and </a:t>
            </a:r>
            <a:r>
              <a:rPr lang="en-US" sz="2800" dirty="0" smtClean="0"/>
              <a:t>feed the animals </a:t>
            </a:r>
            <a:r>
              <a:rPr lang="en-US" sz="2800" dirty="0"/>
              <a:t>just as much as he wanted to. Then they got another farmhand, and he </a:t>
            </a:r>
            <a:r>
              <a:rPr lang="en-US" sz="2800" dirty="0" err="1"/>
              <a:t>didn</a:t>
            </a:r>
            <a:r>
              <a:rPr lang="ja-JP" altLang="en-US" sz="2800" dirty="0"/>
              <a:t>’</a:t>
            </a:r>
            <a:r>
              <a:rPr lang="en-US" sz="2800" dirty="0"/>
              <a:t>t want to let </a:t>
            </a:r>
            <a:r>
              <a:rPr lang="en-US" sz="2800" i="1" dirty="0" err="1" smtClean="0"/>
              <a:t>nis</a:t>
            </a:r>
            <a:r>
              <a:rPr lang="en-US" sz="2800" i="1" dirty="0" smtClean="0"/>
              <a:t> </a:t>
            </a:r>
            <a:r>
              <a:rPr lang="en-US" sz="2800" dirty="0" smtClean="0"/>
              <a:t>go </a:t>
            </a:r>
            <a:r>
              <a:rPr lang="en-US" sz="2800" dirty="0"/>
              <a:t>on like that. But </a:t>
            </a:r>
            <a:r>
              <a:rPr lang="en-US" sz="2800" dirty="0" smtClean="0"/>
              <a:t>the farmhand got </a:t>
            </a:r>
            <a:r>
              <a:rPr lang="en-US" sz="2800" dirty="0"/>
              <a:t>lifted up in his bed and all the way up to the rafters, so he lay there dead when people got up the next morning.</a:t>
            </a:r>
            <a:endParaRPr lang="da-DK" sz="2800" dirty="0"/>
          </a:p>
          <a:p>
            <a:endParaRPr lang="en-US" dirty="0"/>
          </a:p>
        </p:txBody>
      </p:sp>
    </p:spTree>
    <p:extLst>
      <p:ext uri="{BB962C8B-B14F-4D97-AF65-F5344CB8AC3E}">
        <p14:creationId xmlns:p14="http://schemas.microsoft.com/office/powerpoint/2010/main" val="12732581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da-DK"/>
              <a:t>New research question</a:t>
            </a:r>
            <a:endParaRPr lang="en-US"/>
          </a:p>
        </p:txBody>
      </p:sp>
      <p:sp>
        <p:nvSpPr>
          <p:cNvPr id="135171" name="Rectangle 3"/>
          <p:cNvSpPr>
            <a:spLocks noGrp="1" noChangeArrowheads="1"/>
          </p:cNvSpPr>
          <p:nvPr>
            <p:ph type="body" idx="1"/>
          </p:nvPr>
        </p:nvSpPr>
        <p:spPr/>
        <p:txBody>
          <a:bodyPr/>
          <a:lstStyle/>
          <a:p>
            <a:r>
              <a:rPr lang="da-DK" sz="2400" dirty="0" err="1"/>
              <a:t>What</a:t>
            </a:r>
            <a:r>
              <a:rPr lang="da-DK" sz="2400" dirty="0"/>
              <a:t> is the </a:t>
            </a:r>
            <a:r>
              <a:rPr lang="da-DK" sz="2400" dirty="0" err="1"/>
              <a:t>relationship</a:t>
            </a:r>
            <a:r>
              <a:rPr lang="da-DK" sz="2400" dirty="0"/>
              <a:t> </a:t>
            </a:r>
            <a:r>
              <a:rPr lang="da-DK" sz="2400" dirty="0" err="1"/>
              <a:t>between</a:t>
            </a:r>
            <a:r>
              <a:rPr lang="da-DK" sz="2400" dirty="0"/>
              <a:t> </a:t>
            </a:r>
            <a:r>
              <a:rPr lang="da-DK" sz="2400" dirty="0" err="1"/>
              <a:t>ghosts</a:t>
            </a:r>
            <a:r>
              <a:rPr lang="da-DK" sz="2400" dirty="0"/>
              <a:t> and </a:t>
            </a:r>
            <a:r>
              <a:rPr lang="da-DK" sz="2400" dirty="0" smtClean="0"/>
              <a:t>house </a:t>
            </a:r>
            <a:r>
              <a:rPr lang="da-DK" sz="2400" dirty="0"/>
              <a:t>elves?</a:t>
            </a:r>
            <a:endParaRPr lang="en-US" sz="2400" dirty="0"/>
          </a:p>
        </p:txBody>
      </p:sp>
      <p:pic>
        <p:nvPicPr>
          <p:cNvPr id="135172" name="Picture 4" descr="dob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200400"/>
            <a:ext cx="2171700"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363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clusters</a:t>
            </a:r>
            <a:endParaRPr lang="en-US" dirty="0"/>
          </a:p>
        </p:txBody>
      </p:sp>
      <p:pic>
        <p:nvPicPr>
          <p:cNvPr id="6" name="Content Placeholder 5" descr="figure_4.JPG"/>
          <p:cNvPicPr>
            <a:picLocks noGrp="1" noChangeAspect="1"/>
          </p:cNvPicPr>
          <p:nvPr>
            <p:ph idx="1"/>
          </p:nvPr>
        </p:nvPicPr>
        <p:blipFill>
          <a:blip r:embed="rId2">
            <a:extLst>
              <a:ext uri="{28A0092B-C50C-407E-A947-70E740481C1C}">
                <a14:useLocalDpi xmlns:a14="http://schemas.microsoft.com/office/drawing/2010/main" val="0"/>
              </a:ext>
            </a:extLst>
          </a:blip>
          <a:srcRect t="181" b="181"/>
          <a:stretch>
            <a:fillRect/>
          </a:stretch>
        </p:blipFill>
        <p:spPr/>
      </p:pic>
      <p:pic>
        <p:nvPicPr>
          <p:cNvPr id="7" name="Picture 6" descr="figure_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5730"/>
            <a:ext cx="9144000" cy="4780433"/>
          </a:xfrm>
          <a:prstGeom prst="rect">
            <a:avLst/>
          </a:prstGeom>
        </p:spPr>
      </p:pic>
      <p:pic>
        <p:nvPicPr>
          <p:cNvPr id="8" name="Picture 7" descr="figure_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45730"/>
            <a:ext cx="9144000" cy="4780433"/>
          </a:xfrm>
          <a:prstGeom prst="rect">
            <a:avLst/>
          </a:prstGeom>
        </p:spPr>
      </p:pic>
    </p:spTree>
    <p:extLst>
      <p:ext uri="{BB962C8B-B14F-4D97-AF65-F5344CB8AC3E}">
        <p14:creationId xmlns:p14="http://schemas.microsoft.com/office/powerpoint/2010/main" val="16443107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story…</a:t>
            </a:r>
            <a:endParaRPr lang="en-US" dirty="0"/>
          </a:p>
        </p:txBody>
      </p:sp>
      <p:sp>
        <p:nvSpPr>
          <p:cNvPr id="3" name="Content Placeholder 2"/>
          <p:cNvSpPr>
            <a:spLocks noGrp="1"/>
          </p:cNvSpPr>
          <p:nvPr>
            <p:ph idx="1"/>
          </p:nvPr>
        </p:nvSpPr>
        <p:spPr/>
        <p:txBody>
          <a:bodyPr/>
          <a:lstStyle/>
          <a:p>
            <a:pPr>
              <a:lnSpc>
                <a:spcPct val="90000"/>
              </a:lnSpc>
            </a:pPr>
            <a:r>
              <a:rPr lang="en-US" altLang="ko-KR" sz="2200" dirty="0">
                <a:ea typeface="굴림" charset="0"/>
                <a:cs typeface="굴림" charset="0"/>
              </a:rPr>
              <a:t>It was the old counselor from </a:t>
            </a:r>
            <a:r>
              <a:rPr lang="en-US" altLang="ko-KR" sz="2200" dirty="0" err="1">
                <a:ea typeface="굴림" charset="0"/>
                <a:cs typeface="굴림" charset="0"/>
              </a:rPr>
              <a:t>Skaarupgaard</a:t>
            </a:r>
            <a:r>
              <a:rPr lang="en-US" altLang="ko-KR" sz="2200" dirty="0">
                <a:ea typeface="굴림" charset="0"/>
                <a:cs typeface="굴림" charset="0"/>
              </a:rPr>
              <a:t> who came riding with four headless horses to </a:t>
            </a:r>
            <a:r>
              <a:rPr lang="en-US" altLang="ko-KR" sz="2200" dirty="0" err="1">
                <a:ea typeface="굴림" charset="0"/>
                <a:cs typeface="굴림" charset="0"/>
              </a:rPr>
              <a:t>Todbjærg</a:t>
            </a:r>
            <a:r>
              <a:rPr lang="en-US" altLang="ko-KR" sz="2200" dirty="0">
                <a:ea typeface="굴림" charset="0"/>
                <a:cs typeface="굴림" charset="0"/>
              </a:rPr>
              <a:t> church. He always drove out of the northern gate, and there by the gate was a stall, they could never keep that stall door closed. </a:t>
            </a:r>
            <a:endParaRPr lang="en-US" altLang="ko-KR" sz="2200" dirty="0" smtClean="0">
              <a:ea typeface="굴림" charset="0"/>
              <a:cs typeface="굴림" charset="0"/>
            </a:endParaRPr>
          </a:p>
          <a:p>
            <a:pPr>
              <a:lnSpc>
                <a:spcPct val="90000"/>
              </a:lnSpc>
            </a:pPr>
            <a:r>
              <a:rPr lang="en-US" altLang="ko-KR" sz="2200" dirty="0" smtClean="0">
                <a:ea typeface="굴림" charset="0"/>
                <a:cs typeface="굴림" charset="0"/>
              </a:rPr>
              <a:t>They </a:t>
            </a:r>
            <a:r>
              <a:rPr lang="en-US" altLang="ko-KR" sz="2200" dirty="0">
                <a:ea typeface="굴림" charset="0"/>
                <a:cs typeface="굴림" charset="0"/>
              </a:rPr>
              <a:t>had a farmhand who closed it once after it had sprung open. But one night, after he'd gone to bed, something came after the farmhand and it lifted his bed straight up to the rafters and crushed him quite hard. Then the farmhand shouted and asked them to stop lifting him up there. "No, you've tormented us, but now you'll die..." </a:t>
            </a:r>
          </a:p>
          <a:p>
            <a:pPr>
              <a:lnSpc>
                <a:spcPct val="90000"/>
              </a:lnSpc>
            </a:pPr>
            <a:r>
              <a:rPr lang="en-US" altLang="ko-KR" sz="2200" dirty="0" smtClean="0">
                <a:ea typeface="굴림" charset="0"/>
                <a:cs typeface="굴림" charset="0"/>
              </a:rPr>
              <a:t>I </a:t>
            </a:r>
            <a:r>
              <a:rPr lang="en-US" altLang="ko-KR" sz="2200" dirty="0">
                <a:ea typeface="굴림" charset="0"/>
                <a:cs typeface="굴림" charset="0"/>
              </a:rPr>
              <a:t>heard that's how two farmhands were crushed to death. He wanted to close the door and then they never tried to close it again. </a:t>
            </a:r>
            <a:endParaRPr lang="en-US" sz="2200" dirty="0"/>
          </a:p>
          <a:p>
            <a:endParaRPr lang="en-US" dirty="0"/>
          </a:p>
        </p:txBody>
      </p:sp>
    </p:spTree>
    <p:extLst>
      <p:ext uri="{BB962C8B-B14F-4D97-AF65-F5344CB8AC3E}">
        <p14:creationId xmlns:p14="http://schemas.microsoft.com/office/powerpoint/2010/main" val="41950818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Expert input</a:t>
            </a:r>
            <a:endParaRPr lang="en-US" dirty="0"/>
          </a:p>
        </p:txBody>
      </p:sp>
      <p:sp>
        <p:nvSpPr>
          <p:cNvPr id="3" name="Content Placeholder 2"/>
          <p:cNvSpPr>
            <a:spLocks noGrp="1"/>
          </p:cNvSpPr>
          <p:nvPr>
            <p:ph idx="1"/>
          </p:nvPr>
        </p:nvSpPr>
        <p:spPr/>
        <p:txBody>
          <a:bodyPr/>
          <a:lstStyle/>
          <a:p>
            <a:r>
              <a:rPr lang="en-US" sz="2400" dirty="0" smtClean="0"/>
              <a:t>Cluster “</a:t>
            </a:r>
            <a:r>
              <a:rPr lang="en-US" sz="2400" dirty="0" err="1" smtClean="0"/>
              <a:t>curation</a:t>
            </a:r>
            <a:r>
              <a:rPr lang="en-US" sz="2400" dirty="0" smtClean="0"/>
              <a:t>”</a:t>
            </a:r>
          </a:p>
          <a:p>
            <a:pPr>
              <a:buFont typeface="Arial"/>
              <a:buChar char="•"/>
            </a:pPr>
            <a:r>
              <a:rPr lang="en-US" sz="2400" dirty="0" smtClean="0"/>
              <a:t>Label clusters</a:t>
            </a:r>
          </a:p>
          <a:p>
            <a:pPr>
              <a:buFont typeface="Arial"/>
              <a:buChar char="•"/>
            </a:pPr>
            <a:r>
              <a:rPr lang="en-US" sz="2400" dirty="0" smtClean="0"/>
              <a:t>Accept/reject groupings based on domain knowledge</a:t>
            </a:r>
          </a:p>
          <a:p>
            <a:pPr lvl="1">
              <a:buFont typeface="Arial"/>
              <a:buChar char="•"/>
            </a:pPr>
            <a:r>
              <a:rPr lang="en-US" dirty="0" smtClean="0"/>
              <a:t>Feedback loop – rerun algorithms incorporating feedback</a:t>
            </a:r>
          </a:p>
          <a:p>
            <a:pPr>
              <a:buFont typeface="Arial"/>
              <a:buChar char="•"/>
            </a:pPr>
            <a:r>
              <a:rPr lang="en-US" sz="2400" dirty="0" smtClean="0"/>
              <a:t>Develop a flexible method for discovery</a:t>
            </a:r>
          </a:p>
          <a:p>
            <a:pPr>
              <a:buFont typeface="Arial"/>
              <a:buChar char="•"/>
            </a:pPr>
            <a:r>
              <a:rPr lang="en-US" sz="2400" dirty="0" smtClean="0"/>
              <a:t>Develop a better understanding of the connection and influence between people, places and stories </a:t>
            </a:r>
            <a:endParaRPr lang="en-US" sz="2400" dirty="0"/>
          </a:p>
        </p:txBody>
      </p:sp>
    </p:spTree>
    <p:extLst>
      <p:ext uri="{BB962C8B-B14F-4D97-AF65-F5344CB8AC3E}">
        <p14:creationId xmlns:p14="http://schemas.microsoft.com/office/powerpoint/2010/main" val="8754010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a:t>
            </a:r>
            <a:endParaRPr lang="en-US" dirty="0"/>
          </a:p>
        </p:txBody>
      </p:sp>
      <p:sp>
        <p:nvSpPr>
          <p:cNvPr id="3" name="Content Placeholder 2"/>
          <p:cNvSpPr>
            <a:spLocks noGrp="1"/>
          </p:cNvSpPr>
          <p:nvPr>
            <p:ph idx="1"/>
          </p:nvPr>
        </p:nvSpPr>
        <p:spPr/>
        <p:txBody>
          <a:bodyPr/>
          <a:lstStyle/>
          <a:p>
            <a:pPr>
              <a:buFont typeface="Arial"/>
              <a:buChar char="•"/>
            </a:pPr>
            <a:r>
              <a:rPr lang="en-US" sz="2400" dirty="0"/>
              <a:t>The field of computational </a:t>
            </a:r>
            <a:r>
              <a:rPr lang="en-US" sz="2400" dirty="0" smtClean="0"/>
              <a:t>folkloristics weds </a:t>
            </a:r>
            <a:r>
              <a:rPr lang="en-US" sz="2400" dirty="0"/>
              <a:t>algorithmic approaches to </a:t>
            </a:r>
            <a:r>
              <a:rPr lang="en-US" sz="2400" dirty="0" smtClean="0"/>
              <a:t>classic interpretive </a:t>
            </a:r>
            <a:r>
              <a:rPr lang="en-US" sz="2400" dirty="0"/>
              <a:t>problems from the field </a:t>
            </a:r>
            <a:r>
              <a:rPr lang="en-US" sz="2400" dirty="0" smtClean="0"/>
              <a:t>of folklore</a:t>
            </a:r>
            <a:r>
              <a:rPr lang="en-US" sz="2400" dirty="0"/>
              <a:t>.</a:t>
            </a:r>
          </a:p>
          <a:p>
            <a:pPr>
              <a:buFont typeface="Arial"/>
              <a:buChar char="•"/>
            </a:pPr>
            <a:r>
              <a:rPr lang="en-US" sz="2400" dirty="0"/>
              <a:t>A multimodal network representation </a:t>
            </a:r>
            <a:r>
              <a:rPr lang="en-US" sz="2400" dirty="0" smtClean="0"/>
              <a:t>of a </a:t>
            </a:r>
            <a:r>
              <a:rPr lang="en-US" sz="2400" dirty="0"/>
              <a:t>folklore corpus (</a:t>
            </a:r>
            <a:r>
              <a:rPr lang="en-US" sz="2400" dirty="0" err="1"/>
              <a:t>hypergraphs</a:t>
            </a:r>
            <a:r>
              <a:rPr lang="en-US" sz="2400" dirty="0"/>
              <a:t>) </a:t>
            </a:r>
            <a:r>
              <a:rPr lang="en-US" sz="2400" dirty="0" smtClean="0"/>
              <a:t>liberates folklore </a:t>
            </a:r>
            <a:r>
              <a:rPr lang="en-US" sz="2400" dirty="0"/>
              <a:t>exploration from the </a:t>
            </a:r>
            <a:r>
              <a:rPr lang="en-US" sz="2400" dirty="0" smtClean="0"/>
              <a:t>limitations of </a:t>
            </a:r>
            <a:r>
              <a:rPr lang="en-US" sz="2400" dirty="0"/>
              <a:t>existing classification schemes.</a:t>
            </a:r>
          </a:p>
          <a:p>
            <a:pPr>
              <a:buFont typeface="Arial"/>
              <a:buChar char="•"/>
            </a:pPr>
            <a:r>
              <a:rPr lang="en-US" sz="2400" dirty="0"/>
              <a:t>Imagine a system in which </a:t>
            </a:r>
            <a:r>
              <a:rPr lang="en-US" sz="2400" dirty="0" smtClean="0"/>
              <a:t>the complexities </a:t>
            </a:r>
            <a:r>
              <a:rPr lang="en-US" sz="2400" dirty="0"/>
              <a:t>of a folklore corpus can </a:t>
            </a:r>
            <a:r>
              <a:rPr lang="en-US" sz="2400" dirty="0" smtClean="0"/>
              <a:t>be explored </a:t>
            </a:r>
            <a:r>
              <a:rPr lang="en-US" sz="2400" dirty="0"/>
              <a:t>at different levels of resolution</a:t>
            </a:r>
            <a:r>
              <a:rPr lang="en-US" sz="2400" dirty="0" smtClean="0"/>
              <a:t>, from </a:t>
            </a:r>
            <a:r>
              <a:rPr lang="en-US" sz="2400" dirty="0"/>
              <a:t>the broad perspective of “</a:t>
            </a:r>
            <a:r>
              <a:rPr lang="en-US" sz="2400" dirty="0" smtClean="0"/>
              <a:t>distant reading</a:t>
            </a:r>
            <a:r>
              <a:rPr lang="en-US" sz="2400" dirty="0"/>
              <a:t>” down to the narrow </a:t>
            </a:r>
            <a:r>
              <a:rPr lang="en-US" sz="2400" dirty="0" smtClean="0"/>
              <a:t>perspective of </a:t>
            </a:r>
            <a:r>
              <a:rPr lang="en-US" sz="2400" dirty="0"/>
              <a:t>traditional “close reading.”</a:t>
            </a:r>
            <a:endParaRPr lang="en-US" dirty="0"/>
          </a:p>
        </p:txBody>
      </p:sp>
    </p:spTree>
    <p:extLst>
      <p:ext uri="{BB962C8B-B14F-4D97-AF65-F5344CB8AC3E}">
        <p14:creationId xmlns:p14="http://schemas.microsoft.com/office/powerpoint/2010/main" val="2254012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p:txBody>
          <a:bodyPr/>
          <a:lstStyle/>
          <a:p>
            <a:pPr>
              <a:buFont typeface="Arial"/>
              <a:buChar char="•"/>
            </a:pPr>
            <a:r>
              <a:rPr lang="en-US" dirty="0" smtClean="0"/>
              <a:t>Research team—</a:t>
            </a:r>
            <a:r>
              <a:rPr lang="en-US" dirty="0" err="1" smtClean="0"/>
              <a:t>Abello</a:t>
            </a:r>
            <a:r>
              <a:rPr lang="en-US" dirty="0" smtClean="0"/>
              <a:t>, Tangherlini, Peter </a:t>
            </a:r>
            <a:r>
              <a:rPr lang="en-US" dirty="0" err="1" smtClean="0"/>
              <a:t>Broadwell</a:t>
            </a:r>
            <a:r>
              <a:rPr lang="en-US" dirty="0" smtClean="0"/>
              <a:t>, </a:t>
            </a:r>
            <a:r>
              <a:rPr lang="en-US" dirty="0" err="1" smtClean="0"/>
              <a:t>Nischal</a:t>
            </a:r>
            <a:r>
              <a:rPr lang="en-US" dirty="0" smtClean="0"/>
              <a:t> </a:t>
            </a:r>
            <a:r>
              <a:rPr lang="en-US" dirty="0" err="1" smtClean="0"/>
              <a:t>Devanur</a:t>
            </a:r>
            <a:endParaRPr lang="en-US" dirty="0" smtClean="0"/>
          </a:p>
          <a:p>
            <a:pPr>
              <a:buFont typeface="Arial"/>
              <a:buChar char="•"/>
            </a:pPr>
            <a:r>
              <a:rPr lang="en-US" dirty="0" smtClean="0"/>
              <a:t>Funding from the National Endowment for the Humanities, the American Council of Learned Societies, and Google Books</a:t>
            </a:r>
          </a:p>
          <a:p>
            <a:pPr>
              <a:buFont typeface="Arial"/>
              <a:buChar char="•"/>
            </a:pPr>
            <a:r>
              <a:rPr lang="en-US" dirty="0" smtClean="0"/>
              <a:t>Special thanks to Wolfram Data Summit</a:t>
            </a:r>
            <a:endParaRPr lang="en-US" dirty="0"/>
          </a:p>
        </p:txBody>
      </p:sp>
    </p:spTree>
    <p:extLst>
      <p:ext uri="{BB962C8B-B14F-4D97-AF65-F5344CB8AC3E}">
        <p14:creationId xmlns:p14="http://schemas.microsoft.com/office/powerpoint/2010/main" val="6199327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quick poll…	</a:t>
            </a:r>
            <a:endParaRPr lang="en-US" dirty="0"/>
          </a:p>
        </p:txBody>
      </p:sp>
      <p:sp>
        <p:nvSpPr>
          <p:cNvPr id="3" name="Content Placeholder 2"/>
          <p:cNvSpPr>
            <a:spLocks noGrp="1"/>
          </p:cNvSpPr>
          <p:nvPr>
            <p:ph idx="1"/>
          </p:nvPr>
        </p:nvSpPr>
        <p:spPr/>
        <p:txBody>
          <a:bodyPr/>
          <a:lstStyle/>
          <a:p>
            <a:r>
              <a:rPr lang="en-US" sz="3200" dirty="0" smtClean="0"/>
              <a:t>What is this story about?</a:t>
            </a:r>
            <a:endParaRPr lang="en-US" sz="3200" dirty="0"/>
          </a:p>
        </p:txBody>
      </p:sp>
    </p:spTree>
    <p:extLst>
      <p:ext uri="{BB962C8B-B14F-4D97-AF65-F5344CB8AC3E}">
        <p14:creationId xmlns:p14="http://schemas.microsoft.com/office/powerpoint/2010/main" val="3163677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problem(s)…</a:t>
            </a:r>
            <a:endParaRPr lang="en-US" dirty="0"/>
          </a:p>
        </p:txBody>
      </p:sp>
      <p:sp>
        <p:nvSpPr>
          <p:cNvPr id="3" name="Content Placeholder 2"/>
          <p:cNvSpPr>
            <a:spLocks noGrp="1"/>
          </p:cNvSpPr>
          <p:nvPr>
            <p:ph idx="1"/>
          </p:nvPr>
        </p:nvSpPr>
        <p:spPr/>
        <p:txBody>
          <a:bodyPr/>
          <a:lstStyle/>
          <a:p>
            <a:r>
              <a:rPr lang="en-US" sz="2800" dirty="0" smtClean="0"/>
              <a:t>How do you find a story </a:t>
            </a:r>
            <a:r>
              <a:rPr lang="en-US" sz="2800" b="1" i="1" dirty="0" smtClean="0"/>
              <a:t>like this</a:t>
            </a:r>
            <a:r>
              <a:rPr lang="en-US" sz="2800" dirty="0" smtClean="0"/>
              <a:t>?</a:t>
            </a:r>
          </a:p>
          <a:p>
            <a:r>
              <a:rPr lang="en-US" sz="2400" dirty="0"/>
              <a:t>	</a:t>
            </a:r>
            <a:r>
              <a:rPr lang="en-US" sz="2400" dirty="0" smtClean="0"/>
              <a:t>-classified as a story about manor lords</a:t>
            </a:r>
          </a:p>
          <a:p>
            <a:r>
              <a:rPr lang="en-US" sz="2400" dirty="0"/>
              <a:t>	</a:t>
            </a:r>
            <a:r>
              <a:rPr lang="en-US" sz="2400" dirty="0" smtClean="0"/>
              <a:t>-named entities (names, places) are easily substituted and do not necessarily carry additional information</a:t>
            </a:r>
            <a:endParaRPr lang="en-US" sz="2400" dirty="0" smtClean="0"/>
          </a:p>
          <a:p>
            <a:r>
              <a:rPr lang="en-US" sz="2800" dirty="0" smtClean="0"/>
              <a:t>How do you find other stories related to this one</a:t>
            </a:r>
            <a:r>
              <a:rPr lang="en-US" sz="2800" dirty="0" smtClean="0"/>
              <a:t>?</a:t>
            </a:r>
          </a:p>
          <a:p>
            <a:r>
              <a:rPr lang="en-US" sz="2400" dirty="0"/>
              <a:t>	</a:t>
            </a:r>
            <a:r>
              <a:rPr lang="en-US" sz="2400" dirty="0" smtClean="0"/>
              <a:t>-folklore is based on the study of related stories, and so this is a fundamental problem</a:t>
            </a:r>
            <a:endParaRPr lang="en-US" sz="2400" dirty="0" smtClean="0"/>
          </a:p>
          <a:p>
            <a:endParaRPr lang="en-US" dirty="0"/>
          </a:p>
        </p:txBody>
      </p:sp>
      <p:pic>
        <p:nvPicPr>
          <p:cNvPr id="4" name="Picture 2" descr="computer_gh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065" y="5351586"/>
            <a:ext cx="2895935" cy="1506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6633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Folklore Classification </a:t>
            </a:r>
            <a:r>
              <a:rPr lang="en-US" dirty="0"/>
              <a:t>S</a:t>
            </a:r>
            <a:r>
              <a:rPr lang="en-US" dirty="0" smtClean="0"/>
              <a:t>ystems are…</a:t>
            </a:r>
            <a:endParaRPr lang="en-US" dirty="0"/>
          </a:p>
        </p:txBody>
      </p:sp>
      <p:sp>
        <p:nvSpPr>
          <p:cNvPr id="3" name="Content Placeholder 2"/>
          <p:cNvSpPr>
            <a:spLocks noGrp="1"/>
          </p:cNvSpPr>
          <p:nvPr>
            <p:ph idx="1"/>
          </p:nvPr>
        </p:nvSpPr>
        <p:spPr/>
        <p:txBody>
          <a:bodyPr/>
          <a:lstStyle/>
          <a:p>
            <a:endParaRPr lang="en-US" sz="2800" dirty="0" smtClean="0"/>
          </a:p>
          <a:p>
            <a:endParaRPr lang="en-US" dirty="0"/>
          </a:p>
        </p:txBody>
      </p:sp>
      <p:pic>
        <p:nvPicPr>
          <p:cNvPr id="4" name="Picture 2" descr="ST-arch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0" y="2260022"/>
            <a:ext cx="6429375" cy="45979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mo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875"/>
            <a:ext cx="3511574" cy="32067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11574" y="1412875"/>
            <a:ext cx="4634602" cy="830997"/>
          </a:xfrm>
          <a:prstGeom prst="rect">
            <a:avLst/>
          </a:prstGeom>
          <a:noFill/>
        </p:spPr>
        <p:txBody>
          <a:bodyPr wrap="none" rtlCol="0">
            <a:spAutoFit/>
          </a:bodyPr>
          <a:lstStyle/>
          <a:p>
            <a:pPr marL="342900" indent="-342900">
              <a:buFont typeface="Arial"/>
              <a:buChar char="•"/>
            </a:pPr>
            <a:r>
              <a:rPr lang="en-US" sz="2400" b="1" dirty="0" smtClean="0"/>
              <a:t>Costly and do not scale well</a:t>
            </a:r>
          </a:p>
          <a:p>
            <a:pPr marL="342900" indent="-342900">
              <a:buFont typeface="Arial"/>
              <a:buChar char="•"/>
            </a:pPr>
            <a:r>
              <a:rPr lang="en-US" sz="2400" b="1" dirty="0" smtClean="0"/>
              <a:t>Idiosyncratic</a:t>
            </a:r>
            <a:endParaRPr lang="en-US" sz="2400" b="1" dirty="0"/>
          </a:p>
        </p:txBody>
      </p:sp>
    </p:spTree>
    <p:extLst>
      <p:ext uri="{BB962C8B-B14F-4D97-AF65-F5344CB8AC3E}">
        <p14:creationId xmlns:p14="http://schemas.microsoft.com/office/powerpoint/2010/main" val="27255863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a:t>
            </a:r>
            <a:endParaRPr lang="en-US" dirty="0"/>
          </a:p>
        </p:txBody>
      </p:sp>
      <p:sp>
        <p:nvSpPr>
          <p:cNvPr id="3" name="Content Placeholder 2"/>
          <p:cNvSpPr>
            <a:spLocks noGrp="1"/>
          </p:cNvSpPr>
          <p:nvPr>
            <p:ph idx="1"/>
          </p:nvPr>
        </p:nvSpPr>
        <p:spPr/>
        <p:txBody>
          <a:bodyPr/>
          <a:lstStyle/>
          <a:p>
            <a:r>
              <a:rPr lang="en-US" sz="2400" dirty="0" smtClean="0"/>
              <a:t>A flexible system of classification, search and discovery that:</a:t>
            </a:r>
          </a:p>
          <a:p>
            <a:pPr marL="800100" lvl="1" indent="-342900">
              <a:buFont typeface="Arial"/>
              <a:buChar char="•"/>
            </a:pPr>
            <a:r>
              <a:rPr lang="en-US" sz="2000" dirty="0" smtClean="0"/>
              <a:t>Allows a user to define the criteria on which a search / discovery process is to be based</a:t>
            </a:r>
          </a:p>
          <a:p>
            <a:pPr marL="800100" lvl="1" indent="-342900">
              <a:buFont typeface="Arial"/>
              <a:buChar char="•"/>
            </a:pPr>
            <a:r>
              <a:rPr lang="en-US" sz="2000" dirty="0" smtClean="0"/>
              <a:t>Does not </a:t>
            </a:r>
            <a:r>
              <a:rPr lang="en-US" sz="2000" i="1" dirty="0" smtClean="0"/>
              <a:t>a priori</a:t>
            </a:r>
            <a:r>
              <a:rPr lang="en-US" sz="2000" dirty="0" smtClean="0"/>
              <a:t> privilege one view of the data at the expense of another</a:t>
            </a:r>
          </a:p>
          <a:p>
            <a:pPr marL="800100" lvl="1" indent="-342900">
              <a:buFont typeface="Arial"/>
              <a:buChar char="•"/>
            </a:pPr>
            <a:r>
              <a:rPr lang="en-US" sz="2000" dirty="0" smtClean="0"/>
              <a:t>Presents the corpus space in an intuitively navigable fashion</a:t>
            </a:r>
          </a:p>
          <a:p>
            <a:pPr lvl="1"/>
            <a:endParaRPr lang="en-US" dirty="0" smtClean="0"/>
          </a:p>
          <a:p>
            <a:pPr lvl="1"/>
            <a:endParaRPr lang="en-US" dirty="0"/>
          </a:p>
        </p:txBody>
      </p:sp>
      <p:pic>
        <p:nvPicPr>
          <p:cNvPr id="6" name="Picture 5" descr="061512_CACMpg61_Computational-Folkloristics1x.lar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780" y="4306780"/>
            <a:ext cx="2551220" cy="2551220"/>
          </a:xfrm>
          <a:prstGeom prst="rect">
            <a:avLst/>
          </a:prstGeom>
        </p:spPr>
      </p:pic>
    </p:spTree>
    <p:extLst>
      <p:ext uri="{BB962C8B-B14F-4D97-AF65-F5344CB8AC3E}">
        <p14:creationId xmlns:p14="http://schemas.microsoft.com/office/powerpoint/2010/main" val="24120423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ko-KR" dirty="0">
                <a:ea typeface="굴림" charset="0"/>
                <a:cs typeface="굴림" charset="0"/>
              </a:rPr>
              <a:t>Distant Reading to </a:t>
            </a:r>
            <a:r>
              <a:rPr lang="en-US" altLang="ko-KR" dirty="0" smtClean="0">
                <a:ea typeface="굴림" charset="0"/>
                <a:cs typeface="굴림" charset="0"/>
              </a:rPr>
              <a:t>Micro-Reading</a:t>
            </a:r>
            <a:endParaRPr lang="en-US" dirty="0"/>
          </a:p>
        </p:txBody>
      </p:sp>
      <p:sp>
        <p:nvSpPr>
          <p:cNvPr id="41987" name="Rectangle 3"/>
          <p:cNvSpPr>
            <a:spLocks noGrp="1" noChangeArrowheads="1"/>
          </p:cNvSpPr>
          <p:nvPr>
            <p:ph type="body" idx="1"/>
          </p:nvPr>
        </p:nvSpPr>
        <p:spPr>
          <a:xfrm>
            <a:off x="457200" y="1676400"/>
            <a:ext cx="8229600" cy="4191000"/>
          </a:xfrm>
        </p:spPr>
        <p:txBody>
          <a:bodyPr/>
          <a:lstStyle/>
          <a:p>
            <a:pPr marL="800100" lvl="1" indent="-342900">
              <a:buFont typeface="Arial"/>
              <a:buChar char="•"/>
            </a:pPr>
            <a:r>
              <a:rPr lang="en-US" sz="2000" dirty="0"/>
              <a:t>Allows a user to explore the space from a variety of levels</a:t>
            </a:r>
          </a:p>
          <a:p>
            <a:pPr marL="1200150" lvl="2" indent="-285750">
              <a:buFont typeface="Arial"/>
              <a:buChar char="•"/>
            </a:pPr>
            <a:r>
              <a:rPr lang="en-US" sz="1600" dirty="0"/>
              <a:t>“Distant reading”</a:t>
            </a:r>
          </a:p>
          <a:p>
            <a:pPr marL="1200150" lvl="2" indent="-285750">
              <a:buFont typeface="Arial"/>
              <a:buChar char="•"/>
            </a:pPr>
            <a:r>
              <a:rPr lang="en-US" sz="1600" dirty="0"/>
              <a:t>“Close reading”</a:t>
            </a:r>
          </a:p>
          <a:p>
            <a:pPr marL="1200150" lvl="2" indent="-285750">
              <a:buFont typeface="Arial"/>
              <a:buChar char="•"/>
            </a:pPr>
            <a:r>
              <a:rPr lang="en-US" sz="1600" dirty="0"/>
              <a:t>And </a:t>
            </a:r>
            <a:r>
              <a:rPr lang="en-US" sz="1600" dirty="0" smtClean="0"/>
              <a:t>all levels </a:t>
            </a:r>
            <a:r>
              <a:rPr lang="en-US" sz="1600" dirty="0"/>
              <a:t>in between</a:t>
            </a:r>
          </a:p>
          <a:p>
            <a:pPr>
              <a:buFont typeface="Wingdings" charset="0"/>
              <a:buNone/>
            </a:pPr>
            <a:endParaRPr lang="en-US" dirty="0"/>
          </a:p>
        </p:txBody>
      </p:sp>
      <p:pic>
        <p:nvPicPr>
          <p:cNvPr id="41988" name="Picture 4" descr="middle-fo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410200"/>
            <a:ext cx="1752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41989" name="AutoShape 5"/>
          <p:cNvSpPr>
            <a:spLocks noChangeArrowheads="1"/>
          </p:cNvSpPr>
          <p:nvPr/>
        </p:nvSpPr>
        <p:spPr bwMode="auto">
          <a:xfrm>
            <a:off x="1600200" y="6019800"/>
            <a:ext cx="533400" cy="304800"/>
          </a:xfrm>
          <a:prstGeom prst="leftRightArrow">
            <a:avLst>
              <a:gd name="adj1" fmla="val 50000"/>
              <a:gd name="adj2" fmla="val 3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41990" name="Picture 6" descr="forest_aeri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5410200"/>
            <a:ext cx="17526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41991" name="Picture 7" descr="bark-beetle-001_400x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10200"/>
            <a:ext cx="1447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41992" name="AutoShape 8"/>
          <p:cNvSpPr>
            <a:spLocks noChangeArrowheads="1"/>
          </p:cNvSpPr>
          <p:nvPr/>
        </p:nvSpPr>
        <p:spPr bwMode="auto">
          <a:xfrm>
            <a:off x="4191000" y="6019800"/>
            <a:ext cx="533400" cy="304800"/>
          </a:xfrm>
          <a:prstGeom prst="leftRightArrow">
            <a:avLst>
              <a:gd name="adj1" fmla="val 50000"/>
              <a:gd name="adj2" fmla="val 3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93" name="AutoShape 9"/>
          <p:cNvSpPr>
            <a:spLocks noChangeArrowheads="1"/>
          </p:cNvSpPr>
          <p:nvPr/>
        </p:nvSpPr>
        <p:spPr bwMode="auto">
          <a:xfrm>
            <a:off x="6781800" y="6019800"/>
            <a:ext cx="533400" cy="304800"/>
          </a:xfrm>
          <a:prstGeom prst="leftRightArrow">
            <a:avLst>
              <a:gd name="adj1" fmla="val 50000"/>
              <a:gd name="adj2" fmla="val 3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41994" name="Picture 10" descr="forest_sateli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5403850"/>
            <a:ext cx="1600200" cy="1454150"/>
          </a:xfrm>
          <a:prstGeom prst="rect">
            <a:avLst/>
          </a:prstGeom>
          <a:noFill/>
          <a:extLst>
            <a:ext uri="{909E8E84-426E-40dd-AFC4-6F175D3DCCD1}">
              <a14:hiddenFill xmlns:a14="http://schemas.microsoft.com/office/drawing/2010/main">
                <a:solidFill>
                  <a:srgbClr val="FFFFFF"/>
                </a:solidFill>
              </a14:hiddenFill>
            </a:ext>
          </a:extLst>
        </p:spPr>
      </p:pic>
      <p:pic>
        <p:nvPicPr>
          <p:cNvPr id="41995" name="Picture 11" descr="dfl_story_c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008438"/>
            <a:ext cx="1447800" cy="1376362"/>
          </a:xfrm>
          <a:prstGeom prst="rect">
            <a:avLst/>
          </a:prstGeom>
          <a:noFill/>
          <a:extLst>
            <a:ext uri="{909E8E84-426E-40dd-AFC4-6F175D3DCCD1}">
              <a14:hiddenFill xmlns:a14="http://schemas.microsoft.com/office/drawing/2010/main">
                <a:solidFill>
                  <a:srgbClr val="FFFFFF"/>
                </a:solidFill>
              </a14:hiddenFill>
            </a:ext>
          </a:extLst>
        </p:spPr>
      </p:pic>
      <p:sp>
        <p:nvSpPr>
          <p:cNvPr id="41996" name="AutoShape 12"/>
          <p:cNvSpPr>
            <a:spLocks noChangeArrowheads="1"/>
          </p:cNvSpPr>
          <p:nvPr/>
        </p:nvSpPr>
        <p:spPr bwMode="auto">
          <a:xfrm>
            <a:off x="1600200" y="4419600"/>
            <a:ext cx="533400" cy="304800"/>
          </a:xfrm>
          <a:prstGeom prst="leftRightArrow">
            <a:avLst>
              <a:gd name="adj1" fmla="val 50000"/>
              <a:gd name="adj2" fmla="val 3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41997" name="Picture 13" descr="dfl_medi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3975100"/>
            <a:ext cx="1752600" cy="1333500"/>
          </a:xfrm>
          <a:prstGeom prst="rect">
            <a:avLst/>
          </a:prstGeom>
          <a:noFill/>
          <a:extLst>
            <a:ext uri="{909E8E84-426E-40dd-AFC4-6F175D3DCCD1}">
              <a14:hiddenFill xmlns:a14="http://schemas.microsoft.com/office/drawing/2010/main">
                <a:solidFill>
                  <a:srgbClr val="FFFFFF"/>
                </a:solidFill>
              </a14:hiddenFill>
            </a:ext>
          </a:extLst>
        </p:spPr>
      </p:pic>
      <p:sp>
        <p:nvSpPr>
          <p:cNvPr id="41998" name="AutoShape 14"/>
          <p:cNvSpPr>
            <a:spLocks noChangeArrowheads="1"/>
          </p:cNvSpPr>
          <p:nvPr/>
        </p:nvSpPr>
        <p:spPr bwMode="auto">
          <a:xfrm>
            <a:off x="4191000" y="4419600"/>
            <a:ext cx="533400" cy="304800"/>
          </a:xfrm>
          <a:prstGeom prst="leftRightArrow">
            <a:avLst>
              <a:gd name="adj1" fmla="val 50000"/>
              <a:gd name="adj2" fmla="val 3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41999" name="Picture 15" descr="dfl_aeria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3962400"/>
            <a:ext cx="1752600" cy="1308100"/>
          </a:xfrm>
          <a:prstGeom prst="rect">
            <a:avLst/>
          </a:prstGeom>
          <a:noFill/>
          <a:extLst>
            <a:ext uri="{909E8E84-426E-40dd-AFC4-6F175D3DCCD1}">
              <a14:hiddenFill xmlns:a14="http://schemas.microsoft.com/office/drawing/2010/main">
                <a:solidFill>
                  <a:srgbClr val="FFFFFF"/>
                </a:solidFill>
              </a14:hiddenFill>
            </a:ext>
          </a:extLst>
        </p:spPr>
      </p:pic>
      <p:sp>
        <p:nvSpPr>
          <p:cNvPr id="42000" name="AutoShape 16"/>
          <p:cNvSpPr>
            <a:spLocks noChangeArrowheads="1"/>
          </p:cNvSpPr>
          <p:nvPr/>
        </p:nvSpPr>
        <p:spPr bwMode="auto">
          <a:xfrm>
            <a:off x="6781800" y="4419600"/>
            <a:ext cx="533400" cy="304800"/>
          </a:xfrm>
          <a:prstGeom prst="leftRightArrow">
            <a:avLst>
              <a:gd name="adj1" fmla="val 50000"/>
              <a:gd name="adj2" fmla="val 3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42001" name="Picture 17" descr="dfl_satt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3984625"/>
            <a:ext cx="1600200" cy="1311275"/>
          </a:xfrm>
          <a:prstGeom prst="rect">
            <a:avLst/>
          </a:prstGeom>
          <a:noFill/>
          <a:extLst>
            <a:ext uri="{909E8E84-426E-40dd-AFC4-6F175D3DCCD1}">
              <a14:hiddenFill xmlns:a14="http://schemas.microsoft.com/office/drawing/2010/main">
                <a:solidFill>
                  <a:srgbClr val="FFFFFF"/>
                </a:solidFill>
              </a14:hiddenFill>
            </a:ext>
          </a:extLst>
        </p:spPr>
      </p:pic>
      <p:sp>
        <p:nvSpPr>
          <p:cNvPr id="42002" name="AutoShape 18"/>
          <p:cNvSpPr>
            <a:spLocks noChangeArrowheads="1"/>
          </p:cNvSpPr>
          <p:nvPr/>
        </p:nvSpPr>
        <p:spPr bwMode="auto">
          <a:xfrm>
            <a:off x="152400" y="3276600"/>
            <a:ext cx="6705600" cy="609600"/>
          </a:xfrm>
          <a:prstGeom prst="curvedDownArrow">
            <a:avLst>
              <a:gd name="adj1" fmla="val 220000"/>
              <a:gd name="adj2" fmla="val 440000"/>
              <a:gd name="adj3" fmla="val 33333"/>
            </a:avLst>
          </a:prstGeom>
          <a:solidFill>
            <a:schemeClr val="accent1">
              <a:alpha val="46001"/>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2003" name="AutoShape 19"/>
          <p:cNvSpPr>
            <a:spLocks noChangeArrowheads="1"/>
          </p:cNvSpPr>
          <p:nvPr/>
        </p:nvSpPr>
        <p:spPr bwMode="auto">
          <a:xfrm rot="10800000">
            <a:off x="1905000" y="5334000"/>
            <a:ext cx="7239000" cy="609600"/>
          </a:xfrm>
          <a:prstGeom prst="curvedDownArrow">
            <a:avLst>
              <a:gd name="adj1" fmla="val 237500"/>
              <a:gd name="adj2" fmla="val 475000"/>
              <a:gd name="adj3" fmla="val 33333"/>
            </a:avLst>
          </a:prstGeom>
          <a:solidFill>
            <a:schemeClr val="accent1">
              <a:alpha val="44000"/>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0401397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Evald</a:t>
            </a:r>
            <a:r>
              <a:rPr lang="en-US" dirty="0" smtClean="0"/>
              <a:t> Tang Kristensen Collection</a:t>
            </a:r>
            <a:endParaRPr lang="en-US" dirty="0"/>
          </a:p>
        </p:txBody>
      </p:sp>
      <p:pic>
        <p:nvPicPr>
          <p:cNvPr id="4" name="Content Placeholder 3" descr="collection_schematic.png"/>
          <p:cNvPicPr>
            <a:picLocks noGrp="1" noChangeAspect="1"/>
          </p:cNvPicPr>
          <p:nvPr>
            <p:ph idx="1"/>
          </p:nvPr>
        </p:nvPicPr>
        <p:blipFill>
          <a:blip r:embed="rId2" cstate="screen">
            <a:extLst>
              <a:ext uri="{28A0092B-C50C-407E-A947-70E740481C1C}">
                <a14:useLocalDpi xmlns:a14="http://schemas.microsoft.com/office/drawing/2010/main"/>
              </a:ext>
            </a:extLst>
          </a:blip>
          <a:srcRect l="-11693" r="-11693"/>
          <a:stretch>
            <a:fillRect/>
          </a:stretch>
        </p:blipFill>
        <p:spPr>
          <a:xfrm>
            <a:off x="144942" y="1600200"/>
            <a:ext cx="8541858" cy="4697693"/>
          </a:xfrm>
        </p:spPr>
      </p:pic>
    </p:spTree>
    <p:extLst>
      <p:ext uri="{BB962C8B-B14F-4D97-AF65-F5344CB8AC3E}">
        <p14:creationId xmlns:p14="http://schemas.microsoft.com/office/powerpoint/2010/main" val="18220091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352867"/>
            <a:ext cx="2273261" cy="2505133"/>
          </a:xfrm>
          <a:prstGeom prst="rect">
            <a:avLst/>
          </a:prstGeom>
        </p:spPr>
      </p:pic>
      <p:sp>
        <p:nvSpPr>
          <p:cNvPr id="2" name="Title 1"/>
          <p:cNvSpPr>
            <a:spLocks noGrp="1"/>
          </p:cNvSpPr>
          <p:nvPr>
            <p:ph type="title"/>
          </p:nvPr>
        </p:nvSpPr>
        <p:spPr/>
        <p:txBody>
          <a:bodyPr/>
          <a:lstStyle/>
          <a:p>
            <a:r>
              <a:rPr lang="en-US" dirty="0" smtClean="0"/>
              <a:t>What we did</a:t>
            </a:r>
            <a:endParaRPr lang="en-US" dirty="0"/>
          </a:p>
        </p:txBody>
      </p:sp>
      <p:sp>
        <p:nvSpPr>
          <p:cNvPr id="3" name="Content Placeholder 2"/>
          <p:cNvSpPr>
            <a:spLocks noGrp="1"/>
          </p:cNvSpPr>
          <p:nvPr>
            <p:ph idx="1"/>
          </p:nvPr>
        </p:nvSpPr>
        <p:spPr/>
        <p:txBody>
          <a:bodyPr>
            <a:normAutofit/>
          </a:bodyPr>
          <a:lstStyle/>
          <a:p>
            <a:r>
              <a:rPr lang="en-US" sz="2400" dirty="0" smtClean="0"/>
              <a:t>Took a poorly labeled corpus of 1000 stories from the Tang Kristensen folklore collection</a:t>
            </a:r>
          </a:p>
          <a:p>
            <a:r>
              <a:rPr lang="en-US" sz="2400" dirty="0" smtClean="0"/>
              <a:t>And devised different representations of those stories and the overall corpus</a:t>
            </a:r>
          </a:p>
          <a:p>
            <a:r>
              <a:rPr lang="en-US" sz="2400" dirty="0" smtClean="0"/>
              <a:t>Based on these representations of both stories and the relationships that define the corpus, developed a </a:t>
            </a:r>
            <a:r>
              <a:rPr lang="en-US" sz="2400" b="1" u="sng" dirty="0" smtClean="0"/>
              <a:t>hypergraph</a:t>
            </a:r>
            <a:r>
              <a:rPr lang="en-US" sz="2400" dirty="0" smtClean="0"/>
              <a:t> representation of the corpus</a:t>
            </a:r>
          </a:p>
        </p:txBody>
      </p:sp>
    </p:spTree>
    <p:extLst>
      <p:ext uri="{BB962C8B-B14F-4D97-AF65-F5344CB8AC3E}">
        <p14:creationId xmlns:p14="http://schemas.microsoft.com/office/powerpoint/2010/main" val="17447043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426</TotalTime>
  <Words>932</Words>
  <Application>Microsoft Macintosh PowerPoint</Application>
  <PresentationFormat>On-screen Show (4:3)</PresentationFormat>
  <Paragraphs>131</Paragraphs>
  <Slides>22</Slides>
  <Notes>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A story…</vt:lpstr>
      <vt:lpstr>A quick poll… </vt:lpstr>
      <vt:lpstr>The problem(s)…</vt:lpstr>
      <vt:lpstr>Current Folklore Classification Systems are…</vt:lpstr>
      <vt:lpstr>The need</vt:lpstr>
      <vt:lpstr>Distant Reading to Micro-Reading</vt:lpstr>
      <vt:lpstr>Evald Tang Kristensen Collection</vt:lpstr>
      <vt:lpstr>What we did</vt:lpstr>
      <vt:lpstr>Standard computational approaches to classification</vt:lpstr>
      <vt:lpstr>Naïve Bayes Classifier </vt:lpstr>
      <vt:lpstr>So what?</vt:lpstr>
      <vt:lpstr>Building a hypergraph: Connecting existing things</vt:lpstr>
      <vt:lpstr>Building a hypergraph: Adding more information</vt:lpstr>
      <vt:lpstr>Using a hypergraph to solve our problem(s)</vt:lpstr>
      <vt:lpstr>The hypergraph navigator</vt:lpstr>
      <vt:lpstr>Helps us find an unexpected story</vt:lpstr>
      <vt:lpstr>New research question</vt:lpstr>
      <vt:lpstr>Exploring clusters</vt:lpstr>
      <vt:lpstr>Expert input</vt:lpstr>
      <vt:lpstr>Key findings</vt:lpstr>
      <vt:lpstr>Thanks</vt:lpstr>
    </vt:vector>
  </TitlesOfParts>
  <Company>Wolfram Research,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Perardi</dc:creator>
  <cp:lastModifiedBy>Tim Tangherlini</cp:lastModifiedBy>
  <cp:revision>24</cp:revision>
  <dcterms:created xsi:type="dcterms:W3CDTF">2011-07-14T19:59:58Z</dcterms:created>
  <dcterms:modified xsi:type="dcterms:W3CDTF">2012-08-31T18:14:56Z</dcterms:modified>
</cp:coreProperties>
</file>