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  <p:sldId id="259" r:id="rId7"/>
    <p:sldId id="260" r:id="rId8"/>
    <p:sldId id="268" r:id="rId9"/>
    <p:sldId id="262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5E07367-B763-40F9-BD77-E59FBF089688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US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C5E07367-B763-40F9-BD77-E59FBF089688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785B470F-EFDB-4AB0-A882-229CC52FBC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5E07367-B763-40F9-BD77-E59FBF089688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785B470F-EFDB-4AB0-A882-229CC52FB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07367-B763-40F9-BD77-E59FBF089688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B470F-EFDB-4AB0-A882-229CC52FB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C5E07367-B763-40F9-BD77-E59FBF089688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785B470F-EFDB-4AB0-A882-229CC52FB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irt.oecdcode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oby.Green@oecd.org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betterlifeindex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360" y="597312"/>
            <a:ext cx="3168008" cy="1823576"/>
          </a:xfrm>
        </p:spPr>
        <p:txBody>
          <a:bodyPr anchor="t"/>
          <a:lstStyle/>
          <a:p>
            <a:r>
              <a:rPr lang="en-US" b="1" dirty="0" smtClean="0"/>
              <a:t>No More Tablets of Stone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8024" y="2591522"/>
            <a:ext cx="2807968" cy="15696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b="1" dirty="0" smtClean="0"/>
              <a:t>Enabling the User to Weight Our Data and Shape Our Research?</a:t>
            </a:r>
            <a:endParaRPr lang="en-US" sz="2400" dirty="0"/>
          </a:p>
        </p:txBody>
      </p:sp>
      <p:pic>
        <p:nvPicPr>
          <p:cNvPr id="15362" name="Picture 2" descr="http://3.bp.blogspot.com/_Uy2jpMqNnio/TBftdtfrLMI/AAAAAAAAAKE/1i498rswLmM/s1600/mosesheston2703_468x6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57700" cy="5819776"/>
          </a:xfrm>
          <a:prstGeom prst="rect">
            <a:avLst/>
          </a:prstGeom>
          <a:noFill/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4788024" y="5046275"/>
            <a:ext cx="2807968" cy="830997"/>
          </a:xfrm>
          <a:prstGeom prst="rect">
            <a:avLst/>
          </a:prstGeom>
        </p:spPr>
        <p:txBody>
          <a:bodyPr vert="horz" lIns="90000" rIns="90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Toby Green,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OECD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79512" y="6021288"/>
            <a:ext cx="6048672" cy="646331"/>
          </a:xfrm>
          <a:prstGeom prst="rect">
            <a:avLst/>
          </a:prstGeom>
        </p:spPr>
        <p:txBody>
          <a:bodyPr vert="horz" wrap="square" lIns="90000" rIns="90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Wolfram Data Summit, Washington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DC</a:t>
            </a:r>
            <a:b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</a:b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September 2012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76813">
            <a:off x="197603" y="2908373"/>
            <a:ext cx="1179757" cy="39191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171" y="2420888"/>
            <a:ext cx="1179757" cy="39191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TextBox 8"/>
          <p:cNvSpPr txBox="1"/>
          <p:nvPr/>
        </p:nvSpPr>
        <p:spPr>
          <a:xfrm rot="19810307">
            <a:off x="857323" y="3291411"/>
            <a:ext cx="1435481" cy="2031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GDP 5.321</a:t>
            </a:r>
          </a:p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Health 98.4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°</a:t>
            </a:r>
            <a:endParaRPr lang="en-GB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Trade +/-67.90</a:t>
            </a:r>
          </a:p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Debt -99999</a:t>
            </a:r>
          </a:p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Happiness ??</a:t>
            </a:r>
          </a:p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Education B-</a:t>
            </a:r>
          </a:p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Environment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sym typeface="Wingdings"/>
              </a:rPr>
              <a:t>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2924944"/>
            <a:ext cx="1435481" cy="2031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GDP 5.321</a:t>
            </a:r>
          </a:p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Health 98.4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Arial"/>
              </a:rPr>
              <a:t>°</a:t>
            </a:r>
            <a:endParaRPr lang="en-GB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Trade +/-67.90</a:t>
            </a:r>
          </a:p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Debt -99999</a:t>
            </a:r>
          </a:p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Happiness ??</a:t>
            </a:r>
          </a:p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Education B-</a:t>
            </a:r>
          </a:p>
          <a:p>
            <a:pPr algn="r"/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Environment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sym typeface="Wingdings"/>
              </a:rPr>
              <a:t>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jack-russell-terrier-pictures.com/images/HisMastersVo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4512" y="260648"/>
            <a:ext cx="7396537" cy="638132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051720" y="1196752"/>
            <a:ext cx="5328592" cy="4536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10" descr="http://cache.daylife.com/imageserve/050c2tXbKc5kZ/340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916832"/>
            <a:ext cx="3238500" cy="220027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619672" y="4293096"/>
            <a:ext cx="61206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i="1" dirty="0" smtClean="0">
                <a:latin typeface="Book Antiqua" pitchFamily="18" charset="0"/>
              </a:rPr>
              <a:t>Because maybe our audiences can teach us something we didn’t know.</a:t>
            </a:r>
            <a:endParaRPr lang="en-US" sz="3600" i="1" dirty="0">
              <a:latin typeface="Book Antiqu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7824" y="134076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http://blirt.oecdcode.org/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jack-russell-terrier-pictures.com/images/HisMastersVo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4512" y="260648"/>
            <a:ext cx="7396537" cy="638132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051720" y="1196752"/>
            <a:ext cx="5328592" cy="4536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3728" y="1340768"/>
            <a:ext cx="5184576" cy="42780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600" b="1" i="1" dirty="0" smtClean="0">
                <a:latin typeface="Book Antiqua" pitchFamily="18" charset="0"/>
              </a:rPr>
              <a:t>Thank you</a:t>
            </a:r>
          </a:p>
          <a:p>
            <a:endParaRPr lang="en-GB" sz="3600" b="1" i="1" dirty="0" smtClean="0">
              <a:latin typeface="Book Antiqua" pitchFamily="18" charset="0"/>
            </a:endParaRPr>
          </a:p>
          <a:p>
            <a:r>
              <a:rPr lang="en-GB" sz="2000" b="1" i="1" dirty="0" smtClean="0">
                <a:latin typeface="Book Antiqua" pitchFamily="18" charset="0"/>
                <a:hlinkClick r:id="rId3"/>
              </a:rPr>
              <a:t>Toby.Green@oecd.org</a:t>
            </a:r>
            <a:endParaRPr lang="en-GB" sz="2000" b="1" i="1" dirty="0" smtClean="0">
              <a:latin typeface="Book Antiqua" pitchFamily="18" charset="0"/>
            </a:endParaRPr>
          </a:p>
          <a:p>
            <a:endParaRPr lang="en-GB" sz="3600" b="1" i="1" dirty="0" smtClean="0">
              <a:latin typeface="Book Antiqua" pitchFamily="18" charset="0"/>
            </a:endParaRPr>
          </a:p>
          <a:p>
            <a:endParaRPr lang="en-GB" sz="3600" b="1" i="1" dirty="0" smtClean="0">
              <a:latin typeface="Book Antiqua" pitchFamily="18" charset="0"/>
            </a:endParaRPr>
          </a:p>
          <a:p>
            <a:endParaRPr lang="en-GB" sz="3600" b="1" i="1" dirty="0" smtClean="0">
              <a:latin typeface="Book Antiqua" pitchFamily="18" charset="0"/>
            </a:endParaRPr>
          </a:p>
          <a:p>
            <a:endParaRPr lang="en-GB" sz="3600" b="1" i="1" dirty="0" smtClean="0">
              <a:latin typeface="Book Antiqua" pitchFamily="18" charset="0"/>
            </a:endParaRPr>
          </a:p>
          <a:p>
            <a:endParaRPr lang="en-US" sz="3600" i="1" dirty="0">
              <a:latin typeface="Book Antiqua" pitchFamily="18" charset="0"/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2195736" y="4797152"/>
            <a:ext cx="5040560" cy="1296144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i="1" dirty="0" smtClean="0"/>
              <a:t>“Without data, you are just someone else with an opinion.”</a:t>
            </a:r>
          </a:p>
          <a:p>
            <a:pPr algn="r">
              <a:buNone/>
            </a:pPr>
            <a:r>
              <a:rPr lang="en-GB" sz="1400" dirty="0" smtClean="0"/>
              <a:t>Andreas </a:t>
            </a:r>
            <a:r>
              <a:rPr lang="en-GB" sz="1400" dirty="0" err="1" smtClean="0"/>
              <a:t>Schleicher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g.psychcentral.com/blog/wp-content/uploads/2010/05/75million_america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628800"/>
            <a:ext cx="3098099" cy="3024336"/>
          </a:xfrm>
          <a:prstGeom prst="rect">
            <a:avLst/>
          </a:prstGeom>
          <a:noFill/>
        </p:spPr>
      </p:pic>
      <p:pic>
        <p:nvPicPr>
          <p:cNvPr id="18438" name="Picture 6" descr="http://msnbcmedia2.msn.com/i/msnbc/Components/Interactives/Health/MiscHealth/Canc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84784"/>
            <a:ext cx="4291624" cy="352839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15616" y="260648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Should we spend more on cancer research or mental health research?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5013176"/>
            <a:ext cx="48965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1" dirty="0" smtClean="0">
                <a:latin typeface="Book Antiqua" pitchFamily="18" charset="0"/>
              </a:rPr>
              <a:t>0.5% </a:t>
            </a:r>
            <a:r>
              <a:rPr lang="en-GB" sz="3600" i="1" dirty="0" smtClean="0">
                <a:latin typeface="Book Antiqua" pitchFamily="18" charset="0"/>
              </a:rPr>
              <a:t>of Americans will get cancer this year, that’s 1.6 million people.</a:t>
            </a:r>
            <a:endParaRPr lang="en-US" sz="3600" i="1" dirty="0"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363300">
            <a:off x="3729875" y="5457771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+mj-lt"/>
              </a:rPr>
              <a:t>$5.5BN</a:t>
            </a:r>
            <a:endParaRPr lang="en-US" sz="4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0192" y="623731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+mj-lt"/>
              </a:rPr>
              <a:t>Source: NIH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 rot="363300">
            <a:off x="6619935" y="4685493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+mj-lt"/>
              </a:rPr>
              <a:t>$2.2BN</a:t>
            </a:r>
            <a:endParaRPr lang="en-US" sz="4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63688" y="1988840"/>
            <a:ext cx="5688632" cy="3416320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  <a:latin typeface="+mj-lt"/>
              </a:rPr>
              <a:t>Is society using the right data to take the best decisions?</a:t>
            </a:r>
            <a:endParaRPr lang="en-US" sz="5400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jack-russell-terrier-pictures.com/images/HisMastersVo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4512" y="260648"/>
            <a:ext cx="7396537" cy="63813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55576" y="551723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i="1" dirty="0" smtClean="0">
                <a:latin typeface="Book Antiqua" pitchFamily="18" charset="0"/>
              </a:rPr>
              <a:t>Are we the </a:t>
            </a:r>
            <a:r>
              <a:rPr lang="en-GB" sz="3600" b="1" i="1" dirty="0" err="1" smtClean="0">
                <a:latin typeface="Book Antiqua" pitchFamily="18" charset="0"/>
              </a:rPr>
              <a:t>iGramophone</a:t>
            </a:r>
            <a:r>
              <a:rPr lang="en-GB" sz="3600" b="1" i="1" dirty="0" smtClean="0">
                <a:latin typeface="Book Antiqua" pitchFamily="18" charset="0"/>
              </a:rPr>
              <a:t>?</a:t>
            </a:r>
            <a:endParaRPr lang="en-US" sz="3600" i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jack-russell-terrier-pictures.com/images/HisMastersVo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4512" y="260648"/>
            <a:ext cx="7396537" cy="63813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55576" y="551723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i="1" dirty="0" smtClean="0">
                <a:latin typeface="Book Antiqua" pitchFamily="18" charset="0"/>
              </a:rPr>
              <a:t>Putting our audience to sleep?</a:t>
            </a:r>
          </a:p>
        </p:txBody>
      </p:sp>
      <p:pic>
        <p:nvPicPr>
          <p:cNvPr id="4" name="Picture 6" descr="http://farm1.staticflickr.com/16/19859901_dbb1c55cd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340768"/>
            <a:ext cx="5568619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jack-russell-terrier-pictures.com/images/HisMastersVo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4512" y="260648"/>
            <a:ext cx="7396537" cy="63813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55576" y="551723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i="1" dirty="0" smtClean="0">
                <a:latin typeface="Book Antiqua" pitchFamily="18" charset="0"/>
              </a:rPr>
              <a:t>Singing the wrong tune?</a:t>
            </a:r>
            <a:endParaRPr lang="en-US" sz="3600" i="1" dirty="0">
              <a:latin typeface="Book Antiqua" pitchFamily="18" charset="0"/>
            </a:endParaRPr>
          </a:p>
        </p:txBody>
      </p:sp>
      <p:pic>
        <p:nvPicPr>
          <p:cNvPr id="4" name="Picture 6" descr="http://farm1.staticflickr.com/16/19859901_dbb1c55cd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340768"/>
            <a:ext cx="5568619" cy="4176464"/>
          </a:xfrm>
          <a:prstGeom prst="rect">
            <a:avLst/>
          </a:prstGeom>
          <a:noFill/>
        </p:spPr>
      </p:pic>
      <p:pic>
        <p:nvPicPr>
          <p:cNvPr id="7" name="Picture 4" descr="http://www.toonpool.com/user/2159/files/his_masters_voice_46197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1268760"/>
            <a:ext cx="6018262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wrong tune?</a:t>
            </a:r>
            <a:endParaRPr lang="en-US" b="1" dirty="0"/>
          </a:p>
        </p:txBody>
      </p:sp>
      <p:pic>
        <p:nvPicPr>
          <p:cNvPr id="19460" name="Picture 4" descr="http://newsimg.bbc.co.uk/media/images/46743000/gif/_46743311_us_china_trade_46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457" y="1556792"/>
            <a:ext cx="7205943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en.rian.ru/images/16026/03/1602603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2"/>
            <a:ext cx="7416824" cy="4930007"/>
          </a:xfrm>
          <a:prstGeom prst="rect">
            <a:avLst/>
          </a:prstGeom>
          <a:noFill/>
        </p:spPr>
      </p:pic>
      <p:sp>
        <p:nvSpPr>
          <p:cNvPr id="7" name="Title 2"/>
          <p:cNvSpPr txBox="1">
            <a:spLocks/>
          </p:cNvSpPr>
          <p:nvPr/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wrong tune?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5580112" y="1844824"/>
            <a:ext cx="1008112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72200" y="1844824"/>
            <a:ext cx="1008112" cy="288032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27584" y="2060848"/>
            <a:ext cx="1296144" cy="288032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907704" y="2060848"/>
            <a:ext cx="1800200" cy="2880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923928" y="2060848"/>
            <a:ext cx="1728192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2" descr="https://lh5.googleusercontent.com/-VKC7ukDuCXg/TB5l4uJUeCI/AAAAAAAAAl0/cYtThpop9pk/s640/P10509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276872"/>
            <a:ext cx="5807968" cy="43559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27584" y="6021288"/>
            <a:ext cx="777686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b="1" i="1" dirty="0" smtClean="0">
                <a:latin typeface="Book Antiqua" pitchFamily="18" charset="0"/>
              </a:rPr>
              <a:t>But what about community?</a:t>
            </a:r>
            <a:endParaRPr lang="en-US" sz="3600" i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jack-russell-terrier-pictures.com/images/HisMastersVo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4512" y="260648"/>
            <a:ext cx="7396537" cy="638132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051720" y="1196752"/>
            <a:ext cx="5328592" cy="4536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551723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i="1" dirty="0" smtClean="0">
                <a:latin typeface="Book Antiqua" pitchFamily="18" charset="0"/>
              </a:rPr>
              <a:t>Are </a:t>
            </a:r>
            <a:r>
              <a:rPr lang="en-GB" sz="3600" b="1" i="1" u="sng" dirty="0" smtClean="0">
                <a:latin typeface="Book Antiqua" pitchFamily="18" charset="0"/>
              </a:rPr>
              <a:t>we</a:t>
            </a:r>
            <a:r>
              <a:rPr lang="en-GB" sz="3600" b="1" i="1" dirty="0" smtClean="0">
                <a:latin typeface="Book Antiqua" pitchFamily="18" charset="0"/>
              </a:rPr>
              <a:t> listening?</a:t>
            </a:r>
            <a:endParaRPr lang="en-US" sz="3600" i="1" dirty="0">
              <a:latin typeface="Book Antiqua" pitchFamily="18" charset="0"/>
            </a:endParaRPr>
          </a:p>
        </p:txBody>
      </p:sp>
      <p:pic>
        <p:nvPicPr>
          <p:cNvPr id="4" name="Picture 8" descr="http://t0.gstatic.com/images?q=tbn:ANd9GcRKHBDYQbvLLhJTEyWqfotd-ErNspyfvjJbJ-KQWbx33HfaCWu7&amp;t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052736"/>
            <a:ext cx="4536504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Measuring the Progress of Societies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79712" y="3212976"/>
            <a:ext cx="5040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>
                <a:hlinkClick r:id="rId2"/>
              </a:rPr>
              <a:t>OECD Better Life </a:t>
            </a:r>
            <a:r>
              <a:rPr lang="en-US" sz="3200" u="sng" dirty="0" smtClean="0">
                <a:hlinkClick r:id="rId2"/>
              </a:rPr>
              <a:t>Index</a:t>
            </a:r>
            <a:endParaRPr lang="en-US" sz="3200" u="sng" dirty="0" smtClean="0"/>
          </a:p>
          <a:p>
            <a:pPr algn="ctr"/>
            <a:endParaRPr lang="en-GB" sz="3200" u="sng" dirty="0" smtClean="0"/>
          </a:p>
          <a:p>
            <a:pPr algn="ctr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491</TotalTime>
  <Words>184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OECD_English_white</vt:lpstr>
      <vt:lpstr>No More Tablets of Stone</vt:lpstr>
      <vt:lpstr>PowerPoint Presentation</vt:lpstr>
      <vt:lpstr>PowerPoint Presentation</vt:lpstr>
      <vt:lpstr>PowerPoint Presentation</vt:lpstr>
      <vt:lpstr>PowerPoint Presentation</vt:lpstr>
      <vt:lpstr>The wrong tune?</vt:lpstr>
      <vt:lpstr>PowerPoint Presentation</vt:lpstr>
      <vt:lpstr>PowerPoint Presentation</vt:lpstr>
      <vt:lpstr>Measuring the Progress of Societies</vt:lpstr>
      <vt:lpstr>PowerPoint Presentation</vt:lpstr>
      <vt:lpstr>PowerPoint Presentation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More Tablets of Stone</dc:title>
  <dc:creator>green_t</dc:creator>
  <cp:lastModifiedBy>wolfram</cp:lastModifiedBy>
  <cp:revision>4</cp:revision>
  <dcterms:created xsi:type="dcterms:W3CDTF">2012-09-05T13:06:08Z</dcterms:created>
  <dcterms:modified xsi:type="dcterms:W3CDTF">2012-09-06T12:53:16Z</dcterms:modified>
</cp:coreProperties>
</file>